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83" r:id="rId5"/>
    <p:sldMasterId id="2147483651" r:id="rId6"/>
    <p:sldMasterId id="2147483681" r:id="rId7"/>
    <p:sldMasterId id="2147483661" r:id="rId8"/>
  </p:sldMasterIdLst>
  <p:notesMasterIdLst>
    <p:notesMasterId r:id="rId35"/>
  </p:notesMasterIdLst>
  <p:sldIdLst>
    <p:sldId id="256" r:id="rId9"/>
    <p:sldId id="281" r:id="rId10"/>
    <p:sldId id="287" r:id="rId11"/>
    <p:sldId id="290" r:id="rId12"/>
    <p:sldId id="292" r:id="rId13"/>
    <p:sldId id="293" r:id="rId14"/>
    <p:sldId id="294" r:id="rId15"/>
    <p:sldId id="295" r:id="rId16"/>
    <p:sldId id="291" r:id="rId17"/>
    <p:sldId id="296" r:id="rId18"/>
    <p:sldId id="297" r:id="rId19"/>
    <p:sldId id="298" r:id="rId20"/>
    <p:sldId id="1166" r:id="rId21"/>
    <p:sldId id="946" r:id="rId22"/>
    <p:sldId id="1167" r:id="rId23"/>
    <p:sldId id="947" r:id="rId24"/>
    <p:sldId id="1173" r:id="rId25"/>
    <p:sldId id="1168" r:id="rId26"/>
    <p:sldId id="1170" r:id="rId27"/>
    <p:sldId id="283" r:id="rId28"/>
    <p:sldId id="1169" r:id="rId29"/>
    <p:sldId id="1172" r:id="rId30"/>
    <p:sldId id="1171" r:id="rId31"/>
    <p:sldId id="1174" r:id="rId32"/>
    <p:sldId id="1175" r:id="rId33"/>
    <p:sldId id="279" r:id="rId3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547B"/>
    <a:srgbClr val="35655A"/>
    <a:srgbClr val="000099"/>
    <a:srgbClr val="9966FF"/>
    <a:srgbClr val="0066CC"/>
    <a:srgbClr val="CC3300"/>
    <a:srgbClr val="204969"/>
    <a:srgbClr val="942978"/>
    <a:srgbClr val="611112"/>
    <a:srgbClr val="A12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9883D5A-3CB4-4AE1-B09C-F67D95E4A5DF}" v="2" dt="2023-07-26T04:20:53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>
      <p:cViewPr varScale="1">
        <p:scale>
          <a:sx n="78" d="100"/>
          <a:sy n="78" d="100"/>
        </p:scale>
        <p:origin x="293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Labrador" userId="4ced55bdd9d7ae33" providerId="LiveId" clId="{29883D5A-3CB4-4AE1-B09C-F67D95E4A5DF}"/>
    <pc:docChg chg="undo custSel addSld delSld modSld">
      <pc:chgData name="Rafael Labrador" userId="4ced55bdd9d7ae33" providerId="LiveId" clId="{29883D5A-3CB4-4AE1-B09C-F67D95E4A5DF}" dt="2023-07-26T04:21:38.078" v="159" actId="1038"/>
      <pc:docMkLst>
        <pc:docMk/>
      </pc:docMkLst>
      <pc:sldChg chg="add del">
        <pc:chgData name="Rafael Labrador" userId="4ced55bdd9d7ae33" providerId="LiveId" clId="{29883D5A-3CB4-4AE1-B09C-F67D95E4A5DF}" dt="2023-07-26T04:15:07.626" v="1" actId="2696"/>
        <pc:sldMkLst>
          <pc:docMk/>
          <pc:sldMk cId="2252944801" sldId="1169"/>
        </pc:sldMkLst>
      </pc:sldChg>
      <pc:sldChg chg="modSp add mod">
        <pc:chgData name="Rafael Labrador" userId="4ced55bdd9d7ae33" providerId="LiveId" clId="{29883D5A-3CB4-4AE1-B09C-F67D95E4A5DF}" dt="2023-07-26T04:20:38.709" v="86" actId="14100"/>
        <pc:sldMkLst>
          <pc:docMk/>
          <pc:sldMk cId="3986803514" sldId="1174"/>
        </pc:sldMkLst>
        <pc:spChg chg="mod">
          <ac:chgData name="Rafael Labrador" userId="4ced55bdd9d7ae33" providerId="LiveId" clId="{29883D5A-3CB4-4AE1-B09C-F67D95E4A5DF}" dt="2023-07-26T04:20:38.709" v="86" actId="14100"/>
          <ac:spMkLst>
            <pc:docMk/>
            <pc:sldMk cId="3986803514" sldId="1174"/>
            <ac:spMk id="2" creationId="{1743249C-446B-A353-DE49-F2FFA450DD17}"/>
          </ac:spMkLst>
        </pc:spChg>
      </pc:sldChg>
      <pc:sldChg chg="modSp add mod">
        <pc:chgData name="Rafael Labrador" userId="4ced55bdd9d7ae33" providerId="LiveId" clId="{29883D5A-3CB4-4AE1-B09C-F67D95E4A5DF}" dt="2023-07-26T04:21:38.078" v="159" actId="1038"/>
        <pc:sldMkLst>
          <pc:docMk/>
          <pc:sldMk cId="83019410" sldId="1175"/>
        </pc:sldMkLst>
        <pc:spChg chg="mod">
          <ac:chgData name="Rafael Labrador" userId="4ced55bdd9d7ae33" providerId="LiveId" clId="{29883D5A-3CB4-4AE1-B09C-F67D95E4A5DF}" dt="2023-07-26T04:21:38.078" v="159" actId="1038"/>
          <ac:spMkLst>
            <pc:docMk/>
            <pc:sldMk cId="83019410" sldId="1175"/>
            <ac:spMk id="2" creationId="{1743249C-446B-A353-DE49-F2FFA450DD1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0F111-B7AA-4C93-A706-53CC99564CAF}" type="datetimeFigureOut">
              <a:rPr lang="es-CO" smtClean="0"/>
              <a:t>25/07/2023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97CFF-465E-432D-AD0D-07E7D6F0944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69162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89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236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02931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2739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16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4B03F2-BB9D-3027-3598-C5F320D02E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6346" y="5460943"/>
            <a:ext cx="6219305" cy="55758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s-ES"/>
              <a:t>Escribe aquí tu nombre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92CC355-4360-14F9-0E5E-F658F8E7D9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62744" y="6018531"/>
            <a:ext cx="7066511" cy="5575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Escribe aquí tu email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204465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F6D3F5C-0474-E767-278E-127AAE0C6F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73500" y="1715589"/>
            <a:ext cx="7766050" cy="27516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>
                <a:latin typeface="Arial Black" panose="020B0A04020102020204" pitchFamily="34" charset="0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s-ES" dirty="0"/>
              <a:t>NOMBRE DE LA SESIÓN</a:t>
            </a:r>
            <a:endParaRPr lang="es-MX" dirty="0"/>
          </a:p>
        </p:txBody>
      </p:sp>
      <p:sp>
        <p:nvSpPr>
          <p:cNvPr id="8" name="Marcador de texto 5">
            <a:extLst>
              <a:ext uri="{FF2B5EF4-FFF2-40B4-BE49-F238E27FC236}">
                <a16:creationId xmlns:a16="http://schemas.microsoft.com/office/drawing/2014/main" id="{8E36183A-B695-C852-6A04-2FD7F40F6A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73499" y="4811567"/>
            <a:ext cx="7766049" cy="4076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02492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Nombre</a:t>
            </a:r>
            <a:endParaRPr lang="es-MX"/>
          </a:p>
        </p:txBody>
      </p:sp>
      <p:sp>
        <p:nvSpPr>
          <p:cNvPr id="9" name="Marcador de texto 7">
            <a:extLst>
              <a:ext uri="{FF2B5EF4-FFF2-40B4-BE49-F238E27FC236}">
                <a16:creationId xmlns:a16="http://schemas.microsoft.com/office/drawing/2014/main" id="{33AED996-E632-DDE3-0078-A39DDCEBF3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73500" y="5302250"/>
            <a:ext cx="7766048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/>
              <a:t>Puesto</a:t>
            </a:r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0803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0632" y="894311"/>
            <a:ext cx="717190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0632" y="2086495"/>
            <a:ext cx="7171901" cy="417575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4790632" y="1851315"/>
            <a:ext cx="3314210" cy="45719"/>
          </a:xfrm>
          <a:prstGeom prst="roundRect">
            <a:avLst/>
          </a:prstGeom>
          <a:solidFill>
            <a:srgbClr val="20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65742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CF479E3-F92E-087A-48CB-360AE9F13AA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7012" y="1429789"/>
            <a:ext cx="11735521" cy="48324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modificar el texto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20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9991590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34EA81-293C-F993-0895-91AF73AA5E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27012" y="225425"/>
            <a:ext cx="9754591" cy="858982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333333"/>
                </a:solidFill>
              </a:defRPr>
            </a:lvl1pPr>
          </a:lstStyle>
          <a:p>
            <a:r>
              <a:rPr lang="es-ES" dirty="0"/>
              <a:t>Haga clic para agregar título</a:t>
            </a:r>
            <a:endParaRPr lang="es-MX" dirty="0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19ACE370-9294-2504-598F-16DB39A434A0}"/>
              </a:ext>
            </a:extLst>
          </p:cNvPr>
          <p:cNvSpPr/>
          <p:nvPr userDrawn="1"/>
        </p:nvSpPr>
        <p:spPr>
          <a:xfrm>
            <a:off x="227012" y="1172095"/>
            <a:ext cx="3314210" cy="45719"/>
          </a:xfrm>
          <a:prstGeom prst="roundRect">
            <a:avLst/>
          </a:prstGeom>
          <a:solidFill>
            <a:srgbClr val="204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347776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978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52" userDrawn="1">
          <p15:clr>
            <a:srgbClr val="FBAE40"/>
          </p15:clr>
        </p15:guide>
        <p15:guide id="2" pos="143" userDrawn="1">
          <p15:clr>
            <a:srgbClr val="FBAE40"/>
          </p15:clr>
        </p15:guide>
        <p15:guide id="3" orient="horz" pos="142" userDrawn="1">
          <p15:clr>
            <a:srgbClr val="FBAE40"/>
          </p15:clr>
        </p15:guide>
        <p15:guide id="4" orient="horz" pos="1117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PORTANT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933251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78">
          <p15:clr>
            <a:srgbClr val="FBAE40"/>
          </p15:clr>
        </p15:guide>
        <p15:guide id="2" pos="7537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16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0856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PORTANT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5D644E-07BF-5C1E-8D60-6AA1FF9A9F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369975"/>
            <a:ext cx="9144000" cy="1942420"/>
          </a:xfrm>
          <a:prstGeom prst="rect">
            <a:avLst/>
          </a:prstGeom>
        </p:spPr>
        <p:txBody>
          <a:bodyPr anchor="b"/>
          <a:lstStyle>
            <a:lvl1pPr algn="ctr">
              <a:defRPr sz="6000" b="1" u="none">
                <a:solidFill>
                  <a:srgbClr val="333333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s-ES" dirty="0"/>
              <a:t>ESTE TEXTO ES MUY IMPORTANTE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2656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43" userDrawn="1">
          <p15:clr>
            <a:srgbClr val="FBAE40"/>
          </p15:clr>
        </p15:guide>
        <p15:guide id="2" orient="horz" pos="164" userDrawn="1">
          <p15:clr>
            <a:srgbClr val="FBAE40"/>
          </p15:clr>
        </p15:guide>
        <p15:guide id="3" orient="horz" pos="4178" userDrawn="1">
          <p15:clr>
            <a:srgbClr val="FBAE40"/>
          </p15:clr>
        </p15:guide>
        <p15:guide id="4" pos="7537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476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1965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909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9" r:id="rId2"/>
    <p:sldLayoutId id="2147483687" r:id="rId3"/>
    <p:sldLayoutId id="2147483680" r:id="rId4"/>
    <p:sldLayoutId id="2147483690" r:id="rId5"/>
    <p:sldLayoutId id="21474836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04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847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12" Type="http://schemas.openxmlformats.org/officeDocument/2006/relationships/image" Target="../media/image21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emf"/><Relationship Id="rId11" Type="http://schemas.openxmlformats.org/officeDocument/2006/relationships/image" Target="../media/image20.emf"/><Relationship Id="rId5" Type="http://schemas.openxmlformats.org/officeDocument/2006/relationships/image" Target="../media/image14.emf"/><Relationship Id="rId10" Type="http://schemas.openxmlformats.org/officeDocument/2006/relationships/image" Target="../media/image19.emf"/><Relationship Id="rId4" Type="http://schemas.openxmlformats.org/officeDocument/2006/relationships/image" Target="../media/image13.emf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610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>
            <a:extLst>
              <a:ext uri="{FF2B5EF4-FFF2-40B4-BE49-F238E27FC236}">
                <a16:creationId xmlns:a16="http://schemas.microsoft.com/office/drawing/2014/main" id="{53EF9280-E1C5-D2AE-FC1D-8A3FFEBFE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283" y="1803439"/>
            <a:ext cx="320852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sz="2000" i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INDUSTRIA AERONÁUTICA</a:t>
            </a:r>
          </a:p>
          <a:p>
            <a:pPr eaLnBrk="1" hangingPunct="1"/>
            <a:r>
              <a:rPr lang="es-ES" sz="2000" i="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Datos de un trimestre</a:t>
            </a: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051E56FD-6CDC-24F1-E035-4D71FA82E4E4}"/>
              </a:ext>
            </a:extLst>
          </p:cNvPr>
          <p:cNvGrpSpPr/>
          <p:nvPr/>
        </p:nvGrpSpPr>
        <p:grpSpPr>
          <a:xfrm>
            <a:off x="2857905" y="1405610"/>
            <a:ext cx="9499765" cy="5335185"/>
            <a:chOff x="3520119" y="1777538"/>
            <a:chExt cx="8837551" cy="496325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AC4EF85-AC89-1B62-FAEC-6D745CD29D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0119" y="1777538"/>
              <a:ext cx="8520963" cy="4963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o 3">
              <a:extLst>
                <a:ext uri="{FF2B5EF4-FFF2-40B4-BE49-F238E27FC236}">
                  <a16:creationId xmlns:a16="http://schemas.microsoft.com/office/drawing/2014/main" id="{3063050C-87A4-173B-9432-068804D0E411}"/>
                </a:ext>
              </a:extLst>
            </p:cNvPr>
            <p:cNvGrpSpPr/>
            <p:nvPr/>
          </p:nvGrpSpPr>
          <p:grpSpPr>
            <a:xfrm>
              <a:off x="3535993" y="1792684"/>
              <a:ext cx="8821677" cy="349422"/>
              <a:chOff x="3113964" y="1380703"/>
              <a:chExt cx="8821677" cy="349422"/>
            </a:xfrm>
          </p:grpSpPr>
          <p:pic>
            <p:nvPicPr>
              <p:cNvPr id="5" name="Imagen 4" descr="Forma, Rectángulo&#10;&#10;Descripción generada automáticamente">
                <a:extLst>
                  <a:ext uri="{FF2B5EF4-FFF2-40B4-BE49-F238E27FC236}">
                    <a16:creationId xmlns:a16="http://schemas.microsoft.com/office/drawing/2014/main" id="{517BA076-6BA0-DA63-1FD1-88F10DBD6E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829" t="9573" r="11829" b="9142"/>
              <a:stretch/>
            </p:blipFill>
            <p:spPr>
              <a:xfrm>
                <a:off x="3113964" y="1380703"/>
                <a:ext cx="8482724" cy="349422"/>
              </a:xfrm>
              <a:prstGeom prst="rect">
                <a:avLst/>
              </a:prstGeom>
            </p:spPr>
          </p:pic>
          <p:sp>
            <p:nvSpPr>
              <p:cNvPr id="6" name="Text Box 7">
                <a:extLst>
                  <a:ext uri="{FF2B5EF4-FFF2-40B4-BE49-F238E27FC236}">
                    <a16:creationId xmlns:a16="http://schemas.microsoft.com/office/drawing/2014/main" id="{9475D5F6-95BD-C7E4-85DF-00208C5749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3964" y="1460315"/>
                <a:ext cx="829345" cy="1692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1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FECHA</a:t>
                </a:r>
                <a:endParaRPr lang="es-ES" sz="11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7" name="Text Box 7">
                <a:extLst>
                  <a:ext uri="{FF2B5EF4-FFF2-40B4-BE49-F238E27FC236}">
                    <a16:creationId xmlns:a16="http://schemas.microsoft.com/office/drawing/2014/main" id="{96A4A3F0-27FC-BE08-576A-5B5FF93A8C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48436" y="1469841"/>
                <a:ext cx="82934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MODELO</a:t>
                </a:r>
                <a:endParaRPr lang="es-ES" sz="10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8" name="Text Box 7">
                <a:extLst>
                  <a:ext uri="{FF2B5EF4-FFF2-40B4-BE49-F238E27FC236}">
                    <a16:creationId xmlns:a16="http://schemas.microsoft.com/office/drawing/2014/main" id="{887A492E-2F74-CFF0-16C6-9AB11CA11E3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4508" y="1469841"/>
                <a:ext cx="82934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AEROLINEA</a:t>
                </a:r>
                <a:endParaRPr lang="es-ES" sz="10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9" name="Text Box 7">
                <a:extLst>
                  <a:ext uri="{FF2B5EF4-FFF2-40B4-BE49-F238E27FC236}">
                    <a16:creationId xmlns:a16="http://schemas.microsoft.com/office/drawing/2014/main" id="{C5BFDA7F-D438-D08B-9085-1E8B894436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00508" y="1469841"/>
                <a:ext cx="829345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LUGAR</a:t>
                </a:r>
                <a:endParaRPr lang="es-ES" sz="10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10" name="Text Box 7">
                <a:extLst>
                  <a:ext uri="{FF2B5EF4-FFF2-40B4-BE49-F238E27FC236}">
                    <a16:creationId xmlns:a16="http://schemas.microsoft.com/office/drawing/2014/main" id="{D8830791-2092-1218-1985-A7DA92E173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84036" y="1469841"/>
                <a:ext cx="147787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MODO DE ACCIDENTE</a:t>
                </a:r>
                <a:endParaRPr lang="es-ES" sz="10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11" name="Text Box 7">
                <a:extLst>
                  <a:ext uri="{FF2B5EF4-FFF2-40B4-BE49-F238E27FC236}">
                    <a16:creationId xmlns:a16="http://schemas.microsoft.com/office/drawing/2014/main" id="{D9B98001-1918-9E46-8F3C-DB1BD33DF1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055686" y="1469841"/>
                <a:ext cx="147787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POSIBLE CAUSA</a:t>
                </a:r>
                <a:endParaRPr lang="es-ES" sz="10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id="{7E9095BA-3038-3B93-9CA0-C21E498BC6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57770" y="1421605"/>
                <a:ext cx="147787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PERDIDAS</a:t>
                </a:r>
              </a:p>
            </p:txBody>
          </p:sp>
          <p:sp>
            <p:nvSpPr>
              <p:cNvPr id="13" name="Text Box 7">
                <a:extLst>
                  <a:ext uri="{FF2B5EF4-FFF2-40B4-BE49-F238E27FC236}">
                    <a16:creationId xmlns:a16="http://schemas.microsoft.com/office/drawing/2014/main" id="{D68C328A-1023-8A16-A50B-884581D549C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457770" y="1555414"/>
                <a:ext cx="1477871" cy="153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1pPr>
                <a:lvl2pPr marL="742950" indent="-28575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2pPr>
                <a:lvl3pPr marL="11430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3pPr>
                <a:lvl4pPr marL="16002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4pPr>
                <a:lvl5pPr marL="2057400" indent="-228600" eaLnBrk="0" hangingPunct="0">
                  <a:defRPr sz="1700" i="1">
                    <a:solidFill>
                      <a:srgbClr val="000066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700" i="1">
                    <a:solidFill>
                      <a:srgbClr val="000066"/>
                    </a:solidFill>
                    <a:latin typeface="Arial" charset="0"/>
                  </a:defRPr>
                </a:lvl9pPr>
              </a:lstStyle>
              <a:p>
                <a:pPr algn="ctr" eaLnBrk="1" hangingPunct="1"/>
                <a:r>
                  <a:rPr lang="es-ES" sz="1000" b="1" i="0" dirty="0">
                    <a:solidFill>
                      <a:schemeClr val="bg1"/>
                    </a:solidFill>
                    <a:latin typeface="Arial Nova" panose="020B0504020202020204" pitchFamily="34" charset="0"/>
                  </a:rPr>
                  <a:t>(HUMANAS)</a:t>
                </a:r>
                <a:endParaRPr lang="es-ES" sz="1000" i="0" dirty="0">
                  <a:solidFill>
                    <a:schemeClr val="bg1"/>
                  </a:solidFill>
                  <a:latin typeface="Arial Nova Light" panose="020B0304020202020204" pitchFamily="34" charset="0"/>
                </a:endParaRPr>
              </a:p>
            </p:txBody>
          </p:sp>
        </p:grp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3DCADC47-84F6-84FE-8906-F53E71CA38EA}"/>
                </a:ext>
              </a:extLst>
            </p:cNvPr>
            <p:cNvSpPr/>
            <p:nvPr/>
          </p:nvSpPr>
          <p:spPr>
            <a:xfrm>
              <a:off x="3535993" y="4583931"/>
              <a:ext cx="4170072" cy="644525"/>
            </a:xfrm>
            <a:prstGeom prst="rect">
              <a:avLst/>
            </a:prstGeom>
            <a:noFill/>
            <a:ln w="76200">
              <a:solidFill>
                <a:srgbClr val="9834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5" name="Título 1">
            <a:extLst>
              <a:ext uri="{FF2B5EF4-FFF2-40B4-BE49-F238E27FC236}">
                <a16:creationId xmlns:a16="http://schemas.microsoft.com/office/drawing/2014/main" id="{66049338-B3EF-C505-5A80-3B86E99626A1}"/>
              </a:ext>
            </a:extLst>
          </p:cNvPr>
          <p:cNvSpPr txBox="1">
            <a:spLocks/>
          </p:cNvSpPr>
          <p:nvPr/>
        </p:nvSpPr>
        <p:spPr>
          <a:xfrm>
            <a:off x="227012" y="373625"/>
            <a:ext cx="10293504" cy="710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FALLAS CATASTRÓFICAS </a:t>
            </a:r>
          </a:p>
        </p:txBody>
      </p:sp>
    </p:spTree>
    <p:extLst>
      <p:ext uri="{BB962C8B-B14F-4D97-AF65-F5344CB8AC3E}">
        <p14:creationId xmlns:p14="http://schemas.microsoft.com/office/powerpoint/2010/main" val="2629683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06A0C1-E613-1FC3-A297-CF4FF9E60BDD}"/>
              </a:ext>
            </a:extLst>
          </p:cNvPr>
          <p:cNvSpPr txBox="1">
            <a:spLocks/>
          </p:cNvSpPr>
          <p:nvPr/>
        </p:nvSpPr>
        <p:spPr>
          <a:xfrm>
            <a:off x="227012" y="373625"/>
            <a:ext cx="10293504" cy="710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FALLAS CATASTRÓFICAS 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97D1D3F5-010E-DD5D-DB77-7C513E3C7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6082" y="2786807"/>
            <a:ext cx="796705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800100" indent="-3429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buClr>
                <a:schemeClr val="bg1">
                  <a:lumMod val="50000"/>
                </a:schemeClr>
              </a:buClr>
              <a:buFontTx/>
              <a:buAutoNum type="arabicPeriod"/>
            </a:pPr>
            <a:r>
              <a:rPr lang="es-ES" sz="1800" i="0" dirty="0">
                <a:solidFill>
                  <a:schemeClr val="tx1"/>
                </a:solidFill>
                <a:latin typeface="Arial Nova" panose="020B0504020202020204" pitchFamily="34" charset="0"/>
              </a:rPr>
              <a:t>Accidente de bimotor (28 de Marzo): 8 pérdidas humanas.</a:t>
            </a:r>
          </a:p>
          <a:p>
            <a:pPr eaLnBrk="1" hangingPunct="1">
              <a:buClr>
                <a:schemeClr val="bg1">
                  <a:lumMod val="50000"/>
                </a:schemeClr>
              </a:buClr>
              <a:buFontTx/>
              <a:buAutoNum type="arabicPeriod"/>
            </a:pPr>
            <a:r>
              <a:rPr lang="es-ES" sz="1800" i="0" dirty="0">
                <a:solidFill>
                  <a:schemeClr val="tx1"/>
                </a:solidFill>
                <a:latin typeface="Arial Nova" panose="020B0504020202020204" pitchFamily="34" charset="0"/>
              </a:rPr>
              <a:t>Problemas financieros desde hace dos años</a:t>
            </a:r>
          </a:p>
          <a:p>
            <a:pPr eaLnBrk="1" hangingPunct="1">
              <a:buClr>
                <a:schemeClr val="bg1">
                  <a:lumMod val="50000"/>
                </a:schemeClr>
              </a:buClr>
              <a:buFontTx/>
              <a:buAutoNum type="arabicPeriod"/>
            </a:pPr>
            <a:r>
              <a:rPr lang="es-ES" sz="1800" i="0" dirty="0">
                <a:solidFill>
                  <a:schemeClr val="tx1"/>
                </a:solidFill>
                <a:latin typeface="Arial Nova" panose="020B0504020202020204" pitchFamily="34" charset="0"/>
              </a:rPr>
              <a:t>Enero: </a:t>
            </a:r>
            <a:r>
              <a:rPr lang="es-ES" sz="1800" i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</a:rPr>
              <a:t>14 infracciones al reglamento</a:t>
            </a:r>
            <a:r>
              <a:rPr lang="es-ES" sz="1800" i="0" dirty="0">
                <a:solidFill>
                  <a:schemeClr val="tx1"/>
                </a:solidFill>
                <a:latin typeface="Arial Nova" panose="020B0504020202020204" pitchFamily="34" charset="0"/>
              </a:rPr>
              <a:t>, entre las que pueden mencionarse:</a:t>
            </a:r>
            <a:endParaRPr lang="es-ES" sz="1600" b="1" dirty="0">
              <a:solidFill>
                <a:schemeClr val="tx1"/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449609-DF06-69BB-037F-847294610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568" y="1439017"/>
            <a:ext cx="8850313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3C675D1A-EF2E-0380-4A51-1E7F68C01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29" y="1676209"/>
            <a:ext cx="226633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ES" sz="18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Evento Catastrófico</a:t>
            </a:r>
          </a:p>
        </p:txBody>
      </p:sp>
      <p:sp>
        <p:nvSpPr>
          <p:cNvPr id="6" name="Text Box 7">
            <a:extLst>
              <a:ext uri="{FF2B5EF4-FFF2-40B4-BE49-F238E27FC236}">
                <a16:creationId xmlns:a16="http://schemas.microsoft.com/office/drawing/2014/main" id="{AACBC9FC-3D21-DCBF-25D0-9C61C58A4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2587" y="3062983"/>
            <a:ext cx="1584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ES" sz="1800" b="1" i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ova" panose="020B0504020202020204" pitchFamily="34" charset="0"/>
              </a:rPr>
              <a:t>Precedentes</a:t>
            </a:r>
          </a:p>
        </p:txBody>
      </p:sp>
      <p:sp>
        <p:nvSpPr>
          <p:cNvPr id="7" name="Text Box 7">
            <a:extLst>
              <a:ext uri="{FF2B5EF4-FFF2-40B4-BE49-F238E27FC236}">
                <a16:creationId xmlns:a16="http://schemas.microsoft.com/office/drawing/2014/main" id="{5F53F5AB-7C9D-89BC-72D9-4C44305E7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407" y="5114091"/>
            <a:ext cx="2066356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s-ES" sz="2000" b="1" i="0" dirty="0">
                <a:solidFill>
                  <a:srgbClr val="983445"/>
                </a:solidFill>
                <a:latin typeface="Arial Nova" panose="020B0504020202020204" pitchFamily="34" charset="0"/>
              </a:rPr>
              <a:t>EVENTOS RECURRENTES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EBC44E7B-DD18-BC2D-E988-06C483B0E85C}"/>
              </a:ext>
            </a:extLst>
          </p:cNvPr>
          <p:cNvGrpSpPr/>
          <p:nvPr/>
        </p:nvGrpSpPr>
        <p:grpSpPr>
          <a:xfrm>
            <a:off x="3065854" y="1456852"/>
            <a:ext cx="8829823" cy="357857"/>
            <a:chOff x="3092027" y="1372268"/>
            <a:chExt cx="8829823" cy="357857"/>
          </a:xfrm>
        </p:grpSpPr>
        <p:pic>
          <p:nvPicPr>
            <p:cNvPr id="9" name="Imagen 8" descr="Forma, Rectángulo&#10;&#10;Descripción generada automáticamente">
              <a:extLst>
                <a:ext uri="{FF2B5EF4-FFF2-40B4-BE49-F238E27FC236}">
                  <a16:creationId xmlns:a16="http://schemas.microsoft.com/office/drawing/2014/main" id="{9B3625B5-4B4B-C5CC-FD5E-3940BE4185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9" t="9573" r="11829" b="9142"/>
            <a:stretch/>
          </p:blipFill>
          <p:spPr>
            <a:xfrm>
              <a:off x="3092027" y="1372268"/>
              <a:ext cx="8829823" cy="357857"/>
            </a:xfrm>
            <a:prstGeom prst="rect">
              <a:avLst/>
            </a:prstGeom>
          </p:spPr>
        </p:pic>
        <p:sp>
          <p:nvSpPr>
            <p:cNvPr id="10" name="Text Box 7">
              <a:extLst>
                <a:ext uri="{FF2B5EF4-FFF2-40B4-BE49-F238E27FC236}">
                  <a16:creationId xmlns:a16="http://schemas.microsoft.com/office/drawing/2014/main" id="{9C005D3C-7C2F-A789-2720-78620CEF3D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3964" y="1460315"/>
              <a:ext cx="829345" cy="169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1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FECHA</a:t>
              </a:r>
              <a:endParaRPr lang="es-ES" sz="11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9291138E-FCC9-A16D-014D-992A3E49D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89649" y="1469841"/>
              <a:ext cx="82934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MODELO</a:t>
              </a:r>
              <a:endParaRPr lang="es-ES" sz="10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658ABB10-A57F-61E6-6017-E10BE123DF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9930" y="1469841"/>
              <a:ext cx="82934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AEROLINEA</a:t>
              </a:r>
              <a:endParaRPr lang="es-ES" sz="10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3" name="Text Box 7">
              <a:extLst>
                <a:ext uri="{FF2B5EF4-FFF2-40B4-BE49-F238E27FC236}">
                  <a16:creationId xmlns:a16="http://schemas.microsoft.com/office/drawing/2014/main" id="{004D5D53-6908-9553-22C3-85AD4F0D37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20580" y="1469841"/>
              <a:ext cx="829345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LUGAR</a:t>
              </a:r>
              <a:endParaRPr lang="es-ES" sz="10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4" name="Text Box 7">
              <a:extLst>
                <a:ext uri="{FF2B5EF4-FFF2-40B4-BE49-F238E27FC236}">
                  <a16:creationId xmlns:a16="http://schemas.microsoft.com/office/drawing/2014/main" id="{9DC4C46C-701C-A741-6E37-28C0D20B7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1230" y="1469841"/>
              <a:ext cx="14778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MODO DE ACCIDENTE</a:t>
              </a:r>
              <a:endParaRPr lang="es-ES" sz="10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5" name="Text Box 7">
              <a:extLst>
                <a:ext uri="{FF2B5EF4-FFF2-40B4-BE49-F238E27FC236}">
                  <a16:creationId xmlns:a16="http://schemas.microsoft.com/office/drawing/2014/main" id="{44E470B0-F55E-4A09-9EE1-7860DDED9A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310479" y="1469841"/>
              <a:ext cx="147787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POSIBLE CAUSA</a:t>
              </a:r>
              <a:endParaRPr lang="es-ES" sz="10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  <p:sp>
          <p:nvSpPr>
            <p:cNvPr id="16" name="Text Box 7">
              <a:extLst>
                <a:ext uri="{FF2B5EF4-FFF2-40B4-BE49-F238E27FC236}">
                  <a16:creationId xmlns:a16="http://schemas.microsoft.com/office/drawing/2014/main" id="{23813569-F914-0F1D-63B1-A5EA323A51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0287" y="1421605"/>
              <a:ext cx="709224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PERDIDAS</a:t>
              </a:r>
            </a:p>
          </p:txBody>
        </p:sp>
        <p:sp>
          <p:nvSpPr>
            <p:cNvPr id="17" name="Text Box 7">
              <a:extLst>
                <a:ext uri="{FF2B5EF4-FFF2-40B4-BE49-F238E27FC236}">
                  <a16:creationId xmlns:a16="http://schemas.microsoft.com/office/drawing/2014/main" id="{83D0E234-B2DD-C1D3-3969-B566767EF2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50286" y="1555414"/>
              <a:ext cx="740181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s-ES" sz="1000" b="1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(HUMANAS)</a:t>
              </a:r>
              <a:endParaRPr lang="es-ES" sz="1000" i="0" dirty="0">
                <a:solidFill>
                  <a:schemeClr val="bg1"/>
                </a:solidFill>
                <a:latin typeface="Arial Nova Light" panose="020B0304020202020204" pitchFamily="34" charset="0"/>
              </a:endParaRPr>
            </a:p>
          </p:txBody>
        </p:sp>
      </p:grpSp>
      <p:sp>
        <p:nvSpPr>
          <p:cNvPr id="18" name="Text Box 2">
            <a:extLst>
              <a:ext uri="{FF2B5EF4-FFF2-40B4-BE49-F238E27FC236}">
                <a16:creationId xmlns:a16="http://schemas.microsoft.com/office/drawing/2014/main" id="{213208C1-29D3-6BA6-053A-2A0CEE5364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6044" y="3897310"/>
            <a:ext cx="833709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800100" indent="-3429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742950" lvl="1" indent="-285750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Falta de entrenamiento en la tripulación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Manejo indebido del libro de vuelo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Falta de mantenimiento de los aviones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Intercambio de partes y repuestos entre aviones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Incumplimiento en el chequeo de rutas y aeropuertos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Incumplimiento en los registros de vuelo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Jornadas de trabajo de tripulaciones superiores a las autorizadas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Tiempo de vuelo excedido en aviones entre servicios mayores</a:t>
            </a:r>
          </a:p>
          <a:p>
            <a:pPr lvl="1" eaLnBrk="1" hangingPunct="1">
              <a:buClr>
                <a:schemeClr val="bg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s-ES" sz="2000" i="0" dirty="0">
                <a:solidFill>
                  <a:schemeClr val="tx1"/>
                </a:solidFill>
                <a:latin typeface="Arial Nova" panose="020B0504020202020204" pitchFamily="34" charset="0"/>
              </a:rPr>
              <a:t>Incumplimientos en pasivos laborales del personal</a:t>
            </a: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A3F2D0D2-84A9-7D7D-10B4-716B4086F270}"/>
              </a:ext>
            </a:extLst>
          </p:cNvPr>
          <p:cNvSpPr/>
          <p:nvPr/>
        </p:nvSpPr>
        <p:spPr>
          <a:xfrm>
            <a:off x="1788607" y="3868615"/>
            <a:ext cx="361740" cy="101488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3341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2DEBE-937F-5BBE-37FA-35D61B473995}"/>
              </a:ext>
            </a:extLst>
          </p:cNvPr>
          <p:cNvSpPr txBox="1">
            <a:spLocks/>
          </p:cNvSpPr>
          <p:nvPr/>
        </p:nvSpPr>
        <p:spPr>
          <a:xfrm>
            <a:off x="227011" y="373625"/>
            <a:ext cx="8200459" cy="10323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FALLAS RECURRENTES vs FALLAS CATASTRÓFICAS </a:t>
            </a:r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8A31B0DC-9D83-63F2-3F52-CE68CC993BE4}"/>
              </a:ext>
            </a:extLst>
          </p:cNvPr>
          <p:cNvSpPr txBox="1"/>
          <p:nvPr/>
        </p:nvSpPr>
        <p:spPr>
          <a:xfrm>
            <a:off x="8065425" y="4951086"/>
            <a:ext cx="392779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es-MX" sz="2000" b="1" dirty="0">
                <a:latin typeface="Arial Nova" panose="020B0504020202020204" pitchFamily="34" charset="0"/>
              </a:rPr>
              <a:t>EVENTOS RECURRENTES</a:t>
            </a:r>
          </a:p>
          <a:p>
            <a:pPr algn="r">
              <a:defRPr/>
            </a:pPr>
            <a:r>
              <a:rPr lang="es-MX" sz="2000" dirty="0">
                <a:latin typeface="Arial Nova" panose="020B0504020202020204" pitchFamily="34" charset="0"/>
              </a:rPr>
              <a:t>suelen ser de menor impacto</a:t>
            </a:r>
          </a:p>
          <a:p>
            <a:pPr algn="r">
              <a:defRPr/>
            </a:pPr>
            <a:r>
              <a:rPr lang="es-MX" sz="2000" dirty="0">
                <a:latin typeface="Arial Nova" panose="020B0504020202020204" pitchFamily="34" charset="0"/>
              </a:rPr>
              <a:t>y no tratados en su justa dimensión, porque su ocurrencia no tiene efecto inmediato visible. </a:t>
            </a:r>
            <a:endParaRPr lang="es-ES" sz="2000" dirty="0">
              <a:latin typeface="Arial Nova" panose="020B0504020202020204" pitchFamily="34" charset="0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A9E1E2A-A5A5-31D3-3330-D3C5B03C9C2D}"/>
              </a:ext>
            </a:extLst>
          </p:cNvPr>
          <p:cNvSpPr>
            <a:spLocks/>
          </p:cNvSpPr>
          <p:nvPr/>
        </p:nvSpPr>
        <p:spPr bwMode="auto">
          <a:xfrm>
            <a:off x="7897032" y="4419483"/>
            <a:ext cx="753563" cy="1199914"/>
          </a:xfrm>
          <a:custGeom>
            <a:avLst/>
            <a:gdLst>
              <a:gd name="T0" fmla="*/ 2147483647 w 491"/>
              <a:gd name="T1" fmla="*/ 2147483647 h 779"/>
              <a:gd name="T2" fmla="*/ 0 w 491"/>
              <a:gd name="T3" fmla="*/ 2147483647 h 779"/>
              <a:gd name="T4" fmla="*/ 2147483647 w 491"/>
              <a:gd name="T5" fmla="*/ 0 h 779"/>
              <a:gd name="T6" fmla="*/ 2147483647 w 491"/>
              <a:gd name="T7" fmla="*/ 2147483647 h 779"/>
              <a:gd name="T8" fmla="*/ 2147483647 w 491"/>
              <a:gd name="T9" fmla="*/ 2147483647 h 7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91"/>
              <a:gd name="T16" fmla="*/ 0 h 779"/>
              <a:gd name="T17" fmla="*/ 491 w 491"/>
              <a:gd name="T18" fmla="*/ 779 h 7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91" h="779">
                <a:moveTo>
                  <a:pt x="232" y="779"/>
                </a:moveTo>
                <a:lnTo>
                  <a:pt x="0" y="333"/>
                </a:lnTo>
                <a:lnTo>
                  <a:pt x="217" y="0"/>
                </a:lnTo>
                <a:lnTo>
                  <a:pt x="491" y="388"/>
                </a:lnTo>
                <a:lnTo>
                  <a:pt x="232" y="779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8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52AC17FE-EC40-27EA-1661-497C43DE4E54}"/>
              </a:ext>
            </a:extLst>
          </p:cNvPr>
          <p:cNvSpPr>
            <a:spLocks/>
          </p:cNvSpPr>
          <p:nvPr/>
        </p:nvSpPr>
        <p:spPr bwMode="auto">
          <a:xfrm>
            <a:off x="4380918" y="4932412"/>
            <a:ext cx="3873711" cy="690066"/>
          </a:xfrm>
          <a:custGeom>
            <a:avLst/>
            <a:gdLst>
              <a:gd name="T0" fmla="*/ 2147483647 w 2524"/>
              <a:gd name="T1" fmla="*/ 0 h 448"/>
              <a:gd name="T2" fmla="*/ 2147483647 w 2524"/>
              <a:gd name="T3" fmla="*/ 0 h 448"/>
              <a:gd name="T4" fmla="*/ 2147483647 w 2524"/>
              <a:gd name="T5" fmla="*/ 2147483647 h 448"/>
              <a:gd name="T6" fmla="*/ 0 w 2524"/>
              <a:gd name="T7" fmla="*/ 2147483647 h 448"/>
              <a:gd name="T8" fmla="*/ 2147483647 w 2524"/>
              <a:gd name="T9" fmla="*/ 0 h 44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4"/>
              <a:gd name="T16" fmla="*/ 0 h 448"/>
              <a:gd name="T17" fmla="*/ 2524 w 2524"/>
              <a:gd name="T18" fmla="*/ 448 h 44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4" h="448">
                <a:moveTo>
                  <a:pt x="221" y="0"/>
                </a:moveTo>
                <a:lnTo>
                  <a:pt x="2290" y="0"/>
                </a:lnTo>
                <a:lnTo>
                  <a:pt x="2524" y="448"/>
                </a:lnTo>
                <a:lnTo>
                  <a:pt x="0" y="448"/>
                </a:lnTo>
                <a:lnTo>
                  <a:pt x="221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8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08C1770-B8D1-41D4-8456-C352C6321357}"/>
              </a:ext>
            </a:extLst>
          </p:cNvPr>
          <p:cNvSpPr>
            <a:spLocks/>
          </p:cNvSpPr>
          <p:nvPr/>
        </p:nvSpPr>
        <p:spPr bwMode="auto">
          <a:xfrm>
            <a:off x="7247761" y="3738659"/>
            <a:ext cx="664547" cy="1085930"/>
          </a:xfrm>
          <a:custGeom>
            <a:avLst/>
            <a:gdLst>
              <a:gd name="T0" fmla="*/ 2147483647 w 433"/>
              <a:gd name="T1" fmla="*/ 2147483647 h 705"/>
              <a:gd name="T2" fmla="*/ 0 w 433"/>
              <a:gd name="T3" fmla="*/ 2147483647 h 705"/>
              <a:gd name="T4" fmla="*/ 2147483647 w 433"/>
              <a:gd name="T5" fmla="*/ 0 h 705"/>
              <a:gd name="T6" fmla="*/ 2147483647 w 433"/>
              <a:gd name="T7" fmla="*/ 2147483647 h 705"/>
              <a:gd name="T8" fmla="*/ 2147483647 w 433"/>
              <a:gd name="T9" fmla="*/ 2147483647 h 70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33"/>
              <a:gd name="T16" fmla="*/ 0 h 705"/>
              <a:gd name="T17" fmla="*/ 433 w 433"/>
              <a:gd name="T18" fmla="*/ 705 h 70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33" h="705">
                <a:moveTo>
                  <a:pt x="221" y="705"/>
                </a:moveTo>
                <a:lnTo>
                  <a:pt x="0" y="247"/>
                </a:lnTo>
                <a:lnTo>
                  <a:pt x="162" y="0"/>
                </a:lnTo>
                <a:lnTo>
                  <a:pt x="433" y="389"/>
                </a:lnTo>
                <a:lnTo>
                  <a:pt x="221" y="70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8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C2B0CCA2-B2FE-184A-EF96-0EA1B9AD0F76}"/>
              </a:ext>
            </a:extLst>
          </p:cNvPr>
          <p:cNvSpPr>
            <a:spLocks/>
          </p:cNvSpPr>
          <p:nvPr/>
        </p:nvSpPr>
        <p:spPr bwMode="auto">
          <a:xfrm>
            <a:off x="4786091" y="4119121"/>
            <a:ext cx="3058758" cy="705469"/>
          </a:xfrm>
          <a:custGeom>
            <a:avLst/>
            <a:gdLst>
              <a:gd name="T0" fmla="*/ 0 w 1993"/>
              <a:gd name="T1" fmla="*/ 2147483647 h 458"/>
              <a:gd name="T2" fmla="*/ 2147483647 w 1993"/>
              <a:gd name="T3" fmla="*/ 2147483647 h 458"/>
              <a:gd name="T4" fmla="*/ 2147483647 w 1993"/>
              <a:gd name="T5" fmla="*/ 0 h 458"/>
              <a:gd name="T6" fmla="*/ 2147483647 w 1993"/>
              <a:gd name="T7" fmla="*/ 0 h 458"/>
              <a:gd name="T8" fmla="*/ 0 w 1993"/>
              <a:gd name="T9" fmla="*/ 2147483647 h 4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93"/>
              <a:gd name="T16" fmla="*/ 0 h 458"/>
              <a:gd name="T17" fmla="*/ 1993 w 1993"/>
              <a:gd name="T18" fmla="*/ 458 h 4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93" h="458">
                <a:moveTo>
                  <a:pt x="0" y="458"/>
                </a:moveTo>
                <a:lnTo>
                  <a:pt x="1993" y="458"/>
                </a:lnTo>
                <a:lnTo>
                  <a:pt x="1772" y="0"/>
                </a:lnTo>
                <a:lnTo>
                  <a:pt x="218" y="0"/>
                </a:lnTo>
                <a:lnTo>
                  <a:pt x="0" y="458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8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1" name="Freeform 19">
            <a:extLst>
              <a:ext uri="{FF2B5EF4-FFF2-40B4-BE49-F238E27FC236}">
                <a16:creationId xmlns:a16="http://schemas.microsoft.com/office/drawing/2014/main" id="{4D3725D4-BB63-3488-F599-646A0F1297E3}"/>
              </a:ext>
            </a:extLst>
          </p:cNvPr>
          <p:cNvSpPr>
            <a:spLocks/>
          </p:cNvSpPr>
          <p:nvPr/>
        </p:nvSpPr>
        <p:spPr bwMode="auto">
          <a:xfrm>
            <a:off x="5175918" y="3321232"/>
            <a:ext cx="2277570" cy="686985"/>
          </a:xfrm>
          <a:custGeom>
            <a:avLst/>
            <a:gdLst>
              <a:gd name="T0" fmla="*/ 0 w 1484"/>
              <a:gd name="T1" fmla="*/ 2147483647 h 446"/>
              <a:gd name="T2" fmla="*/ 2147483647 w 1484"/>
              <a:gd name="T3" fmla="*/ 2147483647 h 446"/>
              <a:gd name="T4" fmla="*/ 2147483647 w 1484"/>
              <a:gd name="T5" fmla="*/ 0 h 446"/>
              <a:gd name="T6" fmla="*/ 2147483647 w 1484"/>
              <a:gd name="T7" fmla="*/ 0 h 446"/>
              <a:gd name="T8" fmla="*/ 0 w 1484"/>
              <a:gd name="T9" fmla="*/ 2147483647 h 4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4"/>
              <a:gd name="T16" fmla="*/ 0 h 446"/>
              <a:gd name="T17" fmla="*/ 1484 w 1484"/>
              <a:gd name="T18" fmla="*/ 446 h 4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4" h="446">
                <a:moveTo>
                  <a:pt x="0" y="446"/>
                </a:moveTo>
                <a:lnTo>
                  <a:pt x="1484" y="446"/>
                </a:lnTo>
                <a:lnTo>
                  <a:pt x="1259" y="0"/>
                </a:lnTo>
                <a:lnTo>
                  <a:pt x="221" y="0"/>
                </a:lnTo>
                <a:lnTo>
                  <a:pt x="0" y="446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8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2" name="Freeform 25">
            <a:extLst>
              <a:ext uri="{FF2B5EF4-FFF2-40B4-BE49-F238E27FC236}">
                <a16:creationId xmlns:a16="http://schemas.microsoft.com/office/drawing/2014/main" id="{CE5B96DB-F4AE-FD97-5783-D565FF6A0EEE}"/>
              </a:ext>
            </a:extLst>
          </p:cNvPr>
          <p:cNvSpPr>
            <a:spLocks/>
          </p:cNvSpPr>
          <p:nvPr/>
        </p:nvSpPr>
        <p:spPr bwMode="auto">
          <a:xfrm>
            <a:off x="5573419" y="2504858"/>
            <a:ext cx="1482569" cy="700848"/>
          </a:xfrm>
          <a:custGeom>
            <a:avLst/>
            <a:gdLst>
              <a:gd name="T0" fmla="*/ 0 w 966"/>
              <a:gd name="T1" fmla="*/ 2147483647 h 455"/>
              <a:gd name="T2" fmla="*/ 2147483647 w 966"/>
              <a:gd name="T3" fmla="*/ 2147483647 h 455"/>
              <a:gd name="T4" fmla="*/ 2147483647 w 966"/>
              <a:gd name="T5" fmla="*/ 0 h 455"/>
              <a:gd name="T6" fmla="*/ 2147483647 w 966"/>
              <a:gd name="T7" fmla="*/ 0 h 455"/>
              <a:gd name="T8" fmla="*/ 0 w 966"/>
              <a:gd name="T9" fmla="*/ 2147483647 h 45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966"/>
              <a:gd name="T16" fmla="*/ 0 h 455"/>
              <a:gd name="T17" fmla="*/ 966 w 966"/>
              <a:gd name="T18" fmla="*/ 455 h 45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966" h="455">
                <a:moveTo>
                  <a:pt x="0" y="455"/>
                </a:moveTo>
                <a:lnTo>
                  <a:pt x="966" y="455"/>
                </a:lnTo>
                <a:lnTo>
                  <a:pt x="741" y="0"/>
                </a:lnTo>
                <a:lnTo>
                  <a:pt x="225" y="0"/>
                </a:lnTo>
                <a:lnTo>
                  <a:pt x="0" y="455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4288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s-ES"/>
          </a:p>
        </p:txBody>
      </p:sp>
      <p:sp>
        <p:nvSpPr>
          <p:cNvPr id="13" name="Text Box 30">
            <a:extLst>
              <a:ext uri="{FF2B5EF4-FFF2-40B4-BE49-F238E27FC236}">
                <a16:creationId xmlns:a16="http://schemas.microsoft.com/office/drawing/2014/main" id="{3532857B-19E9-2005-255E-56F24D9A6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88156" y="3789780"/>
            <a:ext cx="28640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s-VE" sz="2000" b="1" i="0" dirty="0">
                <a:solidFill>
                  <a:schemeClr val="tx1"/>
                </a:solidFill>
                <a:latin typeface="Arial Nova" panose="020B0504020202020204" pitchFamily="34" charset="0"/>
              </a:rPr>
              <a:t>20.000 defectos</a:t>
            </a:r>
          </a:p>
        </p:txBody>
      </p:sp>
      <p:sp>
        <p:nvSpPr>
          <p:cNvPr id="14" name="Text Box 31">
            <a:extLst>
              <a:ext uri="{FF2B5EF4-FFF2-40B4-BE49-F238E27FC236}">
                <a16:creationId xmlns:a16="http://schemas.microsoft.com/office/drawing/2014/main" id="{D3AE7A6A-009C-F2F0-5D0B-03D45573B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3787" y="2727983"/>
            <a:ext cx="23408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s-VE" sz="2000" b="1" i="0" dirty="0">
                <a:solidFill>
                  <a:schemeClr val="tx1"/>
                </a:solidFill>
                <a:latin typeface="Arial Nova" panose="020B0504020202020204" pitchFamily="34" charset="0"/>
              </a:rPr>
              <a:t>6.500 órdenes de </a:t>
            </a:r>
          </a:p>
          <a:p>
            <a:pPr eaLnBrk="1" hangingPunct="1">
              <a:lnSpc>
                <a:spcPct val="80000"/>
              </a:lnSpc>
            </a:pPr>
            <a:r>
              <a:rPr lang="es-VE" sz="2000" b="1" i="0" dirty="0">
                <a:solidFill>
                  <a:schemeClr val="tx1"/>
                </a:solidFill>
                <a:latin typeface="Arial Nova" panose="020B0504020202020204" pitchFamily="34" charset="0"/>
              </a:rPr>
              <a:t>  trabajo por año</a:t>
            </a:r>
          </a:p>
        </p:txBody>
      </p:sp>
      <p:sp>
        <p:nvSpPr>
          <p:cNvPr id="15" name="Text Box 33">
            <a:extLst>
              <a:ext uri="{FF2B5EF4-FFF2-40B4-BE49-F238E27FC236}">
                <a16:creationId xmlns:a16="http://schemas.microsoft.com/office/drawing/2014/main" id="{3965C818-327B-5955-F3CD-F7C7A10A6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609" y="2012013"/>
            <a:ext cx="29668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es-VE" sz="2000" b="1" i="0" dirty="0">
                <a:solidFill>
                  <a:schemeClr val="tx1"/>
                </a:solidFill>
                <a:latin typeface="Arial Nova" panose="020B0504020202020204" pitchFamily="34" charset="0"/>
              </a:rPr>
              <a:t>10 Incidentes menores          </a:t>
            </a:r>
          </a:p>
        </p:txBody>
      </p:sp>
      <p:sp>
        <p:nvSpPr>
          <p:cNvPr id="16" name="Text Box 34">
            <a:extLst>
              <a:ext uri="{FF2B5EF4-FFF2-40B4-BE49-F238E27FC236}">
                <a16:creationId xmlns:a16="http://schemas.microsoft.com/office/drawing/2014/main" id="{B51AB502-AD7A-5946-40C4-DC40F43C9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8275" y="1273100"/>
            <a:ext cx="317331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s-VE" sz="2000" b="1" i="0" dirty="0">
                <a:solidFill>
                  <a:schemeClr val="tx1"/>
                </a:solidFill>
                <a:latin typeface="Arial Nova" panose="020B0504020202020204" pitchFamily="34" charset="0"/>
              </a:rPr>
              <a:t>1 Evento Catastrófico</a:t>
            </a: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31FA040B-03D1-762F-238B-48A39F2608C6}"/>
              </a:ext>
            </a:extLst>
          </p:cNvPr>
          <p:cNvSpPr/>
          <p:nvPr/>
        </p:nvSpPr>
        <p:spPr>
          <a:xfrm>
            <a:off x="314004" y="4824589"/>
            <a:ext cx="5713670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000" b="1" spc="300" dirty="0">
                <a:latin typeface="Arial Nova Light" panose="020B0304020202020204" pitchFamily="34" charset="0"/>
              </a:rPr>
              <a:t>EVENTOS RECURRENTES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+mj-lt"/>
              <a:buAutoNum type="arabicPeriod"/>
            </a:pPr>
            <a:r>
              <a:rPr lang="es-ES" sz="2000" dirty="0">
                <a:latin typeface="Arial Nova" panose="020B0504020202020204" pitchFamily="34" charset="0"/>
              </a:rPr>
              <a:t>Terminan siendo aceptados colectivamente.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+mj-lt"/>
              <a:buAutoNum type="arabicPeriod"/>
            </a:pPr>
            <a:r>
              <a:rPr lang="es-ES" sz="2000" dirty="0">
                <a:latin typeface="Arial Nova" panose="020B0504020202020204" pitchFamily="34" charset="0"/>
              </a:rPr>
              <a:t>El costo se traslada a los consumidores.</a:t>
            </a:r>
          </a:p>
          <a:p>
            <a:pPr marL="342900" indent="-342900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+mj-lt"/>
              <a:buAutoNum type="arabicPeriod"/>
            </a:pPr>
            <a:r>
              <a:rPr lang="es-ES" sz="2000" dirty="0">
                <a:latin typeface="Arial Nova" panose="020B0504020202020204" pitchFamily="34" charset="0"/>
              </a:rPr>
              <a:t>No implican importantes efectos en la imagen pública en el corto plazo.</a:t>
            </a:r>
            <a:endParaRPr lang="es-ES" sz="2000" dirty="0">
              <a:solidFill>
                <a:schemeClr val="tx2"/>
              </a:solidFill>
              <a:latin typeface="Arial Nova" panose="020B0504020202020204" pitchFamily="34" charset="0"/>
            </a:endParaRPr>
          </a:p>
        </p:txBody>
      </p:sp>
      <p:sp>
        <p:nvSpPr>
          <p:cNvPr id="20" name="TextBox 48">
            <a:extLst>
              <a:ext uri="{FF2B5EF4-FFF2-40B4-BE49-F238E27FC236}">
                <a16:creationId xmlns:a16="http://schemas.microsoft.com/office/drawing/2014/main" id="{592902F8-C2B9-A891-152C-044ED5BA0D41}"/>
              </a:ext>
            </a:extLst>
          </p:cNvPr>
          <p:cNvSpPr txBox="1"/>
          <p:nvPr/>
        </p:nvSpPr>
        <p:spPr>
          <a:xfrm>
            <a:off x="878577" y="1643111"/>
            <a:ext cx="42687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dirty="0">
                <a:latin typeface="Arial Nova" panose="020B0504020202020204" pitchFamily="34" charset="0"/>
              </a:rPr>
              <a:t>Los </a:t>
            </a:r>
            <a:r>
              <a:rPr lang="es-MX" sz="2000" b="1" dirty="0">
                <a:latin typeface="Arial Nova" panose="020B0504020202020204" pitchFamily="34" charset="0"/>
              </a:rPr>
              <a:t>EVENTOS CATASTRÓFICOS </a:t>
            </a:r>
            <a:r>
              <a:rPr lang="es-MX" sz="2000" dirty="0">
                <a:latin typeface="Arial Nova Light" panose="020B0304020202020204" pitchFamily="34" charset="0"/>
              </a:rPr>
              <a:t>(falla crítica)</a:t>
            </a:r>
            <a:r>
              <a:rPr lang="es-MX" sz="2000" dirty="0">
                <a:latin typeface="Arial Nova" panose="020B0504020202020204" pitchFamily="34" charset="0"/>
              </a:rPr>
              <a:t> involucran pérdidas humanas, económicas o ambas, por lo que tienen gran impacto negativo en la imagen empresarial. </a:t>
            </a:r>
            <a:endParaRPr lang="es-ES" sz="2000" dirty="0">
              <a:latin typeface="Arial Nova" panose="020B0504020202020204" pitchFamily="34" charset="0"/>
            </a:endParaRPr>
          </a:p>
        </p:txBody>
      </p:sp>
      <p:cxnSp>
        <p:nvCxnSpPr>
          <p:cNvPr id="21" name="Straight Arrow Connector 46">
            <a:extLst>
              <a:ext uri="{FF2B5EF4-FFF2-40B4-BE49-F238E27FC236}">
                <a16:creationId xmlns:a16="http://schemas.microsoft.com/office/drawing/2014/main" id="{3AD9D8C2-26AB-48AF-EAE7-66FC34D386AA}"/>
              </a:ext>
            </a:extLst>
          </p:cNvPr>
          <p:cNvCxnSpPr/>
          <p:nvPr/>
        </p:nvCxnSpPr>
        <p:spPr>
          <a:xfrm flipH="1" flipV="1">
            <a:off x="7133017" y="1686898"/>
            <a:ext cx="1933223" cy="2681111"/>
          </a:xfrm>
          <a:prstGeom prst="straightConnector1">
            <a:avLst/>
          </a:prstGeom>
          <a:ln w="57150">
            <a:solidFill>
              <a:srgbClr val="2C6EAA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44">
            <a:extLst>
              <a:ext uri="{FF2B5EF4-FFF2-40B4-BE49-F238E27FC236}">
                <a16:creationId xmlns:a16="http://schemas.microsoft.com/office/drawing/2014/main" id="{E92308B0-D296-58C2-25BA-C4C957FFEDE3}"/>
              </a:ext>
            </a:extLst>
          </p:cNvPr>
          <p:cNvGrpSpPr/>
          <p:nvPr/>
        </p:nvGrpSpPr>
        <p:grpSpPr>
          <a:xfrm>
            <a:off x="4489979" y="1186325"/>
            <a:ext cx="4269677" cy="3921670"/>
            <a:chOff x="2732997" y="2012950"/>
            <a:chExt cx="4269677" cy="3921670"/>
          </a:xfrm>
        </p:grpSpPr>
        <p:sp>
          <p:nvSpPr>
            <p:cNvPr id="23" name="Freeform 2">
              <a:extLst>
                <a:ext uri="{FF2B5EF4-FFF2-40B4-BE49-F238E27FC236}">
                  <a16:creationId xmlns:a16="http://schemas.microsoft.com/office/drawing/2014/main" id="{23E3F520-C505-1BDA-6280-B93E2318E9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111" y="4731625"/>
              <a:ext cx="753563" cy="1199914"/>
            </a:xfrm>
            <a:custGeom>
              <a:avLst/>
              <a:gdLst>
                <a:gd name="T0" fmla="*/ 2147483647 w 491"/>
                <a:gd name="T1" fmla="*/ 2147483647 h 779"/>
                <a:gd name="T2" fmla="*/ 0 w 491"/>
                <a:gd name="T3" fmla="*/ 2147483647 h 779"/>
                <a:gd name="T4" fmla="*/ 2147483647 w 491"/>
                <a:gd name="T5" fmla="*/ 0 h 779"/>
                <a:gd name="T6" fmla="*/ 2147483647 w 491"/>
                <a:gd name="T7" fmla="*/ 2147483647 h 779"/>
                <a:gd name="T8" fmla="*/ 2147483647 w 491"/>
                <a:gd name="T9" fmla="*/ 2147483647 h 77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91"/>
                <a:gd name="T16" fmla="*/ 0 h 779"/>
                <a:gd name="T17" fmla="*/ 491 w 491"/>
                <a:gd name="T18" fmla="*/ 779 h 77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91" h="779">
                  <a:moveTo>
                    <a:pt x="232" y="779"/>
                  </a:moveTo>
                  <a:lnTo>
                    <a:pt x="0" y="333"/>
                  </a:lnTo>
                  <a:lnTo>
                    <a:pt x="217" y="0"/>
                  </a:lnTo>
                  <a:lnTo>
                    <a:pt x="491" y="388"/>
                  </a:lnTo>
                  <a:lnTo>
                    <a:pt x="232" y="779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A36D8D25-E296-B250-CEF5-BDEA49F3F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712" y="4731625"/>
              <a:ext cx="3508440" cy="512929"/>
            </a:xfrm>
            <a:custGeom>
              <a:avLst/>
              <a:gdLst>
                <a:gd name="T0" fmla="*/ 0 w 2286"/>
                <a:gd name="T1" fmla="*/ 2147483647 h 333"/>
                <a:gd name="T2" fmla="*/ 2147483647 w 2286"/>
                <a:gd name="T3" fmla="*/ 2147483647 h 333"/>
                <a:gd name="T4" fmla="*/ 2147483647 w 2286"/>
                <a:gd name="T5" fmla="*/ 0 h 333"/>
                <a:gd name="T6" fmla="*/ 2147483647 w 2286"/>
                <a:gd name="T7" fmla="*/ 0 h 333"/>
                <a:gd name="T8" fmla="*/ 0 w 2286"/>
                <a:gd name="T9" fmla="*/ 2147483647 h 3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86"/>
                <a:gd name="T16" fmla="*/ 0 h 333"/>
                <a:gd name="T17" fmla="*/ 2286 w 2286"/>
                <a:gd name="T18" fmla="*/ 333 h 33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86" h="333">
                  <a:moveTo>
                    <a:pt x="0" y="333"/>
                  </a:moveTo>
                  <a:lnTo>
                    <a:pt x="2069" y="333"/>
                  </a:lnTo>
                  <a:lnTo>
                    <a:pt x="2286" y="0"/>
                  </a:lnTo>
                  <a:lnTo>
                    <a:pt x="292" y="0"/>
                  </a:lnTo>
                  <a:lnTo>
                    <a:pt x="0" y="33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6BEED651-02D1-76E8-BC1D-DD952373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2997" y="5244554"/>
              <a:ext cx="3873711" cy="690066"/>
            </a:xfrm>
            <a:custGeom>
              <a:avLst/>
              <a:gdLst>
                <a:gd name="T0" fmla="*/ 2147483647 w 2524"/>
                <a:gd name="T1" fmla="*/ 0 h 448"/>
                <a:gd name="T2" fmla="*/ 2147483647 w 2524"/>
                <a:gd name="T3" fmla="*/ 0 h 448"/>
                <a:gd name="T4" fmla="*/ 2147483647 w 2524"/>
                <a:gd name="T5" fmla="*/ 2147483647 h 448"/>
                <a:gd name="T6" fmla="*/ 0 w 2524"/>
                <a:gd name="T7" fmla="*/ 2147483647 h 448"/>
                <a:gd name="T8" fmla="*/ 2147483647 w 2524"/>
                <a:gd name="T9" fmla="*/ 0 h 4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4"/>
                <a:gd name="T16" fmla="*/ 0 h 448"/>
                <a:gd name="T17" fmla="*/ 2524 w 2524"/>
                <a:gd name="T18" fmla="*/ 448 h 4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4" h="448">
                  <a:moveTo>
                    <a:pt x="221" y="0"/>
                  </a:moveTo>
                  <a:lnTo>
                    <a:pt x="2290" y="0"/>
                  </a:lnTo>
                  <a:lnTo>
                    <a:pt x="2524" y="448"/>
                  </a:lnTo>
                  <a:lnTo>
                    <a:pt x="0" y="448"/>
                  </a:lnTo>
                  <a:lnTo>
                    <a:pt x="221" y="0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65748F84-2A7A-EFBA-9291-E533D1739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7750" y="4050801"/>
              <a:ext cx="664547" cy="1085930"/>
            </a:xfrm>
            <a:custGeom>
              <a:avLst/>
              <a:gdLst>
                <a:gd name="T0" fmla="*/ 2147483647 w 433"/>
                <a:gd name="T1" fmla="*/ 2147483647 h 705"/>
                <a:gd name="T2" fmla="*/ 0 w 433"/>
                <a:gd name="T3" fmla="*/ 2147483647 h 705"/>
                <a:gd name="T4" fmla="*/ 2147483647 w 433"/>
                <a:gd name="T5" fmla="*/ 0 h 705"/>
                <a:gd name="T6" fmla="*/ 2147483647 w 433"/>
                <a:gd name="T7" fmla="*/ 2147483647 h 705"/>
                <a:gd name="T8" fmla="*/ 2147483647 w 433"/>
                <a:gd name="T9" fmla="*/ 2147483647 h 7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3"/>
                <a:gd name="T16" fmla="*/ 0 h 705"/>
                <a:gd name="T17" fmla="*/ 433 w 433"/>
                <a:gd name="T18" fmla="*/ 705 h 7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3" h="705">
                  <a:moveTo>
                    <a:pt x="221" y="705"/>
                  </a:moveTo>
                  <a:lnTo>
                    <a:pt x="0" y="247"/>
                  </a:lnTo>
                  <a:lnTo>
                    <a:pt x="162" y="0"/>
                  </a:lnTo>
                  <a:lnTo>
                    <a:pt x="433" y="389"/>
                  </a:lnTo>
                  <a:lnTo>
                    <a:pt x="221" y="705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A3532CC4-3322-6D83-7A15-DB5AC237F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1212" y="4050801"/>
              <a:ext cx="2636702" cy="382001"/>
            </a:xfrm>
            <a:custGeom>
              <a:avLst/>
              <a:gdLst>
                <a:gd name="T0" fmla="*/ 0 w 1718"/>
                <a:gd name="T1" fmla="*/ 2147483647 h 248"/>
                <a:gd name="T2" fmla="*/ 2147483647 w 1718"/>
                <a:gd name="T3" fmla="*/ 2147483647 h 248"/>
                <a:gd name="T4" fmla="*/ 2147483647 w 1718"/>
                <a:gd name="T5" fmla="*/ 0 h 248"/>
                <a:gd name="T6" fmla="*/ 2147483647 w 1718"/>
                <a:gd name="T7" fmla="*/ 2147483647 h 248"/>
                <a:gd name="T8" fmla="*/ 0 w 1718"/>
                <a:gd name="T9" fmla="*/ 2147483647 h 2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18"/>
                <a:gd name="T16" fmla="*/ 0 h 248"/>
                <a:gd name="T17" fmla="*/ 1718 w 1718"/>
                <a:gd name="T18" fmla="*/ 248 h 2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18" h="248">
                  <a:moveTo>
                    <a:pt x="0" y="248"/>
                  </a:moveTo>
                  <a:lnTo>
                    <a:pt x="1556" y="248"/>
                  </a:lnTo>
                  <a:lnTo>
                    <a:pt x="1718" y="0"/>
                  </a:lnTo>
                  <a:lnTo>
                    <a:pt x="308" y="1"/>
                  </a:lnTo>
                  <a:lnTo>
                    <a:pt x="0" y="2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28" name="Freeform 12">
              <a:extLst>
                <a:ext uri="{FF2B5EF4-FFF2-40B4-BE49-F238E27FC236}">
                  <a16:creationId xmlns:a16="http://schemas.microsoft.com/office/drawing/2014/main" id="{10DBDDB4-ED1C-9D9F-AC58-D4DA9BEC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8171" y="4431262"/>
              <a:ext cx="3058758" cy="705469"/>
            </a:xfrm>
            <a:custGeom>
              <a:avLst/>
              <a:gdLst>
                <a:gd name="T0" fmla="*/ 0 w 1993"/>
                <a:gd name="T1" fmla="*/ 2147483647 h 458"/>
                <a:gd name="T2" fmla="*/ 2147483647 w 1993"/>
                <a:gd name="T3" fmla="*/ 2147483647 h 458"/>
                <a:gd name="T4" fmla="*/ 2147483647 w 1993"/>
                <a:gd name="T5" fmla="*/ 0 h 458"/>
                <a:gd name="T6" fmla="*/ 2147483647 w 1993"/>
                <a:gd name="T7" fmla="*/ 0 h 458"/>
                <a:gd name="T8" fmla="*/ 0 w 1993"/>
                <a:gd name="T9" fmla="*/ 2147483647 h 4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993"/>
                <a:gd name="T16" fmla="*/ 0 h 458"/>
                <a:gd name="T17" fmla="*/ 1993 w 1993"/>
                <a:gd name="T18" fmla="*/ 458 h 4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993" h="458">
                  <a:moveTo>
                    <a:pt x="0" y="458"/>
                  </a:moveTo>
                  <a:lnTo>
                    <a:pt x="1993" y="458"/>
                  </a:lnTo>
                  <a:lnTo>
                    <a:pt x="1772" y="0"/>
                  </a:lnTo>
                  <a:lnTo>
                    <a:pt x="218" y="0"/>
                  </a:lnTo>
                  <a:lnTo>
                    <a:pt x="0" y="458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 dirty="0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BEA4A931-63D0-243B-B928-31E31ACA1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84" y="3377679"/>
              <a:ext cx="581670" cy="941139"/>
            </a:xfrm>
            <a:custGeom>
              <a:avLst/>
              <a:gdLst>
                <a:gd name="T0" fmla="*/ 0 w 379"/>
                <a:gd name="T1" fmla="*/ 2147483647 h 611"/>
                <a:gd name="T2" fmla="*/ 2147483647 w 379"/>
                <a:gd name="T3" fmla="*/ 2147483647 h 611"/>
                <a:gd name="T4" fmla="*/ 2147483647 w 379"/>
                <a:gd name="T5" fmla="*/ 2147483647 h 611"/>
                <a:gd name="T6" fmla="*/ 2147483647 w 379"/>
                <a:gd name="T7" fmla="*/ 0 h 611"/>
                <a:gd name="T8" fmla="*/ 0 w 379"/>
                <a:gd name="T9" fmla="*/ 2147483647 h 6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79"/>
                <a:gd name="T16" fmla="*/ 0 h 611"/>
                <a:gd name="T17" fmla="*/ 379 w 379"/>
                <a:gd name="T18" fmla="*/ 611 h 61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79" h="611">
                  <a:moveTo>
                    <a:pt x="0" y="167"/>
                  </a:moveTo>
                  <a:lnTo>
                    <a:pt x="225" y="611"/>
                  </a:lnTo>
                  <a:lnTo>
                    <a:pt x="379" y="383"/>
                  </a:lnTo>
                  <a:lnTo>
                    <a:pt x="109" y="0"/>
                  </a:lnTo>
                  <a:lnTo>
                    <a:pt x="0" y="167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C9F6A7ED-9653-B5FF-FAF6-1ED865DF5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7177" y="3377679"/>
              <a:ext cx="1760360" cy="255694"/>
            </a:xfrm>
            <a:custGeom>
              <a:avLst/>
              <a:gdLst>
                <a:gd name="T0" fmla="*/ 0 w 1147"/>
                <a:gd name="T1" fmla="*/ 2147483647 h 166"/>
                <a:gd name="T2" fmla="*/ 2147483647 w 1147"/>
                <a:gd name="T3" fmla="*/ 2147483647 h 166"/>
                <a:gd name="T4" fmla="*/ 2147483647 w 1147"/>
                <a:gd name="T5" fmla="*/ 0 h 166"/>
                <a:gd name="T6" fmla="*/ 2147483647 w 1147"/>
                <a:gd name="T7" fmla="*/ 0 h 166"/>
                <a:gd name="T8" fmla="*/ 0 w 1147"/>
                <a:gd name="T9" fmla="*/ 2147483647 h 1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47"/>
                <a:gd name="T16" fmla="*/ 0 h 166"/>
                <a:gd name="T17" fmla="*/ 1147 w 1147"/>
                <a:gd name="T18" fmla="*/ 166 h 16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47" h="166">
                  <a:moveTo>
                    <a:pt x="0" y="166"/>
                  </a:moveTo>
                  <a:lnTo>
                    <a:pt x="1038" y="166"/>
                  </a:lnTo>
                  <a:lnTo>
                    <a:pt x="1147" y="0"/>
                  </a:lnTo>
                  <a:lnTo>
                    <a:pt x="290" y="0"/>
                  </a:lnTo>
                  <a:lnTo>
                    <a:pt x="0" y="16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9E7E1BA1-B60C-8C96-6A04-BE39DB546A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7998" y="3633373"/>
              <a:ext cx="2277570" cy="686985"/>
            </a:xfrm>
            <a:custGeom>
              <a:avLst/>
              <a:gdLst>
                <a:gd name="T0" fmla="*/ 0 w 1484"/>
                <a:gd name="T1" fmla="*/ 2147483647 h 446"/>
                <a:gd name="T2" fmla="*/ 2147483647 w 1484"/>
                <a:gd name="T3" fmla="*/ 2147483647 h 446"/>
                <a:gd name="T4" fmla="*/ 2147483647 w 1484"/>
                <a:gd name="T5" fmla="*/ 0 h 446"/>
                <a:gd name="T6" fmla="*/ 2147483647 w 1484"/>
                <a:gd name="T7" fmla="*/ 0 h 446"/>
                <a:gd name="T8" fmla="*/ 0 w 1484"/>
                <a:gd name="T9" fmla="*/ 2147483647 h 4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84"/>
                <a:gd name="T16" fmla="*/ 0 h 446"/>
                <a:gd name="T17" fmla="*/ 1484 w 1484"/>
                <a:gd name="T18" fmla="*/ 446 h 4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84" h="446">
                  <a:moveTo>
                    <a:pt x="0" y="446"/>
                  </a:moveTo>
                  <a:lnTo>
                    <a:pt x="1484" y="446"/>
                  </a:lnTo>
                  <a:lnTo>
                    <a:pt x="1259" y="0"/>
                  </a:lnTo>
                  <a:lnTo>
                    <a:pt x="221" y="0"/>
                  </a:lnTo>
                  <a:lnTo>
                    <a:pt x="0" y="446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60C261DA-E3AF-C96F-5DBE-289A082D91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283" y="2693774"/>
              <a:ext cx="500329" cy="824074"/>
            </a:xfrm>
            <a:custGeom>
              <a:avLst/>
              <a:gdLst>
                <a:gd name="T0" fmla="*/ 2147483647 w 326"/>
                <a:gd name="T1" fmla="*/ 2147483647 h 535"/>
                <a:gd name="T2" fmla="*/ 2147483647 w 326"/>
                <a:gd name="T3" fmla="*/ 2147483647 h 535"/>
                <a:gd name="T4" fmla="*/ 2147483647 w 326"/>
                <a:gd name="T5" fmla="*/ 0 h 535"/>
                <a:gd name="T6" fmla="*/ 0 w 326"/>
                <a:gd name="T7" fmla="*/ 2147483647 h 535"/>
                <a:gd name="T8" fmla="*/ 2147483647 w 326"/>
                <a:gd name="T9" fmla="*/ 2147483647 h 5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26"/>
                <a:gd name="T16" fmla="*/ 0 h 535"/>
                <a:gd name="T17" fmla="*/ 326 w 326"/>
                <a:gd name="T18" fmla="*/ 535 h 53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26" h="535">
                  <a:moveTo>
                    <a:pt x="224" y="535"/>
                  </a:moveTo>
                  <a:lnTo>
                    <a:pt x="326" y="382"/>
                  </a:lnTo>
                  <a:lnTo>
                    <a:pt x="57" y="0"/>
                  </a:lnTo>
                  <a:lnTo>
                    <a:pt x="0" y="81"/>
                  </a:lnTo>
                  <a:lnTo>
                    <a:pt x="224" y="535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3" name="Freeform 23">
              <a:extLst>
                <a:ext uri="{FF2B5EF4-FFF2-40B4-BE49-F238E27FC236}">
                  <a16:creationId xmlns:a16="http://schemas.microsoft.com/office/drawing/2014/main" id="{76BBC451-198C-3EB9-2967-C65D1E3E31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352" y="2692233"/>
              <a:ext cx="877877" cy="124767"/>
            </a:xfrm>
            <a:custGeom>
              <a:avLst/>
              <a:gdLst>
                <a:gd name="T0" fmla="*/ 0 w 572"/>
                <a:gd name="T1" fmla="*/ 2147483647 h 81"/>
                <a:gd name="T2" fmla="*/ 2147483647 w 572"/>
                <a:gd name="T3" fmla="*/ 2147483647 h 81"/>
                <a:gd name="T4" fmla="*/ 2147483647 w 572"/>
                <a:gd name="T5" fmla="*/ 0 h 81"/>
                <a:gd name="T6" fmla="*/ 2147483647 w 572"/>
                <a:gd name="T7" fmla="*/ 0 h 81"/>
                <a:gd name="T8" fmla="*/ 0 w 572"/>
                <a:gd name="T9" fmla="*/ 2147483647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2"/>
                <a:gd name="T16" fmla="*/ 0 h 81"/>
                <a:gd name="T17" fmla="*/ 572 w 572"/>
                <a:gd name="T18" fmla="*/ 81 h 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2" h="81">
                  <a:moveTo>
                    <a:pt x="0" y="81"/>
                  </a:moveTo>
                  <a:lnTo>
                    <a:pt x="515" y="81"/>
                  </a:lnTo>
                  <a:lnTo>
                    <a:pt x="572" y="0"/>
                  </a:lnTo>
                  <a:lnTo>
                    <a:pt x="178" y="0"/>
                  </a:lnTo>
                  <a:lnTo>
                    <a:pt x="0" y="8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2">
                    <a:lumMod val="10000"/>
                  </a:schemeClr>
                </a:gs>
                <a:gs pos="100000">
                  <a:schemeClr val="tx1">
                    <a:lumMod val="75000"/>
                    <a:lumOff val="25000"/>
                  </a:schemeClr>
                </a:gs>
              </a:gsLst>
              <a:lin ang="5400000" scaled="0"/>
              <a:tileRect/>
            </a:gradFill>
            <a:ln>
              <a:noFill/>
            </a:ln>
          </p:spPr>
          <p:txBody>
            <a:bodyPr/>
            <a:lstStyle/>
            <a:p>
              <a:endParaRPr lang="es-ES"/>
            </a:p>
          </p:txBody>
        </p:sp>
        <p:sp>
          <p:nvSpPr>
            <p:cNvPr id="34" name="Freeform 24">
              <a:extLst>
                <a:ext uri="{FF2B5EF4-FFF2-40B4-BE49-F238E27FC236}">
                  <a16:creationId xmlns:a16="http://schemas.microsoft.com/office/drawing/2014/main" id="{7AF2DC63-F07A-F693-80BD-BD2264BCC5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5498" y="2817000"/>
              <a:ext cx="1482569" cy="700848"/>
            </a:xfrm>
            <a:custGeom>
              <a:avLst/>
              <a:gdLst>
                <a:gd name="T0" fmla="*/ 0 w 966"/>
                <a:gd name="T1" fmla="*/ 2147483647 h 455"/>
                <a:gd name="T2" fmla="*/ 2147483647 w 966"/>
                <a:gd name="T3" fmla="*/ 2147483647 h 455"/>
                <a:gd name="T4" fmla="*/ 2147483647 w 966"/>
                <a:gd name="T5" fmla="*/ 0 h 455"/>
                <a:gd name="T6" fmla="*/ 2147483647 w 966"/>
                <a:gd name="T7" fmla="*/ 0 h 455"/>
                <a:gd name="T8" fmla="*/ 0 w 966"/>
                <a:gd name="T9" fmla="*/ 2147483647 h 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66"/>
                <a:gd name="T16" fmla="*/ 0 h 455"/>
                <a:gd name="T17" fmla="*/ 966 w 966"/>
                <a:gd name="T18" fmla="*/ 455 h 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66" h="455">
                  <a:moveTo>
                    <a:pt x="0" y="455"/>
                  </a:moveTo>
                  <a:lnTo>
                    <a:pt x="966" y="455"/>
                  </a:lnTo>
                  <a:lnTo>
                    <a:pt x="741" y="0"/>
                  </a:lnTo>
                  <a:lnTo>
                    <a:pt x="225" y="0"/>
                  </a:lnTo>
                  <a:lnTo>
                    <a:pt x="0" y="455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 dirty="0"/>
            </a:p>
          </p:txBody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25658324-DA88-E30F-5695-BF6F74B64D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65248" y="2012950"/>
              <a:ext cx="422057" cy="696227"/>
            </a:xfrm>
            <a:custGeom>
              <a:avLst/>
              <a:gdLst>
                <a:gd name="T0" fmla="*/ 2147483647 w 275"/>
                <a:gd name="T1" fmla="*/ 2147483647 h 452"/>
                <a:gd name="T2" fmla="*/ 2147483647 w 275"/>
                <a:gd name="T3" fmla="*/ 2147483647 h 452"/>
                <a:gd name="T4" fmla="*/ 0 w 275"/>
                <a:gd name="T5" fmla="*/ 0 h 452"/>
                <a:gd name="T6" fmla="*/ 2147483647 w 275"/>
                <a:gd name="T7" fmla="*/ 2147483647 h 4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75"/>
                <a:gd name="T13" fmla="*/ 0 h 452"/>
                <a:gd name="T14" fmla="*/ 275 w 275"/>
                <a:gd name="T15" fmla="*/ 452 h 4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75" h="452">
                  <a:moveTo>
                    <a:pt x="223" y="452"/>
                  </a:moveTo>
                  <a:lnTo>
                    <a:pt x="275" y="382"/>
                  </a:lnTo>
                  <a:lnTo>
                    <a:pt x="0" y="0"/>
                  </a:lnTo>
                  <a:lnTo>
                    <a:pt x="223" y="452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BC9B2852-1E9F-A9C7-6BC3-9D791D2A9B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1464" y="2012950"/>
              <a:ext cx="686034" cy="696227"/>
            </a:xfrm>
            <a:custGeom>
              <a:avLst/>
              <a:gdLst>
                <a:gd name="T0" fmla="*/ 0 w 447"/>
                <a:gd name="T1" fmla="*/ 2147483647 h 452"/>
                <a:gd name="T2" fmla="*/ 2147483647 w 447"/>
                <a:gd name="T3" fmla="*/ 2147483647 h 452"/>
                <a:gd name="T4" fmla="*/ 2147483647 w 447"/>
                <a:gd name="T5" fmla="*/ 0 h 452"/>
                <a:gd name="T6" fmla="*/ 0 w 447"/>
                <a:gd name="T7" fmla="*/ 2147483647 h 45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7"/>
                <a:gd name="T13" fmla="*/ 0 h 452"/>
                <a:gd name="T14" fmla="*/ 447 w 447"/>
                <a:gd name="T15" fmla="*/ 452 h 45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7" h="452">
                  <a:moveTo>
                    <a:pt x="0" y="452"/>
                  </a:moveTo>
                  <a:lnTo>
                    <a:pt x="447" y="452"/>
                  </a:lnTo>
                  <a:lnTo>
                    <a:pt x="224" y="0"/>
                  </a:lnTo>
                  <a:lnTo>
                    <a:pt x="0" y="452"/>
                  </a:lnTo>
                  <a:close/>
                </a:path>
              </a:pathLst>
            </a:custGeom>
            <a:gradFill flip="none" rotWithShape="1">
              <a:gsLst>
                <a:gs pos="19000">
                  <a:srgbClr val="7D2B39"/>
                </a:gs>
                <a:gs pos="100000">
                  <a:srgbClr val="D8586D"/>
                </a:gs>
              </a:gsLst>
              <a:lin ang="0" scaled="1"/>
              <a:tileRect/>
            </a:gradFill>
            <a:ln>
              <a:solidFill>
                <a:srgbClr val="D8586D"/>
              </a:solidFill>
            </a:ln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 dirty="0"/>
            </a:p>
          </p:txBody>
        </p:sp>
      </p:grpSp>
    </p:spTree>
    <p:extLst>
      <p:ext uri="{BB962C8B-B14F-4D97-AF65-F5344CB8AC3E}">
        <p14:creationId xmlns:p14="http://schemas.microsoft.com/office/powerpoint/2010/main" val="291917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URA 1.10 Principales componentes del sistema nervioso y sus relaciones funcionales. (A) SNC (encéfalo y médula espinal) y SNP (nervios espinales y craneales). (B) Diagrama de los componentes principales de los sistemas nerviosos central y periférico y sus relaciones funcionales. Los estímulos provenientes del medioambiente transmiten información a los circuitos procesadores en el interior del encéfalo y la médula espinal, que a su vez interpretan su significación y envían señales a los efectores periféricos que mueven el cuerpo y adaptan los funcionamientos de sus órganos internos.">
            <a:extLst>
              <a:ext uri="{FF2B5EF4-FFF2-40B4-BE49-F238E27FC236}">
                <a16:creationId xmlns:a16="http://schemas.microsoft.com/office/drawing/2014/main" id="{F32F341A-107B-150C-F466-5C789B4EDD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" r="56995" b="18788"/>
          <a:stretch/>
        </p:blipFill>
        <p:spPr bwMode="auto">
          <a:xfrm>
            <a:off x="8318090" y="1061884"/>
            <a:ext cx="3864078" cy="556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>
            <a:extLst>
              <a:ext uri="{FF2B5EF4-FFF2-40B4-BE49-F238E27FC236}">
                <a16:creationId xmlns:a16="http://schemas.microsoft.com/office/drawing/2014/main" id="{DF600A1C-CC76-039B-20BA-B22A68CCF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1" y="1817934"/>
            <a:ext cx="778627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effectLst/>
                <a:latin typeface="Arial Nova Light" panose="020B0304020202020204" pitchFamily="34" charset="0"/>
              </a:rPr>
              <a:t>ESTÍMULOS </a:t>
            </a:r>
            <a:r>
              <a:rPr lang="es-MX" sz="2400" dirty="0">
                <a:effectLst/>
                <a:latin typeface="Arial Nova Light" panose="020B0304020202020204" pitchFamily="34" charset="0"/>
                <a:sym typeface="Symbol" panose="05050102010706020507" pitchFamily="18" charset="2"/>
              </a:rPr>
              <a:t></a:t>
            </a:r>
            <a:r>
              <a:rPr lang="es-MX" sz="2400" dirty="0">
                <a:effectLst/>
                <a:latin typeface="Arial Nova Light" panose="020B0304020202020204" pitchFamily="34" charset="0"/>
              </a:rPr>
              <a:t> RECEPTORES </a:t>
            </a:r>
            <a:r>
              <a:rPr lang="es-MX" sz="2400" dirty="0">
                <a:effectLst/>
                <a:latin typeface="Arial Nova Light" panose="020B0304020202020204" pitchFamily="34" charset="0"/>
                <a:sym typeface="Symbol" panose="05050102010706020507" pitchFamily="18" charset="2"/>
              </a:rPr>
              <a:t> </a:t>
            </a:r>
            <a:r>
              <a:rPr lang="es-MX" sz="24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NERVIOS SENSITIVOS </a:t>
            </a:r>
          </a:p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latin typeface="Arial Nova Light" panose="020B0304020202020204" pitchFamily="34" charset="0"/>
                <a:sym typeface="Symbol" panose="05050102010706020507" pitchFamily="18" charset="2"/>
              </a:rPr>
              <a:t> </a:t>
            </a:r>
            <a:r>
              <a:rPr lang="es-MX" sz="2400" dirty="0"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MÉDULA, TALLO y CEREBRO</a:t>
            </a:r>
          </a:p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sym typeface="Symbol" panose="05050102010706020507" pitchFamily="18" charset="2"/>
              </a:rPr>
              <a:t>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 </a:t>
            </a:r>
            <a:r>
              <a:rPr lang="es-MX" sz="240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</a:rPr>
              <a:t>NERVIOS MOTORES </a:t>
            </a:r>
            <a:r>
              <a:rPr lang="es-MX" sz="2400">
                <a:latin typeface="Arial Nova Light" panose="020B0304020202020204" pitchFamily="34" charset="0"/>
                <a:sym typeface="Symbol" panose="05050102010706020507" pitchFamily="18" charset="2"/>
              </a:rPr>
              <a:t></a:t>
            </a:r>
            <a:r>
              <a:rPr lang="es-MX" sz="2400">
                <a:latin typeface="Arial Nova Light" panose="020B0304020202020204" pitchFamily="34" charset="0"/>
              </a:rPr>
              <a:t> MÚSCULOS</a:t>
            </a:r>
            <a:endParaRPr lang="es-ES" sz="2400" dirty="0">
              <a:effectLst/>
              <a:latin typeface="Arial Nova Light" panose="020B030402020202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48FD27DF-C4E7-B072-D5D8-51F6BB88610C}"/>
              </a:ext>
            </a:extLst>
          </p:cNvPr>
          <p:cNvSpPr txBox="1">
            <a:spLocks/>
          </p:cNvSpPr>
          <p:nvPr/>
        </p:nvSpPr>
        <p:spPr>
          <a:xfrm>
            <a:off x="227011" y="373625"/>
            <a:ext cx="9762563" cy="6882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SISTEMA NERVIOSO, CONDUCTA Y FALLAS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A30D292-C67C-7FBE-C300-9DFE8C0AA90F}"/>
              </a:ext>
            </a:extLst>
          </p:cNvPr>
          <p:cNvSpPr txBox="1">
            <a:spLocks/>
          </p:cNvSpPr>
          <p:nvPr/>
        </p:nvSpPr>
        <p:spPr>
          <a:xfrm>
            <a:off x="227011" y="4571688"/>
            <a:ext cx="5996808" cy="46631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s-ES" sz="2400" b="1" dirty="0">
                <a:latin typeface="Arial Nova Light" panose="020B0304020202020204" pitchFamily="34" charset="0"/>
              </a:rPr>
              <a:t>CONEXIÓN ENTRE NEURONAS: SINAPSIS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404B39E8-3398-6BD3-8954-B5A3823A70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1" y="5038006"/>
            <a:ext cx="8096185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latin typeface="Arial Nova Light" panose="020B0304020202020204" pitchFamily="34" charset="0"/>
              </a:rPr>
              <a:t>I</a:t>
            </a:r>
            <a:r>
              <a:rPr lang="es-MX" sz="2400" dirty="0">
                <a:effectLst/>
                <a:latin typeface="Arial Nova Light" panose="020B0304020202020204" pitchFamily="34" charset="0"/>
              </a:rPr>
              <a:t>mpulsos nerviosos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sym typeface="Symbol" panose="05050102010706020507" pitchFamily="18" charset="2"/>
              </a:rPr>
              <a:t></a:t>
            </a:r>
            <a:r>
              <a:rPr lang="es-MX" sz="2400" dirty="0">
                <a:effectLst/>
                <a:latin typeface="Arial Nova Light" panose="020B0304020202020204" pitchFamily="34" charset="0"/>
              </a:rPr>
              <a:t> final del AXON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sym typeface="Symbol" panose="05050102010706020507" pitchFamily="18" charset="2"/>
              </a:rPr>
              <a:t> </a:t>
            </a:r>
            <a:r>
              <a:rPr lang="es-MX" sz="2400" dirty="0">
                <a:effectLst/>
                <a:latin typeface="Arial Nova Light" panose="020B0304020202020204" pitchFamily="34" charset="0"/>
              </a:rPr>
              <a:t>TRANSMISOR</a:t>
            </a:r>
          </a:p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effectLst/>
                <a:latin typeface="Arial Nova Light" panose="020B0304020202020204" pitchFamily="34" charset="0"/>
              </a:rPr>
              <a:t>TRANSMISOR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sym typeface="Symbol" panose="05050102010706020507" pitchFamily="18" charset="2"/>
              </a:rPr>
              <a:t></a:t>
            </a:r>
            <a:r>
              <a:rPr lang="es-MX" sz="2400" dirty="0">
                <a:effectLst/>
                <a:latin typeface="Arial Nova Light" panose="020B0304020202020204" pitchFamily="34" charset="0"/>
              </a:rPr>
              <a:t> RECEPTORES en otra neurona</a:t>
            </a:r>
          </a:p>
          <a:p>
            <a:pPr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effectLst/>
                <a:latin typeface="Arial Nova Light" panose="020B0304020202020204" pitchFamily="34" charset="0"/>
              </a:rPr>
              <a:t>TRANSMISOR + RECEPTOR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sym typeface="Symbol" panose="05050102010706020507" pitchFamily="18" charset="2"/>
              </a:rPr>
              <a:t></a:t>
            </a:r>
            <a:r>
              <a:rPr lang="es-MX" sz="2400" dirty="0">
                <a:effectLst/>
                <a:latin typeface="Arial Nova Light" panose="020B0304020202020204" pitchFamily="34" charset="0"/>
              </a:rPr>
              <a:t> IMPULSO en otra neurona</a:t>
            </a:r>
            <a:endParaRPr lang="es-ES" sz="2400" dirty="0">
              <a:latin typeface="Arial Nova Light" panose="020B03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F01DC4D-0CB4-4C5B-8B59-2BB0C8177DDE}"/>
              </a:ext>
            </a:extLst>
          </p:cNvPr>
          <p:cNvSpPr txBox="1">
            <a:spLocks/>
          </p:cNvSpPr>
          <p:nvPr/>
        </p:nvSpPr>
        <p:spPr>
          <a:xfrm>
            <a:off x="227011" y="1362482"/>
            <a:ext cx="7442150" cy="46631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s-ES" sz="2400" b="1" dirty="0">
                <a:latin typeface="Arial Nova Light" panose="020B0304020202020204" pitchFamily="34" charset="0"/>
              </a:rPr>
              <a:t>ESTRUCTURA FUNCIONAL DEL SISTEMA NERVIOSO</a:t>
            </a:r>
            <a:endParaRPr lang="es-ES" sz="2400" b="1" dirty="0"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8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6 Grupo"/>
          <p:cNvGrpSpPr/>
          <p:nvPr/>
        </p:nvGrpSpPr>
        <p:grpSpPr>
          <a:xfrm>
            <a:off x="5264217" y="1695054"/>
            <a:ext cx="6842138" cy="4489845"/>
            <a:chOff x="5950387" y="2456015"/>
            <a:chExt cx="5823618" cy="3479371"/>
          </a:xfrm>
        </p:grpSpPr>
        <p:pic>
          <p:nvPicPr>
            <p:cNvPr id="5" name="Picture 4" descr="grafico1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99"/>
            <a:stretch/>
          </p:blipFill>
          <p:spPr>
            <a:xfrm>
              <a:off x="5950387" y="2976707"/>
              <a:ext cx="5798512" cy="2958679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 flipH="1">
              <a:off x="5950387" y="2456015"/>
              <a:ext cx="5823618" cy="500869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50000"/>
                    <a:alpha val="36000"/>
                  </a:schemeClr>
                </a:gs>
                <a:gs pos="100000">
                  <a:schemeClr val="bg1">
                    <a:lumMod val="95000"/>
                    <a:alpha val="20000"/>
                  </a:schemeClr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  <a:spcAft>
                  <a:spcPts val="600"/>
                </a:spcAft>
              </a:pPr>
              <a:r>
                <a:rPr lang="es-ES" sz="2000" b="1" dirty="0">
                  <a:latin typeface="Arial Narrow" panose="020B0606020202030204" pitchFamily="34" charset="0"/>
                </a:rPr>
                <a:t>Mecanismos sinápticos subyacentes</a:t>
              </a:r>
              <a:r>
                <a:rPr lang="es-ES" sz="2000" dirty="0">
                  <a:latin typeface="Arial Narrow" panose="020B0606020202030204" pitchFamily="34" charset="0"/>
                </a:rPr>
                <a:t>: Habituación y Sensibilización</a:t>
              </a:r>
              <a:br>
                <a:rPr lang="es-ES" sz="2000" dirty="0">
                  <a:latin typeface="Arial Narrow" panose="020B0606020202030204" pitchFamily="34" charset="0"/>
                </a:rPr>
              </a:br>
              <a:r>
                <a:rPr lang="es-ES" sz="2000" dirty="0">
                  <a:latin typeface="Arial Narrow" panose="020B0606020202030204" pitchFamily="34" charset="0"/>
                </a:rPr>
                <a:t>(</a:t>
              </a:r>
              <a:r>
                <a:rPr lang="es-ES" sz="2000" dirty="0" err="1">
                  <a:latin typeface="Arial Narrow" panose="020B0606020202030204" pitchFamily="34" charset="0"/>
                </a:rPr>
                <a:t>Pavlov</a:t>
              </a:r>
              <a:r>
                <a:rPr lang="es-ES" sz="2000" dirty="0">
                  <a:latin typeface="Arial Narrow" panose="020B0606020202030204" pitchFamily="34" charset="0"/>
                </a:rPr>
                <a:t> 1927, Hawkins et al 1993, </a:t>
              </a:r>
              <a:r>
                <a:rPr lang="es-ES" sz="2000" dirty="0" err="1">
                  <a:latin typeface="Arial Narrow" panose="020B0606020202030204" pitchFamily="34" charset="0"/>
                </a:rPr>
                <a:t>Squire</a:t>
              </a:r>
              <a:r>
                <a:rPr lang="es-ES" sz="2000" dirty="0">
                  <a:latin typeface="Arial Narrow" panose="020B0606020202030204" pitchFamily="34" charset="0"/>
                </a:rPr>
                <a:t> y Kandel 1999)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56832" y="2204993"/>
            <a:ext cx="4816612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rgbClr val="34285E"/>
                </a:solidFill>
                <a:latin typeface="Arial Nova" panose="020B0504020202020204" pitchFamily="34" charset="0"/>
              </a:rPr>
              <a:t>HABITUACIÓN</a:t>
            </a:r>
          </a:p>
          <a:p>
            <a:pPr marL="266700"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latin typeface="Arial Nova" panose="020B0504020202020204" pitchFamily="34" charset="0"/>
              </a:rPr>
              <a:t>Los estímulos sensoriales repetitivos o sostenidos en el tiempo, producen una respuesta motora cada vez menor</a:t>
            </a:r>
            <a:endParaRPr lang="es-ES" sz="2400" dirty="0">
              <a:latin typeface="Arial Nova" panose="020B05040202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B1CE5D53-9AC6-48A7-A4AF-2F371C1E22DD}"/>
              </a:ext>
            </a:extLst>
          </p:cNvPr>
          <p:cNvSpPr txBox="1"/>
          <p:nvPr/>
        </p:nvSpPr>
        <p:spPr>
          <a:xfrm>
            <a:off x="256832" y="4735573"/>
            <a:ext cx="4579604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ü"/>
            </a:pPr>
            <a:r>
              <a:rPr lang="es-MX" sz="2400" b="1" dirty="0">
                <a:solidFill>
                  <a:srgbClr val="34285E"/>
                </a:solidFill>
                <a:latin typeface="Arial Nova" panose="020B0504020202020204" pitchFamily="34" charset="0"/>
              </a:rPr>
              <a:t>SENSIBILIZACIÓN</a:t>
            </a:r>
          </a:p>
          <a:p>
            <a:pPr marL="266700">
              <a:buClr>
                <a:schemeClr val="bg1">
                  <a:lumMod val="50000"/>
                </a:schemeClr>
              </a:buClr>
              <a:buSzPct val="80000"/>
            </a:pPr>
            <a:r>
              <a:rPr lang="es-MX" sz="2400" dirty="0">
                <a:latin typeface="Arial Nova" panose="020B0504020202020204" pitchFamily="34" charset="0"/>
              </a:rPr>
              <a:t>Los estímulos sensoriales en neuronas de alerta provocan una respuesta motora mayor que la normal</a:t>
            </a:r>
            <a:endParaRPr lang="es-ES" sz="2400" dirty="0">
              <a:latin typeface="Arial Nova" panose="020B05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8EBF6DC-A1B4-054E-A148-D7297A433B32}"/>
              </a:ext>
            </a:extLst>
          </p:cNvPr>
          <p:cNvSpPr txBox="1">
            <a:spLocks/>
          </p:cNvSpPr>
          <p:nvPr/>
        </p:nvSpPr>
        <p:spPr>
          <a:xfrm>
            <a:off x="363564" y="1363201"/>
            <a:ext cx="4472872" cy="466318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s-ES" sz="2400" b="1" dirty="0">
                <a:latin typeface="Arial Nova Light" panose="020B0304020202020204" pitchFamily="34" charset="0"/>
              </a:rPr>
              <a:t>CAMBIOS EN LAS SINAPSIS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DDD2D5-F3CE-E96D-0EDF-EE0A457BD1AD}"/>
              </a:ext>
            </a:extLst>
          </p:cNvPr>
          <p:cNvSpPr txBox="1">
            <a:spLocks/>
          </p:cNvSpPr>
          <p:nvPr/>
        </p:nvSpPr>
        <p:spPr>
          <a:xfrm>
            <a:off x="256832" y="328971"/>
            <a:ext cx="9762563" cy="6882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SISTEMA NERVIOSO, CONDUCTA Y FALLAS </a:t>
            </a:r>
          </a:p>
        </p:txBody>
      </p:sp>
    </p:spTree>
    <p:extLst>
      <p:ext uri="{BB962C8B-B14F-4D97-AF65-F5344CB8AC3E}">
        <p14:creationId xmlns:p14="http://schemas.microsoft.com/office/powerpoint/2010/main" val="1530057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Alarma.jpg">
            <a:extLst>
              <a:ext uri="{FF2B5EF4-FFF2-40B4-BE49-F238E27FC236}">
                <a16:creationId xmlns:a16="http://schemas.microsoft.com/office/drawing/2014/main" id="{A2508D7A-3443-D21D-22F1-21B62B643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645" y="2363501"/>
            <a:ext cx="1051813" cy="1402417"/>
          </a:xfrm>
          <a:prstGeom prst="rect">
            <a:avLst/>
          </a:prstGeom>
        </p:spPr>
      </p:pic>
      <p:sp>
        <p:nvSpPr>
          <p:cNvPr id="3" name="Rectangle 28">
            <a:extLst>
              <a:ext uri="{FF2B5EF4-FFF2-40B4-BE49-F238E27FC236}">
                <a16:creationId xmlns:a16="http://schemas.microsoft.com/office/drawing/2014/main" id="{709CB3A2-BC45-BF83-C9DE-E14CE0633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3285" y="2712609"/>
            <a:ext cx="1513583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50000"/>
                  </a:schemeClr>
                </a:solidFill>
                <a:latin typeface="Arial Nova "/>
                <a:cs typeface="Arial" pitchFamily="34" charset="0"/>
              </a:rPr>
              <a:t>ACCIDENTES</a:t>
            </a:r>
            <a:endParaRPr lang="es-ES" sz="1800" b="1" baseline="30000" dirty="0">
              <a:solidFill>
                <a:schemeClr val="bg2">
                  <a:lumMod val="50000"/>
                </a:schemeClr>
              </a:solidFill>
              <a:latin typeface="Arial Nova "/>
              <a:cs typeface="Arial" pitchFamily="34" charset="0"/>
            </a:endParaRPr>
          </a:p>
        </p:txBody>
      </p:sp>
      <p:grpSp>
        <p:nvGrpSpPr>
          <p:cNvPr id="4" name="55 Grupo">
            <a:extLst>
              <a:ext uri="{FF2B5EF4-FFF2-40B4-BE49-F238E27FC236}">
                <a16:creationId xmlns:a16="http://schemas.microsoft.com/office/drawing/2014/main" id="{B8881E4E-F490-CE93-9D59-ABC09605A08C}"/>
              </a:ext>
            </a:extLst>
          </p:cNvPr>
          <p:cNvGrpSpPr/>
          <p:nvPr/>
        </p:nvGrpSpPr>
        <p:grpSpPr>
          <a:xfrm>
            <a:off x="119336" y="2699989"/>
            <a:ext cx="2263515" cy="738664"/>
            <a:chOff x="-287316" y="5217977"/>
            <a:chExt cx="3018022" cy="738664"/>
          </a:xfrm>
        </p:grpSpPr>
        <p:sp>
          <p:nvSpPr>
            <p:cNvPr id="5" name="Rectangle 28">
              <a:extLst>
                <a:ext uri="{FF2B5EF4-FFF2-40B4-BE49-F238E27FC236}">
                  <a16:creationId xmlns:a16="http://schemas.microsoft.com/office/drawing/2014/main" id="{13A932E6-558D-1FDE-A168-E661248D0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87316" y="5217977"/>
              <a:ext cx="2198501" cy="7386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b="1" dirty="0">
                  <a:solidFill>
                    <a:schemeClr val="bg2">
                      <a:lumMod val="50000"/>
                    </a:schemeClr>
                  </a:solidFill>
                  <a:latin typeface="Arial Nova "/>
                  <a:cs typeface="Arial" pitchFamily="34" charset="0"/>
                </a:rPr>
                <a:t>INFORMACIÓN SENSORIAL AGRESORA</a:t>
              </a:r>
              <a:endParaRPr lang="es-ES" sz="1600" b="1" baseline="30000" dirty="0">
                <a:solidFill>
                  <a:schemeClr val="bg2">
                    <a:lumMod val="50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6" name="30 Flecha derecha">
              <a:extLst>
                <a:ext uri="{FF2B5EF4-FFF2-40B4-BE49-F238E27FC236}">
                  <a16:creationId xmlns:a16="http://schemas.microsoft.com/office/drawing/2014/main" id="{D89C0E28-B26D-B8BD-AA07-AF945401AF08}"/>
                </a:ext>
              </a:extLst>
            </p:cNvPr>
            <p:cNvSpPr/>
            <p:nvPr/>
          </p:nvSpPr>
          <p:spPr>
            <a:xfrm>
              <a:off x="2108280" y="5342992"/>
              <a:ext cx="622426" cy="470264"/>
            </a:xfrm>
            <a:prstGeom prst="rightArrow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dirty="0">
                <a:latin typeface="Arial Nova "/>
              </a:endParaRPr>
            </a:p>
          </p:txBody>
        </p:sp>
      </p:grpSp>
      <p:grpSp>
        <p:nvGrpSpPr>
          <p:cNvPr id="7" name="41 Grupo">
            <a:extLst>
              <a:ext uri="{FF2B5EF4-FFF2-40B4-BE49-F238E27FC236}">
                <a16:creationId xmlns:a16="http://schemas.microsoft.com/office/drawing/2014/main" id="{78259BFF-DFAF-7285-44ED-1402669A9722}"/>
              </a:ext>
            </a:extLst>
          </p:cNvPr>
          <p:cNvGrpSpPr/>
          <p:nvPr/>
        </p:nvGrpSpPr>
        <p:grpSpPr>
          <a:xfrm>
            <a:off x="3303079" y="2400545"/>
            <a:ext cx="1927413" cy="1332221"/>
            <a:chOff x="3957675" y="4918534"/>
            <a:chExt cx="2569883" cy="1332221"/>
          </a:xfrm>
        </p:grpSpPr>
        <p:sp>
          <p:nvSpPr>
            <p:cNvPr id="8" name="32 Flecha derecha">
              <a:extLst>
                <a:ext uri="{FF2B5EF4-FFF2-40B4-BE49-F238E27FC236}">
                  <a16:creationId xmlns:a16="http://schemas.microsoft.com/office/drawing/2014/main" id="{42D223B8-06AC-8FD2-72EF-851E5D90DF72}"/>
                </a:ext>
              </a:extLst>
            </p:cNvPr>
            <p:cNvSpPr/>
            <p:nvPr/>
          </p:nvSpPr>
          <p:spPr>
            <a:xfrm>
              <a:off x="4005795" y="5366860"/>
              <a:ext cx="663333" cy="446397"/>
            </a:xfrm>
            <a:prstGeom prst="rightArrow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>
                <a:latin typeface="Arial Nova "/>
              </a:endParaRPr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2FD5A8F0-3F36-1129-E44F-0EA43FF42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4830" y="5370377"/>
              <a:ext cx="1682728" cy="5539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b="1" dirty="0">
                  <a:solidFill>
                    <a:srgbClr val="B6272E"/>
                  </a:solidFill>
                  <a:latin typeface="Arial Nova "/>
                  <a:cs typeface="Arial" pitchFamily="34" charset="0"/>
                </a:rPr>
                <a:t>SISTEMAS DEFENSA</a:t>
              </a:r>
              <a:endParaRPr lang="es-ES" sz="1800" b="1" baseline="30000" dirty="0">
                <a:solidFill>
                  <a:srgbClr val="B6272E"/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10" name="32 Flecha derecha">
              <a:extLst>
                <a:ext uri="{FF2B5EF4-FFF2-40B4-BE49-F238E27FC236}">
                  <a16:creationId xmlns:a16="http://schemas.microsoft.com/office/drawing/2014/main" id="{211FAABE-64B4-6AF0-8E26-7A94FF6884EA}"/>
                </a:ext>
              </a:extLst>
            </p:cNvPr>
            <p:cNvSpPr/>
            <p:nvPr/>
          </p:nvSpPr>
          <p:spPr>
            <a:xfrm rot="19452037">
              <a:off x="3957675" y="4918534"/>
              <a:ext cx="663333" cy="446397"/>
            </a:xfrm>
            <a:prstGeom prst="rightArrow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 dirty="0">
                <a:latin typeface="Arial Nova "/>
              </a:endParaRPr>
            </a:p>
          </p:txBody>
        </p:sp>
        <p:sp>
          <p:nvSpPr>
            <p:cNvPr id="11" name="32 Flecha derecha">
              <a:extLst>
                <a:ext uri="{FF2B5EF4-FFF2-40B4-BE49-F238E27FC236}">
                  <a16:creationId xmlns:a16="http://schemas.microsoft.com/office/drawing/2014/main" id="{10382985-F6C2-B02D-D6C3-E89422F976F2}"/>
                </a:ext>
              </a:extLst>
            </p:cNvPr>
            <p:cNvSpPr/>
            <p:nvPr/>
          </p:nvSpPr>
          <p:spPr>
            <a:xfrm rot="1931853">
              <a:off x="3957675" y="5804358"/>
              <a:ext cx="663333" cy="446397"/>
            </a:xfrm>
            <a:prstGeom prst="rightArrow">
              <a:avLst/>
            </a:prstGeom>
            <a:solidFill>
              <a:schemeClr val="bg1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>
                <a:latin typeface="Arial Nova "/>
              </a:endParaRPr>
            </a:p>
          </p:txBody>
        </p:sp>
      </p:grpSp>
      <p:sp>
        <p:nvSpPr>
          <p:cNvPr id="12" name="Rectangle 28">
            <a:extLst>
              <a:ext uri="{FF2B5EF4-FFF2-40B4-BE49-F238E27FC236}">
                <a16:creationId xmlns:a16="http://schemas.microsoft.com/office/drawing/2014/main" id="{68261A9C-75FC-741A-245D-C0D9AECD8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724" y="2250387"/>
            <a:ext cx="201337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rgbClr val="7F2D6B"/>
                </a:solidFill>
                <a:latin typeface="Arial Nova "/>
                <a:cs typeface="Arial" pitchFamily="34" charset="0"/>
              </a:rPr>
              <a:t>SENSIBILIZACIÓN</a:t>
            </a:r>
            <a:endParaRPr lang="es-ES" sz="1800" b="1" baseline="30000" dirty="0">
              <a:solidFill>
                <a:srgbClr val="7F2D6B"/>
              </a:solidFill>
              <a:latin typeface="Arial Nova "/>
              <a:cs typeface="Arial" pitchFamily="34" charset="0"/>
            </a:endParaRPr>
          </a:p>
        </p:txBody>
      </p:sp>
      <p:grpSp>
        <p:nvGrpSpPr>
          <p:cNvPr id="13" name="57 Grupo">
            <a:extLst>
              <a:ext uri="{FF2B5EF4-FFF2-40B4-BE49-F238E27FC236}">
                <a16:creationId xmlns:a16="http://schemas.microsoft.com/office/drawing/2014/main" id="{4E674300-C796-DEFB-C791-CF8E5476950C}"/>
              </a:ext>
            </a:extLst>
          </p:cNvPr>
          <p:cNvGrpSpPr/>
          <p:nvPr/>
        </p:nvGrpSpPr>
        <p:grpSpPr>
          <a:xfrm>
            <a:off x="9554327" y="2603224"/>
            <a:ext cx="2513268" cy="923330"/>
            <a:chOff x="9511833" y="5057376"/>
            <a:chExt cx="3351022" cy="923330"/>
          </a:xfrm>
        </p:grpSpPr>
        <p:sp>
          <p:nvSpPr>
            <p:cNvPr id="14" name="Rectangle 28">
              <a:extLst>
                <a:ext uri="{FF2B5EF4-FFF2-40B4-BE49-F238E27FC236}">
                  <a16:creationId xmlns:a16="http://schemas.microsoft.com/office/drawing/2014/main" id="{669D0619-03EC-1A32-8B3A-5BBC1165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18355" y="5057376"/>
              <a:ext cx="2744500" cy="92333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dirty="0">
                  <a:solidFill>
                    <a:srgbClr val="B6272E"/>
                  </a:solidFill>
                  <a:latin typeface="Arial Nova "/>
                  <a:cs typeface="Arial" pitchFamily="34" charset="0"/>
                </a:rPr>
                <a:t>SISTEMAS DE DEFENSA DE LA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2000" b="1" dirty="0">
                  <a:solidFill>
                    <a:srgbClr val="B6272E"/>
                  </a:solidFill>
                  <a:latin typeface="Arial Nova "/>
                  <a:cs typeface="Arial" pitchFamily="34" charset="0"/>
                </a:rPr>
                <a:t>ORGANIZACIÓN</a:t>
              </a:r>
            </a:p>
          </p:txBody>
        </p:sp>
        <p:sp>
          <p:nvSpPr>
            <p:cNvPr id="15" name="44 Flecha derecha">
              <a:extLst>
                <a:ext uri="{FF2B5EF4-FFF2-40B4-BE49-F238E27FC236}">
                  <a16:creationId xmlns:a16="http://schemas.microsoft.com/office/drawing/2014/main" id="{BF8165E8-DB83-9F56-9AF7-6022D5D0CA59}"/>
                </a:ext>
              </a:extLst>
            </p:cNvPr>
            <p:cNvSpPr/>
            <p:nvPr/>
          </p:nvSpPr>
          <p:spPr>
            <a:xfrm rot="20155937">
              <a:off x="9511833" y="5508318"/>
              <a:ext cx="531580" cy="385063"/>
            </a:xfrm>
            <a:prstGeom prst="rightArrow">
              <a:avLst/>
            </a:prstGeom>
            <a:solidFill>
              <a:srgbClr val="C4C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B6272E"/>
                </a:solidFill>
                <a:latin typeface="Arial Nova "/>
              </a:endParaRPr>
            </a:p>
          </p:txBody>
        </p:sp>
      </p:grpSp>
      <p:grpSp>
        <p:nvGrpSpPr>
          <p:cNvPr id="16" name="45 Grupo">
            <a:extLst>
              <a:ext uri="{FF2B5EF4-FFF2-40B4-BE49-F238E27FC236}">
                <a16:creationId xmlns:a16="http://schemas.microsoft.com/office/drawing/2014/main" id="{399D29ED-FD69-1D8D-676D-F1BF3CBC4511}"/>
              </a:ext>
            </a:extLst>
          </p:cNvPr>
          <p:cNvGrpSpPr/>
          <p:nvPr/>
        </p:nvGrpSpPr>
        <p:grpSpPr>
          <a:xfrm>
            <a:off x="7061343" y="3058420"/>
            <a:ext cx="2370198" cy="646364"/>
            <a:chOff x="6455466" y="5682176"/>
            <a:chExt cx="3160271" cy="646364"/>
          </a:xfrm>
        </p:grpSpPr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4F02F38A-D41F-E6A8-FA41-9FAD556E1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3969" y="5774542"/>
              <a:ext cx="2571768" cy="55399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b="1" dirty="0">
                  <a:solidFill>
                    <a:schemeClr val="bg1">
                      <a:lumMod val="50000"/>
                    </a:schemeClr>
                  </a:solidFill>
                  <a:latin typeface="Arial Nova "/>
                  <a:cs typeface="Arial" pitchFamily="34" charset="0"/>
                </a:rPr>
                <a:t>COMISIÓN DE INVESTIGACIÓN</a:t>
              </a:r>
              <a:endParaRPr lang="es-ES" sz="1800" b="1" baseline="30000" dirty="0">
                <a:solidFill>
                  <a:schemeClr val="bg1">
                    <a:lumMod val="50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18" name="47 Flecha derecha">
              <a:extLst>
                <a:ext uri="{FF2B5EF4-FFF2-40B4-BE49-F238E27FC236}">
                  <a16:creationId xmlns:a16="http://schemas.microsoft.com/office/drawing/2014/main" id="{A5409531-8A58-4322-3316-C330B2979274}"/>
                </a:ext>
              </a:extLst>
            </p:cNvPr>
            <p:cNvSpPr/>
            <p:nvPr/>
          </p:nvSpPr>
          <p:spPr>
            <a:xfrm rot="1593509">
              <a:off x="6455466" y="5682176"/>
              <a:ext cx="531580" cy="385063"/>
            </a:xfrm>
            <a:prstGeom prst="rightArrow">
              <a:avLst/>
            </a:prstGeom>
            <a:solidFill>
              <a:srgbClr val="C4C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solidFill>
                  <a:srgbClr val="B6272E"/>
                </a:solidFill>
                <a:latin typeface="Arial Nova "/>
              </a:endParaRPr>
            </a:p>
          </p:txBody>
        </p:sp>
      </p:grpSp>
      <p:sp>
        <p:nvSpPr>
          <p:cNvPr id="19" name="Rectangle 28">
            <a:extLst>
              <a:ext uri="{FF2B5EF4-FFF2-40B4-BE49-F238E27FC236}">
                <a16:creationId xmlns:a16="http://schemas.microsoft.com/office/drawing/2014/main" id="{59A75646-3557-CD1F-D1B6-2384CEE6C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467" y="2250261"/>
            <a:ext cx="2013372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rgbClr val="7F2D6B"/>
                </a:solidFill>
                <a:latin typeface="Arial Nova "/>
                <a:cs typeface="Arial" pitchFamily="34" charset="0"/>
              </a:rPr>
              <a:t>SENSIBILIZACIÓN</a:t>
            </a:r>
            <a:endParaRPr lang="es-ES" sz="1800" b="1" baseline="30000" dirty="0">
              <a:solidFill>
                <a:srgbClr val="7F2D6B"/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4016E37A-6F94-2D2F-0C33-BCC5C31F1EA1}"/>
              </a:ext>
            </a:extLst>
          </p:cNvPr>
          <p:cNvSpPr txBox="1">
            <a:spLocks/>
          </p:cNvSpPr>
          <p:nvPr/>
        </p:nvSpPr>
        <p:spPr>
          <a:xfrm>
            <a:off x="256832" y="299474"/>
            <a:ext cx="9762563" cy="6882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SENSIBILIZACIÓN Y FALLAS CRÍTICAS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E15179F-FFDE-FCA1-8F5D-2786424D8327}"/>
              </a:ext>
            </a:extLst>
          </p:cNvPr>
          <p:cNvSpPr/>
          <p:nvPr/>
        </p:nvSpPr>
        <p:spPr>
          <a:xfrm>
            <a:off x="116920" y="1471237"/>
            <a:ext cx="1838440" cy="474421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27" name="37 Conector recto">
            <a:extLst>
              <a:ext uri="{FF2B5EF4-FFF2-40B4-BE49-F238E27FC236}">
                <a16:creationId xmlns:a16="http://schemas.microsoft.com/office/drawing/2014/main" id="{8149B91B-732B-1E42-A48E-63C3035B5ACB}"/>
              </a:ext>
            </a:extLst>
          </p:cNvPr>
          <p:cNvCxnSpPr>
            <a:cxnSpLocks/>
          </p:cNvCxnSpPr>
          <p:nvPr/>
        </p:nvCxnSpPr>
        <p:spPr>
          <a:xfrm>
            <a:off x="5453728" y="1462180"/>
            <a:ext cx="0" cy="310982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8">
            <a:extLst>
              <a:ext uri="{FF2B5EF4-FFF2-40B4-BE49-F238E27FC236}">
                <a16:creationId xmlns:a16="http://schemas.microsoft.com/office/drawing/2014/main" id="{437CDCB1-0226-52A5-3E17-2206D5CB58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780" y="1540061"/>
            <a:ext cx="15831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SER HUMANO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530703CE-5737-DEB1-7B39-5B542FB19960}"/>
              </a:ext>
            </a:extLst>
          </p:cNvPr>
          <p:cNvSpPr/>
          <p:nvPr/>
        </p:nvSpPr>
        <p:spPr>
          <a:xfrm>
            <a:off x="5717506" y="1471237"/>
            <a:ext cx="3202913" cy="474421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64918DA4-E6F2-CA24-09BA-6A44A1588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4040" y="1540061"/>
            <a:ext cx="300984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SISTEMA DE PRODUCCIÓN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32" name="Flecha: hacia abajo 31">
            <a:extLst>
              <a:ext uri="{FF2B5EF4-FFF2-40B4-BE49-F238E27FC236}">
                <a16:creationId xmlns:a16="http://schemas.microsoft.com/office/drawing/2014/main" id="{13C621BF-4551-D54C-E6B1-237E651BC0DC}"/>
              </a:ext>
            </a:extLst>
          </p:cNvPr>
          <p:cNvSpPr/>
          <p:nvPr/>
        </p:nvSpPr>
        <p:spPr>
          <a:xfrm>
            <a:off x="10540178" y="3553987"/>
            <a:ext cx="643645" cy="55399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6B1B2148-F706-6364-B903-7CE19E81E2A9}"/>
              </a:ext>
            </a:extLst>
          </p:cNvPr>
          <p:cNvSpPr txBox="1"/>
          <p:nvPr/>
        </p:nvSpPr>
        <p:spPr>
          <a:xfrm>
            <a:off x="8223182" y="4223221"/>
            <a:ext cx="39623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B6272E"/>
                </a:solidFill>
                <a:latin typeface="Arial Nova "/>
                <a:cs typeface="Arial" pitchFamily="34" charset="0"/>
              </a:rPr>
              <a:t>BÚSQUEDA DE CULPABLE</a:t>
            </a:r>
          </a:p>
          <a:p>
            <a:r>
              <a:rPr lang="es-ES" sz="2400" dirty="0">
                <a:solidFill>
                  <a:srgbClr val="B6272E"/>
                </a:solidFill>
                <a:latin typeface="Arial Nova "/>
                <a:cs typeface="Arial" pitchFamily="34" charset="0"/>
              </a:rPr>
              <a:t>CIERRE DEL EXPEDIENTE</a:t>
            </a:r>
            <a:endParaRPr lang="es-CO" sz="2400" dirty="0"/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1D1EDA59-D900-3812-1AC7-91FF7B9633D4}"/>
              </a:ext>
            </a:extLst>
          </p:cNvPr>
          <p:cNvSpPr txBox="1">
            <a:spLocks/>
          </p:cNvSpPr>
          <p:nvPr/>
        </p:nvSpPr>
        <p:spPr>
          <a:xfrm>
            <a:off x="1178333" y="5519740"/>
            <a:ext cx="9834115" cy="101579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es-ES" sz="2800" b="1" dirty="0">
                <a:latin typeface="Arial Nova Light" panose="020B0304020202020204" pitchFamily="34" charset="0"/>
              </a:rPr>
              <a:t>FALLA CCATASTRÓFICA </a:t>
            </a:r>
            <a:r>
              <a:rPr lang="es-ES" sz="2800" dirty="0">
                <a:latin typeface="Arial Nova Light" panose="020B0304020202020204" pitchFamily="34" charset="0"/>
              </a:rPr>
              <a:t>REFUERZA </a:t>
            </a:r>
            <a:r>
              <a:rPr lang="es-ES" sz="2800" b="1" dirty="0">
                <a:latin typeface="Arial Nova Light" panose="020B0304020202020204" pitchFamily="34" charset="0"/>
              </a:rPr>
              <a:t>RECHAZO DEL ERROR</a:t>
            </a:r>
            <a:r>
              <a:rPr lang="es-ES" sz="2800" dirty="0">
                <a:latin typeface="Arial Nova Light" panose="020B0304020202020204" pitchFamily="34" charset="0"/>
              </a:rPr>
              <a:t> Y </a:t>
            </a:r>
            <a:r>
              <a:rPr lang="es-ES" sz="2800" b="1" dirty="0">
                <a:latin typeface="Arial Nova Light" panose="020B0304020202020204" pitchFamily="34" charset="0"/>
              </a:rPr>
              <a:t>CIERRA OPORTUNIDADES DE MEJORA</a:t>
            </a:r>
          </a:p>
        </p:txBody>
      </p:sp>
    </p:spTree>
    <p:extLst>
      <p:ext uri="{BB962C8B-B14F-4D97-AF65-F5344CB8AC3E}">
        <p14:creationId xmlns:p14="http://schemas.microsoft.com/office/powerpoint/2010/main" val="777615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9" grpId="0"/>
      <p:bldP spid="32" grpId="0" animBg="1"/>
      <p:bldP spid="34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ángulo 74">
            <a:extLst>
              <a:ext uri="{FF2B5EF4-FFF2-40B4-BE49-F238E27FC236}">
                <a16:creationId xmlns:a16="http://schemas.microsoft.com/office/drawing/2014/main" id="{1638EB24-7E38-CBCC-468F-F6172E1E28E2}"/>
              </a:ext>
            </a:extLst>
          </p:cNvPr>
          <p:cNvSpPr/>
          <p:nvPr/>
        </p:nvSpPr>
        <p:spPr>
          <a:xfrm>
            <a:off x="163225" y="1982514"/>
            <a:ext cx="1838440" cy="474421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3" name="2 Imagen" descr="Filtr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683" y="2910307"/>
            <a:ext cx="1365885" cy="1607820"/>
          </a:xfrm>
          <a:prstGeom prst="rect">
            <a:avLst/>
          </a:prstGeom>
        </p:spPr>
      </p:pic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299518" y="3006678"/>
            <a:ext cx="161582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rgbClr val="2C6EAA"/>
                </a:solidFill>
                <a:latin typeface="Arial Nova "/>
                <a:cs typeface="Arial" pitchFamily="34" charset="0"/>
              </a:rPr>
              <a:t>HABITUACIÓN</a:t>
            </a:r>
            <a:endParaRPr lang="es-ES" sz="1800" b="1" baseline="30000" dirty="0">
              <a:solidFill>
                <a:srgbClr val="2C6EAA"/>
              </a:solidFill>
              <a:latin typeface="Arial Nova "/>
              <a:cs typeface="Arial" pitchFamily="34" charset="0"/>
            </a:endParaRPr>
          </a:p>
        </p:txBody>
      </p:sp>
      <p:grpSp>
        <p:nvGrpSpPr>
          <p:cNvPr id="5" name="54 Grupo"/>
          <p:cNvGrpSpPr/>
          <p:nvPr/>
        </p:nvGrpSpPr>
        <p:grpSpPr>
          <a:xfrm>
            <a:off x="107445" y="3601899"/>
            <a:ext cx="2469045" cy="916228"/>
            <a:chOff x="-641365" y="3274480"/>
            <a:chExt cx="3292062" cy="916228"/>
          </a:xfrm>
        </p:grpSpPr>
        <p:sp>
          <p:nvSpPr>
            <p:cNvPr id="6" name="5 Flecha derecha"/>
            <p:cNvSpPr/>
            <p:nvPr/>
          </p:nvSpPr>
          <p:spPr>
            <a:xfrm rot="20332685">
              <a:off x="1735606" y="3274480"/>
              <a:ext cx="915091" cy="691383"/>
            </a:xfrm>
            <a:prstGeom prst="rightArrow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>
                <a:solidFill>
                  <a:schemeClr val="bg2">
                    <a:lumMod val="10000"/>
                  </a:schemeClr>
                </a:solidFill>
                <a:latin typeface="Arial Nova "/>
              </a:endParaRPr>
            </a:p>
          </p:txBody>
        </p:sp>
        <p:sp>
          <p:nvSpPr>
            <p:cNvPr id="7" name="Rectangle 28"/>
            <p:cNvSpPr>
              <a:spLocks noChangeArrowheads="1"/>
            </p:cNvSpPr>
            <p:nvPr/>
          </p:nvSpPr>
          <p:spPr bwMode="auto">
            <a:xfrm>
              <a:off x="-641365" y="3698265"/>
              <a:ext cx="2467839" cy="49244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600" b="1" dirty="0">
                  <a:solidFill>
                    <a:schemeClr val="bg2">
                      <a:lumMod val="10000"/>
                    </a:schemeClr>
                  </a:solidFill>
                  <a:latin typeface="Arial Nova "/>
                  <a:cs typeface="Arial" pitchFamily="34" charset="0"/>
                </a:rPr>
                <a:t>INFORMACIÓN SENSORIAL</a:t>
              </a:r>
              <a:endParaRPr lang="es-ES" sz="1600" b="1" baseline="30000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</p:grpSp>
      <p:grpSp>
        <p:nvGrpSpPr>
          <p:cNvPr id="8" name="38 Grupo"/>
          <p:cNvGrpSpPr/>
          <p:nvPr/>
        </p:nvGrpSpPr>
        <p:grpSpPr>
          <a:xfrm>
            <a:off x="3192558" y="3529775"/>
            <a:ext cx="2242481" cy="1073035"/>
            <a:chOff x="3367751" y="3244871"/>
            <a:chExt cx="2989976" cy="1073035"/>
          </a:xfrm>
        </p:grpSpPr>
        <p:sp>
          <p:nvSpPr>
            <p:cNvPr id="10" name="Rectangle 28"/>
            <p:cNvSpPr>
              <a:spLocks noChangeArrowheads="1"/>
            </p:cNvSpPr>
            <p:nvPr/>
          </p:nvSpPr>
          <p:spPr bwMode="auto">
            <a:xfrm>
              <a:off x="4361806" y="3401305"/>
              <a:ext cx="1995921" cy="83099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ova "/>
                  <a:cs typeface="Arial" pitchFamily="34" charset="0"/>
                </a:rPr>
                <a:t>Información sensorial relevante</a:t>
              </a:r>
              <a:endParaRPr lang="es-ES" sz="1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11" name="10 Flecha derecha"/>
            <p:cNvSpPr/>
            <p:nvPr/>
          </p:nvSpPr>
          <p:spPr>
            <a:xfrm rot="807556">
              <a:off x="3478231" y="3571341"/>
              <a:ext cx="720007" cy="355071"/>
            </a:xfrm>
            <a:prstGeom prst="rightArrow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>
                <a:latin typeface="Arial Nova "/>
              </a:endParaRPr>
            </a:p>
          </p:txBody>
        </p:sp>
        <p:sp>
          <p:nvSpPr>
            <p:cNvPr id="60" name="10 Flecha derecha">
              <a:extLst>
                <a:ext uri="{FF2B5EF4-FFF2-40B4-BE49-F238E27FC236}">
                  <a16:creationId xmlns:a16="http://schemas.microsoft.com/office/drawing/2014/main" id="{DFF2BE7A-F748-2EDE-C6B6-DB68F940A631}"/>
                </a:ext>
              </a:extLst>
            </p:cNvPr>
            <p:cNvSpPr/>
            <p:nvPr/>
          </p:nvSpPr>
          <p:spPr>
            <a:xfrm rot="20642925">
              <a:off x="3481828" y="3244871"/>
              <a:ext cx="720003" cy="355069"/>
            </a:xfrm>
            <a:prstGeom prst="rightArrow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>
                <a:latin typeface="Arial Nova "/>
              </a:endParaRPr>
            </a:p>
          </p:txBody>
        </p:sp>
        <p:sp>
          <p:nvSpPr>
            <p:cNvPr id="61" name="10 Flecha derecha">
              <a:extLst>
                <a:ext uri="{FF2B5EF4-FFF2-40B4-BE49-F238E27FC236}">
                  <a16:creationId xmlns:a16="http://schemas.microsoft.com/office/drawing/2014/main" id="{B8E024E5-8D57-0ABE-1DB9-624CA16034D9}"/>
                </a:ext>
              </a:extLst>
            </p:cNvPr>
            <p:cNvSpPr/>
            <p:nvPr/>
          </p:nvSpPr>
          <p:spPr>
            <a:xfrm rot="2869689">
              <a:off x="3334463" y="3811192"/>
              <a:ext cx="540002" cy="473426"/>
            </a:xfrm>
            <a:prstGeom prst="rightArrow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800">
                <a:latin typeface="Arial Nova "/>
              </a:endParaRPr>
            </a:p>
          </p:txBody>
        </p:sp>
      </p:grpSp>
      <p:grpSp>
        <p:nvGrpSpPr>
          <p:cNvPr id="13" name="39 Grupo"/>
          <p:cNvGrpSpPr/>
          <p:nvPr/>
        </p:nvGrpSpPr>
        <p:grpSpPr>
          <a:xfrm>
            <a:off x="3408147" y="2594376"/>
            <a:ext cx="1891702" cy="697543"/>
            <a:chOff x="3667281" y="2276422"/>
            <a:chExt cx="2522268" cy="697543"/>
          </a:xfrm>
        </p:grpSpPr>
        <p:sp>
          <p:nvSpPr>
            <p:cNvPr id="14" name="Rectangle 28"/>
            <p:cNvSpPr>
              <a:spLocks noChangeArrowheads="1"/>
            </p:cNvSpPr>
            <p:nvPr/>
          </p:nvSpPr>
          <p:spPr bwMode="auto">
            <a:xfrm>
              <a:off x="4363830" y="2276422"/>
              <a:ext cx="1825719" cy="6463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4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ova "/>
                  <a:cs typeface="Arial" pitchFamily="34" charset="0"/>
                </a:rPr>
                <a:t>Información sensorial </a:t>
              </a:r>
              <a:r>
                <a:rPr lang="es-ES" sz="1400" b="1" dirty="0">
                  <a:solidFill>
                    <a:srgbClr val="D8586D"/>
                  </a:solidFill>
                  <a:latin typeface="Arial Nova "/>
                  <a:cs typeface="Arial" pitchFamily="34" charset="0"/>
                </a:rPr>
                <a:t>REPETITIVA</a:t>
              </a:r>
              <a:endParaRPr lang="es-ES" sz="1400" b="1" baseline="30000" dirty="0">
                <a:solidFill>
                  <a:srgbClr val="D8586D"/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15" name="14 Flecha derecha"/>
            <p:cNvSpPr/>
            <p:nvPr/>
          </p:nvSpPr>
          <p:spPr>
            <a:xfrm rot="19833741">
              <a:off x="3667281" y="2575773"/>
              <a:ext cx="517705" cy="398192"/>
            </a:xfrm>
            <a:prstGeom prst="rightArrow">
              <a:avLst/>
            </a:prstGeom>
            <a:solidFill>
              <a:srgbClr val="CD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latin typeface="Arial Nova "/>
              </a:endParaRPr>
            </a:p>
          </p:txBody>
        </p:sp>
      </p:grpSp>
      <p:sp>
        <p:nvSpPr>
          <p:cNvPr id="16" name="Rectangle 28"/>
          <p:cNvSpPr>
            <a:spLocks noChangeArrowheads="1"/>
          </p:cNvSpPr>
          <p:nvPr/>
        </p:nvSpPr>
        <p:spPr bwMode="auto">
          <a:xfrm>
            <a:off x="9106759" y="2160119"/>
            <a:ext cx="198357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rPr>
              <a:t>OMISIÓN DE PASOS EN PROTOCOLOS</a:t>
            </a:r>
            <a:endParaRPr lang="es-ES" sz="1500" b="1" baseline="30000" dirty="0">
              <a:solidFill>
                <a:schemeClr val="tx1">
                  <a:lumMod val="95000"/>
                  <a:lumOff val="5000"/>
                </a:schemeClr>
              </a:solidFill>
              <a:latin typeface="Arial Nova "/>
              <a:cs typeface="Arial" pitchFamily="34" charset="0"/>
            </a:endParaRPr>
          </a:p>
        </p:txBody>
      </p:sp>
      <p:grpSp>
        <p:nvGrpSpPr>
          <p:cNvPr id="17" name="42 Grupo"/>
          <p:cNvGrpSpPr/>
          <p:nvPr/>
        </p:nvGrpSpPr>
        <p:grpSpPr>
          <a:xfrm>
            <a:off x="8961577" y="2677166"/>
            <a:ext cx="2273933" cy="618836"/>
            <a:chOff x="8382014" y="2644737"/>
            <a:chExt cx="3031911" cy="618836"/>
          </a:xfrm>
        </p:grpSpPr>
        <p:sp>
          <p:nvSpPr>
            <p:cNvPr id="18" name="Rectangle 28"/>
            <p:cNvSpPr>
              <a:spLocks noChangeArrowheads="1"/>
            </p:cNvSpPr>
            <p:nvPr/>
          </p:nvSpPr>
          <p:spPr bwMode="auto">
            <a:xfrm>
              <a:off x="8382014" y="3032741"/>
              <a:ext cx="3031911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ova "/>
                  <a:cs typeface="Arial" pitchFamily="34" charset="0"/>
                </a:rPr>
                <a:t>EVENTOS DE FALLA</a:t>
              </a:r>
              <a:endParaRPr lang="es-ES" sz="15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19" name="18 Flecha abajo"/>
            <p:cNvSpPr/>
            <p:nvPr/>
          </p:nvSpPr>
          <p:spPr>
            <a:xfrm>
              <a:off x="9441720" y="2644737"/>
              <a:ext cx="829994" cy="309489"/>
            </a:xfrm>
            <a:prstGeom prst="downArrow">
              <a:avLst/>
            </a:prstGeom>
            <a:solidFill>
              <a:srgbClr val="CDCDCD">
                <a:alpha val="4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</a:endParaRPr>
            </a:p>
          </p:txBody>
        </p:sp>
      </p:grpSp>
      <p:grpSp>
        <p:nvGrpSpPr>
          <p:cNvPr id="20" name="43 Grupo"/>
          <p:cNvGrpSpPr/>
          <p:nvPr/>
        </p:nvGrpSpPr>
        <p:grpSpPr>
          <a:xfrm>
            <a:off x="8589999" y="3321630"/>
            <a:ext cx="1732276" cy="606517"/>
            <a:chOff x="7905763" y="3328632"/>
            <a:chExt cx="2309701" cy="606517"/>
          </a:xfrm>
        </p:grpSpPr>
        <p:sp>
          <p:nvSpPr>
            <p:cNvPr id="21" name="20 Flecha abajo"/>
            <p:cNvSpPr/>
            <p:nvPr/>
          </p:nvSpPr>
          <p:spPr>
            <a:xfrm>
              <a:off x="8764108" y="3328632"/>
              <a:ext cx="829995" cy="309489"/>
            </a:xfrm>
            <a:prstGeom prst="downArrow">
              <a:avLst/>
            </a:prstGeom>
            <a:solidFill>
              <a:srgbClr val="CDCDCD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0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</a:endParaRPr>
            </a:p>
          </p:txBody>
        </p:sp>
        <p:sp>
          <p:nvSpPr>
            <p:cNvPr id="22" name="Rectangle 28"/>
            <p:cNvSpPr>
              <a:spLocks noChangeArrowheads="1"/>
            </p:cNvSpPr>
            <p:nvPr/>
          </p:nvSpPr>
          <p:spPr bwMode="auto">
            <a:xfrm>
              <a:off x="7905763" y="3704317"/>
              <a:ext cx="2309701" cy="23083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sz="15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ova "/>
                  <a:cs typeface="Arial" pitchFamily="34" charset="0"/>
                </a:rPr>
                <a:t>SUBREGISTRO</a:t>
              </a:r>
              <a:endParaRPr lang="es-ES" sz="15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</p:grpSp>
      <p:grpSp>
        <p:nvGrpSpPr>
          <p:cNvPr id="23" name="47 Grupo"/>
          <p:cNvGrpSpPr/>
          <p:nvPr/>
        </p:nvGrpSpPr>
        <p:grpSpPr>
          <a:xfrm>
            <a:off x="7637838" y="3303885"/>
            <a:ext cx="4192110" cy="1672336"/>
            <a:chOff x="6636209" y="3534896"/>
            <a:chExt cx="5589480" cy="1672336"/>
          </a:xfrm>
        </p:grpSpPr>
        <p:sp>
          <p:nvSpPr>
            <p:cNvPr id="24" name="23 Flecha abajo"/>
            <p:cNvSpPr/>
            <p:nvPr/>
          </p:nvSpPr>
          <p:spPr>
            <a:xfrm>
              <a:off x="8734916" y="4243850"/>
              <a:ext cx="858144" cy="396986"/>
            </a:xfrm>
            <a:prstGeom prst="downArrow">
              <a:avLst/>
            </a:prstGeom>
            <a:solidFill>
              <a:srgbClr val="C4C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</a:endParaRPr>
            </a:p>
          </p:txBody>
        </p:sp>
        <p:sp>
          <p:nvSpPr>
            <p:cNvPr id="25" name="24 Flecha abajo"/>
            <p:cNvSpPr/>
            <p:nvPr/>
          </p:nvSpPr>
          <p:spPr>
            <a:xfrm>
              <a:off x="10243588" y="3534896"/>
              <a:ext cx="827699" cy="1090892"/>
            </a:xfrm>
            <a:prstGeom prst="downArrow">
              <a:avLst/>
            </a:prstGeom>
            <a:solidFill>
              <a:srgbClr val="C4C4C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50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</a:endParaRPr>
            </a:p>
          </p:txBody>
        </p:sp>
        <p:sp>
          <p:nvSpPr>
            <p:cNvPr id="26" name="Rectangle 28"/>
            <p:cNvSpPr>
              <a:spLocks noChangeArrowheads="1"/>
            </p:cNvSpPr>
            <p:nvPr/>
          </p:nvSpPr>
          <p:spPr bwMode="auto">
            <a:xfrm>
              <a:off x="6636209" y="4672496"/>
              <a:ext cx="5589480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ova "/>
                  <a:cs typeface="Arial" pitchFamily="34" charset="0"/>
                </a:rPr>
                <a:t>AUMENTO COSTOS DE PRODUCCIÓN</a:t>
              </a:r>
              <a:endParaRPr lang="es-ES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  <p:sp>
          <p:nvSpPr>
            <p:cNvPr id="27" name="Rectangle 28"/>
            <p:cNvSpPr>
              <a:spLocks noChangeArrowheads="1"/>
            </p:cNvSpPr>
            <p:nvPr/>
          </p:nvSpPr>
          <p:spPr bwMode="auto">
            <a:xfrm>
              <a:off x="7351401" y="4930233"/>
              <a:ext cx="4270549" cy="2769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square" lIns="0" tIns="0" rIns="0" bIns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s-E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 Nova "/>
                  <a:cs typeface="Arial" pitchFamily="34" charset="0"/>
                </a:rPr>
                <a:t>MENOR COMPETITIVIDAD</a:t>
              </a:r>
              <a:endParaRPr lang="es-ES" b="1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endParaRPr>
            </a:p>
          </p:txBody>
        </p:sp>
      </p:grpSp>
      <p:cxnSp>
        <p:nvCxnSpPr>
          <p:cNvPr id="38" name="37 Conector recto"/>
          <p:cNvCxnSpPr>
            <a:cxnSpLocks/>
          </p:cNvCxnSpPr>
          <p:nvPr/>
        </p:nvCxnSpPr>
        <p:spPr>
          <a:xfrm>
            <a:off x="5435039" y="1254521"/>
            <a:ext cx="29316" cy="344470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28"/>
          <p:cNvSpPr>
            <a:spLocks noChangeArrowheads="1"/>
          </p:cNvSpPr>
          <p:nvPr/>
        </p:nvSpPr>
        <p:spPr bwMode="auto">
          <a:xfrm>
            <a:off x="309669" y="2097289"/>
            <a:ext cx="158311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SER HUMANO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62" name="Rectangle 28">
            <a:extLst>
              <a:ext uri="{FF2B5EF4-FFF2-40B4-BE49-F238E27FC236}">
                <a16:creationId xmlns:a16="http://schemas.microsoft.com/office/drawing/2014/main" id="{A7418F34-768F-06A2-E1CC-3F1BFB8698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8478" y="2376891"/>
            <a:ext cx="1615827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rgbClr val="2C6EAA"/>
                </a:solidFill>
                <a:latin typeface="Arial Nova "/>
                <a:cs typeface="Arial" pitchFamily="34" charset="0"/>
              </a:rPr>
              <a:t>HABITUACIÓN</a:t>
            </a:r>
            <a:endParaRPr lang="es-ES" sz="1800" b="1" baseline="30000" dirty="0">
              <a:solidFill>
                <a:srgbClr val="2C6EAA"/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67" name="Rectángulo 66">
            <a:extLst>
              <a:ext uri="{FF2B5EF4-FFF2-40B4-BE49-F238E27FC236}">
                <a16:creationId xmlns:a16="http://schemas.microsoft.com/office/drawing/2014/main" id="{511D3359-D275-3421-A08E-4E4B560E78EC}"/>
              </a:ext>
            </a:extLst>
          </p:cNvPr>
          <p:cNvSpPr/>
          <p:nvPr/>
        </p:nvSpPr>
        <p:spPr>
          <a:xfrm>
            <a:off x="5763924" y="1353248"/>
            <a:ext cx="3202913" cy="474421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3" name="Rectangle 28">
            <a:extLst>
              <a:ext uri="{FF2B5EF4-FFF2-40B4-BE49-F238E27FC236}">
                <a16:creationId xmlns:a16="http://schemas.microsoft.com/office/drawing/2014/main" id="{4AE9826B-B4BE-3B88-380E-32D77BF7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57929" y="1485487"/>
            <a:ext cx="3009846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SISTEMA DE PRODUCCIÓN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B91380A5-A546-81FD-EDC5-D5D6D9FB530A}"/>
              </a:ext>
            </a:extLst>
          </p:cNvPr>
          <p:cNvSpPr txBox="1">
            <a:spLocks/>
          </p:cNvSpPr>
          <p:nvPr/>
        </p:nvSpPr>
        <p:spPr>
          <a:xfrm>
            <a:off x="256832" y="299474"/>
            <a:ext cx="9762563" cy="6882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HABITUACIÓN Y FALLAS RECURRENTES</a:t>
            </a:r>
          </a:p>
        </p:txBody>
      </p:sp>
      <p:sp>
        <p:nvSpPr>
          <p:cNvPr id="12" name="Rectangle 28">
            <a:extLst>
              <a:ext uri="{FF2B5EF4-FFF2-40B4-BE49-F238E27FC236}">
                <a16:creationId xmlns:a16="http://schemas.microsoft.com/office/drawing/2014/main" id="{78041A33-A0EE-6010-4259-A9A111E725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2853" y="1496441"/>
            <a:ext cx="2245801" cy="2308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rPr>
              <a:t>TAREAS REPETITIVAS</a:t>
            </a:r>
            <a:endParaRPr lang="es-ES" sz="1500" b="1" baseline="30000" dirty="0">
              <a:solidFill>
                <a:schemeClr val="tx1">
                  <a:lumMod val="95000"/>
                  <a:lumOff val="5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34" name="18 Flecha abajo">
            <a:extLst>
              <a:ext uri="{FF2B5EF4-FFF2-40B4-BE49-F238E27FC236}">
                <a16:creationId xmlns:a16="http://schemas.microsoft.com/office/drawing/2014/main" id="{6208CC37-C282-153D-B1B2-9B6F745641A9}"/>
              </a:ext>
            </a:extLst>
          </p:cNvPr>
          <p:cNvSpPr/>
          <p:nvPr/>
        </p:nvSpPr>
        <p:spPr>
          <a:xfrm>
            <a:off x="9751444" y="1785711"/>
            <a:ext cx="622495" cy="309489"/>
          </a:xfrm>
          <a:prstGeom prst="downArrow">
            <a:avLst/>
          </a:prstGeom>
          <a:solidFill>
            <a:srgbClr val="CDCDCD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500" dirty="0">
              <a:solidFill>
                <a:schemeClr val="tx1">
                  <a:lumMod val="95000"/>
                  <a:lumOff val="5000"/>
                </a:schemeClr>
              </a:solidFill>
              <a:latin typeface="Arial Nova "/>
            </a:endParaRPr>
          </a:p>
        </p:txBody>
      </p:sp>
      <p:sp>
        <p:nvSpPr>
          <p:cNvPr id="53" name="Flecha: hacia abajo 52">
            <a:extLst>
              <a:ext uri="{FF2B5EF4-FFF2-40B4-BE49-F238E27FC236}">
                <a16:creationId xmlns:a16="http://schemas.microsoft.com/office/drawing/2014/main" id="{2BF3B7FB-88C9-ACB2-9F37-FF8B2B77A81D}"/>
              </a:ext>
            </a:extLst>
          </p:cNvPr>
          <p:cNvSpPr/>
          <p:nvPr/>
        </p:nvSpPr>
        <p:spPr>
          <a:xfrm>
            <a:off x="9751444" y="5091615"/>
            <a:ext cx="548845" cy="557202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angle 28">
            <a:extLst>
              <a:ext uri="{FF2B5EF4-FFF2-40B4-BE49-F238E27FC236}">
                <a16:creationId xmlns:a16="http://schemas.microsoft.com/office/drawing/2014/main" id="{12F61D8E-0640-BDE1-49DF-01F3627E2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7990" y="5680189"/>
            <a:ext cx="3083119" cy="86177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Arial Nova "/>
                <a:cs typeface="Arial" pitchFamily="34" charset="0"/>
              </a:rPr>
              <a:t>FALLA CATASTRÓFICA</a:t>
            </a:r>
            <a:endParaRPr lang="es-ES" sz="2800" baseline="30000" dirty="0">
              <a:solidFill>
                <a:schemeClr val="tx1">
                  <a:lumMod val="95000"/>
                  <a:lumOff val="5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57" name="Title 1">
            <a:extLst>
              <a:ext uri="{FF2B5EF4-FFF2-40B4-BE49-F238E27FC236}">
                <a16:creationId xmlns:a16="http://schemas.microsoft.com/office/drawing/2014/main" id="{5A160F4C-4CF3-7CFA-0208-C59AA70E86A4}"/>
              </a:ext>
            </a:extLst>
          </p:cNvPr>
          <p:cNvSpPr txBox="1">
            <a:spLocks/>
          </p:cNvSpPr>
          <p:nvPr/>
        </p:nvSpPr>
        <p:spPr>
          <a:xfrm>
            <a:off x="185274" y="5519740"/>
            <a:ext cx="8451906" cy="101579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 eaLnBrk="0" hangingPunct="0">
              <a:defRPr/>
            </a:pPr>
            <a:r>
              <a:rPr lang="es-ES" sz="2800" b="1" dirty="0">
                <a:latin typeface="Arial Nova Light" panose="020B0304020202020204" pitchFamily="34" charset="0"/>
              </a:rPr>
              <a:t>FALLA RECURRENTE </a:t>
            </a:r>
            <a:r>
              <a:rPr lang="es-ES" sz="2800" dirty="0">
                <a:latin typeface="Arial Nova Light" panose="020B0304020202020204" pitchFamily="34" charset="0"/>
              </a:rPr>
              <a:t>REDUCE COMPETITIVIDAD Y LLEVA A </a:t>
            </a:r>
            <a:r>
              <a:rPr lang="es-ES" sz="2800" b="1" dirty="0">
                <a:latin typeface="Arial Nova Light" panose="020B0304020202020204" pitchFamily="34" charset="0"/>
              </a:rPr>
              <a:t>FALLA CATASTRÓFICA</a:t>
            </a:r>
          </a:p>
        </p:txBody>
      </p:sp>
    </p:spTree>
    <p:extLst>
      <p:ext uri="{BB962C8B-B14F-4D97-AF65-F5344CB8AC3E}">
        <p14:creationId xmlns:p14="http://schemas.microsoft.com/office/powerpoint/2010/main" val="154074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2" grpId="0"/>
      <p:bldP spid="34" grpId="0" animBg="1"/>
      <p:bldP spid="53" grpId="0" animBg="1"/>
      <p:bldP spid="55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3249C-446B-A353-DE49-F2FFA450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508" y="1612492"/>
            <a:ext cx="9222658" cy="3991893"/>
          </a:xfrm>
        </p:spPr>
        <p:txBody>
          <a:bodyPr/>
          <a:lstStyle/>
          <a:p>
            <a:r>
              <a:rPr lang="es-MX" sz="5400" dirty="0"/>
              <a:t>INSUMOS DE CONDUCTA</a:t>
            </a:r>
            <a:br>
              <a:rPr lang="es-MX" sz="5400" dirty="0">
                <a:sym typeface="Symbol" panose="05050102010706020507" pitchFamily="18" charset="2"/>
              </a:rPr>
            </a:br>
            <a:br>
              <a:rPr lang="es-MX" sz="5400" dirty="0">
                <a:sym typeface="Symbol" panose="05050102010706020507" pitchFamily="18" charset="2"/>
              </a:rPr>
            </a:br>
            <a:r>
              <a:rPr lang="es-MX" sz="5400" dirty="0"/>
              <a:t>PRODUCTOS DE CONDUCTA</a:t>
            </a:r>
          </a:p>
        </p:txBody>
      </p:sp>
    </p:spTree>
    <p:extLst>
      <p:ext uri="{BB962C8B-B14F-4D97-AF65-F5344CB8AC3E}">
        <p14:creationId xmlns:p14="http://schemas.microsoft.com/office/powerpoint/2010/main" val="10908223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11E1E2-A7CB-BA0A-A42D-34A6B83C115C}"/>
              </a:ext>
            </a:extLst>
          </p:cNvPr>
          <p:cNvSpPr txBox="1">
            <a:spLocks/>
          </p:cNvSpPr>
          <p:nvPr/>
        </p:nvSpPr>
        <p:spPr>
          <a:xfrm>
            <a:off x="256832" y="299474"/>
            <a:ext cx="9762563" cy="1077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MODELO CONFIABILIDAD HUMANA CON ENFOQUE INTEGRADO</a:t>
            </a:r>
            <a:r>
              <a:rPr lang="es-MX" sz="3600" baseline="30000" dirty="0"/>
              <a:t>®</a:t>
            </a:r>
          </a:p>
        </p:txBody>
      </p:sp>
      <p:pic>
        <p:nvPicPr>
          <p:cNvPr id="10" name="Picture 21">
            <a:extLst>
              <a:ext uri="{FF2B5EF4-FFF2-40B4-BE49-F238E27FC236}">
                <a16:creationId xmlns:a16="http://schemas.microsoft.com/office/drawing/2014/main" id="{C67C4194-82FB-8855-986C-267795F852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61" y="1855816"/>
            <a:ext cx="6647478" cy="4583248"/>
          </a:xfrm>
          <a:prstGeom prst="rect">
            <a:avLst/>
          </a:prstGeom>
        </p:spPr>
      </p:pic>
      <p:sp>
        <p:nvSpPr>
          <p:cNvPr id="14" name="Rectangle 7">
            <a:extLst>
              <a:ext uri="{FF2B5EF4-FFF2-40B4-BE49-F238E27FC236}">
                <a16:creationId xmlns:a16="http://schemas.microsoft.com/office/drawing/2014/main" id="{8C180B3B-96A3-530D-2288-BF96BF2D31F6}"/>
              </a:ext>
            </a:extLst>
          </p:cNvPr>
          <p:cNvSpPr/>
          <p:nvPr/>
        </p:nvSpPr>
        <p:spPr>
          <a:xfrm>
            <a:off x="5211556" y="2347808"/>
            <a:ext cx="16906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V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Personalidad Motivación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DC77FF9C-2D37-9E82-968A-6685F2B2E5B1}"/>
              </a:ext>
            </a:extLst>
          </p:cNvPr>
          <p:cNvSpPr/>
          <p:nvPr/>
        </p:nvSpPr>
        <p:spPr>
          <a:xfrm>
            <a:off x="3888641" y="5025923"/>
            <a:ext cx="15639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V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Destrezas</a:t>
            </a:r>
            <a:r>
              <a:rPr lang="es-VE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(</a:t>
            </a:r>
            <a:r>
              <a:rPr lang="es-V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Pericia</a:t>
            </a:r>
            <a:r>
              <a:rPr lang="es-VE" sz="2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)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ED32B788-0B7C-3EDC-A730-1FFA97914E6B}"/>
              </a:ext>
            </a:extLst>
          </p:cNvPr>
          <p:cNvSpPr/>
          <p:nvPr/>
        </p:nvSpPr>
        <p:spPr>
          <a:xfrm>
            <a:off x="6518784" y="5255228"/>
            <a:ext cx="18438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lnSpc>
                <a:spcPct val="90000"/>
              </a:lnSpc>
              <a:spcAft>
                <a:spcPct val="35000"/>
              </a:spcAft>
              <a:defRPr/>
            </a:pPr>
            <a:r>
              <a:rPr lang="es-VE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Conocimiento</a:t>
            </a:r>
            <a:endParaRPr lang="en-US" sz="2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8" name="Rectangle 10">
            <a:extLst>
              <a:ext uri="{FF2B5EF4-FFF2-40B4-BE49-F238E27FC236}">
                <a16:creationId xmlns:a16="http://schemas.microsoft.com/office/drawing/2014/main" id="{CA343F87-0F9F-7F2A-BF47-EF2B05614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458" y="1877070"/>
            <a:ext cx="33875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2400" b="1" dirty="0">
                <a:solidFill>
                  <a:prstClr val="black"/>
                </a:solidFill>
                <a:latin typeface="Arial Nova" panose="020B0504020202020204" pitchFamily="34" charset="0"/>
                <a:ea typeface="Arial Narrow" charset="0"/>
                <a:cs typeface="Arial Narrow" charset="0"/>
              </a:rPr>
              <a:t>Socio-organizacionales</a:t>
            </a:r>
          </a:p>
        </p:txBody>
      </p:sp>
      <p:sp>
        <p:nvSpPr>
          <p:cNvPr id="19" name="119 Rectángulo">
            <a:extLst>
              <a:ext uri="{FF2B5EF4-FFF2-40B4-BE49-F238E27FC236}">
                <a16:creationId xmlns:a16="http://schemas.microsoft.com/office/drawing/2014/main" id="{4AD52F34-4BF9-7164-8789-140428EA5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458" y="2202442"/>
            <a:ext cx="4260708" cy="1569660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520700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dirty="0"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Estructura Organizacional</a:t>
            </a:r>
          </a:p>
          <a:p>
            <a:pPr marL="520700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dirty="0"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Valores Organizacionales</a:t>
            </a:r>
          </a:p>
          <a:p>
            <a:pPr marL="520700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dirty="0"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Tipos de liderazgo</a:t>
            </a:r>
          </a:p>
          <a:p>
            <a:pPr marL="520700" marR="0" lvl="0" indent="-238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dirty="0"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Comunicación</a:t>
            </a:r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D9E3B678-92EF-FECC-CA16-B0602659D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954" y="4221194"/>
            <a:ext cx="18276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prstClr val="black"/>
                </a:solidFill>
                <a:latin typeface="Arial Nova" panose="020B0504020202020204" pitchFamily="34" charset="0"/>
                <a:ea typeface="Arial Narrow" charset="0"/>
                <a:cs typeface="Arial Narrow" charset="0"/>
              </a:rPr>
              <a:t>Psicológicos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211E9CBA-E774-ADCB-F0F6-8EF69DC11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954" y="4571539"/>
            <a:ext cx="3783408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520700" indent="-238125"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977900" indent="-238125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520700" marR="0" lvl="0" indent="-2381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Orientación al Logro</a:t>
            </a:r>
          </a:p>
          <a:p>
            <a:pPr marL="520700" marR="0" lvl="0" indent="-2381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Ansiedad de Ejecución</a:t>
            </a:r>
          </a:p>
          <a:p>
            <a:pPr marL="520700" marR="0" lvl="0" indent="-2381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Pertinencia/Pertenencia</a:t>
            </a:r>
          </a:p>
          <a:p>
            <a:pPr marL="520700" marR="0" lvl="0" indent="-238125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Tx/>
              <a:buFont typeface="Wingdings" pitchFamily="2" charset="2"/>
              <a:buChar char="ü"/>
              <a:tabLst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Aversión al riesgo</a:t>
            </a:r>
          </a:p>
        </p:txBody>
      </p:sp>
      <p:sp>
        <p:nvSpPr>
          <p:cNvPr id="22" name="Text Box 9">
            <a:extLst>
              <a:ext uri="{FF2B5EF4-FFF2-40B4-BE49-F238E27FC236}">
                <a16:creationId xmlns:a16="http://schemas.microsoft.com/office/drawing/2014/main" id="{1340E06E-2670-C17B-781F-C28FD863A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184" y="4571539"/>
            <a:ext cx="2572239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520700" indent="-238125"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850900" indent="-282575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568325" indent="-285750" defTabSz="914400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Personalidad</a:t>
            </a:r>
          </a:p>
          <a:p>
            <a:pPr marL="568325" indent="-285750" defTabSz="914400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Motivación</a:t>
            </a:r>
          </a:p>
          <a:p>
            <a:pPr marL="568325" indent="-285750" defTabSz="914400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Conocimiento</a:t>
            </a:r>
          </a:p>
          <a:p>
            <a:pPr marL="568325" indent="-285750" defTabSz="914400" eaLnBrk="1" hangingPunct="1">
              <a:lnSpc>
                <a:spcPct val="90000"/>
              </a:lnSpc>
              <a:buFont typeface="Wingdings" panose="05000000000000000000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Destrezas</a:t>
            </a:r>
          </a:p>
        </p:txBody>
      </p:sp>
      <p:sp>
        <p:nvSpPr>
          <p:cNvPr id="23" name="Rectangle 10">
            <a:extLst>
              <a:ext uri="{FF2B5EF4-FFF2-40B4-BE49-F238E27FC236}">
                <a16:creationId xmlns:a16="http://schemas.microsoft.com/office/drawing/2014/main" id="{C6FB72B3-5B13-93CE-D84D-E9ACC7DCD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184" y="4221194"/>
            <a:ext cx="25420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ES" sz="2400" b="1" dirty="0">
                <a:solidFill>
                  <a:prstClr val="black"/>
                </a:solidFill>
                <a:latin typeface="Arial Nova" panose="020B0504020202020204" pitchFamily="34" charset="0"/>
                <a:ea typeface="Arial Narrow" charset="0"/>
                <a:cs typeface="Arial Narrow" charset="0"/>
              </a:rPr>
              <a:t>Neurofisiológicos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AC18BC6A-3751-45AC-363F-8AF0E0F1A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009" y="1846683"/>
            <a:ext cx="1016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4400">
              <a:defRPr/>
            </a:pPr>
            <a:r>
              <a:rPr lang="es-ES" sz="2400" b="1" dirty="0">
                <a:solidFill>
                  <a:prstClr val="black"/>
                </a:solidFill>
                <a:latin typeface="Arial Nova" panose="020B0504020202020204" pitchFamily="34" charset="0"/>
                <a:ea typeface="Arial Narrow" charset="0"/>
                <a:cs typeface="Arial Narrow" charset="0"/>
              </a:rPr>
              <a:t>Físicos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461F6750-65DC-970F-6DED-4493EB42F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009" y="2202442"/>
            <a:ext cx="4000582" cy="132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marL="520700" indent="-238125"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Confiabilidad de Activos</a:t>
            </a:r>
          </a:p>
          <a:p>
            <a:pPr defTabSz="914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Calidad de la Supervisión</a:t>
            </a:r>
          </a:p>
          <a:p>
            <a:pPr defTabSz="914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Ergonomía</a:t>
            </a:r>
          </a:p>
          <a:p>
            <a:pPr defTabSz="914400" eaLnBrk="1" hangingPunct="1">
              <a:lnSpc>
                <a:spcPct val="90000"/>
              </a:lnSpc>
              <a:buFont typeface="Wingdings" pitchFamily="2" charset="2"/>
              <a:buChar char="ü"/>
              <a:defRPr/>
            </a:pPr>
            <a:r>
              <a:rPr lang="es-ES" sz="2400" i="0" dirty="0">
                <a:solidFill>
                  <a:schemeClr val="tx1"/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Contexto Operacional 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64048E5E-7FB9-DBAE-719D-B49A1E1D7749}"/>
              </a:ext>
            </a:extLst>
          </p:cNvPr>
          <p:cNvSpPr/>
          <p:nvPr/>
        </p:nvSpPr>
        <p:spPr>
          <a:xfrm>
            <a:off x="4862742" y="3850477"/>
            <a:ext cx="23934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622300">
              <a:spcAft>
                <a:spcPct val="35000"/>
              </a:spcAft>
              <a:defRPr/>
            </a:pPr>
            <a:r>
              <a:rPr lang="es-VE" sz="2400" b="1" dirty="0"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CONFIABILIDAD HUMANA</a:t>
            </a:r>
            <a:endParaRPr lang="en-US" sz="2400" b="1" dirty="0"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C6BAA18-BE88-D0F3-E0A7-FBB1D38296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349" y="6162947"/>
            <a:ext cx="2787491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INSUMOS DE CONDUCTA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9491E0F8-A83B-E093-8E3F-6A20A9E18B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664" y="6162947"/>
            <a:ext cx="2787491" cy="5539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PRODUCTOS DE CONDUCTA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08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BDEAE7-69BC-DEE3-F15D-973B2AD6B364}"/>
              </a:ext>
            </a:extLst>
          </p:cNvPr>
          <p:cNvSpPr txBox="1">
            <a:spLocks/>
          </p:cNvSpPr>
          <p:nvPr/>
        </p:nvSpPr>
        <p:spPr>
          <a:xfrm>
            <a:off x="256832" y="299474"/>
            <a:ext cx="9762563" cy="1077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EVALUACIÓN DE LA CONDUCTA DESDE SUS INSUMOS</a:t>
            </a:r>
            <a:endParaRPr lang="es-MX" sz="3600" baseline="30000" dirty="0"/>
          </a:p>
        </p:txBody>
      </p:sp>
      <p:sp>
        <p:nvSpPr>
          <p:cNvPr id="3" name="Rectángulo 3">
            <a:extLst>
              <a:ext uri="{FF2B5EF4-FFF2-40B4-BE49-F238E27FC236}">
                <a16:creationId xmlns:a16="http://schemas.microsoft.com/office/drawing/2014/main" id="{486F8903-A35A-BD5A-836F-82B85CA4B5E4}"/>
              </a:ext>
            </a:extLst>
          </p:cNvPr>
          <p:cNvSpPr/>
          <p:nvPr/>
        </p:nvSpPr>
        <p:spPr>
          <a:xfrm>
            <a:off x="4694142" y="5384054"/>
            <a:ext cx="7497857" cy="1200325"/>
          </a:xfrm>
          <a:prstGeom prst="rect">
            <a:avLst/>
          </a:prstGeom>
        </p:spPr>
        <p:txBody>
          <a:bodyPr wrap="square" lIns="91434" tIns="45718" rIns="91434" bIns="45718" anchor="t">
            <a:spAutoFit/>
          </a:bodyPr>
          <a:lstStyle/>
          <a:p>
            <a:pPr marR="32385">
              <a:spcBef>
                <a:spcPts val="300"/>
              </a:spcBef>
              <a:spcAft>
                <a:spcPts val="300"/>
              </a:spcAft>
              <a:buClr>
                <a:srgbClr val="E9AA3A"/>
              </a:buClr>
            </a:pPr>
            <a:r>
              <a:rPr lang="es-MX" sz="2400" dirty="0">
                <a:latin typeface="Arial Nova" panose="020B0504020202020204" pitchFamily="34" charset="0"/>
                <a:ea typeface="Segoe UI Historic"/>
                <a:cs typeface="Arial" panose="020B0604020202020204" pitchFamily="34" charset="0"/>
              </a:rPr>
              <a:t>La conducta del individuo es un sistema en el que interactúan las variables </a:t>
            </a:r>
            <a:r>
              <a:rPr lang="es-MX" sz="2400" b="1" dirty="0">
                <a:latin typeface="Arial Nova" panose="020B0504020202020204" pitchFamily="34" charset="0"/>
                <a:ea typeface="Segoe UI Historic"/>
                <a:cs typeface="Arial" panose="020B0604020202020204" pitchFamily="34" charset="0"/>
              </a:rPr>
              <a:t>ACTITUD</a:t>
            </a:r>
            <a:r>
              <a:rPr lang="es-MX" sz="2400" dirty="0">
                <a:latin typeface="Arial Nova" panose="020B0504020202020204" pitchFamily="34" charset="0"/>
                <a:ea typeface="Segoe UI Historic"/>
                <a:cs typeface="Arial" panose="020B0604020202020204" pitchFamily="34" charset="0"/>
              </a:rPr>
              <a:t> (Personalidad y Motivación) y </a:t>
            </a:r>
            <a:r>
              <a:rPr lang="es-MX" sz="2400" b="1" dirty="0">
                <a:latin typeface="Arial Nova" panose="020B0504020202020204" pitchFamily="34" charset="0"/>
                <a:ea typeface="Segoe UI Historic"/>
                <a:cs typeface="Arial" panose="020B0604020202020204" pitchFamily="34" charset="0"/>
              </a:rPr>
              <a:t>APTITUD </a:t>
            </a:r>
            <a:r>
              <a:rPr lang="es-MX" sz="2400" dirty="0">
                <a:latin typeface="Arial Nova" panose="020B0504020202020204" pitchFamily="34" charset="0"/>
                <a:ea typeface="Segoe UI Historic"/>
                <a:cs typeface="Arial" panose="020B0604020202020204" pitchFamily="34" charset="0"/>
              </a:rPr>
              <a:t>(Conocimiento y Destrezas) </a:t>
            </a:r>
            <a:endParaRPr lang="es-MX" sz="2400" dirty="0">
              <a:latin typeface="Arial Nova" panose="020B0504020202020204" pitchFamily="34" charset="0"/>
              <a:ea typeface="Segoe UI Historic" panose="020B0502040204020203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2">
            <a:extLst>
              <a:ext uri="{FF2B5EF4-FFF2-40B4-BE49-F238E27FC236}">
                <a16:creationId xmlns:a16="http://schemas.microsoft.com/office/drawing/2014/main" id="{4C41A899-3024-5719-7A20-83EEDAE8A890}"/>
              </a:ext>
            </a:extLst>
          </p:cNvPr>
          <p:cNvGrpSpPr/>
          <p:nvPr/>
        </p:nvGrpSpPr>
        <p:grpSpPr>
          <a:xfrm>
            <a:off x="6902348" y="1833111"/>
            <a:ext cx="3234241" cy="2967094"/>
            <a:chOff x="7461443" y="2409018"/>
            <a:chExt cx="3234241" cy="2967094"/>
          </a:xfrm>
          <a:noFill/>
        </p:grpSpPr>
        <p:sp>
          <p:nvSpPr>
            <p:cNvPr id="5" name="Oval 8">
              <a:extLst>
                <a:ext uri="{FF2B5EF4-FFF2-40B4-BE49-F238E27FC236}">
                  <a16:creationId xmlns:a16="http://schemas.microsoft.com/office/drawing/2014/main" id="{0B175069-9790-9D8B-EBA9-FCA2C0C72ACC}"/>
                </a:ext>
              </a:extLst>
            </p:cNvPr>
            <p:cNvSpPr/>
            <p:nvPr/>
          </p:nvSpPr>
          <p:spPr>
            <a:xfrm>
              <a:off x="8696371" y="2409018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E981978A-D5CA-2E9C-8F85-8C6D725DEE9F}"/>
                </a:ext>
              </a:extLst>
            </p:cNvPr>
            <p:cNvSpPr txBox="1"/>
            <p:nvPr/>
          </p:nvSpPr>
          <p:spPr>
            <a:xfrm>
              <a:off x="8435075" y="2634845"/>
              <a:ext cx="1452642" cy="400110"/>
            </a:xfrm>
            <a:prstGeom prst="rect">
              <a:avLst/>
            </a:prstGeom>
            <a:solidFill>
              <a:srgbClr val="F4F4F4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 Black" charset="0"/>
                </a:rPr>
                <a:t>APTITUD</a:t>
              </a:r>
            </a:p>
          </p:txBody>
        </p:sp>
        <p:sp>
          <p:nvSpPr>
            <p:cNvPr id="7" name="Oval 10">
              <a:extLst>
                <a:ext uri="{FF2B5EF4-FFF2-40B4-BE49-F238E27FC236}">
                  <a16:creationId xmlns:a16="http://schemas.microsoft.com/office/drawing/2014/main" id="{296F419E-929A-9311-7289-3CD132A541AE}"/>
                </a:ext>
              </a:extLst>
            </p:cNvPr>
            <p:cNvSpPr/>
            <p:nvPr/>
          </p:nvSpPr>
          <p:spPr>
            <a:xfrm>
              <a:off x="7799081" y="3491860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90496205-F1F7-ED5D-AE0A-3C6097472125}"/>
                </a:ext>
              </a:extLst>
            </p:cNvPr>
            <p:cNvSpPr txBox="1"/>
            <p:nvPr/>
          </p:nvSpPr>
          <p:spPr>
            <a:xfrm>
              <a:off x="7461443" y="3693623"/>
              <a:ext cx="1805879" cy="338554"/>
            </a:xfrm>
            <a:prstGeom prst="rect">
              <a:avLst/>
            </a:prstGeom>
            <a:solidFill>
              <a:srgbClr val="F4F4F4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latin typeface="Arial Narrow" charset="0"/>
                  <a:ea typeface="Arial Narrow" charset="0"/>
                  <a:cs typeface="Arial Narrow" charset="0"/>
                </a:defRPr>
              </a:lvl1pPr>
            </a:lstStyle>
            <a:p>
              <a:r>
                <a:rPr lang="en-US" dirty="0">
                  <a:latin typeface="Arial Nova" panose="020B0504020202020204" pitchFamily="34" charset="0"/>
                </a:rPr>
                <a:t>CONOCIMIENTO</a:t>
              </a:r>
            </a:p>
          </p:txBody>
        </p:sp>
        <p:sp>
          <p:nvSpPr>
            <p:cNvPr id="9" name="Oval 12">
              <a:extLst>
                <a:ext uri="{FF2B5EF4-FFF2-40B4-BE49-F238E27FC236}">
                  <a16:creationId xmlns:a16="http://schemas.microsoft.com/office/drawing/2014/main" id="{32C01173-86FF-F548-5396-BFC7E12F54AA}"/>
                </a:ext>
              </a:extLst>
            </p:cNvPr>
            <p:cNvSpPr/>
            <p:nvPr/>
          </p:nvSpPr>
          <p:spPr>
            <a:xfrm>
              <a:off x="9591786" y="3491860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sp>
          <p:nvSpPr>
            <p:cNvPr id="10" name="TextBox 13">
              <a:extLst>
                <a:ext uri="{FF2B5EF4-FFF2-40B4-BE49-F238E27FC236}">
                  <a16:creationId xmlns:a16="http://schemas.microsoft.com/office/drawing/2014/main" id="{ACD3984B-2396-0230-B0B0-C67862182AF2}"/>
                </a:ext>
              </a:extLst>
            </p:cNvPr>
            <p:cNvSpPr txBox="1"/>
            <p:nvPr/>
          </p:nvSpPr>
          <p:spPr>
            <a:xfrm>
              <a:off x="9451561" y="3717687"/>
              <a:ext cx="1244123" cy="338554"/>
            </a:xfrm>
            <a:prstGeom prst="rect">
              <a:avLst/>
            </a:prstGeom>
            <a:solidFill>
              <a:srgbClr val="F4F4F4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latin typeface="Arial Narrow" charset="0"/>
                  <a:ea typeface="Arial Narrow" charset="0"/>
                  <a:cs typeface="Arial Narrow" charset="0"/>
                </a:defRPr>
              </a:lvl1pPr>
            </a:lstStyle>
            <a:p>
              <a:r>
                <a:rPr lang="en-US" dirty="0">
                  <a:latin typeface="Arial Nova" panose="020B0504020202020204" pitchFamily="34" charset="0"/>
                </a:rPr>
                <a:t>DESTREZA</a:t>
              </a:r>
            </a:p>
          </p:txBody>
        </p:sp>
        <p:sp>
          <p:nvSpPr>
            <p:cNvPr id="11" name="Oval 14">
              <a:extLst>
                <a:ext uri="{FF2B5EF4-FFF2-40B4-BE49-F238E27FC236}">
                  <a16:creationId xmlns:a16="http://schemas.microsoft.com/office/drawing/2014/main" id="{5C89CB37-BD2A-6DA2-AB11-E4D68A5EAE22}"/>
                </a:ext>
              </a:extLst>
            </p:cNvPr>
            <p:cNvSpPr/>
            <p:nvPr/>
          </p:nvSpPr>
          <p:spPr>
            <a:xfrm>
              <a:off x="8742717" y="4572699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 Nova" panose="020B0504020202020204" pitchFamily="34" charset="0"/>
              </a:endParaRPr>
            </a:p>
          </p:txBody>
        </p:sp>
        <p:sp>
          <p:nvSpPr>
            <p:cNvPr id="12" name="TextBox 15">
              <a:extLst>
                <a:ext uri="{FF2B5EF4-FFF2-40B4-BE49-F238E27FC236}">
                  <a16:creationId xmlns:a16="http://schemas.microsoft.com/office/drawing/2014/main" id="{0EA8DBEE-92A7-69E3-014C-69795C887F84}"/>
                </a:ext>
              </a:extLst>
            </p:cNvPr>
            <p:cNvSpPr txBox="1"/>
            <p:nvPr/>
          </p:nvSpPr>
          <p:spPr>
            <a:xfrm>
              <a:off x="7698102" y="4798526"/>
              <a:ext cx="2901372" cy="338554"/>
            </a:xfrm>
            <a:prstGeom prst="rect">
              <a:avLst/>
            </a:prstGeom>
            <a:solidFill>
              <a:srgbClr val="7F2D6B"/>
            </a:solidFill>
            <a:effectLst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Arial Narrow" charset="0"/>
                  <a:ea typeface="Arial Narrow" charset="0"/>
                  <a:cs typeface="Arial Narrow" charset="0"/>
                </a:defRPr>
              </a:lvl1pPr>
            </a:lstStyle>
            <a:p>
              <a:r>
                <a:rPr lang="en-US" sz="16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BRECHA DE COMPETENCIA</a:t>
              </a:r>
            </a:p>
          </p:txBody>
        </p:sp>
        <p:cxnSp>
          <p:nvCxnSpPr>
            <p:cNvPr id="13" name="Elbow Connector 25">
              <a:extLst>
                <a:ext uri="{FF2B5EF4-FFF2-40B4-BE49-F238E27FC236}">
                  <a16:creationId xmlns:a16="http://schemas.microsoft.com/office/drawing/2014/main" id="{0793F5C2-0953-5F4A-5463-2C041E81287D}"/>
                </a:ext>
              </a:extLst>
            </p:cNvPr>
            <p:cNvCxnSpPr>
              <a:stCxn id="6" idx="3"/>
              <a:endCxn id="9" idx="0"/>
            </p:cNvCxnSpPr>
            <p:nvPr/>
          </p:nvCxnSpPr>
          <p:spPr>
            <a:xfrm>
              <a:off x="9887717" y="2834900"/>
              <a:ext cx="105776" cy="656960"/>
            </a:xfrm>
            <a:prstGeom prst="bentConnector2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Elbow Connector 27">
              <a:extLst>
                <a:ext uri="{FF2B5EF4-FFF2-40B4-BE49-F238E27FC236}">
                  <a16:creationId xmlns:a16="http://schemas.microsoft.com/office/drawing/2014/main" id="{F9DEF672-EBF2-E34E-1118-8F740F15179F}"/>
                </a:ext>
              </a:extLst>
            </p:cNvPr>
            <p:cNvCxnSpPr>
              <a:stCxn id="6" idx="1"/>
              <a:endCxn id="7" idx="0"/>
            </p:cNvCxnSpPr>
            <p:nvPr/>
          </p:nvCxnSpPr>
          <p:spPr>
            <a:xfrm rot="10800000" flipV="1">
              <a:off x="8200789" y="2834900"/>
              <a:ext cx="234287" cy="656960"/>
            </a:xfrm>
            <a:prstGeom prst="bentConnector2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Elbow Connector 29">
              <a:extLst>
                <a:ext uri="{FF2B5EF4-FFF2-40B4-BE49-F238E27FC236}">
                  <a16:creationId xmlns:a16="http://schemas.microsoft.com/office/drawing/2014/main" id="{E60B3E72-D8B1-DE17-4708-B66F974B5137}"/>
                </a:ext>
              </a:extLst>
            </p:cNvPr>
            <p:cNvCxnSpPr>
              <a:stCxn id="9" idx="4"/>
              <a:endCxn id="11" idx="0"/>
            </p:cNvCxnSpPr>
            <p:nvPr/>
          </p:nvCxnSpPr>
          <p:spPr>
            <a:xfrm rot="5400000">
              <a:off x="9430246" y="4009452"/>
              <a:ext cx="277426" cy="849069"/>
            </a:xfrm>
            <a:prstGeom prst="bentConnector3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Elbow Connector 31">
              <a:extLst>
                <a:ext uri="{FF2B5EF4-FFF2-40B4-BE49-F238E27FC236}">
                  <a16:creationId xmlns:a16="http://schemas.microsoft.com/office/drawing/2014/main" id="{BF7DEDAF-58B9-AC33-764B-0647BAD0EDE9}"/>
                </a:ext>
              </a:extLst>
            </p:cNvPr>
            <p:cNvCxnSpPr>
              <a:stCxn id="7" idx="4"/>
              <a:endCxn id="11" idx="0"/>
            </p:cNvCxnSpPr>
            <p:nvPr/>
          </p:nvCxnSpPr>
          <p:spPr>
            <a:xfrm rot="16200000" flipH="1">
              <a:off x="8533893" y="3962168"/>
              <a:ext cx="277426" cy="943636"/>
            </a:xfrm>
            <a:prstGeom prst="bentConnector3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9F1B5CE3-F105-3BBE-E6E5-7E37163F4FBE}"/>
              </a:ext>
            </a:extLst>
          </p:cNvPr>
          <p:cNvGrpSpPr/>
          <p:nvPr/>
        </p:nvGrpSpPr>
        <p:grpSpPr>
          <a:xfrm>
            <a:off x="1199456" y="1833111"/>
            <a:ext cx="4633638" cy="3960440"/>
            <a:chOff x="67139" y="2200764"/>
            <a:chExt cx="4581224" cy="3960440"/>
          </a:xfrm>
          <a:noFill/>
        </p:grpSpPr>
        <p:sp>
          <p:nvSpPr>
            <p:cNvPr id="18" name="Chord 62">
              <a:extLst>
                <a:ext uri="{FF2B5EF4-FFF2-40B4-BE49-F238E27FC236}">
                  <a16:creationId xmlns:a16="http://schemas.microsoft.com/office/drawing/2014/main" id="{89BE1F3C-6F21-3CE8-D610-EED08BAFE5B5}"/>
                </a:ext>
              </a:extLst>
            </p:cNvPr>
            <p:cNvSpPr/>
            <p:nvPr/>
          </p:nvSpPr>
          <p:spPr>
            <a:xfrm rot="17516859">
              <a:off x="3244155" y="4813548"/>
              <a:ext cx="797041" cy="797041"/>
            </a:xfrm>
            <a:prstGeom prst="chord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Chord 61">
              <a:extLst>
                <a:ext uri="{FF2B5EF4-FFF2-40B4-BE49-F238E27FC236}">
                  <a16:creationId xmlns:a16="http://schemas.microsoft.com/office/drawing/2014/main" id="{626B2F19-E383-D4CA-AB5D-10358D5BBB81}"/>
                </a:ext>
              </a:extLst>
            </p:cNvPr>
            <p:cNvSpPr/>
            <p:nvPr/>
          </p:nvSpPr>
          <p:spPr>
            <a:xfrm rot="6736357">
              <a:off x="3244154" y="4348998"/>
              <a:ext cx="797041" cy="797041"/>
            </a:xfrm>
            <a:prstGeom prst="chord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Oval 34">
              <a:extLst>
                <a:ext uri="{FF2B5EF4-FFF2-40B4-BE49-F238E27FC236}">
                  <a16:creationId xmlns:a16="http://schemas.microsoft.com/office/drawing/2014/main" id="{77131ED8-D699-C537-4B39-E3D11ACDBA5E}"/>
                </a:ext>
              </a:extLst>
            </p:cNvPr>
            <p:cNvSpPr/>
            <p:nvPr/>
          </p:nvSpPr>
          <p:spPr>
            <a:xfrm>
              <a:off x="1946655" y="2200764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35">
              <a:extLst>
                <a:ext uri="{FF2B5EF4-FFF2-40B4-BE49-F238E27FC236}">
                  <a16:creationId xmlns:a16="http://schemas.microsoft.com/office/drawing/2014/main" id="{E84E9BD7-4963-997C-F51F-99DD2666B643}"/>
                </a:ext>
              </a:extLst>
            </p:cNvPr>
            <p:cNvSpPr txBox="1"/>
            <p:nvPr/>
          </p:nvSpPr>
          <p:spPr>
            <a:xfrm>
              <a:off x="1592416" y="2426591"/>
              <a:ext cx="1444324" cy="400110"/>
            </a:xfrm>
            <a:prstGeom prst="rect">
              <a:avLst/>
            </a:prstGeom>
            <a:solidFill>
              <a:srgbClr val="F4F4F4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Arial Black" charset="0"/>
                  <a:ea typeface="Arial Black" charset="0"/>
                  <a:cs typeface="Arial Black" charset="0"/>
                </a:rPr>
                <a:t>ACTITUD</a:t>
              </a:r>
            </a:p>
          </p:txBody>
        </p:sp>
        <p:sp>
          <p:nvSpPr>
            <p:cNvPr id="22" name="Oval 36">
              <a:extLst>
                <a:ext uri="{FF2B5EF4-FFF2-40B4-BE49-F238E27FC236}">
                  <a16:creationId xmlns:a16="http://schemas.microsoft.com/office/drawing/2014/main" id="{FBEBA2E5-7723-F266-72FA-28CB41273A76}"/>
                </a:ext>
              </a:extLst>
            </p:cNvPr>
            <p:cNvSpPr/>
            <p:nvPr/>
          </p:nvSpPr>
          <p:spPr>
            <a:xfrm>
              <a:off x="1049365" y="3103126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37">
              <a:extLst>
                <a:ext uri="{FF2B5EF4-FFF2-40B4-BE49-F238E27FC236}">
                  <a16:creationId xmlns:a16="http://schemas.microsoft.com/office/drawing/2014/main" id="{C69E9899-4CB2-666B-B7C6-5CDCD16C26AD}"/>
                </a:ext>
              </a:extLst>
            </p:cNvPr>
            <p:cNvSpPr txBox="1"/>
            <p:nvPr/>
          </p:nvSpPr>
          <p:spPr>
            <a:xfrm>
              <a:off x="832039" y="3304889"/>
              <a:ext cx="1247970" cy="338554"/>
            </a:xfrm>
            <a:prstGeom prst="rect">
              <a:avLst/>
            </a:prstGeom>
            <a:solidFill>
              <a:srgbClr val="F4F4F4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>
                  <a:latin typeface="Arial Narrow" charset="0"/>
                  <a:ea typeface="Arial Narrow" charset="0"/>
                  <a:cs typeface="Arial Narrow" charset="0"/>
                </a:rPr>
                <a:t>MOTIVACI</a:t>
              </a:r>
              <a:r>
                <a:rPr lang="es-ES" sz="1600" b="1">
                  <a:latin typeface="Arial Narrow" charset="0"/>
                  <a:ea typeface="Arial Narrow" charset="0"/>
                  <a:cs typeface="Arial Narrow" charset="0"/>
                </a:rPr>
                <a:t>ÓN</a:t>
              </a:r>
              <a:endParaRPr lang="en-US" sz="1600" b="1">
                <a:latin typeface="Arial Narrow" charset="0"/>
                <a:ea typeface="Arial Narrow" charset="0"/>
                <a:cs typeface="Arial Narrow" charset="0"/>
              </a:endParaRPr>
            </a:p>
          </p:txBody>
        </p:sp>
        <p:sp>
          <p:nvSpPr>
            <p:cNvPr id="24" name="Oval 38">
              <a:extLst>
                <a:ext uri="{FF2B5EF4-FFF2-40B4-BE49-F238E27FC236}">
                  <a16:creationId xmlns:a16="http://schemas.microsoft.com/office/drawing/2014/main" id="{AB1249C8-EA67-149C-FD96-9C11D10D48C6}"/>
                </a:ext>
              </a:extLst>
            </p:cNvPr>
            <p:cNvSpPr/>
            <p:nvPr/>
          </p:nvSpPr>
          <p:spPr>
            <a:xfrm>
              <a:off x="2842070" y="3091094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39">
              <a:extLst>
                <a:ext uri="{FF2B5EF4-FFF2-40B4-BE49-F238E27FC236}">
                  <a16:creationId xmlns:a16="http://schemas.microsoft.com/office/drawing/2014/main" id="{AC847472-C52F-25B9-ECBB-6776206F035E}"/>
                </a:ext>
              </a:extLst>
            </p:cNvPr>
            <p:cNvSpPr txBox="1"/>
            <p:nvPr/>
          </p:nvSpPr>
          <p:spPr>
            <a:xfrm>
              <a:off x="2485277" y="3316921"/>
              <a:ext cx="1532792" cy="338554"/>
            </a:xfrm>
            <a:prstGeom prst="rect">
              <a:avLst/>
            </a:prstGeom>
            <a:solidFill>
              <a:srgbClr val="F4F4F4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latin typeface="Arial Narrow" charset="0"/>
                  <a:ea typeface="Arial Narrow" charset="0"/>
                  <a:cs typeface="Arial Narrow" charset="0"/>
                </a:rPr>
                <a:t>PERSONALIDAD</a:t>
              </a:r>
            </a:p>
          </p:txBody>
        </p:sp>
        <p:sp>
          <p:nvSpPr>
            <p:cNvPr id="26" name="Oval 40">
              <a:extLst>
                <a:ext uri="{FF2B5EF4-FFF2-40B4-BE49-F238E27FC236}">
                  <a16:creationId xmlns:a16="http://schemas.microsoft.com/office/drawing/2014/main" id="{CC1F1D44-EEDD-0616-2F19-10F1A92CD8AE}"/>
                </a:ext>
              </a:extLst>
            </p:cNvPr>
            <p:cNvSpPr/>
            <p:nvPr/>
          </p:nvSpPr>
          <p:spPr>
            <a:xfrm>
              <a:off x="335257" y="4637711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41">
              <a:extLst>
                <a:ext uri="{FF2B5EF4-FFF2-40B4-BE49-F238E27FC236}">
                  <a16:creationId xmlns:a16="http://schemas.microsoft.com/office/drawing/2014/main" id="{D7076CA9-904B-AA2B-0670-E2B3901FA380}"/>
                </a:ext>
              </a:extLst>
            </p:cNvPr>
            <p:cNvSpPr txBox="1"/>
            <p:nvPr/>
          </p:nvSpPr>
          <p:spPr>
            <a:xfrm>
              <a:off x="67139" y="4779860"/>
              <a:ext cx="1446491" cy="461665"/>
            </a:xfrm>
            <a:prstGeom prst="rect">
              <a:avLst/>
            </a:prstGeom>
            <a:solidFill>
              <a:srgbClr val="7F2D6B"/>
            </a:solidFill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  <a:latin typeface="Arial Nova" panose="020B0504020202020204" pitchFamily="34" charset="0"/>
                  <a:ea typeface="Arial Narrow" charset="0"/>
                  <a:cs typeface="Arial Narrow" charset="0"/>
                </a:rPr>
                <a:t>PERCEPCI</a:t>
              </a:r>
              <a:r>
                <a:rPr lang="es-ES" sz="1200" b="1" dirty="0">
                  <a:solidFill>
                    <a:schemeClr val="bg1"/>
                  </a:solidFill>
                  <a:latin typeface="Arial Nova" panose="020B0504020202020204" pitchFamily="34" charset="0"/>
                  <a:ea typeface="Arial Narrow" charset="0"/>
                  <a:cs typeface="Arial Narrow" charset="0"/>
                </a:rPr>
                <a:t>ÓN DE </a:t>
              </a:r>
            </a:p>
            <a:p>
              <a:pPr algn="ctr"/>
              <a:r>
                <a:rPr lang="es-ES" sz="1200" b="1" dirty="0">
                  <a:solidFill>
                    <a:schemeClr val="bg1"/>
                  </a:solidFill>
                  <a:latin typeface="Arial Nova" panose="020B0504020202020204" pitchFamily="34" charset="0"/>
                  <a:ea typeface="Arial Narrow" charset="0"/>
                  <a:cs typeface="Arial Narrow" charset="0"/>
                </a:rPr>
                <a:t>ACEPTACIÓN</a:t>
              </a:r>
              <a:endParaRPr lang="en-US" sz="1200" b="1" dirty="0">
                <a:solidFill>
                  <a:schemeClr val="bg1"/>
                </a:solidFill>
                <a:latin typeface="Arial Nova" panose="020B0504020202020204" pitchFamily="34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28" name="Elbow Connector 42">
              <a:extLst>
                <a:ext uri="{FF2B5EF4-FFF2-40B4-BE49-F238E27FC236}">
                  <a16:creationId xmlns:a16="http://schemas.microsoft.com/office/drawing/2014/main" id="{C081B63D-D571-145E-8D0C-25A40CF1BB28}"/>
                </a:ext>
              </a:extLst>
            </p:cNvPr>
            <p:cNvCxnSpPr>
              <a:stCxn id="21" idx="3"/>
              <a:endCxn id="24" idx="0"/>
            </p:cNvCxnSpPr>
            <p:nvPr/>
          </p:nvCxnSpPr>
          <p:spPr>
            <a:xfrm>
              <a:off x="3036741" y="2626646"/>
              <a:ext cx="207036" cy="464448"/>
            </a:xfrm>
            <a:prstGeom prst="bentConnector2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Elbow Connector 43">
              <a:extLst>
                <a:ext uri="{FF2B5EF4-FFF2-40B4-BE49-F238E27FC236}">
                  <a16:creationId xmlns:a16="http://schemas.microsoft.com/office/drawing/2014/main" id="{A730620C-09B1-67B2-69EC-AE05A352CEBC}"/>
                </a:ext>
              </a:extLst>
            </p:cNvPr>
            <p:cNvCxnSpPr>
              <a:stCxn id="21" idx="1"/>
              <a:endCxn id="22" idx="0"/>
            </p:cNvCxnSpPr>
            <p:nvPr/>
          </p:nvCxnSpPr>
          <p:spPr>
            <a:xfrm rot="10800000" flipV="1">
              <a:off x="1451073" y="2626646"/>
              <a:ext cx="141344" cy="476480"/>
            </a:xfrm>
            <a:prstGeom prst="bentConnector2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Elbow Connector 45">
              <a:extLst>
                <a:ext uri="{FF2B5EF4-FFF2-40B4-BE49-F238E27FC236}">
                  <a16:creationId xmlns:a16="http://schemas.microsoft.com/office/drawing/2014/main" id="{10B10B0E-51B1-46C7-7E68-80D6AF89DE35}"/>
                </a:ext>
              </a:extLst>
            </p:cNvPr>
            <p:cNvCxnSpPr>
              <a:stCxn id="22" idx="4"/>
              <a:endCxn id="26" idx="0"/>
            </p:cNvCxnSpPr>
            <p:nvPr/>
          </p:nvCxnSpPr>
          <p:spPr>
            <a:xfrm rot="5400000">
              <a:off x="728432" y="3915071"/>
              <a:ext cx="731172" cy="714108"/>
            </a:xfrm>
            <a:prstGeom prst="bentConnector3">
              <a:avLst/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49">
              <a:extLst>
                <a:ext uri="{FF2B5EF4-FFF2-40B4-BE49-F238E27FC236}">
                  <a16:creationId xmlns:a16="http://schemas.microsoft.com/office/drawing/2014/main" id="{8F2524B2-69EF-6054-C4C6-B3E11A65AEFF}"/>
                </a:ext>
              </a:extLst>
            </p:cNvPr>
            <p:cNvSpPr txBox="1"/>
            <p:nvPr/>
          </p:nvSpPr>
          <p:spPr>
            <a:xfrm>
              <a:off x="2533633" y="4613384"/>
              <a:ext cx="2114730" cy="646331"/>
            </a:xfrm>
            <a:prstGeom prst="rect">
              <a:avLst/>
            </a:prstGeom>
            <a:solidFill>
              <a:srgbClr val="B72B3C"/>
            </a:solidFill>
            <a:effectLst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 b="1">
                  <a:latin typeface="Arial Narrow" charset="0"/>
                  <a:ea typeface="Arial Narrow" charset="0"/>
                  <a:cs typeface="Arial Narrow" charset="0"/>
                </a:defRPr>
              </a:lvl1pPr>
            </a:lstStyle>
            <a:p>
              <a:r>
                <a:rPr lang="en-US" sz="12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CONDUCTA DE GÉNERO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ESTILO DE APRENDIZAJE</a:t>
              </a:r>
            </a:p>
            <a:p>
              <a:r>
                <a:rPr lang="en-US" sz="120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ETAPA EMOCIONAL</a:t>
              </a:r>
            </a:p>
          </p:txBody>
        </p:sp>
        <p:sp>
          <p:nvSpPr>
            <p:cNvPr id="32" name="Oval 55">
              <a:extLst>
                <a:ext uri="{FF2B5EF4-FFF2-40B4-BE49-F238E27FC236}">
                  <a16:creationId xmlns:a16="http://schemas.microsoft.com/office/drawing/2014/main" id="{F6BA55F8-11E7-DE52-DCCE-2BA7F8E0FEDE}"/>
                </a:ext>
              </a:extLst>
            </p:cNvPr>
            <p:cNvSpPr/>
            <p:nvPr/>
          </p:nvSpPr>
          <p:spPr>
            <a:xfrm>
              <a:off x="1544948" y="5357791"/>
              <a:ext cx="803413" cy="803413"/>
            </a:xfrm>
            <a:prstGeom prst="ellipse">
              <a:avLst/>
            </a:prstGeom>
            <a:grpFill/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56">
              <a:extLst>
                <a:ext uri="{FF2B5EF4-FFF2-40B4-BE49-F238E27FC236}">
                  <a16:creationId xmlns:a16="http://schemas.microsoft.com/office/drawing/2014/main" id="{0B30C228-79D7-ED3A-0514-8322F471BE53}"/>
                </a:ext>
              </a:extLst>
            </p:cNvPr>
            <p:cNvSpPr txBox="1"/>
            <p:nvPr/>
          </p:nvSpPr>
          <p:spPr>
            <a:xfrm>
              <a:off x="848680" y="5498245"/>
              <a:ext cx="2314905" cy="461665"/>
            </a:xfrm>
            <a:prstGeom prst="rect">
              <a:avLst/>
            </a:prstGeom>
            <a:solidFill>
              <a:srgbClr val="1C3A66"/>
            </a:solidFill>
            <a:effectLst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s-ES" sz="1200" b="1" dirty="0">
                  <a:solidFill>
                    <a:schemeClr val="bg1"/>
                  </a:solidFill>
                  <a:latin typeface="Arial Nova" panose="020B0504020202020204" pitchFamily="34" charset="0"/>
                  <a:ea typeface="Arial Narrow" charset="0"/>
                  <a:cs typeface="Arial Narrow" charset="0"/>
                </a:rPr>
                <a:t>ÍNDICE DE SATISFACCIÓN</a:t>
              </a:r>
            </a:p>
            <a:p>
              <a:pPr algn="ctr"/>
              <a:r>
                <a:rPr lang="es-ES" sz="1200" b="1" dirty="0">
                  <a:solidFill>
                    <a:schemeClr val="bg1"/>
                  </a:solidFill>
                  <a:latin typeface="Arial Nova" panose="020B0504020202020204" pitchFamily="34" charset="0"/>
                  <a:ea typeface="Arial Narrow" charset="0"/>
                  <a:cs typeface="Arial Narrow" charset="0"/>
                </a:rPr>
                <a:t>DE NECESIDADES BÁSICAS</a:t>
              </a:r>
              <a:endParaRPr lang="en-US" sz="1200" b="1" dirty="0">
                <a:solidFill>
                  <a:schemeClr val="bg1"/>
                </a:solidFill>
                <a:latin typeface="Arial Nova" panose="020B0504020202020204" pitchFamily="34" charset="0"/>
                <a:ea typeface="Arial Narrow" charset="0"/>
                <a:cs typeface="Arial Narrow" charset="0"/>
              </a:endParaRPr>
            </a:p>
          </p:txBody>
        </p:sp>
        <p:cxnSp>
          <p:nvCxnSpPr>
            <p:cNvPr id="34" name="Elbow Connector 60">
              <a:extLst>
                <a:ext uri="{FF2B5EF4-FFF2-40B4-BE49-F238E27FC236}">
                  <a16:creationId xmlns:a16="http://schemas.microsoft.com/office/drawing/2014/main" id="{26C5A702-A3F3-518A-5768-FD38927414A1}"/>
                </a:ext>
              </a:extLst>
            </p:cNvPr>
            <p:cNvCxnSpPr>
              <a:stCxn id="22" idx="4"/>
              <a:endCxn id="32" idx="0"/>
            </p:cNvCxnSpPr>
            <p:nvPr/>
          </p:nvCxnSpPr>
          <p:spPr>
            <a:xfrm rot="16200000" flipH="1">
              <a:off x="973237" y="4384373"/>
              <a:ext cx="1451252" cy="495583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Elbow Connector 64">
              <a:extLst>
                <a:ext uri="{FF2B5EF4-FFF2-40B4-BE49-F238E27FC236}">
                  <a16:creationId xmlns:a16="http://schemas.microsoft.com/office/drawing/2014/main" id="{13711687-1C6E-F4F3-4B07-A753048618FE}"/>
                </a:ext>
              </a:extLst>
            </p:cNvPr>
            <p:cNvCxnSpPr>
              <a:stCxn id="24" idx="4"/>
            </p:cNvCxnSpPr>
            <p:nvPr/>
          </p:nvCxnSpPr>
          <p:spPr>
            <a:xfrm rot="16200000" flipH="1">
              <a:off x="3196801" y="3941482"/>
              <a:ext cx="479839" cy="385887"/>
            </a:xfrm>
            <a:prstGeom prst="bentConnector3">
              <a:avLst>
                <a:gd name="adj1" fmla="val 50000"/>
              </a:avLst>
            </a:prstGeom>
            <a:grpFill/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6672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62D93C4-DB86-9B97-7E83-B4E8FEFDBB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sz="3200" dirty="0"/>
              <a:t>CONTRIBUCIÓN HUMANA A LAS FALLAS RECURRENTES: Cómo disminuirlas y aumentar la confiabilidad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371A35-0110-579F-70D5-304E50FD139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MX" dirty="0"/>
              <a:t>Rafael Labrador Pérez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2FEDE23-BBDD-9C32-C089-07E746F9FE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73500" y="5302250"/>
            <a:ext cx="7766048" cy="734756"/>
          </a:xfrm>
        </p:spPr>
        <p:txBody>
          <a:bodyPr/>
          <a:lstStyle/>
          <a:p>
            <a:r>
              <a:rPr lang="es-MX" dirty="0"/>
              <a:t>Profesor Titular (ULA), Profesor Cátedra (UIS), Consultor Senior Confiabilidad Humana (Pabelon)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F15DDDF-D32C-6A43-71A3-2AA14EE1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3114"/>
          <a:stretch/>
        </p:blipFill>
        <p:spPr>
          <a:xfrm>
            <a:off x="428625" y="1958975"/>
            <a:ext cx="2762249" cy="3343275"/>
          </a:xfrm>
          <a:custGeom>
            <a:avLst/>
            <a:gdLst>
              <a:gd name="connsiteX0" fmla="*/ 621230 w 2629989"/>
              <a:gd name="connsiteY0" fmla="*/ 0 h 3326674"/>
              <a:gd name="connsiteX1" fmla="*/ 2629989 w 2629989"/>
              <a:gd name="connsiteY1" fmla="*/ 0 h 3326674"/>
              <a:gd name="connsiteX2" fmla="*/ 2629989 w 2629989"/>
              <a:gd name="connsiteY2" fmla="*/ 2705444 h 3326674"/>
              <a:gd name="connsiteX3" fmla="*/ 2008759 w 2629989"/>
              <a:gd name="connsiteY3" fmla="*/ 3326674 h 3326674"/>
              <a:gd name="connsiteX4" fmla="*/ 0 w 2629989"/>
              <a:gd name="connsiteY4" fmla="*/ 3326674 h 3326674"/>
              <a:gd name="connsiteX5" fmla="*/ 0 w 2629989"/>
              <a:gd name="connsiteY5" fmla="*/ 621230 h 3326674"/>
              <a:gd name="connsiteX6" fmla="*/ 621230 w 2629989"/>
              <a:gd name="connsiteY6" fmla="*/ 0 h 332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9989" h="3326674">
                <a:moveTo>
                  <a:pt x="621230" y="0"/>
                </a:moveTo>
                <a:lnTo>
                  <a:pt x="2629989" y="0"/>
                </a:lnTo>
                <a:lnTo>
                  <a:pt x="2629989" y="2705444"/>
                </a:lnTo>
                <a:cubicBezTo>
                  <a:pt x="2629989" y="3048540"/>
                  <a:pt x="2351855" y="3326674"/>
                  <a:pt x="2008759" y="3326674"/>
                </a:cubicBezTo>
                <a:lnTo>
                  <a:pt x="0" y="3326674"/>
                </a:lnTo>
                <a:lnTo>
                  <a:pt x="0" y="621230"/>
                </a:lnTo>
                <a:cubicBezTo>
                  <a:pt x="0" y="278134"/>
                  <a:pt x="278134" y="0"/>
                  <a:pt x="62123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528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FDF7B6-C2FF-7F72-0F30-05B2E9CD07B3}"/>
              </a:ext>
            </a:extLst>
          </p:cNvPr>
          <p:cNvSpPr txBox="1">
            <a:spLocks/>
          </p:cNvSpPr>
          <p:nvPr/>
        </p:nvSpPr>
        <p:spPr>
          <a:xfrm>
            <a:off x="256833" y="299474"/>
            <a:ext cx="7608974" cy="1077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NECESIDAD, ATENCIÓN, LOGRO, RECOMPENSA</a:t>
            </a:r>
            <a:endParaRPr lang="es-MX" sz="3600" baseline="30000" dirty="0"/>
          </a:p>
        </p:txBody>
      </p:sp>
      <p:sp>
        <p:nvSpPr>
          <p:cNvPr id="3" name="Rectangle 31">
            <a:extLst>
              <a:ext uri="{FF2B5EF4-FFF2-40B4-BE49-F238E27FC236}">
                <a16:creationId xmlns:a16="http://schemas.microsoft.com/office/drawing/2014/main" id="{8C16814E-0094-4DC6-9C84-06D586F5E7F6}"/>
              </a:ext>
            </a:extLst>
          </p:cNvPr>
          <p:cNvSpPr/>
          <p:nvPr/>
        </p:nvSpPr>
        <p:spPr>
          <a:xfrm>
            <a:off x="290507" y="1521596"/>
            <a:ext cx="215949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b="1" dirty="0"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NECESIDADES CORPORALES </a:t>
            </a:r>
            <a:r>
              <a:rPr lang="es-ES" sz="16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(INGESTA, SUEÑO, LIBIDO, CONFORT)</a:t>
            </a:r>
          </a:p>
        </p:txBody>
      </p:sp>
      <p:sp>
        <p:nvSpPr>
          <p:cNvPr id="4" name="Rectangle 31">
            <a:extLst>
              <a:ext uri="{FF2B5EF4-FFF2-40B4-BE49-F238E27FC236}">
                <a16:creationId xmlns:a16="http://schemas.microsoft.com/office/drawing/2014/main" id="{86B4BA34-8FC0-ACD5-A34A-438A76D7F5F6}"/>
              </a:ext>
            </a:extLst>
          </p:cNvPr>
          <p:cNvSpPr/>
          <p:nvPr/>
        </p:nvSpPr>
        <p:spPr>
          <a:xfrm>
            <a:off x="2587163" y="1521596"/>
            <a:ext cx="2212975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es-ES" b="1" dirty="0"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NECESIDADES MENTALES </a:t>
            </a:r>
            <a:r>
              <a:rPr lang="es-ES" sz="16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(ACEPTACIÓN-RECONOCIMIENTO)</a:t>
            </a:r>
          </a:p>
        </p:txBody>
      </p:sp>
      <p:grpSp>
        <p:nvGrpSpPr>
          <p:cNvPr id="5" name="24 Grupo">
            <a:extLst>
              <a:ext uri="{FF2B5EF4-FFF2-40B4-BE49-F238E27FC236}">
                <a16:creationId xmlns:a16="http://schemas.microsoft.com/office/drawing/2014/main" id="{DB394F58-2A1A-E9E2-53D4-808DACC436BD}"/>
              </a:ext>
            </a:extLst>
          </p:cNvPr>
          <p:cNvGrpSpPr/>
          <p:nvPr/>
        </p:nvGrpSpPr>
        <p:grpSpPr>
          <a:xfrm>
            <a:off x="1085300" y="2793922"/>
            <a:ext cx="3049437" cy="1189200"/>
            <a:chOff x="1571231" y="3271236"/>
            <a:chExt cx="3348507" cy="953038"/>
          </a:xfrm>
        </p:grpSpPr>
        <p:sp>
          <p:nvSpPr>
            <p:cNvPr id="6" name="17 Flecha abajo">
              <a:extLst>
                <a:ext uri="{FF2B5EF4-FFF2-40B4-BE49-F238E27FC236}">
                  <a16:creationId xmlns:a16="http://schemas.microsoft.com/office/drawing/2014/main" id="{415E92B9-250E-CF7A-C830-F44C92D2E7F0}"/>
                </a:ext>
              </a:extLst>
            </p:cNvPr>
            <p:cNvSpPr/>
            <p:nvPr/>
          </p:nvSpPr>
          <p:spPr>
            <a:xfrm>
              <a:off x="1571231" y="3271236"/>
              <a:ext cx="3348507" cy="953038"/>
            </a:xfrm>
            <a:prstGeom prst="downArrow">
              <a:avLst/>
            </a:prstGeom>
            <a:solidFill>
              <a:srgbClr val="1C3A66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7" name="Rectangle 31">
              <a:extLst>
                <a:ext uri="{FF2B5EF4-FFF2-40B4-BE49-F238E27FC236}">
                  <a16:creationId xmlns:a16="http://schemas.microsoft.com/office/drawing/2014/main" id="{E42A976C-F29D-F57E-4D2D-F6D50C4C9F6C}"/>
                </a:ext>
              </a:extLst>
            </p:cNvPr>
            <p:cNvSpPr/>
            <p:nvPr/>
          </p:nvSpPr>
          <p:spPr>
            <a:xfrm>
              <a:off x="2347376" y="3419853"/>
              <a:ext cx="1790163" cy="4686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s-ES" sz="1600" b="1" dirty="0">
                  <a:solidFill>
                    <a:schemeClr val="bg1"/>
                  </a:solidFill>
                  <a:latin typeface="Arial Nova" panose="020B0504020202020204" pitchFamily="34" charset="0"/>
                  <a:cs typeface="Arial" pitchFamily="34" charset="0"/>
                </a:rPr>
                <a:t>ADRENALINA </a:t>
              </a:r>
              <a:r>
                <a:rPr lang="es-ES" sz="1600" dirty="0">
                  <a:solidFill>
                    <a:schemeClr val="bg1"/>
                  </a:solidFill>
                  <a:latin typeface="Arial Nova" panose="020B0504020202020204" pitchFamily="34" charset="0"/>
                  <a:cs typeface="Arial" pitchFamily="34" charset="0"/>
                </a:rPr>
                <a:t>Locus Cerúleo</a:t>
              </a:r>
            </a:p>
          </p:txBody>
        </p:sp>
      </p:grpSp>
      <p:grpSp>
        <p:nvGrpSpPr>
          <p:cNvPr id="8" name="25 Grupo">
            <a:extLst>
              <a:ext uri="{FF2B5EF4-FFF2-40B4-BE49-F238E27FC236}">
                <a16:creationId xmlns:a16="http://schemas.microsoft.com/office/drawing/2014/main" id="{3439AFA3-CEFC-9A57-FE8B-2D43566DF571}"/>
              </a:ext>
            </a:extLst>
          </p:cNvPr>
          <p:cNvGrpSpPr/>
          <p:nvPr/>
        </p:nvGrpSpPr>
        <p:grpSpPr>
          <a:xfrm>
            <a:off x="4706227" y="5179257"/>
            <a:ext cx="2131978" cy="1527816"/>
            <a:chOff x="4154296" y="3734866"/>
            <a:chExt cx="1999299" cy="2086383"/>
          </a:xfrm>
        </p:grpSpPr>
        <p:sp>
          <p:nvSpPr>
            <p:cNvPr id="9" name="20 Flecha abajo">
              <a:extLst>
                <a:ext uri="{FF2B5EF4-FFF2-40B4-BE49-F238E27FC236}">
                  <a16:creationId xmlns:a16="http://schemas.microsoft.com/office/drawing/2014/main" id="{D2488E9C-5D1F-C19C-D965-C84A379D70B0}"/>
                </a:ext>
              </a:extLst>
            </p:cNvPr>
            <p:cNvSpPr/>
            <p:nvPr/>
          </p:nvSpPr>
          <p:spPr>
            <a:xfrm rot="16200000">
              <a:off x="4195994" y="3863648"/>
              <a:ext cx="2086383" cy="1828819"/>
            </a:xfrm>
            <a:prstGeom prst="downArrow">
              <a:avLst/>
            </a:prstGeom>
            <a:solidFill>
              <a:srgbClr val="1C3A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chemeClr val="tx1"/>
                </a:solidFill>
                <a:latin typeface="Arial Nova" panose="020B0504020202020204" pitchFamily="34" charset="0"/>
              </a:endParaRPr>
            </a:p>
          </p:txBody>
        </p:sp>
        <p:sp>
          <p:nvSpPr>
            <p:cNvPr id="10" name="Rectangle 31">
              <a:extLst>
                <a:ext uri="{FF2B5EF4-FFF2-40B4-BE49-F238E27FC236}">
                  <a16:creationId xmlns:a16="http://schemas.microsoft.com/office/drawing/2014/main" id="{EC0F74C8-1DBC-9AC6-B634-D5E911CE53F2}"/>
                </a:ext>
              </a:extLst>
            </p:cNvPr>
            <p:cNvSpPr/>
            <p:nvPr/>
          </p:nvSpPr>
          <p:spPr>
            <a:xfrm>
              <a:off x="4154296" y="4440797"/>
              <a:ext cx="1896656" cy="681285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 eaLnBrk="0" hangingPunct="0"/>
              <a:r>
                <a:rPr lang="es-ES" sz="1600" b="1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ENDORFINAS</a:t>
              </a:r>
              <a:endParaRPr lang="es-ES" dirty="0">
                <a:solidFill>
                  <a:schemeClr val="bg1"/>
                </a:solidFill>
                <a:latin typeface="Arial Nova" panose="020B0504020202020204" pitchFamily="34" charset="0"/>
                <a:cs typeface="Calibri" panose="020F0502020204030204"/>
              </a:endParaRPr>
            </a:p>
            <a:p>
              <a:pPr algn="ctr" eaLnBrk="0" hangingPunct="0"/>
              <a:r>
                <a:rPr lang="es-ES" sz="1600" dirty="0">
                  <a:solidFill>
                    <a:schemeClr val="bg1"/>
                  </a:solidFill>
                  <a:latin typeface="Arial Nova" panose="020B0504020202020204" pitchFamily="34" charset="0"/>
                  <a:cs typeface="Arial"/>
                </a:rPr>
                <a:t>Accumbens</a:t>
              </a:r>
            </a:p>
          </p:txBody>
        </p:sp>
      </p:grpSp>
      <p:sp>
        <p:nvSpPr>
          <p:cNvPr id="11" name="Rectangle 31">
            <a:extLst>
              <a:ext uri="{FF2B5EF4-FFF2-40B4-BE49-F238E27FC236}">
                <a16:creationId xmlns:a16="http://schemas.microsoft.com/office/drawing/2014/main" id="{214A0629-14B5-5469-E037-75E85F0DACF0}"/>
              </a:ext>
            </a:extLst>
          </p:cNvPr>
          <p:cNvSpPr/>
          <p:nvPr/>
        </p:nvSpPr>
        <p:spPr>
          <a:xfrm>
            <a:off x="3479550" y="2790633"/>
            <a:ext cx="2852423" cy="400110"/>
          </a:xfrm>
          <a:prstGeom prst="rect">
            <a:avLst/>
          </a:prstGeom>
          <a:solidFill>
            <a:srgbClr val="B72B3C"/>
          </a:solidFill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ALERTA </a:t>
            </a:r>
            <a:r>
              <a:rPr lang="es-ES" sz="20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  <a:sym typeface="Symbol" panose="05050102010706020507" pitchFamily="18" charset="2"/>
              </a:rPr>
              <a:t> ATENCIÓN</a:t>
            </a:r>
            <a:endParaRPr lang="es-ES" sz="2000" b="1" dirty="0">
              <a:solidFill>
                <a:schemeClr val="bg1"/>
              </a:solidFill>
              <a:latin typeface="Arial Nova" panose="020B0504020202020204" pitchFamily="34" charset="0"/>
              <a:cs typeface="Arial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5399D2C-D8AB-B8F4-8CDC-46DC1BCE1E89}"/>
              </a:ext>
            </a:extLst>
          </p:cNvPr>
          <p:cNvSpPr/>
          <p:nvPr/>
        </p:nvSpPr>
        <p:spPr>
          <a:xfrm>
            <a:off x="842111" y="4077117"/>
            <a:ext cx="367940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16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DOPAMINA</a:t>
            </a:r>
          </a:p>
          <a:p>
            <a:pPr algn="ctr" eaLnBrk="0" hangingPunct="0"/>
            <a:r>
              <a:rPr lang="es-ES" sz="1600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Tegmento </a:t>
            </a:r>
            <a:r>
              <a:rPr lang="es-ES" sz="1600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  <a:sym typeface="Symbol" panose="05050102010706020507" pitchFamily="18" charset="2"/>
              </a:rPr>
              <a:t></a:t>
            </a:r>
            <a:r>
              <a:rPr lang="es-ES" sz="1600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 GB </a:t>
            </a:r>
            <a:r>
              <a:rPr lang="es-ES" sz="1600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  <a:sym typeface="Symbol" panose="05050102010706020507" pitchFamily="18" charset="2"/>
              </a:rPr>
              <a:t> Corteza Prefrontal</a:t>
            </a:r>
            <a:endParaRPr lang="es-ES" sz="1600" b="1" dirty="0">
              <a:solidFill>
                <a:schemeClr val="bg1"/>
              </a:solidFill>
              <a:latin typeface="Arial Nova" panose="020B0504020202020204" pitchFamily="34" charset="0"/>
              <a:cs typeface="Arial" pitchFamily="34" charset="0"/>
            </a:endParaRPr>
          </a:p>
        </p:txBody>
      </p:sp>
      <p:sp>
        <p:nvSpPr>
          <p:cNvPr id="13" name="Rectangle 31">
            <a:extLst>
              <a:ext uri="{FF2B5EF4-FFF2-40B4-BE49-F238E27FC236}">
                <a16:creationId xmlns:a16="http://schemas.microsoft.com/office/drawing/2014/main" id="{3850C265-1EA6-6C51-8D4A-C851EEACF0C4}"/>
              </a:ext>
            </a:extLst>
          </p:cNvPr>
          <p:cNvSpPr/>
          <p:nvPr/>
        </p:nvSpPr>
        <p:spPr>
          <a:xfrm rot="10800000" flipH="1" flipV="1">
            <a:off x="6929188" y="5712332"/>
            <a:ext cx="1812170" cy="461665"/>
          </a:xfrm>
          <a:prstGeom prst="rect">
            <a:avLst/>
          </a:prstGeom>
          <a:solidFill>
            <a:srgbClr val="B72B3C"/>
          </a:solidFill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4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PLACIDEZ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8BE6B69-120B-E05A-942D-55CD7A61C25E}"/>
              </a:ext>
            </a:extLst>
          </p:cNvPr>
          <p:cNvSpPr/>
          <p:nvPr/>
        </p:nvSpPr>
        <p:spPr>
          <a:xfrm>
            <a:off x="5475682" y="3471186"/>
            <a:ext cx="62807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2100" indent="-292100"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Wingdings" charset="2"/>
              <a:buChar char="ü"/>
            </a:pPr>
            <a:r>
              <a:rPr lang="es-MX" sz="24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Inician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Conductas de Logro </a:t>
            </a:r>
            <a:r>
              <a:rPr lang="es-MX" sz="24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por activación de la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Atención</a:t>
            </a:r>
            <a:r>
              <a:rPr lang="es-MX" sz="24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y ensamblaje de Habilidades en dichas conductas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0077F80-C4B3-C926-773B-8FBB80CD2824}"/>
              </a:ext>
            </a:extLst>
          </p:cNvPr>
          <p:cNvSpPr/>
          <p:nvPr/>
        </p:nvSpPr>
        <p:spPr>
          <a:xfrm>
            <a:off x="5751871" y="1112819"/>
            <a:ext cx="644012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100" indent="-292100"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Wingdings" charset="2"/>
              <a:buChar char="ü"/>
            </a:pPr>
            <a:r>
              <a:rPr lang="es-MX" sz="2400" b="1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Conductas</a:t>
            </a:r>
            <a:r>
              <a:rPr lang="es-MX" sz="24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</a:t>
            </a:r>
            <a:r>
              <a:rPr lang="es-MX" sz="2400" b="1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Motivadas</a:t>
            </a:r>
            <a:r>
              <a:rPr lang="es-MX" sz="24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 se activan con estrés, y buscan satisfacer necesidades de equilibrio corporal (Ingesta, Sueño, Libido, Confort) y mental (Aceptación-Reconocimiento)</a:t>
            </a:r>
          </a:p>
        </p:txBody>
      </p:sp>
      <p:sp>
        <p:nvSpPr>
          <p:cNvPr id="16" name="Rectangle 31">
            <a:extLst>
              <a:ext uri="{FF2B5EF4-FFF2-40B4-BE49-F238E27FC236}">
                <a16:creationId xmlns:a16="http://schemas.microsoft.com/office/drawing/2014/main" id="{0791D4DB-0E7F-FFA7-3C83-7A02E64454B4}"/>
              </a:ext>
            </a:extLst>
          </p:cNvPr>
          <p:cNvSpPr/>
          <p:nvPr/>
        </p:nvSpPr>
        <p:spPr>
          <a:xfrm>
            <a:off x="2605529" y="4735172"/>
            <a:ext cx="2569913" cy="338554"/>
          </a:xfrm>
          <a:prstGeom prst="rect">
            <a:avLst/>
          </a:prstGeom>
          <a:solidFill>
            <a:srgbClr val="00B0F0"/>
          </a:solidFill>
          <a:effectLst/>
        </p:spPr>
        <p:txBody>
          <a:bodyPr wrap="square">
            <a:spAutoFit/>
          </a:bodyPr>
          <a:lstStyle/>
          <a:p>
            <a:pPr eaLnBrk="0" hangingPunct="0"/>
            <a:r>
              <a:rPr lang="es-ES" sz="16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CONDUCTAS DE LOGRO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E5A69646-D9CC-518A-28BD-6B0AFC8F193E}"/>
              </a:ext>
            </a:extLst>
          </p:cNvPr>
          <p:cNvSpPr txBox="1"/>
          <p:nvPr/>
        </p:nvSpPr>
        <p:spPr>
          <a:xfrm>
            <a:off x="7774762" y="4980979"/>
            <a:ext cx="42408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2100" indent="-292100" algn="r">
              <a:spcAft>
                <a:spcPts val="1200"/>
              </a:spcAft>
              <a:buClr>
                <a:schemeClr val="bg1">
                  <a:lumMod val="50000"/>
                </a:schemeClr>
              </a:buClr>
              <a:buSzPct val="80000"/>
              <a:buFont typeface="Wingdings" charset="2"/>
              <a:buChar char="ü"/>
            </a:pPr>
            <a:r>
              <a:rPr lang="es-MX" sz="2400" dirty="0"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Cada logro produce placer + tranquilidad = </a:t>
            </a:r>
            <a:r>
              <a:rPr lang="es-MX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 Light" panose="020B03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Placidez</a:t>
            </a:r>
          </a:p>
        </p:txBody>
      </p:sp>
      <p:sp>
        <p:nvSpPr>
          <p:cNvPr id="18" name="Rectangle 31">
            <a:extLst>
              <a:ext uri="{FF2B5EF4-FFF2-40B4-BE49-F238E27FC236}">
                <a16:creationId xmlns:a16="http://schemas.microsoft.com/office/drawing/2014/main" id="{69798D9E-832B-EAB3-F69D-ABC9DE9279FD}"/>
              </a:ext>
            </a:extLst>
          </p:cNvPr>
          <p:cNvSpPr>
            <a:spLocks/>
          </p:cNvSpPr>
          <p:nvPr/>
        </p:nvSpPr>
        <p:spPr>
          <a:xfrm>
            <a:off x="844529" y="4735172"/>
            <a:ext cx="1854630" cy="33855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16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HABILIDADES </a:t>
            </a:r>
            <a:r>
              <a:rPr lang="es-ES" sz="16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  <a:sym typeface="Symbol" panose="05050102010706020507" pitchFamily="18" charset="2"/>
              </a:rPr>
              <a:t></a:t>
            </a:r>
            <a:endParaRPr lang="es-ES" sz="1600" b="1" dirty="0">
              <a:solidFill>
                <a:schemeClr val="bg1"/>
              </a:solidFill>
              <a:latin typeface="Arial Nova" panose="020B0504020202020204" pitchFamily="34" charset="0"/>
              <a:cs typeface="Arial" pitchFamily="34" charset="0"/>
            </a:endParaRPr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D295D59C-7F0C-8442-1764-5F5927C67693}"/>
              </a:ext>
            </a:extLst>
          </p:cNvPr>
          <p:cNvSpPr/>
          <p:nvPr/>
        </p:nvSpPr>
        <p:spPr>
          <a:xfrm>
            <a:off x="3307263" y="5136437"/>
            <a:ext cx="1214256" cy="449502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Rectangle 31">
            <a:extLst>
              <a:ext uri="{FF2B5EF4-FFF2-40B4-BE49-F238E27FC236}">
                <a16:creationId xmlns:a16="http://schemas.microsoft.com/office/drawing/2014/main" id="{D21FB5EF-85E0-79E2-91F5-53B4DD3918AB}"/>
              </a:ext>
            </a:extLst>
          </p:cNvPr>
          <p:cNvSpPr/>
          <p:nvPr/>
        </p:nvSpPr>
        <p:spPr>
          <a:xfrm rot="10800000" flipH="1" flipV="1">
            <a:off x="3233045" y="5712332"/>
            <a:ext cx="1399004" cy="461665"/>
          </a:xfrm>
          <a:prstGeom prst="rect">
            <a:avLst/>
          </a:prstGeom>
          <a:solidFill>
            <a:srgbClr val="B72B3C"/>
          </a:solidFill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400" b="1" dirty="0">
                <a:solidFill>
                  <a:schemeClr val="bg1"/>
                </a:solidFill>
                <a:latin typeface="Arial Nova" panose="020B0504020202020204" pitchFamily="34" charset="0"/>
                <a:cs typeface="Arial" pitchFamily="34" charset="0"/>
              </a:rPr>
              <a:t>LOGRO</a:t>
            </a:r>
          </a:p>
        </p:txBody>
      </p:sp>
    </p:spTree>
    <p:extLst>
      <p:ext uri="{BB962C8B-B14F-4D97-AF65-F5344CB8AC3E}">
        <p14:creationId xmlns:p14="http://schemas.microsoft.com/office/powerpoint/2010/main" val="147786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6" grpId="0" animBg="1"/>
      <p:bldP spid="17" grpId="0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3249C-446B-A353-DE49-F2FFA450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5508" y="1612492"/>
            <a:ext cx="9222658" cy="3991893"/>
          </a:xfrm>
        </p:spPr>
        <p:txBody>
          <a:bodyPr/>
          <a:lstStyle/>
          <a:p>
            <a:r>
              <a:rPr lang="es-MX" sz="5400" dirty="0"/>
              <a:t>HABITUACIÓN </a:t>
            </a:r>
            <a:r>
              <a:rPr lang="es-MX" sz="5400" dirty="0">
                <a:sym typeface="Symbol" panose="05050102010706020507" pitchFamily="18" charset="2"/>
              </a:rPr>
              <a:t> FALLA RECURRENTE…</a:t>
            </a:r>
            <a:br>
              <a:rPr lang="es-MX" sz="5400" dirty="0">
                <a:sym typeface="Symbol" panose="05050102010706020507" pitchFamily="18" charset="2"/>
              </a:rPr>
            </a:br>
            <a:br>
              <a:rPr lang="es-MX" sz="5400" dirty="0">
                <a:sym typeface="Symbol" panose="05050102010706020507" pitchFamily="18" charset="2"/>
              </a:rPr>
            </a:br>
            <a:r>
              <a:rPr lang="es-MX" sz="5400" dirty="0"/>
              <a:t>¿Cómo evitar la HABITUACIÓN?</a:t>
            </a:r>
          </a:p>
        </p:txBody>
      </p:sp>
    </p:spTree>
    <p:extLst>
      <p:ext uri="{BB962C8B-B14F-4D97-AF65-F5344CB8AC3E}">
        <p14:creationId xmlns:p14="http://schemas.microsoft.com/office/powerpoint/2010/main" val="2252944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B959F8-A4AB-1BD4-7818-2A1C1AA11245}"/>
              </a:ext>
            </a:extLst>
          </p:cNvPr>
          <p:cNvSpPr txBox="1">
            <a:spLocks/>
          </p:cNvSpPr>
          <p:nvPr/>
        </p:nvSpPr>
        <p:spPr>
          <a:xfrm>
            <a:off x="256832" y="276524"/>
            <a:ext cx="9762563" cy="1077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CAUSAS DE FALLA RECURRENTE</a:t>
            </a:r>
            <a:endParaRPr lang="es-MX" sz="3600" baseline="30000" dirty="0"/>
          </a:p>
        </p:txBody>
      </p:sp>
      <p:sp>
        <p:nvSpPr>
          <p:cNvPr id="7" name="Rectangle 28">
            <a:extLst>
              <a:ext uri="{FF2B5EF4-FFF2-40B4-BE49-F238E27FC236}">
                <a16:creationId xmlns:a16="http://schemas.microsoft.com/office/drawing/2014/main" id="{AFD7B291-C97B-A867-B391-D85F2082B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832" y="1353566"/>
            <a:ext cx="10017878" cy="2539157"/>
          </a:xfrm>
          <a:prstGeom prst="rect">
            <a:avLst/>
          </a:prstGeom>
          <a:solidFill>
            <a:srgbClr val="1F547B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CAUSAS SUPUESTAS 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 </a:t>
            </a:r>
            <a:r>
              <a:rPr lang="es-ES" sz="2800" dirty="0">
                <a:solidFill>
                  <a:schemeClr val="accent1">
                    <a:lumMod val="20000"/>
                    <a:lumOff val="8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FALLAS RECURRENTES:</a:t>
            </a:r>
            <a:endParaRPr lang="es-ES" sz="2800" dirty="0">
              <a:solidFill>
                <a:schemeClr val="accent1">
                  <a:lumMod val="20000"/>
                  <a:lumOff val="8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PERTINENCIA (importancia de la tarea) / PERTENENCIA (identificación con la organización)</a:t>
            </a: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800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MOTIVACIÓN</a:t>
            </a:r>
          </a:p>
        </p:txBody>
      </p:sp>
      <p:sp>
        <p:nvSpPr>
          <p:cNvPr id="8" name="Rectangle 28">
            <a:extLst>
              <a:ext uri="{FF2B5EF4-FFF2-40B4-BE49-F238E27FC236}">
                <a16:creationId xmlns:a16="http://schemas.microsoft.com/office/drawing/2014/main" id="{00FE11CD-33B1-EA1C-6B5E-617A5A1F1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348" y="5716489"/>
            <a:ext cx="6271787" cy="795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CAUSA REAL </a:t>
            </a: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DE </a:t>
            </a:r>
            <a:r>
              <a:rPr lang="es-ES" sz="2800" dirty="0">
                <a:solidFill>
                  <a:schemeClr val="bg2">
                    <a:lumMod val="10000"/>
                  </a:schemeClr>
                </a:solidFill>
                <a:latin typeface="Abadi" panose="020B0604020104020204" pitchFamily="34" charset="0"/>
                <a:cs typeface="Arial" panose="020B0604020202020204" pitchFamily="34" charset="0"/>
              </a:rPr>
              <a:t>FALLAS RECURRENTES:</a:t>
            </a:r>
            <a:endParaRPr lang="es-ES" sz="28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fontAlgn="auto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defRPr/>
            </a:pPr>
            <a:r>
              <a:rPr lang="es-ES" sz="2800" baseline="3000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HABITUACIÓN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380BA193-6D97-F3B5-DBBC-3E4C75BB6C87}"/>
              </a:ext>
            </a:extLst>
          </p:cNvPr>
          <p:cNvSpPr/>
          <p:nvPr/>
        </p:nvSpPr>
        <p:spPr>
          <a:xfrm>
            <a:off x="4287029" y="4143912"/>
            <a:ext cx="1957483" cy="1421143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4789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Callout 5">
            <a:extLst>
              <a:ext uri="{FF2B5EF4-FFF2-40B4-BE49-F238E27FC236}">
                <a16:creationId xmlns:a16="http://schemas.microsoft.com/office/drawing/2014/main" id="{6B0A2FA1-0E6A-2DCB-5FC2-13336F5E0879}"/>
              </a:ext>
            </a:extLst>
          </p:cNvPr>
          <p:cNvSpPr/>
          <p:nvPr/>
        </p:nvSpPr>
        <p:spPr>
          <a:xfrm rot="17907640">
            <a:off x="222765" y="1176106"/>
            <a:ext cx="3237623" cy="3584195"/>
          </a:xfrm>
          <a:prstGeom prst="wedgeEllipseCallou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E262052-651A-64AC-E0E7-8D9EE85E111F}"/>
              </a:ext>
            </a:extLst>
          </p:cNvPr>
          <p:cNvSpPr txBox="1">
            <a:spLocks/>
          </p:cNvSpPr>
          <p:nvPr/>
        </p:nvSpPr>
        <p:spPr>
          <a:xfrm>
            <a:off x="256832" y="276524"/>
            <a:ext cx="9762563" cy="107704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ESTRATEGIAS FRENTE A LA HABITUACIÓN</a:t>
            </a:r>
            <a:endParaRPr lang="es-MX" sz="3600" baseline="30000" dirty="0"/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E65D4BDE-1E5D-69FB-B333-DDA6616BB501}"/>
              </a:ext>
            </a:extLst>
          </p:cNvPr>
          <p:cNvSpPr/>
          <p:nvPr/>
        </p:nvSpPr>
        <p:spPr>
          <a:xfrm>
            <a:off x="-8640" y="2212260"/>
            <a:ext cx="3692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CONDUCTA </a:t>
            </a:r>
          </a:p>
          <a:p>
            <a:pPr lvl="0" algn="ctr"/>
            <a:r>
              <a:rPr lang="es-MX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DESEADA </a:t>
            </a:r>
            <a:r>
              <a:rPr lang="es-MX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ymbol" panose="05050102010706020507" pitchFamily="18" charset="2"/>
              </a:rPr>
              <a:t> </a:t>
            </a:r>
            <a:r>
              <a:rPr lang="es-MX" sz="2400" b="1" dirty="0">
                <a:ln/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REVERTIR LA HABITUACIÓN</a:t>
            </a:r>
            <a:endParaRPr lang="en-US" sz="2400" b="1" dirty="0">
              <a:solidFill>
                <a:schemeClr val="bg2">
                  <a:lumMod val="90000"/>
                </a:schemeClr>
              </a:solidFill>
              <a:latin typeface="Arial Nova" panose="020B0504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9" name="Oval Callout 19">
            <a:extLst>
              <a:ext uri="{FF2B5EF4-FFF2-40B4-BE49-F238E27FC236}">
                <a16:creationId xmlns:a16="http://schemas.microsoft.com/office/drawing/2014/main" id="{3D578595-28A4-6DBF-B9E8-0F08B7FA7DAF}"/>
              </a:ext>
            </a:extLst>
          </p:cNvPr>
          <p:cNvSpPr/>
          <p:nvPr/>
        </p:nvSpPr>
        <p:spPr>
          <a:xfrm rot="20451848">
            <a:off x="9141531" y="2607145"/>
            <a:ext cx="2921338" cy="2992572"/>
          </a:xfrm>
          <a:prstGeom prst="wedgeEllipseCallout">
            <a:avLst/>
          </a:prstGeom>
          <a:solidFill>
            <a:srgbClr val="0133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64303EA6-3BE6-285B-B273-16738183EE5E}"/>
              </a:ext>
            </a:extLst>
          </p:cNvPr>
          <p:cNvSpPr/>
          <p:nvPr/>
        </p:nvSpPr>
        <p:spPr>
          <a:xfrm>
            <a:off x="9104668" y="3152693"/>
            <a:ext cx="300208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RESULTADO: </a:t>
            </a:r>
            <a:r>
              <a:rPr lang="es-MX" sz="2400" b="1" dirty="0">
                <a:ln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EXPERIENCIA CONSCIENTE en cada tarea</a:t>
            </a:r>
            <a:endParaRPr lang="en-US" sz="2400" dirty="0">
              <a:solidFill>
                <a:schemeClr val="bg1"/>
              </a:solidFill>
              <a:latin typeface="Arial Nova" panose="020B0504020202020204" pitchFamily="34" charset="0"/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11" name="Oval Callout 17">
            <a:extLst>
              <a:ext uri="{FF2B5EF4-FFF2-40B4-BE49-F238E27FC236}">
                <a16:creationId xmlns:a16="http://schemas.microsoft.com/office/drawing/2014/main" id="{8DBAE43F-26AB-4289-20FF-9608F0EB3276}"/>
              </a:ext>
            </a:extLst>
          </p:cNvPr>
          <p:cNvSpPr/>
          <p:nvPr/>
        </p:nvSpPr>
        <p:spPr>
          <a:xfrm rot="14655783">
            <a:off x="4086678" y="2250664"/>
            <a:ext cx="3462258" cy="5126559"/>
          </a:xfrm>
          <a:prstGeom prst="wedgeEllipseCallou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351"/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B833B4B-8DBA-3EE5-8DEF-7552F793BF13}"/>
              </a:ext>
            </a:extLst>
          </p:cNvPr>
          <p:cNvSpPr/>
          <p:nvPr/>
        </p:nvSpPr>
        <p:spPr>
          <a:xfrm>
            <a:off x="3526064" y="3603524"/>
            <a:ext cx="45855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sz="2400" b="1" dirty="0">
                <a:ln/>
                <a:solidFill>
                  <a:schemeClr val="tx1">
                    <a:lumMod val="50000"/>
                    <a:lumOff val="5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ESTRATEGIAS</a:t>
            </a:r>
            <a:r>
              <a:rPr lang="es-MX" sz="2400" dirty="0">
                <a:ln/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:</a:t>
            </a:r>
            <a:endParaRPr lang="es-MX" sz="2400" dirty="0">
              <a:ln/>
              <a:solidFill>
                <a:schemeClr val="bg2">
                  <a:lumMod val="90000"/>
                </a:schemeClr>
              </a:solidFill>
              <a:latin typeface="Arial Nova" panose="020B0504020202020204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Symbol" panose="05050102010706020507" pitchFamily="18" charset="2"/>
            </a:endParaRPr>
          </a:p>
          <a:p>
            <a:pPr marL="342900" lvl="0" indent="-342900" algn="ctr">
              <a:buFont typeface="Wingdings" panose="05000000000000000000" pitchFamily="2" charset="2"/>
              <a:buChar char="ü"/>
            </a:pPr>
            <a:r>
              <a:rPr lang="es-MX" sz="2400" b="1" dirty="0">
                <a:ln/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CONCIENCIA PLENA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</a:pPr>
            <a:r>
              <a:rPr lang="es-MX" sz="2400" b="1" dirty="0">
                <a:ln/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SISTEMA DE RECOMPENSA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CULTURA DEL SUEÑO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CULTURA ALIMENTARIA</a:t>
            </a:r>
          </a:p>
          <a:p>
            <a:pPr marL="342900" lvl="0" indent="-342900" algn="ctr">
              <a:buFont typeface="Wingdings" panose="05000000000000000000" pitchFamily="2" charset="2"/>
              <a:buChar char="ü"/>
            </a:pP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Arial Nova" panose="020B0504020202020204" pitchFamily="34" charset="0"/>
                <a:ea typeface="Segoe UI Historic" panose="020B0502040204020203" pitchFamily="34" charset="0"/>
                <a:cs typeface="Segoe UI Historic" panose="020B0502040204020203" pitchFamily="34" charset="0"/>
              </a:rPr>
              <a:t>ERGONOMÍA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D52DCEE0-389B-5719-F8EC-10B941D5249E}"/>
              </a:ext>
            </a:extLst>
          </p:cNvPr>
          <p:cNvSpPr/>
          <p:nvPr/>
        </p:nvSpPr>
        <p:spPr>
          <a:xfrm>
            <a:off x="3171904" y="1235265"/>
            <a:ext cx="8862788" cy="474421"/>
          </a:xfrm>
          <a:prstGeom prst="rect">
            <a:avLst/>
          </a:prstGeom>
          <a:solidFill>
            <a:schemeClr val="bg1">
              <a:lumMod val="85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Rectangle 28">
            <a:extLst>
              <a:ext uri="{FF2B5EF4-FFF2-40B4-BE49-F238E27FC236}">
                <a16:creationId xmlns:a16="http://schemas.microsoft.com/office/drawing/2014/main" id="{E3E76476-A624-38B8-D410-0E8C06AA58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8348" y="1340208"/>
            <a:ext cx="871634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800" b="1" dirty="0">
                <a:solidFill>
                  <a:schemeClr val="bg2">
                    <a:lumMod val="10000"/>
                  </a:schemeClr>
                </a:solidFill>
                <a:latin typeface="Arial Nova "/>
                <a:cs typeface="Arial" pitchFamily="34" charset="0"/>
              </a:rPr>
              <a:t>IMPLEMENTACIÓN DE UN PLAN DE INTERVENCIÓN CONTRA LA HABITUACIÓN </a:t>
            </a:r>
            <a:endParaRPr lang="es-ES" sz="1800" b="1" baseline="30000" dirty="0">
              <a:solidFill>
                <a:schemeClr val="bg2">
                  <a:lumMod val="10000"/>
                </a:schemeClr>
              </a:solidFill>
              <a:latin typeface="Arial Nova 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13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3249C-446B-A353-DE49-F2FFA450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639" y="1995948"/>
            <a:ext cx="11631561" cy="2615378"/>
          </a:xfrm>
        </p:spPr>
        <p:txBody>
          <a:bodyPr/>
          <a:lstStyle/>
          <a:p>
            <a:r>
              <a:rPr lang="es-MX" sz="5400" dirty="0"/>
              <a:t>CONCIENCIA PLENA</a:t>
            </a:r>
            <a:br>
              <a:rPr lang="es-MX" sz="5400" dirty="0"/>
            </a:br>
            <a:br>
              <a:rPr lang="es-MX" sz="5400" dirty="0"/>
            </a:br>
            <a:r>
              <a:rPr lang="es-MX" sz="5400" dirty="0"/>
              <a:t>SISTEMA DE RECOMPENSA</a:t>
            </a:r>
          </a:p>
        </p:txBody>
      </p:sp>
    </p:spTree>
    <p:extLst>
      <p:ext uri="{BB962C8B-B14F-4D97-AF65-F5344CB8AC3E}">
        <p14:creationId xmlns:p14="http://schemas.microsoft.com/office/powerpoint/2010/main" val="3986803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3249C-446B-A353-DE49-F2FFA450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9872" y="1612492"/>
            <a:ext cx="9871585" cy="3991893"/>
          </a:xfrm>
        </p:spPr>
        <p:txBody>
          <a:bodyPr/>
          <a:lstStyle/>
          <a:p>
            <a:r>
              <a:rPr lang="es-MX" sz="5400" dirty="0"/>
              <a:t>CULTURA DEL SUEÑO</a:t>
            </a:r>
            <a:br>
              <a:rPr lang="es-MX" sz="5400" dirty="0"/>
            </a:br>
            <a:br>
              <a:rPr lang="es-MX" sz="5400" dirty="0"/>
            </a:br>
            <a:r>
              <a:rPr lang="es-MX" sz="5400" dirty="0"/>
              <a:t>CULTURA ALIMENTARIA</a:t>
            </a:r>
            <a:br>
              <a:rPr lang="es-MX" sz="5400" dirty="0"/>
            </a:br>
            <a:br>
              <a:rPr lang="es-MX" sz="5400" dirty="0"/>
            </a:br>
            <a:r>
              <a:rPr lang="es-MX" sz="5400" dirty="0"/>
              <a:t>ERGONOMÍA</a:t>
            </a:r>
          </a:p>
        </p:txBody>
      </p:sp>
    </p:spTree>
    <p:extLst>
      <p:ext uri="{BB962C8B-B14F-4D97-AF65-F5344CB8AC3E}">
        <p14:creationId xmlns:p14="http://schemas.microsoft.com/office/powerpoint/2010/main" val="8301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9CBB3-464A-107A-1C82-C7CE55668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2261" y="5460943"/>
            <a:ext cx="7593164" cy="557588"/>
          </a:xfrm>
        </p:spPr>
        <p:txBody>
          <a:bodyPr/>
          <a:lstStyle/>
          <a:p>
            <a:r>
              <a:rPr lang="es-MX" dirty="0"/>
              <a:t>RAFAEL ORLANDO LABRADOR PÉREZ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24007F2-547D-9B74-F2D4-E3B688C36D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85588" y="6018531"/>
            <a:ext cx="7066511" cy="557588"/>
          </a:xfrm>
        </p:spPr>
        <p:txBody>
          <a:bodyPr/>
          <a:lstStyle/>
          <a:p>
            <a:r>
              <a:rPr lang="es-MX" dirty="0"/>
              <a:t>rafael.labrador1@gmail.com</a:t>
            </a:r>
          </a:p>
        </p:txBody>
      </p:sp>
    </p:spTree>
    <p:extLst>
      <p:ext uri="{BB962C8B-B14F-4D97-AF65-F5344CB8AC3E}">
        <p14:creationId xmlns:p14="http://schemas.microsoft.com/office/powerpoint/2010/main" val="12991918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3249C-446B-A353-DE49-F2FFA450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74842" y="1779640"/>
            <a:ext cx="9389805" cy="3185647"/>
          </a:xfrm>
        </p:spPr>
        <p:txBody>
          <a:bodyPr/>
          <a:lstStyle/>
          <a:p>
            <a:r>
              <a:rPr lang="es-MX" sz="5400" dirty="0"/>
              <a:t>ACTIVO, PROCESO, MANTENIMIENTO Y…</a:t>
            </a:r>
            <a:br>
              <a:rPr lang="es-MX" sz="5400" dirty="0"/>
            </a:br>
            <a:br>
              <a:rPr lang="es-MX" sz="5400" dirty="0"/>
            </a:br>
            <a:r>
              <a:rPr lang="es-MX" sz="5400" dirty="0"/>
              <a:t>LO HUMANO</a:t>
            </a:r>
          </a:p>
        </p:txBody>
      </p:sp>
    </p:spTree>
    <p:extLst>
      <p:ext uri="{BB962C8B-B14F-4D97-AF65-F5344CB8AC3E}">
        <p14:creationId xmlns:p14="http://schemas.microsoft.com/office/powerpoint/2010/main" val="2421014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33E918-EEBE-B1E3-4CD3-49C4DEE5E2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012" y="344129"/>
            <a:ext cx="10293504" cy="710781"/>
          </a:xfrm>
        </p:spPr>
        <p:txBody>
          <a:bodyPr/>
          <a:lstStyle/>
          <a:p>
            <a:r>
              <a:rPr lang="es-MX" sz="3600" b="0" dirty="0"/>
              <a:t>CONTRIBUCIÓN HUMANA AL PROCESO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97EE4AA8-90DF-D75C-0115-6F3A2BDAF2F6}"/>
              </a:ext>
            </a:extLst>
          </p:cNvPr>
          <p:cNvSpPr txBox="1">
            <a:spLocks noGrp="1" noChangeArrowheads="1"/>
          </p:cNvSpPr>
          <p:nvPr>
            <p:ph type="subTitle" idx="1"/>
          </p:nvPr>
        </p:nvSpPr>
        <p:spPr bwMode="auto">
          <a:xfrm>
            <a:off x="111919" y="4330865"/>
            <a:ext cx="11411487" cy="1997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457200" indent="-457200" eaLnBrk="1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VE" sz="2800" i="0" dirty="0">
                <a:solidFill>
                  <a:schemeClr val="tx1"/>
                </a:solidFill>
                <a:latin typeface="Arial Nova" panose="020B0504020202020204" pitchFamily="34" charset="0"/>
              </a:rPr>
              <a:t>Cada año 317 millones de personas sufren </a:t>
            </a:r>
            <a:r>
              <a:rPr lang="es-VE" sz="2800" dirty="0">
                <a:solidFill>
                  <a:schemeClr val="tx1"/>
                </a:solidFill>
                <a:latin typeface="Arial Nova" panose="020B0504020202020204" pitchFamily="34" charset="0"/>
              </a:rPr>
              <a:t>ACCIDENTES </a:t>
            </a:r>
            <a:r>
              <a:rPr lang="es-VE" sz="2800" i="0" dirty="0">
                <a:solidFill>
                  <a:schemeClr val="tx1"/>
                </a:solidFill>
                <a:latin typeface="Arial Nova" panose="020B0504020202020204" pitchFamily="34" charset="0"/>
              </a:rPr>
              <a:t>laborales, de las que mueren 2,34 millones (registros según normativa) </a:t>
            </a:r>
            <a:r>
              <a:rPr lang="es-MX" sz="2000" dirty="0">
                <a:latin typeface="Arial Nova Light" panose="020B0304020202020204" pitchFamily="34" charset="0"/>
              </a:rPr>
              <a:t>(Organización Mundial de la Salud, OMS; Organización Internacional del Trabajo, OIT, 2023)</a:t>
            </a:r>
            <a:endParaRPr lang="es-VE" sz="2000" i="0" dirty="0">
              <a:solidFill>
                <a:schemeClr val="tx1"/>
              </a:solidFill>
              <a:latin typeface="Arial Nova" panose="020B0504020202020204" pitchFamily="34" charset="0"/>
            </a:endParaRPr>
          </a:p>
          <a:p>
            <a:pPr marL="457200" indent="-457200" eaLnBrk="1" hangingPunct="1">
              <a:spcBef>
                <a:spcPts val="6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ü"/>
            </a:pPr>
            <a:r>
              <a:rPr lang="es-VE" sz="2800" i="0" dirty="0">
                <a:solidFill>
                  <a:schemeClr val="tx1"/>
                </a:solidFill>
                <a:latin typeface="Arial Nova" panose="020B0504020202020204" pitchFamily="34" charset="0"/>
              </a:rPr>
              <a:t>Pero hay millones de </a:t>
            </a:r>
            <a:r>
              <a:rPr lang="es-VE" sz="2800" dirty="0">
                <a:solidFill>
                  <a:schemeClr val="tx1"/>
                </a:solidFill>
                <a:latin typeface="Arial Nova" panose="020B0504020202020204" pitchFamily="34" charset="0"/>
              </a:rPr>
              <a:t>INCIDENTES</a:t>
            </a:r>
            <a:r>
              <a:rPr lang="es-VE" sz="2800" i="0" dirty="0">
                <a:solidFill>
                  <a:schemeClr val="tx1"/>
                </a:solidFill>
                <a:latin typeface="Arial Nova" panose="020B0504020202020204" pitchFamily="34" charset="0"/>
              </a:rPr>
              <a:t> con lesiones discapacitantes e impacto en rentabilidad, seguridad y ambiente, </a:t>
            </a:r>
            <a:r>
              <a:rPr lang="es-VE" sz="2800" b="1" i="0" dirty="0">
                <a:solidFill>
                  <a:schemeClr val="tx1"/>
                </a:solidFill>
                <a:latin typeface="Arial Nova" panose="020B0504020202020204" pitchFamily="34" charset="0"/>
              </a:rPr>
              <a:t>no registrados</a:t>
            </a:r>
          </a:p>
        </p:txBody>
      </p:sp>
      <p:sp>
        <p:nvSpPr>
          <p:cNvPr id="7" name="Diagrama de flujo: conector fuera de página 6">
            <a:extLst>
              <a:ext uri="{FF2B5EF4-FFF2-40B4-BE49-F238E27FC236}">
                <a16:creationId xmlns:a16="http://schemas.microsoft.com/office/drawing/2014/main" id="{C6907E3B-00C5-2975-73FD-E15B7E88500B}"/>
              </a:ext>
            </a:extLst>
          </p:cNvPr>
          <p:cNvSpPr/>
          <p:nvPr/>
        </p:nvSpPr>
        <p:spPr>
          <a:xfrm>
            <a:off x="4837472" y="3352796"/>
            <a:ext cx="445496" cy="820748"/>
          </a:xfrm>
          <a:prstGeom prst="flowChartOffpageConnector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1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1">
                  <a:lumMod val="60000"/>
                  <a:lumOff val="40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10" name="Group 8">
            <a:extLst>
              <a:ext uri="{FF2B5EF4-FFF2-40B4-BE49-F238E27FC236}">
                <a16:creationId xmlns:a16="http://schemas.microsoft.com/office/drawing/2014/main" id="{A1087BB9-65AD-E896-82C2-FF6E9DCF9754}"/>
              </a:ext>
            </a:extLst>
          </p:cNvPr>
          <p:cNvGrpSpPr/>
          <p:nvPr/>
        </p:nvGrpSpPr>
        <p:grpSpPr>
          <a:xfrm rot="16200000">
            <a:off x="1142233" y="1181559"/>
            <a:ext cx="2074606" cy="2582508"/>
            <a:chOff x="5145361" y="1868674"/>
            <a:chExt cx="1473812" cy="1749836"/>
          </a:xfrm>
          <a:solidFill>
            <a:srgbClr val="0066CC"/>
          </a:solidFill>
        </p:grpSpPr>
        <p:sp>
          <p:nvSpPr>
            <p:cNvPr id="11" name="Oval 34">
              <a:extLst>
                <a:ext uri="{FF2B5EF4-FFF2-40B4-BE49-F238E27FC236}">
                  <a16:creationId xmlns:a16="http://schemas.microsoft.com/office/drawing/2014/main" id="{15C61BB6-3C13-21CB-D33B-4062103EE459}"/>
                </a:ext>
              </a:extLst>
            </p:cNvPr>
            <p:cNvSpPr/>
            <p:nvPr/>
          </p:nvSpPr>
          <p:spPr>
            <a:xfrm>
              <a:off x="5145361" y="1868674"/>
              <a:ext cx="1473812" cy="1473814"/>
            </a:xfrm>
            <a:prstGeom prst="ellipse">
              <a:avLst/>
            </a:prstGeom>
            <a:grpFill/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cxnSp>
          <p:nvCxnSpPr>
            <p:cNvPr id="12" name="Straight Connector 77">
              <a:extLst>
                <a:ext uri="{FF2B5EF4-FFF2-40B4-BE49-F238E27FC236}">
                  <a16:creationId xmlns:a16="http://schemas.microsoft.com/office/drawing/2014/main" id="{16121EB7-BCB2-D790-C3C8-FE3A6B0A3D18}"/>
                </a:ext>
              </a:extLst>
            </p:cNvPr>
            <p:cNvCxnSpPr/>
            <p:nvPr/>
          </p:nvCxnSpPr>
          <p:spPr>
            <a:xfrm>
              <a:off x="5885119" y="3342488"/>
              <a:ext cx="0" cy="276022"/>
            </a:xfrm>
            <a:prstGeom prst="line">
              <a:avLst/>
            </a:prstGeom>
            <a:grpFill/>
            <a:ln>
              <a:solidFill>
                <a:srgbClr val="8E3086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reeform 205">
              <a:extLst>
                <a:ext uri="{FF2B5EF4-FFF2-40B4-BE49-F238E27FC236}">
                  <a16:creationId xmlns:a16="http://schemas.microsoft.com/office/drawing/2014/main" id="{FE8664E4-64F4-A953-733B-B3D1F5887B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15548" y="2476743"/>
              <a:ext cx="321133" cy="340149"/>
            </a:xfrm>
            <a:custGeom>
              <a:avLst/>
              <a:gdLst>
                <a:gd name="T0" fmla="*/ 63 w 64"/>
                <a:gd name="T1" fmla="*/ 10 h 66"/>
                <a:gd name="T2" fmla="*/ 32 w 64"/>
                <a:gd name="T3" fmla="*/ 0 h 66"/>
                <a:gd name="T4" fmla="*/ 31 w 64"/>
                <a:gd name="T5" fmla="*/ 0 h 66"/>
                <a:gd name="T6" fmla="*/ 1 w 64"/>
                <a:gd name="T7" fmla="*/ 10 h 66"/>
                <a:gd name="T8" fmla="*/ 0 w 64"/>
                <a:gd name="T9" fmla="*/ 12 h 66"/>
                <a:gd name="T10" fmla="*/ 8 w 64"/>
                <a:gd name="T11" fmla="*/ 49 h 66"/>
                <a:gd name="T12" fmla="*/ 31 w 64"/>
                <a:gd name="T13" fmla="*/ 66 h 66"/>
                <a:gd name="T14" fmla="*/ 32 w 64"/>
                <a:gd name="T15" fmla="*/ 66 h 66"/>
                <a:gd name="T16" fmla="*/ 32 w 64"/>
                <a:gd name="T17" fmla="*/ 66 h 66"/>
                <a:gd name="T18" fmla="*/ 55 w 64"/>
                <a:gd name="T19" fmla="*/ 49 h 66"/>
                <a:gd name="T20" fmla="*/ 64 w 64"/>
                <a:gd name="T21" fmla="*/ 12 h 66"/>
                <a:gd name="T22" fmla="*/ 63 w 64"/>
                <a:gd name="T23" fmla="*/ 10 h 66"/>
                <a:gd name="T24" fmla="*/ 52 w 64"/>
                <a:gd name="T25" fmla="*/ 47 h 66"/>
                <a:gd name="T26" fmla="*/ 32 w 64"/>
                <a:gd name="T27" fmla="*/ 63 h 66"/>
                <a:gd name="T28" fmla="*/ 11 w 64"/>
                <a:gd name="T29" fmla="*/ 47 h 66"/>
                <a:gd name="T30" fmla="*/ 3 w 64"/>
                <a:gd name="T31" fmla="*/ 12 h 66"/>
                <a:gd name="T32" fmla="*/ 32 w 64"/>
                <a:gd name="T33" fmla="*/ 3 h 66"/>
                <a:gd name="T34" fmla="*/ 61 w 64"/>
                <a:gd name="T35" fmla="*/ 12 h 66"/>
                <a:gd name="T36" fmla="*/ 52 w 64"/>
                <a:gd name="T37" fmla="*/ 47 h 66"/>
                <a:gd name="T38" fmla="*/ 32 w 64"/>
                <a:gd name="T39" fmla="*/ 7 h 66"/>
                <a:gd name="T40" fmla="*/ 32 w 64"/>
                <a:gd name="T41" fmla="*/ 7 h 66"/>
                <a:gd name="T42" fmla="*/ 57 w 64"/>
                <a:gd name="T43" fmla="*/ 15 h 66"/>
                <a:gd name="T44" fmla="*/ 49 w 64"/>
                <a:gd name="T45" fmla="*/ 46 h 66"/>
                <a:gd name="T46" fmla="*/ 32 w 64"/>
                <a:gd name="T47" fmla="*/ 60 h 66"/>
                <a:gd name="T48" fmla="*/ 32 w 64"/>
                <a:gd name="T49" fmla="*/ 60 h 66"/>
                <a:gd name="T50" fmla="*/ 32 w 64"/>
                <a:gd name="T51" fmla="*/ 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66">
                  <a:moveTo>
                    <a:pt x="63" y="1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1" y="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3"/>
                    <a:pt x="3" y="37"/>
                    <a:pt x="8" y="49"/>
                  </a:cubicBezTo>
                  <a:cubicBezTo>
                    <a:pt x="14" y="61"/>
                    <a:pt x="31" y="66"/>
                    <a:pt x="31" y="66"/>
                  </a:cubicBezTo>
                  <a:cubicBezTo>
                    <a:pt x="31" y="66"/>
                    <a:pt x="32" y="66"/>
                    <a:pt x="32" y="66"/>
                  </a:cubicBezTo>
                  <a:cubicBezTo>
                    <a:pt x="32" y="66"/>
                    <a:pt x="32" y="66"/>
                    <a:pt x="32" y="66"/>
                  </a:cubicBezTo>
                  <a:cubicBezTo>
                    <a:pt x="33" y="66"/>
                    <a:pt x="50" y="61"/>
                    <a:pt x="55" y="49"/>
                  </a:cubicBezTo>
                  <a:cubicBezTo>
                    <a:pt x="60" y="37"/>
                    <a:pt x="64" y="13"/>
                    <a:pt x="64" y="12"/>
                  </a:cubicBezTo>
                  <a:cubicBezTo>
                    <a:pt x="64" y="11"/>
                    <a:pt x="63" y="10"/>
                    <a:pt x="63" y="10"/>
                  </a:cubicBezTo>
                  <a:close/>
                  <a:moveTo>
                    <a:pt x="52" y="47"/>
                  </a:moveTo>
                  <a:cubicBezTo>
                    <a:pt x="48" y="57"/>
                    <a:pt x="34" y="62"/>
                    <a:pt x="32" y="63"/>
                  </a:cubicBezTo>
                  <a:cubicBezTo>
                    <a:pt x="29" y="62"/>
                    <a:pt x="15" y="57"/>
                    <a:pt x="11" y="47"/>
                  </a:cubicBezTo>
                  <a:cubicBezTo>
                    <a:pt x="7" y="38"/>
                    <a:pt x="4" y="18"/>
                    <a:pt x="3" y="12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0" y="18"/>
                    <a:pt x="57" y="38"/>
                    <a:pt x="52" y="47"/>
                  </a:cubicBezTo>
                  <a:close/>
                  <a:moveTo>
                    <a:pt x="32" y="7"/>
                  </a:moveTo>
                  <a:cubicBezTo>
                    <a:pt x="32" y="7"/>
                    <a:pt x="32" y="7"/>
                    <a:pt x="32" y="7"/>
                  </a:cubicBezTo>
                  <a:cubicBezTo>
                    <a:pt x="57" y="15"/>
                    <a:pt x="57" y="15"/>
                    <a:pt x="57" y="15"/>
                  </a:cubicBezTo>
                  <a:cubicBezTo>
                    <a:pt x="56" y="22"/>
                    <a:pt x="53" y="38"/>
                    <a:pt x="49" y="46"/>
                  </a:cubicBezTo>
                  <a:cubicBezTo>
                    <a:pt x="46" y="53"/>
                    <a:pt x="37" y="58"/>
                    <a:pt x="32" y="60"/>
                  </a:cubicBezTo>
                  <a:cubicBezTo>
                    <a:pt x="32" y="60"/>
                    <a:pt x="32" y="60"/>
                    <a:pt x="32" y="60"/>
                  </a:cubicBezTo>
                  <a:lnTo>
                    <a:pt x="32" y="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1" rIns="68580" bIns="34291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1EBF5103-4144-55DD-35D3-852E1B85F313}"/>
              </a:ext>
            </a:extLst>
          </p:cNvPr>
          <p:cNvSpPr txBox="1"/>
          <p:nvPr/>
        </p:nvSpPr>
        <p:spPr>
          <a:xfrm>
            <a:off x="880322" y="2047327"/>
            <a:ext cx="21751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solidFill>
                  <a:schemeClr val="bg1"/>
                </a:solidFill>
              </a:rPr>
              <a:t>Procesos</a:t>
            </a:r>
          </a:p>
          <a:p>
            <a:pPr algn="ctr"/>
            <a:r>
              <a:rPr lang="es-MX" sz="2400" b="1" dirty="0">
                <a:solidFill>
                  <a:schemeClr val="bg1"/>
                </a:solidFill>
              </a:rPr>
              <a:t>productivos </a:t>
            </a:r>
            <a:endParaRPr lang="es-CO" sz="2400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A7EBDEF-FDA0-956F-79E4-D7B2F16F3B87}"/>
              </a:ext>
            </a:extLst>
          </p:cNvPr>
          <p:cNvSpPr txBox="1"/>
          <p:nvPr/>
        </p:nvSpPr>
        <p:spPr>
          <a:xfrm>
            <a:off x="3454898" y="1768551"/>
            <a:ext cx="7852210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rgbClr val="0066CC"/>
            </a:solidFill>
          </a:ln>
        </p:spPr>
        <p:txBody>
          <a:bodyPr wrap="square">
            <a:spAutoFit/>
          </a:bodyPr>
          <a:lstStyle/>
          <a:p>
            <a:r>
              <a:rPr lang="es-MX" sz="2800" dirty="0">
                <a:sym typeface="Symbol" panose="05050102010706020507" pitchFamily="18" charset="2"/>
              </a:rPr>
              <a:t></a:t>
            </a:r>
            <a:r>
              <a:rPr lang="es-MX" sz="2800" dirty="0"/>
              <a:t> </a:t>
            </a:r>
            <a:r>
              <a:rPr lang="es-MX" sz="2800" b="1" dirty="0"/>
              <a:t>LO FISICO</a:t>
            </a:r>
            <a:r>
              <a:rPr lang="es-MX" sz="2800" dirty="0"/>
              <a:t>:</a:t>
            </a:r>
            <a:r>
              <a:rPr lang="es-MX" sz="2800" b="1" dirty="0"/>
              <a:t> </a:t>
            </a:r>
            <a:r>
              <a:rPr lang="es-MX" sz="2800" dirty="0"/>
              <a:t>instalaciones, equipos, sistemas, 		      dispositivos, materiales</a:t>
            </a:r>
          </a:p>
          <a:p>
            <a:r>
              <a:rPr lang="es-MX" sz="2800" dirty="0">
                <a:sym typeface="Symbol" panose="05050102010706020507" pitchFamily="18" charset="2"/>
              </a:rPr>
              <a:t> </a:t>
            </a:r>
            <a:r>
              <a:rPr lang="es-MX" sz="2800" b="1" dirty="0">
                <a:solidFill>
                  <a:srgbClr val="CC3300"/>
                </a:solidFill>
              </a:rPr>
              <a:t>PERSONAS</a:t>
            </a:r>
            <a:r>
              <a:rPr lang="es-MX" sz="2800" dirty="0"/>
              <a:t>:</a:t>
            </a:r>
            <a:r>
              <a:rPr lang="es-MX" sz="2800" b="1" dirty="0">
                <a:solidFill>
                  <a:srgbClr val="CC3300"/>
                </a:solidFill>
              </a:rPr>
              <a:t> </a:t>
            </a:r>
            <a:r>
              <a:rPr lang="es-MX" sz="2800" dirty="0"/>
              <a:t>diseñan, construyen, manejan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5258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4">
            <a:extLst>
              <a:ext uri="{FF2B5EF4-FFF2-40B4-BE49-F238E27FC236}">
                <a16:creationId xmlns:a16="http://schemas.microsoft.com/office/drawing/2014/main" id="{0C69C068-EEF2-7B89-9C13-EB4BF7C93327}"/>
              </a:ext>
            </a:extLst>
          </p:cNvPr>
          <p:cNvSpPr txBox="1"/>
          <p:nvPr/>
        </p:nvSpPr>
        <p:spPr>
          <a:xfrm>
            <a:off x="7142974" y="5796153"/>
            <a:ext cx="2433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CONFIABILIDAD</a:t>
            </a:r>
          </a:p>
          <a:p>
            <a:pPr algn="ctr"/>
            <a:r>
              <a:rPr 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charset="0"/>
                <a:ea typeface="Arial Black" charset="0"/>
                <a:cs typeface="Arial Black" charset="0"/>
              </a:rPr>
              <a:t>HUMANA</a:t>
            </a: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9C007E1F-1673-3AF8-9D7E-2C4D161D452B}"/>
              </a:ext>
            </a:extLst>
          </p:cNvPr>
          <p:cNvGrpSpPr/>
          <p:nvPr/>
        </p:nvGrpSpPr>
        <p:grpSpPr>
          <a:xfrm>
            <a:off x="9416776" y="3753480"/>
            <a:ext cx="407704" cy="483573"/>
            <a:chOff x="8922688" y="2653261"/>
            <a:chExt cx="407704" cy="483573"/>
          </a:xfrm>
        </p:grpSpPr>
        <p:sp>
          <p:nvSpPr>
            <p:cNvPr id="4" name="Chevron 26">
              <a:extLst>
                <a:ext uri="{FF2B5EF4-FFF2-40B4-BE49-F238E27FC236}">
                  <a16:creationId xmlns:a16="http://schemas.microsoft.com/office/drawing/2014/main" id="{1E59F084-BFB1-E8EF-0024-9955835D7867}"/>
                </a:ext>
              </a:extLst>
            </p:cNvPr>
            <p:cNvSpPr/>
            <p:nvPr/>
          </p:nvSpPr>
          <p:spPr>
            <a:xfrm rot="10800000" flipH="1">
              <a:off x="9071753" y="2653261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5" name="Chevron 27">
              <a:extLst>
                <a:ext uri="{FF2B5EF4-FFF2-40B4-BE49-F238E27FC236}">
                  <a16:creationId xmlns:a16="http://schemas.microsoft.com/office/drawing/2014/main" id="{7946FF32-EF89-2D60-57C7-AC610DB60595}"/>
                </a:ext>
              </a:extLst>
            </p:cNvPr>
            <p:cNvSpPr/>
            <p:nvPr/>
          </p:nvSpPr>
          <p:spPr>
            <a:xfrm rot="10800000" flipH="1">
              <a:off x="8922688" y="2656082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TextBox 28">
            <a:extLst>
              <a:ext uri="{FF2B5EF4-FFF2-40B4-BE49-F238E27FC236}">
                <a16:creationId xmlns:a16="http://schemas.microsoft.com/office/drawing/2014/main" id="{CD1BF759-3321-D287-DD0D-A3C0842DB846}"/>
              </a:ext>
            </a:extLst>
          </p:cNvPr>
          <p:cNvSpPr txBox="1"/>
          <p:nvPr/>
        </p:nvSpPr>
        <p:spPr>
          <a:xfrm>
            <a:off x="9824480" y="3705352"/>
            <a:ext cx="24338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 Black" charset="0"/>
                <a:ea typeface="Arial Black" charset="0"/>
                <a:cs typeface="Arial Black" charset="0"/>
              </a:rPr>
              <a:t>CONFIABILIDAD</a:t>
            </a:r>
          </a:p>
          <a:p>
            <a:r>
              <a:rPr lang="en-US" sz="2000" b="1" dirty="0">
                <a:latin typeface="Arial Black" charset="0"/>
                <a:ea typeface="Arial Black" charset="0"/>
                <a:cs typeface="Arial Black" charset="0"/>
              </a:rPr>
              <a:t>DE ACTIVOS</a:t>
            </a:r>
          </a:p>
        </p:txBody>
      </p:sp>
      <p:grpSp>
        <p:nvGrpSpPr>
          <p:cNvPr id="7" name="Group 29">
            <a:extLst>
              <a:ext uri="{FF2B5EF4-FFF2-40B4-BE49-F238E27FC236}">
                <a16:creationId xmlns:a16="http://schemas.microsoft.com/office/drawing/2014/main" id="{B25DC329-B9C7-5415-B533-C3A13788426A}"/>
              </a:ext>
            </a:extLst>
          </p:cNvPr>
          <p:cNvGrpSpPr/>
          <p:nvPr/>
        </p:nvGrpSpPr>
        <p:grpSpPr>
          <a:xfrm rot="10800000">
            <a:off x="6954886" y="3753480"/>
            <a:ext cx="407704" cy="483573"/>
            <a:chOff x="8922688" y="2653261"/>
            <a:chExt cx="407704" cy="483573"/>
          </a:xfrm>
        </p:grpSpPr>
        <p:sp>
          <p:nvSpPr>
            <p:cNvPr id="8" name="Chevron 26">
              <a:extLst>
                <a:ext uri="{FF2B5EF4-FFF2-40B4-BE49-F238E27FC236}">
                  <a16:creationId xmlns:a16="http://schemas.microsoft.com/office/drawing/2014/main" id="{60FFB009-1AA6-D7B8-2597-4AC6DC36972B}"/>
                </a:ext>
              </a:extLst>
            </p:cNvPr>
            <p:cNvSpPr/>
            <p:nvPr/>
          </p:nvSpPr>
          <p:spPr>
            <a:xfrm rot="10800000" flipH="1">
              <a:off x="9071753" y="2653261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9" name="Chevron 31">
              <a:extLst>
                <a:ext uri="{FF2B5EF4-FFF2-40B4-BE49-F238E27FC236}">
                  <a16:creationId xmlns:a16="http://schemas.microsoft.com/office/drawing/2014/main" id="{6D3A1452-D1A3-D7CC-1AAB-30D823B0E047}"/>
                </a:ext>
              </a:extLst>
            </p:cNvPr>
            <p:cNvSpPr/>
            <p:nvPr/>
          </p:nvSpPr>
          <p:spPr>
            <a:xfrm rot="10800000" flipH="1">
              <a:off x="8922688" y="2656082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0" name="TextBox 32">
            <a:extLst>
              <a:ext uri="{FF2B5EF4-FFF2-40B4-BE49-F238E27FC236}">
                <a16:creationId xmlns:a16="http://schemas.microsoft.com/office/drawing/2014/main" id="{64826403-AC80-466E-F284-85FCA64A4B92}"/>
              </a:ext>
            </a:extLst>
          </p:cNvPr>
          <p:cNvSpPr txBox="1"/>
          <p:nvPr/>
        </p:nvSpPr>
        <p:spPr>
          <a:xfrm>
            <a:off x="3917674" y="3705352"/>
            <a:ext cx="26775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b="1" dirty="0">
                <a:latin typeface="Arial Black" charset="0"/>
                <a:ea typeface="Arial Black" charset="0"/>
                <a:cs typeface="Arial Black" charset="0"/>
              </a:rPr>
              <a:t>MANTENIBILIDAD</a:t>
            </a:r>
          </a:p>
          <a:p>
            <a:pPr algn="r"/>
            <a:r>
              <a:rPr lang="en-US" sz="2000" b="1" dirty="0">
                <a:latin typeface="Arial Black" charset="0"/>
                <a:ea typeface="Arial Black" charset="0"/>
                <a:cs typeface="Arial Black" charset="0"/>
              </a:rPr>
              <a:t>DE ACTIVOS</a:t>
            </a:r>
          </a:p>
        </p:txBody>
      </p:sp>
      <p:grpSp>
        <p:nvGrpSpPr>
          <p:cNvPr id="11" name="Group 35">
            <a:extLst>
              <a:ext uri="{FF2B5EF4-FFF2-40B4-BE49-F238E27FC236}">
                <a16:creationId xmlns:a16="http://schemas.microsoft.com/office/drawing/2014/main" id="{1B4FA977-6E1F-9C43-A2F5-6F9657561669}"/>
              </a:ext>
            </a:extLst>
          </p:cNvPr>
          <p:cNvGrpSpPr/>
          <p:nvPr/>
        </p:nvGrpSpPr>
        <p:grpSpPr>
          <a:xfrm rot="16200000">
            <a:off x="8137532" y="2425989"/>
            <a:ext cx="407704" cy="483573"/>
            <a:chOff x="8922688" y="2653261"/>
            <a:chExt cx="407704" cy="483573"/>
          </a:xfrm>
        </p:grpSpPr>
        <p:sp>
          <p:nvSpPr>
            <p:cNvPr id="12" name="Chevron 26">
              <a:extLst>
                <a:ext uri="{FF2B5EF4-FFF2-40B4-BE49-F238E27FC236}">
                  <a16:creationId xmlns:a16="http://schemas.microsoft.com/office/drawing/2014/main" id="{7B1C6885-C04E-0C5F-CC63-D30ACD94BE72}"/>
                </a:ext>
              </a:extLst>
            </p:cNvPr>
            <p:cNvSpPr/>
            <p:nvPr/>
          </p:nvSpPr>
          <p:spPr>
            <a:xfrm rot="10800000" flipH="1">
              <a:off x="9071753" y="2653261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3" name="Chevron 41">
              <a:extLst>
                <a:ext uri="{FF2B5EF4-FFF2-40B4-BE49-F238E27FC236}">
                  <a16:creationId xmlns:a16="http://schemas.microsoft.com/office/drawing/2014/main" id="{44A99E99-215E-0C13-3225-7AB7CD85280B}"/>
                </a:ext>
              </a:extLst>
            </p:cNvPr>
            <p:cNvSpPr/>
            <p:nvPr/>
          </p:nvSpPr>
          <p:spPr>
            <a:xfrm rot="10800000" flipH="1">
              <a:off x="8922688" y="2656082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TextBox 42">
            <a:extLst>
              <a:ext uri="{FF2B5EF4-FFF2-40B4-BE49-F238E27FC236}">
                <a16:creationId xmlns:a16="http://schemas.microsoft.com/office/drawing/2014/main" id="{C83AABEB-3866-4256-FFFF-FDBA185BF0A0}"/>
              </a:ext>
            </a:extLst>
          </p:cNvPr>
          <p:cNvSpPr txBox="1"/>
          <p:nvPr/>
        </p:nvSpPr>
        <p:spPr>
          <a:xfrm>
            <a:off x="7124447" y="1824115"/>
            <a:ext cx="24338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rial Black" charset="0"/>
                <a:ea typeface="Arial Black" charset="0"/>
                <a:cs typeface="Arial Black" charset="0"/>
              </a:rPr>
              <a:t>CONFIABILIDAD</a:t>
            </a:r>
          </a:p>
          <a:p>
            <a:pPr algn="ctr"/>
            <a:r>
              <a:rPr lang="en-US" sz="2000" b="1" dirty="0">
                <a:latin typeface="Arial Black" charset="0"/>
                <a:ea typeface="Arial Black" charset="0"/>
                <a:cs typeface="Arial Black" charset="0"/>
              </a:rPr>
              <a:t>DEL PROCESO</a:t>
            </a:r>
          </a:p>
        </p:txBody>
      </p:sp>
      <p:grpSp>
        <p:nvGrpSpPr>
          <p:cNvPr id="15" name="Group 25">
            <a:extLst>
              <a:ext uri="{FF2B5EF4-FFF2-40B4-BE49-F238E27FC236}">
                <a16:creationId xmlns:a16="http://schemas.microsoft.com/office/drawing/2014/main" id="{7531374F-0B54-208B-9030-98BC080898E0}"/>
              </a:ext>
            </a:extLst>
          </p:cNvPr>
          <p:cNvGrpSpPr/>
          <p:nvPr/>
        </p:nvGrpSpPr>
        <p:grpSpPr>
          <a:xfrm rot="16200000">
            <a:off x="8156058" y="5325583"/>
            <a:ext cx="407703" cy="483573"/>
            <a:chOff x="4606837" y="4195583"/>
            <a:chExt cx="416807" cy="483573"/>
          </a:xfrm>
        </p:grpSpPr>
        <p:sp>
          <p:nvSpPr>
            <p:cNvPr id="16" name="Chevron 26">
              <a:extLst>
                <a:ext uri="{FF2B5EF4-FFF2-40B4-BE49-F238E27FC236}">
                  <a16:creationId xmlns:a16="http://schemas.microsoft.com/office/drawing/2014/main" id="{48C6E638-6F8A-9860-8B1D-8E4AC186D4DB}"/>
                </a:ext>
              </a:extLst>
            </p:cNvPr>
            <p:cNvSpPr/>
            <p:nvPr/>
          </p:nvSpPr>
          <p:spPr>
            <a:xfrm flipH="1">
              <a:off x="4606837" y="4198404"/>
              <a:ext cx="264414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 Nova "/>
              </a:endParaRPr>
            </a:p>
          </p:txBody>
        </p:sp>
        <p:sp>
          <p:nvSpPr>
            <p:cNvPr id="17" name="Chevron 27">
              <a:extLst>
                <a:ext uri="{FF2B5EF4-FFF2-40B4-BE49-F238E27FC236}">
                  <a16:creationId xmlns:a16="http://schemas.microsoft.com/office/drawing/2014/main" id="{24990874-AC04-38B6-2116-38057D6923FC}"/>
                </a:ext>
              </a:extLst>
            </p:cNvPr>
            <p:cNvSpPr/>
            <p:nvPr/>
          </p:nvSpPr>
          <p:spPr>
            <a:xfrm flipH="1">
              <a:off x="4759230" y="4195583"/>
              <a:ext cx="264414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  <a:latin typeface="Arial Nova "/>
              </a:endParaRPr>
            </a:p>
          </p:txBody>
        </p:sp>
      </p:grpSp>
      <p:pic>
        <p:nvPicPr>
          <p:cNvPr id="18" name="7 Imagen" descr="Industria.jpg">
            <a:extLst>
              <a:ext uri="{FF2B5EF4-FFF2-40B4-BE49-F238E27FC236}">
                <a16:creationId xmlns:a16="http://schemas.microsoft.com/office/drawing/2014/main" id="{F4CB275F-83E1-6230-5A29-8002914121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65" r="40041"/>
          <a:stretch/>
        </p:blipFill>
        <p:spPr>
          <a:xfrm>
            <a:off x="7422897" y="2897982"/>
            <a:ext cx="1993879" cy="2439452"/>
          </a:xfrm>
          <a:prstGeom prst="rect">
            <a:avLst/>
          </a:prstGeom>
          <a:ln>
            <a:noFill/>
          </a:ln>
        </p:spPr>
      </p:pic>
      <p:sp>
        <p:nvSpPr>
          <p:cNvPr id="19" name="Rectangle 9">
            <a:extLst>
              <a:ext uri="{FF2B5EF4-FFF2-40B4-BE49-F238E27FC236}">
                <a16:creationId xmlns:a16="http://schemas.microsoft.com/office/drawing/2014/main" id="{22AC9690-44E3-FBB9-60C9-DE1FEE88F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60794"/>
            <a:ext cx="5728892" cy="147732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44000" tIns="0" rIns="144000" bIns="0">
            <a:spAutoFit/>
          </a:bodyPr>
          <a:lstStyle/>
          <a:p>
            <a:pPr>
              <a:defRPr/>
            </a:pPr>
            <a:r>
              <a:rPr lang="es-ES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Tradicionalmente, la mayor parte de los recursos se invierten en mejorar la confiabilidad de Activos, Procesos y Mantenimiento </a:t>
            </a:r>
            <a:endParaRPr lang="es-ES" sz="2400" i="1" dirty="0">
              <a:latin typeface="Arial Nova Light" panose="020B0304020202020204" pitchFamily="34" charset="0"/>
              <a:ea typeface="Arial Narrow" charset="0"/>
              <a:cs typeface="Arial Narrow" charset="0"/>
            </a:endParaRP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CC699ED7-75EA-1740-DE3E-7A048F87DBAB}"/>
              </a:ext>
            </a:extLst>
          </p:cNvPr>
          <p:cNvSpPr txBox="1">
            <a:spLocks/>
          </p:cNvSpPr>
          <p:nvPr/>
        </p:nvSpPr>
        <p:spPr>
          <a:xfrm>
            <a:off x="227012" y="373625"/>
            <a:ext cx="10293504" cy="710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CONTRIBUCIÓN HUMANA AL PROCESO</a:t>
            </a: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72A7F2A1-187D-86BC-3D1B-B14DB733B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660" y="4780762"/>
            <a:ext cx="5528232" cy="1785104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144000" tIns="0" rIns="144000" bIns="0">
            <a:spAutoFit/>
          </a:bodyPr>
          <a:lstStyle/>
          <a:p>
            <a:pPr>
              <a:defRPr/>
            </a:pPr>
            <a:r>
              <a:rPr lang="es-ES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Sin embargo, entre 70% y 90% de las causas de falla son de origen humano </a:t>
            </a:r>
            <a:r>
              <a:rPr lang="es-ES" sz="2400" i="1" dirty="0">
                <a:latin typeface="Arial Nova Light" panose="020B0304020202020204" pitchFamily="34" charset="0"/>
                <a:ea typeface="Arial Narrow" charset="0"/>
                <a:cs typeface="Arial Narrow" charset="0"/>
              </a:rPr>
              <a:t>(deficiente toma de decisiones, omisión, acometimiento, transgresiones) </a:t>
            </a:r>
            <a:r>
              <a:rPr lang="es-MX" sz="2000" dirty="0">
                <a:latin typeface="Arial Nova Light" panose="020B0304020202020204" pitchFamily="34" charset="0"/>
              </a:rPr>
              <a:t>(Reason 1998, </a:t>
            </a:r>
            <a:r>
              <a:rPr lang="es-MX" sz="2000" dirty="0" err="1">
                <a:latin typeface="Arial Nova Light" panose="020B0304020202020204" pitchFamily="34" charset="0"/>
              </a:rPr>
              <a:t>Magorio</a:t>
            </a:r>
            <a:r>
              <a:rPr lang="es-MX" sz="2000" dirty="0">
                <a:latin typeface="Arial Nova Light" panose="020B0304020202020204" pitchFamily="34" charset="0"/>
              </a:rPr>
              <a:t> 2002, Molina 2006)</a:t>
            </a:r>
            <a:endParaRPr lang="es-ES" sz="2000" i="1" dirty="0">
              <a:latin typeface="Arial Nova Light" panose="020B0304020202020204" pitchFamily="34" charset="0"/>
              <a:ea typeface="Arial Narrow" charset="0"/>
              <a:cs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9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10" grpId="0"/>
      <p:bldP spid="14" grpId="0"/>
      <p:bldP spid="19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C5CCAB-893A-0296-856D-ED2EF57647F6}"/>
              </a:ext>
            </a:extLst>
          </p:cNvPr>
          <p:cNvSpPr txBox="1">
            <a:spLocks/>
          </p:cNvSpPr>
          <p:nvPr/>
        </p:nvSpPr>
        <p:spPr>
          <a:xfrm>
            <a:off x="227012" y="373625"/>
            <a:ext cx="10293504" cy="710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CONTRIBUCIÓN HUMANA AL PROCESO</a:t>
            </a:r>
          </a:p>
        </p:txBody>
      </p:sp>
      <p:pic>
        <p:nvPicPr>
          <p:cNvPr id="3" name="Picture 16">
            <a:extLst>
              <a:ext uri="{FF2B5EF4-FFF2-40B4-BE49-F238E27FC236}">
                <a16:creationId xmlns:a16="http://schemas.microsoft.com/office/drawing/2014/main" id="{1BEA7775-90EB-DF57-C1EC-6475BD23D5F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88293" y="2422442"/>
            <a:ext cx="2363666" cy="2363666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id="{7ABBF7A6-023B-A532-0E85-2F5753E35251}"/>
              </a:ext>
            </a:extLst>
          </p:cNvPr>
          <p:cNvSpPr txBox="1"/>
          <p:nvPr/>
        </p:nvSpPr>
        <p:spPr>
          <a:xfrm>
            <a:off x="7747835" y="3722574"/>
            <a:ext cx="199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CONFIABILIDAD</a:t>
            </a:r>
          </a:p>
          <a:p>
            <a:pPr algn="ctr"/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HUMANA</a:t>
            </a:r>
          </a:p>
        </p:txBody>
      </p:sp>
      <p:grpSp>
        <p:nvGrpSpPr>
          <p:cNvPr id="5" name="Group 6">
            <a:extLst>
              <a:ext uri="{FF2B5EF4-FFF2-40B4-BE49-F238E27FC236}">
                <a16:creationId xmlns:a16="http://schemas.microsoft.com/office/drawing/2014/main" id="{DE773C48-82C9-C611-5B4C-9AFC8EF33182}"/>
              </a:ext>
            </a:extLst>
          </p:cNvPr>
          <p:cNvGrpSpPr/>
          <p:nvPr/>
        </p:nvGrpSpPr>
        <p:grpSpPr>
          <a:xfrm>
            <a:off x="9654508" y="3226610"/>
            <a:ext cx="407704" cy="483573"/>
            <a:chOff x="8922688" y="2653261"/>
            <a:chExt cx="407704" cy="483573"/>
          </a:xfrm>
        </p:grpSpPr>
        <p:sp>
          <p:nvSpPr>
            <p:cNvPr id="6" name="Chevron 26">
              <a:extLst>
                <a:ext uri="{FF2B5EF4-FFF2-40B4-BE49-F238E27FC236}">
                  <a16:creationId xmlns:a16="http://schemas.microsoft.com/office/drawing/2014/main" id="{95485955-3B86-B0CE-CC85-A1D9FFEE2E56}"/>
                </a:ext>
              </a:extLst>
            </p:cNvPr>
            <p:cNvSpPr/>
            <p:nvPr/>
          </p:nvSpPr>
          <p:spPr>
            <a:xfrm rot="10800000" flipH="1">
              <a:off x="9071753" y="2653261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7" name="Chevron 27">
              <a:extLst>
                <a:ext uri="{FF2B5EF4-FFF2-40B4-BE49-F238E27FC236}">
                  <a16:creationId xmlns:a16="http://schemas.microsoft.com/office/drawing/2014/main" id="{9A81BF81-111D-5936-A894-168DB8DC0BE2}"/>
                </a:ext>
              </a:extLst>
            </p:cNvPr>
            <p:cNvSpPr/>
            <p:nvPr/>
          </p:nvSpPr>
          <p:spPr>
            <a:xfrm rot="10800000" flipH="1">
              <a:off x="8922688" y="2656082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28">
            <a:extLst>
              <a:ext uri="{FF2B5EF4-FFF2-40B4-BE49-F238E27FC236}">
                <a16:creationId xmlns:a16="http://schemas.microsoft.com/office/drawing/2014/main" id="{C4C470CD-B2CF-5C83-3464-3D814ECFC68C}"/>
              </a:ext>
            </a:extLst>
          </p:cNvPr>
          <p:cNvSpPr txBox="1"/>
          <p:nvPr/>
        </p:nvSpPr>
        <p:spPr>
          <a:xfrm>
            <a:off x="9997461" y="3178482"/>
            <a:ext cx="19938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CONFIABILIDAD</a:t>
            </a:r>
          </a:p>
          <a:p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DE ACTIVOS</a:t>
            </a:r>
          </a:p>
        </p:txBody>
      </p:sp>
      <p:grpSp>
        <p:nvGrpSpPr>
          <p:cNvPr id="9" name="Group 29">
            <a:extLst>
              <a:ext uri="{FF2B5EF4-FFF2-40B4-BE49-F238E27FC236}">
                <a16:creationId xmlns:a16="http://schemas.microsoft.com/office/drawing/2014/main" id="{75037D1E-9230-5035-C45E-D886F1D3DB5F}"/>
              </a:ext>
            </a:extLst>
          </p:cNvPr>
          <p:cNvGrpSpPr/>
          <p:nvPr/>
        </p:nvGrpSpPr>
        <p:grpSpPr>
          <a:xfrm rot="10800000">
            <a:off x="7435348" y="3226610"/>
            <a:ext cx="407704" cy="483573"/>
            <a:chOff x="8922688" y="2653261"/>
            <a:chExt cx="407704" cy="483573"/>
          </a:xfrm>
        </p:grpSpPr>
        <p:sp>
          <p:nvSpPr>
            <p:cNvPr id="10" name="Chevron 26">
              <a:extLst>
                <a:ext uri="{FF2B5EF4-FFF2-40B4-BE49-F238E27FC236}">
                  <a16:creationId xmlns:a16="http://schemas.microsoft.com/office/drawing/2014/main" id="{0AB666A5-F5A3-4A9D-A67F-AEAC0EFB6A14}"/>
                </a:ext>
              </a:extLst>
            </p:cNvPr>
            <p:cNvSpPr/>
            <p:nvPr/>
          </p:nvSpPr>
          <p:spPr>
            <a:xfrm rot="10800000" flipH="1">
              <a:off x="9071753" y="2653261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1" name="Chevron 31">
              <a:extLst>
                <a:ext uri="{FF2B5EF4-FFF2-40B4-BE49-F238E27FC236}">
                  <a16:creationId xmlns:a16="http://schemas.microsoft.com/office/drawing/2014/main" id="{D22E9740-A523-50C5-5FC9-3702BA262FA4}"/>
                </a:ext>
              </a:extLst>
            </p:cNvPr>
            <p:cNvSpPr/>
            <p:nvPr/>
          </p:nvSpPr>
          <p:spPr>
            <a:xfrm rot="10800000" flipH="1">
              <a:off x="8922688" y="2656082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2">
            <a:extLst>
              <a:ext uri="{FF2B5EF4-FFF2-40B4-BE49-F238E27FC236}">
                <a16:creationId xmlns:a16="http://schemas.microsoft.com/office/drawing/2014/main" id="{7EFB7393-5E1D-F33F-22C6-5843B45CFD9B}"/>
              </a:ext>
            </a:extLst>
          </p:cNvPr>
          <p:cNvSpPr txBox="1"/>
          <p:nvPr/>
        </p:nvSpPr>
        <p:spPr>
          <a:xfrm>
            <a:off x="4786923" y="3223839"/>
            <a:ext cx="2186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MANTENIBILIDAD</a:t>
            </a:r>
          </a:p>
          <a:p>
            <a:pPr algn="r"/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DE ACTIVOS</a:t>
            </a:r>
          </a:p>
        </p:txBody>
      </p:sp>
      <p:grpSp>
        <p:nvGrpSpPr>
          <p:cNvPr id="13" name="Group 35">
            <a:extLst>
              <a:ext uri="{FF2B5EF4-FFF2-40B4-BE49-F238E27FC236}">
                <a16:creationId xmlns:a16="http://schemas.microsoft.com/office/drawing/2014/main" id="{445EEEC8-384A-6F56-7FB9-62CA2C2EEF28}"/>
              </a:ext>
            </a:extLst>
          </p:cNvPr>
          <p:cNvGrpSpPr/>
          <p:nvPr/>
        </p:nvGrpSpPr>
        <p:grpSpPr>
          <a:xfrm rot="16200000">
            <a:off x="8545415" y="2213752"/>
            <a:ext cx="407704" cy="483573"/>
            <a:chOff x="8922688" y="2653261"/>
            <a:chExt cx="407704" cy="483573"/>
          </a:xfrm>
        </p:grpSpPr>
        <p:sp>
          <p:nvSpPr>
            <p:cNvPr id="14" name="Chevron 26">
              <a:extLst>
                <a:ext uri="{FF2B5EF4-FFF2-40B4-BE49-F238E27FC236}">
                  <a16:creationId xmlns:a16="http://schemas.microsoft.com/office/drawing/2014/main" id="{EB75D5C4-B3C5-3EBF-DDAC-FDF5AA55B5CD}"/>
                </a:ext>
              </a:extLst>
            </p:cNvPr>
            <p:cNvSpPr/>
            <p:nvPr/>
          </p:nvSpPr>
          <p:spPr>
            <a:xfrm rot="10800000" flipH="1">
              <a:off x="9071753" y="2653261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15" name="Chevron 41">
              <a:extLst>
                <a:ext uri="{FF2B5EF4-FFF2-40B4-BE49-F238E27FC236}">
                  <a16:creationId xmlns:a16="http://schemas.microsoft.com/office/drawing/2014/main" id="{BC15422B-11A3-1973-51EB-35A2BE39E7FE}"/>
                </a:ext>
              </a:extLst>
            </p:cNvPr>
            <p:cNvSpPr/>
            <p:nvPr/>
          </p:nvSpPr>
          <p:spPr>
            <a:xfrm rot="10800000" flipH="1">
              <a:off x="8922688" y="2656082"/>
              <a:ext cx="258639" cy="480752"/>
            </a:xfrm>
            <a:prstGeom prst="chevron">
              <a:avLst/>
            </a:prstGeom>
          </p:spPr>
          <p:style>
            <a:lnRef idx="3">
              <a:schemeClr val="lt1"/>
            </a:lnRef>
            <a:fillRef idx="1">
              <a:schemeClr val="dk1"/>
            </a:fillRef>
            <a:effectRef idx="1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TextBox 42">
            <a:extLst>
              <a:ext uri="{FF2B5EF4-FFF2-40B4-BE49-F238E27FC236}">
                <a16:creationId xmlns:a16="http://schemas.microsoft.com/office/drawing/2014/main" id="{60D52708-E7A4-F7D8-CE57-26A9AE98DB33}"/>
              </a:ext>
            </a:extLst>
          </p:cNvPr>
          <p:cNvSpPr txBox="1"/>
          <p:nvPr/>
        </p:nvSpPr>
        <p:spPr>
          <a:xfrm>
            <a:off x="7779213" y="1720030"/>
            <a:ext cx="19939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CONFIABILIDAD</a:t>
            </a:r>
          </a:p>
          <a:p>
            <a:pPr algn="ctr"/>
            <a:r>
              <a:rPr lang="en-US" sz="1600" b="1" dirty="0">
                <a:latin typeface="Arial Black" charset="0"/>
                <a:ea typeface="Arial Black" charset="0"/>
                <a:cs typeface="Arial Black" charset="0"/>
              </a:rPr>
              <a:t>DEL PROCESO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3D40647-F5FD-AD6A-DEBA-850408D56541}"/>
              </a:ext>
            </a:extLst>
          </p:cNvPr>
          <p:cNvSpPr txBox="1"/>
          <p:nvPr/>
        </p:nvSpPr>
        <p:spPr>
          <a:xfrm>
            <a:off x="200660" y="1523610"/>
            <a:ext cx="563388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s-ES" sz="2400" i="1" dirty="0">
                <a:latin typeface="Arial Nova Light" panose="020B0304020202020204" pitchFamily="34" charset="0"/>
                <a:ea typeface="Arial Narrow" charset="0"/>
                <a:cs typeface="Arial Narrow" charset="0"/>
              </a:rPr>
              <a:t>En el modelo de </a:t>
            </a:r>
            <a:r>
              <a:rPr lang="es-ES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Confiabilidad Integral</a:t>
            </a:r>
            <a:r>
              <a:rPr lang="es-ES" sz="2400" i="1" baseline="30000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®</a:t>
            </a:r>
            <a:r>
              <a:rPr lang="es-ES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, </a:t>
            </a:r>
            <a:r>
              <a:rPr lang="es-ES" sz="2400" i="1" dirty="0">
                <a:latin typeface="Arial Nova Light" panose="020B0304020202020204" pitchFamily="34" charset="0"/>
                <a:ea typeface="Arial Narrow" charset="0"/>
                <a:cs typeface="Arial Narrow" charset="0"/>
              </a:rPr>
              <a:t>la</a:t>
            </a:r>
            <a:r>
              <a:rPr lang="es-ES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 </a:t>
            </a:r>
            <a:r>
              <a:rPr lang="es-ES" sz="2400" i="1" dirty="0">
                <a:solidFill>
                  <a:schemeClr val="accent2">
                    <a:lumMod val="75000"/>
                  </a:schemeClr>
                </a:solidFill>
                <a:latin typeface="Arial Nova" panose="020B0504020202020204" pitchFamily="34" charset="0"/>
                <a:ea typeface="Arial Narrow" charset="0"/>
                <a:cs typeface="Arial Narrow" charset="0"/>
              </a:rPr>
              <a:t>Confiabilidad Humana se considera el área central</a:t>
            </a:r>
            <a:r>
              <a:rPr lang="es-ES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 </a:t>
            </a:r>
            <a:r>
              <a:rPr lang="es-ES" sz="2400" i="1" dirty="0">
                <a:latin typeface="Arial Nova Light" panose="020B0304020202020204" pitchFamily="34" charset="0"/>
                <a:ea typeface="Arial Narrow" charset="0"/>
                <a:cs typeface="Arial Narrow" charset="0"/>
              </a:rPr>
              <a:t>desde donde se derivan las demás áreas de confiabilidad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EB1B919A-87EB-FC98-C137-90DEE85B086C}"/>
              </a:ext>
            </a:extLst>
          </p:cNvPr>
          <p:cNvSpPr txBox="1"/>
          <p:nvPr/>
        </p:nvSpPr>
        <p:spPr>
          <a:xfrm>
            <a:off x="200660" y="4304370"/>
            <a:ext cx="655217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defRPr/>
            </a:pPr>
            <a:r>
              <a:rPr lang="es-MX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Confiabilidad Humana con Enfoque Integrado</a:t>
            </a:r>
            <a:r>
              <a:rPr lang="es-MX" sz="2400" i="1" baseline="30000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®</a:t>
            </a:r>
            <a:r>
              <a:rPr lang="es-MX" sz="2400" i="1" dirty="0">
                <a:latin typeface="Arial Nova" panose="020B0504020202020204" pitchFamily="34" charset="0"/>
                <a:ea typeface="Arial Narrow" charset="0"/>
                <a:cs typeface="Arial Narrow" charset="0"/>
              </a:rPr>
              <a:t> </a:t>
            </a:r>
            <a:r>
              <a:rPr lang="es-MX" sz="2400" i="1" dirty="0">
                <a:latin typeface="Arial Nova Light" panose="020B0304020202020204" pitchFamily="34" charset="0"/>
                <a:ea typeface="Arial Narrow" charset="0"/>
                <a:cs typeface="Arial Narrow" charset="0"/>
              </a:rPr>
              <a:t>considera que el ser humano es el único capaz de aprender y, por tanto, </a:t>
            </a:r>
            <a:r>
              <a:rPr lang="es-MX" sz="2400" i="1" dirty="0">
                <a:solidFill>
                  <a:schemeClr val="accent2">
                    <a:lumMod val="75000"/>
                  </a:schemeClr>
                </a:solidFill>
                <a:latin typeface="Arial Nova" panose="020B0504020202020204" pitchFamily="34" charset="0"/>
              </a:rPr>
              <a:t>el error humano es una oportunidad de aprendizaje</a:t>
            </a:r>
            <a:endParaRPr lang="es-ES" sz="2400" i="1" dirty="0">
              <a:solidFill>
                <a:schemeClr val="accent2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0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>
            <a:extLst>
              <a:ext uri="{FF2B5EF4-FFF2-40B4-BE49-F238E27FC236}">
                <a16:creationId xmlns:a16="http://schemas.microsoft.com/office/drawing/2014/main" id="{08F1FCED-F386-4899-4A37-D3F60759D8BB}"/>
              </a:ext>
            </a:extLst>
          </p:cNvPr>
          <p:cNvGrpSpPr/>
          <p:nvPr/>
        </p:nvGrpSpPr>
        <p:grpSpPr>
          <a:xfrm>
            <a:off x="3055967" y="1338093"/>
            <a:ext cx="9027878" cy="3525047"/>
            <a:chOff x="1675253" y="1419132"/>
            <a:chExt cx="9416573" cy="3693415"/>
          </a:xfrm>
        </p:grpSpPr>
        <p:sp>
          <p:nvSpPr>
            <p:cNvPr id="3" name="TextBox 103">
              <a:extLst>
                <a:ext uri="{FF2B5EF4-FFF2-40B4-BE49-F238E27FC236}">
                  <a16:creationId xmlns:a16="http://schemas.microsoft.com/office/drawing/2014/main" id="{342BC54C-4FB8-023D-CEDA-7D6B770D14E6}"/>
                </a:ext>
              </a:extLst>
            </p:cNvPr>
            <p:cNvSpPr txBox="1"/>
            <p:nvPr/>
          </p:nvSpPr>
          <p:spPr>
            <a:xfrm>
              <a:off x="7379026" y="1514401"/>
              <a:ext cx="2364562" cy="70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Estrategias de negocio poco claras</a:t>
              </a:r>
            </a:p>
          </p:txBody>
        </p:sp>
        <p:sp>
          <p:nvSpPr>
            <p:cNvPr id="4" name="TextBox 104">
              <a:extLst>
                <a:ext uri="{FF2B5EF4-FFF2-40B4-BE49-F238E27FC236}">
                  <a16:creationId xmlns:a16="http://schemas.microsoft.com/office/drawing/2014/main" id="{49FBC2BD-88AE-19EC-0A80-059D316F3EC4}"/>
                </a:ext>
              </a:extLst>
            </p:cNvPr>
            <p:cNvSpPr txBox="1"/>
            <p:nvPr/>
          </p:nvSpPr>
          <p:spPr>
            <a:xfrm>
              <a:off x="7779701" y="2262703"/>
              <a:ext cx="2025894" cy="4030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Exceso de personal</a:t>
              </a:r>
            </a:p>
          </p:txBody>
        </p:sp>
        <p:sp>
          <p:nvSpPr>
            <p:cNvPr id="5" name="TextBox 105">
              <a:extLst>
                <a:ext uri="{FF2B5EF4-FFF2-40B4-BE49-F238E27FC236}">
                  <a16:creationId xmlns:a16="http://schemas.microsoft.com/office/drawing/2014/main" id="{9B25E038-CD42-5EC4-B0E5-F1073452C29B}"/>
                </a:ext>
              </a:extLst>
            </p:cNvPr>
            <p:cNvSpPr txBox="1"/>
            <p:nvPr/>
          </p:nvSpPr>
          <p:spPr>
            <a:xfrm>
              <a:off x="1675253" y="2215519"/>
              <a:ext cx="2542988" cy="70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Gerencia fuerte y operación débil </a:t>
              </a:r>
            </a:p>
          </p:txBody>
        </p:sp>
        <p:sp>
          <p:nvSpPr>
            <p:cNvPr id="6" name="TextBox 106">
              <a:extLst>
                <a:ext uri="{FF2B5EF4-FFF2-40B4-BE49-F238E27FC236}">
                  <a16:creationId xmlns:a16="http://schemas.microsoft.com/office/drawing/2014/main" id="{E3E4A2FD-14F1-3536-1B75-671DDEEB81D6}"/>
                </a:ext>
              </a:extLst>
            </p:cNvPr>
            <p:cNvSpPr txBox="1"/>
            <p:nvPr/>
          </p:nvSpPr>
          <p:spPr>
            <a:xfrm>
              <a:off x="8753501" y="2733482"/>
              <a:ext cx="1600397" cy="70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Estructura cambiante</a:t>
              </a:r>
            </a:p>
          </p:txBody>
        </p:sp>
        <p:sp>
          <p:nvSpPr>
            <p:cNvPr id="7" name="TextBox 107">
              <a:extLst>
                <a:ext uri="{FF2B5EF4-FFF2-40B4-BE49-F238E27FC236}">
                  <a16:creationId xmlns:a16="http://schemas.microsoft.com/office/drawing/2014/main" id="{E4711E25-647C-AAB7-574D-C7EC5BC8FA02}"/>
                </a:ext>
              </a:extLst>
            </p:cNvPr>
            <p:cNvSpPr txBox="1"/>
            <p:nvPr/>
          </p:nvSpPr>
          <p:spPr>
            <a:xfrm>
              <a:off x="2156135" y="2899563"/>
              <a:ext cx="2033999" cy="70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Nuevas funciones y</a:t>
              </a:r>
            </a:p>
            <a:p>
              <a:pPr algn="r"/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responsabilidades</a:t>
              </a:r>
            </a:p>
          </p:txBody>
        </p:sp>
        <p:sp>
          <p:nvSpPr>
            <p:cNvPr id="8" name="TextBox 108">
              <a:extLst>
                <a:ext uri="{FF2B5EF4-FFF2-40B4-BE49-F238E27FC236}">
                  <a16:creationId xmlns:a16="http://schemas.microsoft.com/office/drawing/2014/main" id="{FDB6266F-43F8-2EA2-9E83-6FEFD2F72411}"/>
                </a:ext>
              </a:extLst>
            </p:cNvPr>
            <p:cNvSpPr txBox="1"/>
            <p:nvPr/>
          </p:nvSpPr>
          <p:spPr>
            <a:xfrm>
              <a:off x="8102601" y="3585476"/>
              <a:ext cx="176021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Fuga de talentos</a:t>
              </a:r>
            </a:p>
          </p:txBody>
        </p:sp>
        <p:sp>
          <p:nvSpPr>
            <p:cNvPr id="9" name="TextBox 109">
              <a:extLst>
                <a:ext uri="{FF2B5EF4-FFF2-40B4-BE49-F238E27FC236}">
                  <a16:creationId xmlns:a16="http://schemas.microsoft.com/office/drawing/2014/main" id="{5ED4F487-EE37-1BBF-75D8-5396D134BDA9}"/>
                </a:ext>
              </a:extLst>
            </p:cNvPr>
            <p:cNvSpPr txBox="1"/>
            <p:nvPr/>
          </p:nvSpPr>
          <p:spPr>
            <a:xfrm>
              <a:off x="8549673" y="3958972"/>
              <a:ext cx="2542153" cy="70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Gran brecha generacional</a:t>
              </a:r>
            </a:p>
          </p:txBody>
        </p:sp>
        <p:sp>
          <p:nvSpPr>
            <p:cNvPr id="10" name="TextBox 110">
              <a:extLst>
                <a:ext uri="{FF2B5EF4-FFF2-40B4-BE49-F238E27FC236}">
                  <a16:creationId xmlns:a16="http://schemas.microsoft.com/office/drawing/2014/main" id="{152AB8BF-0C4F-9E2B-6C92-3188EEE2DCB8}"/>
                </a:ext>
              </a:extLst>
            </p:cNvPr>
            <p:cNvSpPr txBox="1"/>
            <p:nvPr/>
          </p:nvSpPr>
          <p:spPr>
            <a:xfrm>
              <a:off x="7387533" y="4619585"/>
              <a:ext cx="223077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Resistencia al cambio</a:t>
              </a:r>
            </a:p>
          </p:txBody>
        </p:sp>
        <p:sp>
          <p:nvSpPr>
            <p:cNvPr id="11" name="TextBox 111">
              <a:extLst>
                <a:ext uri="{FF2B5EF4-FFF2-40B4-BE49-F238E27FC236}">
                  <a16:creationId xmlns:a16="http://schemas.microsoft.com/office/drawing/2014/main" id="{4D50B9C3-DBF0-AA35-6598-BDA9AF87443F}"/>
                </a:ext>
              </a:extLst>
            </p:cNvPr>
            <p:cNvSpPr txBox="1"/>
            <p:nvPr/>
          </p:nvSpPr>
          <p:spPr>
            <a:xfrm>
              <a:off x="2158955" y="3694812"/>
              <a:ext cx="195227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Incidencia sindical</a:t>
              </a:r>
            </a:p>
          </p:txBody>
        </p:sp>
        <p:sp>
          <p:nvSpPr>
            <p:cNvPr id="12" name="TextBox 112">
              <a:extLst>
                <a:ext uri="{FF2B5EF4-FFF2-40B4-BE49-F238E27FC236}">
                  <a16:creationId xmlns:a16="http://schemas.microsoft.com/office/drawing/2014/main" id="{79463CA6-3523-E0F0-AF89-510E015546C9}"/>
                </a:ext>
              </a:extLst>
            </p:cNvPr>
            <p:cNvSpPr txBox="1"/>
            <p:nvPr/>
          </p:nvSpPr>
          <p:spPr>
            <a:xfrm>
              <a:off x="2001401" y="4210634"/>
              <a:ext cx="2284123" cy="709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Nuevos y agresivos competidores</a:t>
              </a:r>
            </a:p>
          </p:txBody>
        </p:sp>
        <p:sp>
          <p:nvSpPr>
            <p:cNvPr id="13" name="TextBox 113">
              <a:extLst>
                <a:ext uri="{FF2B5EF4-FFF2-40B4-BE49-F238E27FC236}">
                  <a16:creationId xmlns:a16="http://schemas.microsoft.com/office/drawing/2014/main" id="{EAC6C903-ACC0-E13E-115F-A6408BFAA5C8}"/>
                </a:ext>
              </a:extLst>
            </p:cNvPr>
            <p:cNvSpPr txBox="1"/>
            <p:nvPr/>
          </p:nvSpPr>
          <p:spPr>
            <a:xfrm>
              <a:off x="2954639" y="1733479"/>
              <a:ext cx="219254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900" dirty="0">
                  <a:latin typeface="Arial Narrow" charset="0"/>
                  <a:ea typeface="Arial Narrow" charset="0"/>
                  <a:cs typeface="Arial Narrow" charset="0"/>
                </a:rPr>
                <a:t>Falta de Pertenencia</a:t>
              </a:r>
            </a:p>
          </p:txBody>
        </p:sp>
        <p:cxnSp>
          <p:nvCxnSpPr>
            <p:cNvPr id="14" name="Straight Arrow Connector 93">
              <a:extLst>
                <a:ext uri="{FF2B5EF4-FFF2-40B4-BE49-F238E27FC236}">
                  <a16:creationId xmlns:a16="http://schemas.microsoft.com/office/drawing/2014/main" id="{1B62C090-DB71-5D9E-D0BD-0CD760E8E7E4}"/>
                </a:ext>
              </a:extLst>
            </p:cNvPr>
            <p:cNvCxnSpPr>
              <a:cxnSpLocks/>
            </p:cNvCxnSpPr>
            <p:nvPr/>
          </p:nvCxnSpPr>
          <p:spPr>
            <a:xfrm>
              <a:off x="6791447" y="1800065"/>
              <a:ext cx="593663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94">
              <a:extLst>
                <a:ext uri="{FF2B5EF4-FFF2-40B4-BE49-F238E27FC236}">
                  <a16:creationId xmlns:a16="http://schemas.microsoft.com/office/drawing/2014/main" id="{22FAE27C-399E-4275-CA79-D9AE690AB7D4}"/>
                </a:ext>
              </a:extLst>
            </p:cNvPr>
            <p:cNvCxnSpPr>
              <a:cxnSpLocks/>
              <a:stCxn id="26" idx="6"/>
            </p:cNvCxnSpPr>
            <p:nvPr/>
          </p:nvCxnSpPr>
          <p:spPr>
            <a:xfrm>
              <a:off x="7385110" y="2496052"/>
              <a:ext cx="429413" cy="416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95">
              <a:extLst>
                <a:ext uri="{FF2B5EF4-FFF2-40B4-BE49-F238E27FC236}">
                  <a16:creationId xmlns:a16="http://schemas.microsoft.com/office/drawing/2014/main" id="{3A8DF7D0-F19C-73FD-58D9-00DD4E350A46}"/>
                </a:ext>
              </a:extLst>
            </p:cNvPr>
            <p:cNvCxnSpPr>
              <a:cxnSpLocks/>
              <a:stCxn id="29" idx="6"/>
              <a:endCxn id="6" idx="1"/>
            </p:cNvCxnSpPr>
            <p:nvPr/>
          </p:nvCxnSpPr>
          <p:spPr>
            <a:xfrm flipV="1">
              <a:off x="8203316" y="3088206"/>
              <a:ext cx="550185" cy="24443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96">
              <a:extLst>
                <a:ext uri="{FF2B5EF4-FFF2-40B4-BE49-F238E27FC236}">
                  <a16:creationId xmlns:a16="http://schemas.microsoft.com/office/drawing/2014/main" id="{B9D0A3F2-4C8D-D562-DDD0-23EAA137C731}"/>
                </a:ext>
              </a:extLst>
            </p:cNvPr>
            <p:cNvCxnSpPr>
              <a:cxnSpLocks/>
              <a:stCxn id="30" idx="6"/>
              <a:endCxn id="9" idx="1"/>
            </p:cNvCxnSpPr>
            <p:nvPr/>
          </p:nvCxnSpPr>
          <p:spPr>
            <a:xfrm>
              <a:off x="7592122" y="4295135"/>
              <a:ext cx="957551" cy="1856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97">
              <a:extLst>
                <a:ext uri="{FF2B5EF4-FFF2-40B4-BE49-F238E27FC236}">
                  <a16:creationId xmlns:a16="http://schemas.microsoft.com/office/drawing/2014/main" id="{84CA1E98-5738-BC88-03A2-7E21ABE2CCF2}"/>
                </a:ext>
              </a:extLst>
            </p:cNvPr>
            <p:cNvCxnSpPr>
              <a:cxnSpLocks/>
              <a:stCxn id="27" idx="6"/>
            </p:cNvCxnSpPr>
            <p:nvPr/>
          </p:nvCxnSpPr>
          <p:spPr>
            <a:xfrm>
              <a:off x="7024336" y="3771811"/>
              <a:ext cx="1046562" cy="17055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98">
              <a:extLst>
                <a:ext uri="{FF2B5EF4-FFF2-40B4-BE49-F238E27FC236}">
                  <a16:creationId xmlns:a16="http://schemas.microsoft.com/office/drawing/2014/main" id="{064D8D8E-E151-DB36-2E15-DE4280239604}"/>
                </a:ext>
              </a:extLst>
            </p:cNvPr>
            <p:cNvCxnSpPr>
              <a:cxnSpLocks/>
              <a:stCxn id="45" idx="2"/>
              <a:endCxn id="5" idx="3"/>
            </p:cNvCxnSpPr>
            <p:nvPr/>
          </p:nvCxnSpPr>
          <p:spPr>
            <a:xfrm flipH="1" flipV="1">
              <a:off x="4218241" y="2570244"/>
              <a:ext cx="1067027" cy="149261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99">
              <a:extLst>
                <a:ext uri="{FF2B5EF4-FFF2-40B4-BE49-F238E27FC236}">
                  <a16:creationId xmlns:a16="http://schemas.microsoft.com/office/drawing/2014/main" id="{B30DD517-D779-5B87-E650-28EB3928BA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47676" y="3291773"/>
              <a:ext cx="32011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100">
              <a:extLst>
                <a:ext uri="{FF2B5EF4-FFF2-40B4-BE49-F238E27FC236}">
                  <a16:creationId xmlns:a16="http://schemas.microsoft.com/office/drawing/2014/main" id="{200C3285-6972-1784-8821-E3DEC7DA425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111226" y="3925772"/>
              <a:ext cx="1226943" cy="7883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101">
              <a:extLst>
                <a:ext uri="{FF2B5EF4-FFF2-40B4-BE49-F238E27FC236}">
                  <a16:creationId xmlns:a16="http://schemas.microsoft.com/office/drawing/2014/main" id="{3EE1F093-0847-52F2-A8C9-A10CEC6FB438}"/>
                </a:ext>
              </a:extLst>
            </p:cNvPr>
            <p:cNvCxnSpPr>
              <a:cxnSpLocks/>
              <a:stCxn id="49" idx="2"/>
              <a:endCxn id="12" idx="3"/>
            </p:cNvCxnSpPr>
            <p:nvPr/>
          </p:nvCxnSpPr>
          <p:spPr>
            <a:xfrm flipH="1">
              <a:off x="4285524" y="4555461"/>
              <a:ext cx="373972" cy="9898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102">
              <a:extLst>
                <a:ext uri="{FF2B5EF4-FFF2-40B4-BE49-F238E27FC236}">
                  <a16:creationId xmlns:a16="http://schemas.microsoft.com/office/drawing/2014/main" id="{56B75438-CB0D-8BB4-06B1-F0B1AFA9AA66}"/>
                </a:ext>
              </a:extLst>
            </p:cNvPr>
            <p:cNvCxnSpPr>
              <a:cxnSpLocks/>
            </p:cNvCxnSpPr>
            <p:nvPr/>
          </p:nvCxnSpPr>
          <p:spPr>
            <a:xfrm>
              <a:off x="6716789" y="4806295"/>
              <a:ext cx="668321" cy="103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Oval 114">
              <a:extLst>
                <a:ext uri="{FF2B5EF4-FFF2-40B4-BE49-F238E27FC236}">
                  <a16:creationId xmlns:a16="http://schemas.microsoft.com/office/drawing/2014/main" id="{C99D8FC6-477D-DDC1-78DC-4D019B06A856}"/>
                </a:ext>
              </a:extLst>
            </p:cNvPr>
            <p:cNvSpPr/>
            <p:nvPr/>
          </p:nvSpPr>
          <p:spPr>
            <a:xfrm>
              <a:off x="6056363" y="1419132"/>
              <a:ext cx="724506" cy="724506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25" name="Oval 115">
              <a:extLst>
                <a:ext uri="{FF2B5EF4-FFF2-40B4-BE49-F238E27FC236}">
                  <a16:creationId xmlns:a16="http://schemas.microsoft.com/office/drawing/2014/main" id="{FCAB2927-8C5E-D493-D220-FBDBAF009483}"/>
                </a:ext>
              </a:extLst>
            </p:cNvPr>
            <p:cNvSpPr/>
            <p:nvPr/>
          </p:nvSpPr>
          <p:spPr>
            <a:xfrm>
              <a:off x="5285269" y="2357252"/>
              <a:ext cx="724506" cy="724506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26" name="Oval 116">
              <a:extLst>
                <a:ext uri="{FF2B5EF4-FFF2-40B4-BE49-F238E27FC236}">
                  <a16:creationId xmlns:a16="http://schemas.microsoft.com/office/drawing/2014/main" id="{DD46337E-E392-1A3C-61D9-5D860BD132E1}"/>
                </a:ext>
              </a:extLst>
            </p:cNvPr>
            <p:cNvSpPr/>
            <p:nvPr/>
          </p:nvSpPr>
          <p:spPr>
            <a:xfrm>
              <a:off x="6702925" y="2154959"/>
              <a:ext cx="682185" cy="682185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27" name="Oval 117">
              <a:extLst>
                <a:ext uri="{FF2B5EF4-FFF2-40B4-BE49-F238E27FC236}">
                  <a16:creationId xmlns:a16="http://schemas.microsoft.com/office/drawing/2014/main" id="{B8748606-BA7C-ED3A-B3B6-00059CA19854}"/>
                </a:ext>
              </a:extLst>
            </p:cNvPr>
            <p:cNvSpPr/>
            <p:nvPr/>
          </p:nvSpPr>
          <p:spPr>
            <a:xfrm>
              <a:off x="6299830" y="3409558"/>
              <a:ext cx="724506" cy="724506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28" name="Oval 118">
              <a:extLst>
                <a:ext uri="{FF2B5EF4-FFF2-40B4-BE49-F238E27FC236}">
                  <a16:creationId xmlns:a16="http://schemas.microsoft.com/office/drawing/2014/main" id="{CE52283F-5AF4-1250-991E-71EB153CCBC3}"/>
                </a:ext>
              </a:extLst>
            </p:cNvPr>
            <p:cNvSpPr/>
            <p:nvPr/>
          </p:nvSpPr>
          <p:spPr>
            <a:xfrm>
              <a:off x="4591096" y="3049998"/>
              <a:ext cx="682185" cy="682185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29" name="Oval 119">
              <a:extLst>
                <a:ext uri="{FF2B5EF4-FFF2-40B4-BE49-F238E27FC236}">
                  <a16:creationId xmlns:a16="http://schemas.microsoft.com/office/drawing/2014/main" id="{6C9CCBAB-3636-009E-0F04-CE92A5B8C80B}"/>
                </a:ext>
              </a:extLst>
            </p:cNvPr>
            <p:cNvSpPr/>
            <p:nvPr/>
          </p:nvSpPr>
          <p:spPr>
            <a:xfrm>
              <a:off x="7521131" y="2991551"/>
              <a:ext cx="682185" cy="682185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30" name="Oval 120">
              <a:extLst>
                <a:ext uri="{FF2B5EF4-FFF2-40B4-BE49-F238E27FC236}">
                  <a16:creationId xmlns:a16="http://schemas.microsoft.com/office/drawing/2014/main" id="{A1CE5812-0BC3-5281-E2A1-6888D1CE041F}"/>
                </a:ext>
              </a:extLst>
            </p:cNvPr>
            <p:cNvSpPr/>
            <p:nvPr/>
          </p:nvSpPr>
          <p:spPr>
            <a:xfrm>
              <a:off x="6909937" y="3954042"/>
              <a:ext cx="682185" cy="682185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31" name="Oval 121">
              <a:extLst>
                <a:ext uri="{FF2B5EF4-FFF2-40B4-BE49-F238E27FC236}">
                  <a16:creationId xmlns:a16="http://schemas.microsoft.com/office/drawing/2014/main" id="{24455CF9-970E-0949-02B6-3BC71580B300}"/>
                </a:ext>
              </a:extLst>
            </p:cNvPr>
            <p:cNvSpPr/>
            <p:nvPr/>
          </p:nvSpPr>
          <p:spPr>
            <a:xfrm>
              <a:off x="5374090" y="3603420"/>
              <a:ext cx="610438" cy="610438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sp>
          <p:nvSpPr>
            <p:cNvPr id="32" name="Oval 122">
              <a:extLst>
                <a:ext uri="{FF2B5EF4-FFF2-40B4-BE49-F238E27FC236}">
                  <a16:creationId xmlns:a16="http://schemas.microsoft.com/office/drawing/2014/main" id="{5D6EA61E-FE7E-8491-27FD-792D18A89DDB}"/>
                </a:ext>
              </a:extLst>
            </p:cNvPr>
            <p:cNvSpPr/>
            <p:nvPr/>
          </p:nvSpPr>
          <p:spPr>
            <a:xfrm>
              <a:off x="6075859" y="4502109"/>
              <a:ext cx="610438" cy="610438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cxnSp>
          <p:nvCxnSpPr>
            <p:cNvPr id="33" name="Straight Connector 123">
              <a:extLst>
                <a:ext uri="{FF2B5EF4-FFF2-40B4-BE49-F238E27FC236}">
                  <a16:creationId xmlns:a16="http://schemas.microsoft.com/office/drawing/2014/main" id="{21C83D33-958D-1F9D-0E66-A2BE6B507A9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80478" y="1964607"/>
              <a:ext cx="607722" cy="923408"/>
            </a:xfrm>
            <a:prstGeom prst="line">
              <a:avLst/>
            </a:prstGeom>
            <a:ln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24">
              <a:extLst>
                <a:ext uri="{FF2B5EF4-FFF2-40B4-BE49-F238E27FC236}">
                  <a16:creationId xmlns:a16="http://schemas.microsoft.com/office/drawing/2014/main" id="{FD3CA543-5FD9-D5C9-84A5-54398BB245F7}"/>
                </a:ext>
              </a:extLst>
            </p:cNvPr>
            <p:cNvCxnSpPr>
              <a:cxnSpLocks/>
              <a:endCxn id="13" idx="3"/>
            </p:cNvCxnSpPr>
            <p:nvPr/>
          </p:nvCxnSpPr>
          <p:spPr>
            <a:xfrm flipH="1" flipV="1">
              <a:off x="5147184" y="1933535"/>
              <a:ext cx="633294" cy="3107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125">
              <a:extLst>
                <a:ext uri="{FF2B5EF4-FFF2-40B4-BE49-F238E27FC236}">
                  <a16:creationId xmlns:a16="http://schemas.microsoft.com/office/drawing/2014/main" id="{17C8E1FF-4F82-E6CC-4A21-77B3003A3D3E}"/>
                </a:ext>
              </a:extLst>
            </p:cNvPr>
            <p:cNvCxnSpPr>
              <a:stCxn id="43" idx="3"/>
              <a:endCxn id="45" idx="7"/>
            </p:cNvCxnSpPr>
            <p:nvPr/>
          </p:nvCxnSpPr>
          <p:spPr>
            <a:xfrm flipH="1">
              <a:off x="5903674" y="2037537"/>
              <a:ext cx="258790" cy="4258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126">
              <a:extLst>
                <a:ext uri="{FF2B5EF4-FFF2-40B4-BE49-F238E27FC236}">
                  <a16:creationId xmlns:a16="http://schemas.microsoft.com/office/drawing/2014/main" id="{EBE5E8D8-53F0-22E7-4136-D0121B82D2A3}"/>
                </a:ext>
              </a:extLst>
            </p:cNvPr>
            <p:cNvCxnSpPr>
              <a:stCxn id="43" idx="5"/>
              <a:endCxn id="47" idx="1"/>
            </p:cNvCxnSpPr>
            <p:nvPr/>
          </p:nvCxnSpPr>
          <p:spPr>
            <a:xfrm>
              <a:off x="6674768" y="2037537"/>
              <a:ext cx="128060" cy="2173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127">
              <a:extLst>
                <a:ext uri="{FF2B5EF4-FFF2-40B4-BE49-F238E27FC236}">
                  <a16:creationId xmlns:a16="http://schemas.microsoft.com/office/drawing/2014/main" id="{41BEC592-A281-2EF7-BB76-6BFBE26665C1}"/>
                </a:ext>
              </a:extLst>
            </p:cNvPr>
            <p:cNvCxnSpPr>
              <a:stCxn id="47" idx="2"/>
              <a:endCxn id="45" idx="6"/>
            </p:cNvCxnSpPr>
            <p:nvPr/>
          </p:nvCxnSpPr>
          <p:spPr>
            <a:xfrm flipH="1">
              <a:off x="6009775" y="2496052"/>
              <a:ext cx="693150" cy="2234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128">
              <a:extLst>
                <a:ext uri="{FF2B5EF4-FFF2-40B4-BE49-F238E27FC236}">
                  <a16:creationId xmlns:a16="http://schemas.microsoft.com/office/drawing/2014/main" id="{00D30115-865D-053C-2920-44D1DB7B44DD}"/>
                </a:ext>
              </a:extLst>
            </p:cNvPr>
            <p:cNvCxnSpPr>
              <a:stCxn id="50" idx="7"/>
              <a:endCxn id="45" idx="3"/>
            </p:cNvCxnSpPr>
            <p:nvPr/>
          </p:nvCxnSpPr>
          <p:spPr>
            <a:xfrm flipV="1">
              <a:off x="5173378" y="2975656"/>
              <a:ext cx="217992" cy="1742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131">
              <a:extLst>
                <a:ext uri="{FF2B5EF4-FFF2-40B4-BE49-F238E27FC236}">
                  <a16:creationId xmlns:a16="http://schemas.microsoft.com/office/drawing/2014/main" id="{91054BDB-4255-F224-CC23-7EC4DAB9E21D}"/>
                </a:ext>
              </a:extLst>
            </p:cNvPr>
            <p:cNvSpPr/>
            <p:nvPr/>
          </p:nvSpPr>
          <p:spPr>
            <a:xfrm>
              <a:off x="6029230" y="2690558"/>
              <a:ext cx="682185" cy="682185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cxnSp>
          <p:nvCxnSpPr>
            <p:cNvPr id="40" name="Straight Connector 132">
              <a:extLst>
                <a:ext uri="{FF2B5EF4-FFF2-40B4-BE49-F238E27FC236}">
                  <a16:creationId xmlns:a16="http://schemas.microsoft.com/office/drawing/2014/main" id="{78447C53-3877-2AE3-A604-379DAE564C9D}"/>
                </a:ext>
              </a:extLst>
            </p:cNvPr>
            <p:cNvCxnSpPr>
              <a:stCxn id="47" idx="5"/>
              <a:endCxn id="51" idx="1"/>
            </p:cNvCxnSpPr>
            <p:nvPr/>
          </p:nvCxnSpPr>
          <p:spPr>
            <a:xfrm>
              <a:off x="7285206" y="2737240"/>
              <a:ext cx="335829" cy="3542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133">
              <a:extLst>
                <a:ext uri="{FF2B5EF4-FFF2-40B4-BE49-F238E27FC236}">
                  <a16:creationId xmlns:a16="http://schemas.microsoft.com/office/drawing/2014/main" id="{821F9D2F-C007-31F3-C9F0-7B88C9B81CA7}"/>
                </a:ext>
              </a:extLst>
            </p:cNvPr>
            <p:cNvCxnSpPr>
              <a:stCxn id="51" idx="2"/>
              <a:endCxn id="48" idx="7"/>
            </p:cNvCxnSpPr>
            <p:nvPr/>
          </p:nvCxnSpPr>
          <p:spPr>
            <a:xfrm flipH="1">
              <a:off x="6918235" y="3332644"/>
              <a:ext cx="602896" cy="183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134">
              <a:extLst>
                <a:ext uri="{FF2B5EF4-FFF2-40B4-BE49-F238E27FC236}">
                  <a16:creationId xmlns:a16="http://schemas.microsoft.com/office/drawing/2014/main" id="{A019E4E9-A1EF-EF28-3317-B72CBBCD112A}"/>
                </a:ext>
              </a:extLst>
            </p:cNvPr>
            <p:cNvCxnSpPr>
              <a:stCxn id="51" idx="4"/>
              <a:endCxn id="52" idx="7"/>
            </p:cNvCxnSpPr>
            <p:nvPr/>
          </p:nvCxnSpPr>
          <p:spPr>
            <a:xfrm flipH="1">
              <a:off x="7492219" y="3673736"/>
              <a:ext cx="370005" cy="38021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135">
              <a:extLst>
                <a:ext uri="{FF2B5EF4-FFF2-40B4-BE49-F238E27FC236}">
                  <a16:creationId xmlns:a16="http://schemas.microsoft.com/office/drawing/2014/main" id="{9DA3D917-EE37-8570-7AC7-BEFE29FB1712}"/>
                </a:ext>
              </a:extLst>
            </p:cNvPr>
            <p:cNvCxnSpPr>
              <a:stCxn id="48" idx="2"/>
              <a:endCxn id="45" idx="4"/>
            </p:cNvCxnSpPr>
            <p:nvPr/>
          </p:nvCxnSpPr>
          <p:spPr>
            <a:xfrm flipH="1" flipV="1">
              <a:off x="5647522" y="3081757"/>
              <a:ext cx="652308" cy="6900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136">
              <a:extLst>
                <a:ext uri="{FF2B5EF4-FFF2-40B4-BE49-F238E27FC236}">
                  <a16:creationId xmlns:a16="http://schemas.microsoft.com/office/drawing/2014/main" id="{49370421-666E-7224-24ED-B385604FB648}"/>
                </a:ext>
              </a:extLst>
            </p:cNvPr>
            <p:cNvCxnSpPr>
              <a:stCxn id="50" idx="5"/>
              <a:endCxn id="53" idx="1"/>
            </p:cNvCxnSpPr>
            <p:nvPr/>
          </p:nvCxnSpPr>
          <p:spPr>
            <a:xfrm>
              <a:off x="5173378" y="3632279"/>
              <a:ext cx="290109" cy="605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137">
              <a:extLst>
                <a:ext uri="{FF2B5EF4-FFF2-40B4-BE49-F238E27FC236}">
                  <a16:creationId xmlns:a16="http://schemas.microsoft.com/office/drawing/2014/main" id="{9DD76E65-5590-7C29-C642-795399B21E88}"/>
                </a:ext>
              </a:extLst>
            </p:cNvPr>
            <p:cNvCxnSpPr>
              <a:stCxn id="53" idx="6"/>
              <a:endCxn id="48" idx="2"/>
            </p:cNvCxnSpPr>
            <p:nvPr/>
          </p:nvCxnSpPr>
          <p:spPr>
            <a:xfrm flipV="1">
              <a:off x="5984528" y="3771811"/>
              <a:ext cx="315302" cy="1368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138">
              <a:extLst>
                <a:ext uri="{FF2B5EF4-FFF2-40B4-BE49-F238E27FC236}">
                  <a16:creationId xmlns:a16="http://schemas.microsoft.com/office/drawing/2014/main" id="{CBBE0946-E8C7-B3F6-7BAD-3552B0C2C16A}"/>
                </a:ext>
              </a:extLst>
            </p:cNvPr>
            <p:cNvCxnSpPr>
              <a:stCxn id="53" idx="5"/>
              <a:endCxn id="54" idx="1"/>
            </p:cNvCxnSpPr>
            <p:nvPr/>
          </p:nvCxnSpPr>
          <p:spPr>
            <a:xfrm>
              <a:off x="5895132" y="4124462"/>
              <a:ext cx="270125" cy="467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139">
              <a:extLst>
                <a:ext uri="{FF2B5EF4-FFF2-40B4-BE49-F238E27FC236}">
                  <a16:creationId xmlns:a16="http://schemas.microsoft.com/office/drawing/2014/main" id="{E946F88C-F68A-333B-6D52-1B6F000E1A21}"/>
                </a:ext>
              </a:extLst>
            </p:cNvPr>
            <p:cNvCxnSpPr>
              <a:stCxn id="54" idx="7"/>
              <a:endCxn id="52" idx="2"/>
            </p:cNvCxnSpPr>
            <p:nvPr/>
          </p:nvCxnSpPr>
          <p:spPr>
            <a:xfrm flipV="1">
              <a:off x="6596901" y="4295135"/>
              <a:ext cx="313036" cy="29637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140">
              <a:extLst>
                <a:ext uri="{FF2B5EF4-FFF2-40B4-BE49-F238E27FC236}">
                  <a16:creationId xmlns:a16="http://schemas.microsoft.com/office/drawing/2014/main" id="{2CB06C17-82B1-70E4-50C5-1F9872F8F716}"/>
                </a:ext>
              </a:extLst>
            </p:cNvPr>
            <p:cNvCxnSpPr>
              <a:stCxn id="52" idx="1"/>
              <a:endCxn id="48" idx="5"/>
            </p:cNvCxnSpPr>
            <p:nvPr/>
          </p:nvCxnSpPr>
          <p:spPr>
            <a:xfrm flipH="1" flipV="1">
              <a:off x="6918235" y="4027963"/>
              <a:ext cx="91606" cy="2598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141">
              <a:extLst>
                <a:ext uri="{FF2B5EF4-FFF2-40B4-BE49-F238E27FC236}">
                  <a16:creationId xmlns:a16="http://schemas.microsoft.com/office/drawing/2014/main" id="{E59BF303-A4C6-46F1-D3F4-4130DED35A58}"/>
                </a:ext>
              </a:extLst>
            </p:cNvPr>
            <p:cNvSpPr/>
            <p:nvPr/>
          </p:nvSpPr>
          <p:spPr>
            <a:xfrm>
              <a:off x="4659496" y="4250241"/>
              <a:ext cx="610438" cy="610438"/>
            </a:xfrm>
            <a:prstGeom prst="ellipse">
              <a:avLst/>
            </a:prstGeom>
            <a:solidFill>
              <a:srgbClr val="F4F4F4"/>
            </a:solidFill>
            <a:ln w="1905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1900" dirty="0"/>
            </a:p>
          </p:txBody>
        </p:sp>
        <p:pic>
          <p:nvPicPr>
            <p:cNvPr id="50" name="Picture 142">
              <a:extLst>
                <a:ext uri="{FF2B5EF4-FFF2-40B4-BE49-F238E27FC236}">
                  <a16:creationId xmlns:a16="http://schemas.microsoft.com/office/drawing/2014/main" id="{533EC6C3-FAC9-4C71-5901-3A04AD71D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65864" y="1612573"/>
              <a:ext cx="528249" cy="262045"/>
            </a:xfrm>
            <a:prstGeom prst="rect">
              <a:avLst/>
            </a:prstGeom>
            <a:noFill/>
          </p:spPr>
        </p:pic>
        <p:pic>
          <p:nvPicPr>
            <p:cNvPr id="51" name="Picture 143">
              <a:extLst>
                <a:ext uri="{FF2B5EF4-FFF2-40B4-BE49-F238E27FC236}">
                  <a16:creationId xmlns:a16="http://schemas.microsoft.com/office/drawing/2014/main" id="{41EFF076-7896-D62E-E342-BC6C9262A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825292" y="2318792"/>
              <a:ext cx="432289" cy="354334"/>
            </a:xfrm>
            <a:prstGeom prst="rect">
              <a:avLst/>
            </a:prstGeom>
          </p:spPr>
        </p:pic>
        <p:pic>
          <p:nvPicPr>
            <p:cNvPr id="52" name="Picture 144">
              <a:extLst>
                <a:ext uri="{FF2B5EF4-FFF2-40B4-BE49-F238E27FC236}">
                  <a16:creationId xmlns:a16="http://schemas.microsoft.com/office/drawing/2014/main" id="{CC618790-F96B-FF65-E3A9-A18E9256F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610950" y="3168413"/>
              <a:ext cx="499430" cy="345061"/>
            </a:xfrm>
            <a:prstGeom prst="rect">
              <a:avLst/>
            </a:prstGeom>
          </p:spPr>
        </p:pic>
        <p:pic>
          <p:nvPicPr>
            <p:cNvPr id="53" name="Picture 145">
              <a:extLst>
                <a:ext uri="{FF2B5EF4-FFF2-40B4-BE49-F238E27FC236}">
                  <a16:creationId xmlns:a16="http://schemas.microsoft.com/office/drawing/2014/main" id="{52C2A005-8075-B336-6C7B-031571179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006269" y="4130400"/>
              <a:ext cx="514671" cy="352143"/>
            </a:xfrm>
            <a:prstGeom prst="rect">
              <a:avLst/>
            </a:prstGeom>
          </p:spPr>
        </p:pic>
        <p:pic>
          <p:nvPicPr>
            <p:cNvPr id="54" name="Picture 146">
              <a:extLst>
                <a:ext uri="{FF2B5EF4-FFF2-40B4-BE49-F238E27FC236}">
                  <a16:creationId xmlns:a16="http://schemas.microsoft.com/office/drawing/2014/main" id="{F76E6250-AE02-3463-E05F-7BF7874D4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509800" y="3538808"/>
              <a:ext cx="286826" cy="531158"/>
            </a:xfrm>
            <a:prstGeom prst="rect">
              <a:avLst/>
            </a:prstGeom>
          </p:spPr>
        </p:pic>
        <p:pic>
          <p:nvPicPr>
            <p:cNvPr id="55" name="Picture 147">
              <a:extLst>
                <a:ext uri="{FF2B5EF4-FFF2-40B4-BE49-F238E27FC236}">
                  <a16:creationId xmlns:a16="http://schemas.microsoft.com/office/drawing/2014/main" id="{DC67DCC9-D1E7-AA75-DEDB-16C4C2044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D02821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 flipH="1">
              <a:off x="5400352" y="2500221"/>
              <a:ext cx="511506" cy="506740"/>
            </a:xfrm>
            <a:prstGeom prst="rect">
              <a:avLst/>
            </a:prstGeom>
          </p:spPr>
        </p:pic>
        <p:pic>
          <p:nvPicPr>
            <p:cNvPr id="56" name="Picture 148">
              <a:extLst>
                <a:ext uri="{FF2B5EF4-FFF2-40B4-BE49-F238E27FC236}">
                  <a16:creationId xmlns:a16="http://schemas.microsoft.com/office/drawing/2014/main" id="{6A5E388D-0DB4-D7AB-835B-458C97143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671148" y="3170827"/>
              <a:ext cx="506349" cy="427946"/>
            </a:xfrm>
            <a:prstGeom prst="rect">
              <a:avLst/>
            </a:prstGeom>
          </p:spPr>
        </p:pic>
        <p:pic>
          <p:nvPicPr>
            <p:cNvPr id="57" name="Picture 149">
              <a:extLst>
                <a:ext uri="{FF2B5EF4-FFF2-40B4-BE49-F238E27FC236}">
                  <a16:creationId xmlns:a16="http://schemas.microsoft.com/office/drawing/2014/main" id="{65E334F3-FF5F-CF88-9579-F3DC11491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5444109" y="3721676"/>
              <a:ext cx="479337" cy="386513"/>
            </a:xfrm>
            <a:prstGeom prst="rect">
              <a:avLst/>
            </a:prstGeom>
          </p:spPr>
        </p:pic>
        <p:pic>
          <p:nvPicPr>
            <p:cNvPr id="58" name="Picture 150">
              <a:extLst>
                <a:ext uri="{FF2B5EF4-FFF2-40B4-BE49-F238E27FC236}">
                  <a16:creationId xmlns:a16="http://schemas.microsoft.com/office/drawing/2014/main" id="{4E27D75D-CF87-1AED-DC6F-46D4CBE9DE3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253822" y="4686066"/>
              <a:ext cx="254237" cy="326876"/>
            </a:xfrm>
            <a:prstGeom prst="rect">
              <a:avLst/>
            </a:prstGeom>
          </p:spPr>
        </p:pic>
        <p:pic>
          <p:nvPicPr>
            <p:cNvPr id="59" name="Picture 151">
              <a:extLst>
                <a:ext uri="{FF2B5EF4-FFF2-40B4-BE49-F238E27FC236}">
                  <a16:creationId xmlns:a16="http://schemas.microsoft.com/office/drawing/2014/main" id="{703B11C3-B916-B91A-96E2-75D7BAAAB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805935" y="4324894"/>
              <a:ext cx="307576" cy="402214"/>
            </a:xfrm>
            <a:prstGeom prst="rect">
              <a:avLst/>
            </a:prstGeom>
          </p:spPr>
        </p:pic>
        <p:pic>
          <p:nvPicPr>
            <p:cNvPr id="60" name="Picture 152">
              <a:extLst>
                <a:ext uri="{FF2B5EF4-FFF2-40B4-BE49-F238E27FC236}">
                  <a16:creationId xmlns:a16="http://schemas.microsoft.com/office/drawing/2014/main" id="{614869D0-4221-A7A9-FDE6-7ED72E940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26320" y="2795066"/>
              <a:ext cx="482863" cy="482863"/>
            </a:xfrm>
            <a:prstGeom prst="rect">
              <a:avLst/>
            </a:prstGeom>
          </p:spPr>
        </p:pic>
      </p:grpSp>
      <p:sp>
        <p:nvSpPr>
          <p:cNvPr id="61" name="Forma libre: forma 60">
            <a:extLst>
              <a:ext uri="{FF2B5EF4-FFF2-40B4-BE49-F238E27FC236}">
                <a16:creationId xmlns:a16="http://schemas.microsoft.com/office/drawing/2014/main" id="{37E6A598-E30A-1F4E-0A93-3AF24F10EE70}"/>
              </a:ext>
            </a:extLst>
          </p:cNvPr>
          <p:cNvSpPr/>
          <p:nvPr/>
        </p:nvSpPr>
        <p:spPr>
          <a:xfrm>
            <a:off x="3794554" y="5276639"/>
            <a:ext cx="1641801" cy="1158026"/>
          </a:xfrm>
          <a:custGeom>
            <a:avLst/>
            <a:gdLst>
              <a:gd name="connsiteX0" fmla="*/ 0 w 1476463"/>
              <a:gd name="connsiteY0" fmla="*/ 738232 h 1476463"/>
              <a:gd name="connsiteX1" fmla="*/ 738232 w 1476463"/>
              <a:gd name="connsiteY1" fmla="*/ 0 h 1476463"/>
              <a:gd name="connsiteX2" fmla="*/ 1476464 w 1476463"/>
              <a:gd name="connsiteY2" fmla="*/ 738232 h 1476463"/>
              <a:gd name="connsiteX3" fmla="*/ 738232 w 1476463"/>
              <a:gd name="connsiteY3" fmla="*/ 1476464 h 1476463"/>
              <a:gd name="connsiteX4" fmla="*/ 0 w 1476463"/>
              <a:gd name="connsiteY4" fmla="*/ 738232 h 147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463" h="1476463">
                <a:moveTo>
                  <a:pt x="0" y="738232"/>
                </a:moveTo>
                <a:cubicBezTo>
                  <a:pt x="0" y="330518"/>
                  <a:pt x="330518" y="0"/>
                  <a:pt x="738232" y="0"/>
                </a:cubicBezTo>
                <a:cubicBezTo>
                  <a:pt x="1145946" y="0"/>
                  <a:pt x="1476464" y="330518"/>
                  <a:pt x="1476464" y="738232"/>
                </a:cubicBezTo>
                <a:cubicBezTo>
                  <a:pt x="1476464" y="1145946"/>
                  <a:pt x="1145946" y="1476464"/>
                  <a:pt x="738232" y="1476464"/>
                </a:cubicBezTo>
                <a:cubicBezTo>
                  <a:pt x="330518" y="1476464"/>
                  <a:pt x="0" y="1145946"/>
                  <a:pt x="0" y="738232"/>
                </a:cubicBez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7478" tIns="234003" rIns="297478" bIns="23400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b="1" i="0" kern="1200" baseline="0" dirty="0">
                <a:latin typeface="Arial Narrow" charset="0"/>
                <a:ea typeface="Arial Narrow" charset="0"/>
                <a:cs typeface="Arial Narrow" charset="0"/>
              </a:rPr>
              <a:t>DEFICIENTE VOLUMEN Y/O CALIDAD DE PRODUCTOS </a:t>
            </a:r>
            <a:endParaRPr lang="es-ES" sz="1400" b="1" i="0" kern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2" name="Forma libre: forma 61">
            <a:extLst>
              <a:ext uri="{FF2B5EF4-FFF2-40B4-BE49-F238E27FC236}">
                <a16:creationId xmlns:a16="http://schemas.microsoft.com/office/drawing/2014/main" id="{D088609C-CF57-247F-9642-0785D2447E36}"/>
              </a:ext>
            </a:extLst>
          </p:cNvPr>
          <p:cNvSpPr/>
          <p:nvPr/>
        </p:nvSpPr>
        <p:spPr>
          <a:xfrm>
            <a:off x="5228464" y="5276639"/>
            <a:ext cx="1476463" cy="1144684"/>
          </a:xfrm>
          <a:custGeom>
            <a:avLst/>
            <a:gdLst>
              <a:gd name="connsiteX0" fmla="*/ 0 w 1476463"/>
              <a:gd name="connsiteY0" fmla="*/ 738232 h 1476463"/>
              <a:gd name="connsiteX1" fmla="*/ 738232 w 1476463"/>
              <a:gd name="connsiteY1" fmla="*/ 0 h 1476463"/>
              <a:gd name="connsiteX2" fmla="*/ 1476464 w 1476463"/>
              <a:gd name="connsiteY2" fmla="*/ 738232 h 1476463"/>
              <a:gd name="connsiteX3" fmla="*/ 738232 w 1476463"/>
              <a:gd name="connsiteY3" fmla="*/ 1476464 h 1476463"/>
              <a:gd name="connsiteX4" fmla="*/ 0 w 1476463"/>
              <a:gd name="connsiteY4" fmla="*/ 738232 h 147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463" h="1476463">
                <a:moveTo>
                  <a:pt x="0" y="738232"/>
                </a:moveTo>
                <a:cubicBezTo>
                  <a:pt x="0" y="330518"/>
                  <a:pt x="330518" y="0"/>
                  <a:pt x="738232" y="0"/>
                </a:cubicBezTo>
                <a:cubicBezTo>
                  <a:pt x="1145946" y="0"/>
                  <a:pt x="1476464" y="330518"/>
                  <a:pt x="1476464" y="738232"/>
                </a:cubicBezTo>
                <a:cubicBezTo>
                  <a:pt x="1476464" y="1145946"/>
                  <a:pt x="1145946" y="1476464"/>
                  <a:pt x="738232" y="1476464"/>
                </a:cubicBezTo>
                <a:cubicBezTo>
                  <a:pt x="330518" y="1476464"/>
                  <a:pt x="0" y="1145946"/>
                  <a:pt x="0" y="738232"/>
                </a:cubicBez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7478" tIns="234003" rIns="297478" bIns="23400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b="1" i="0" kern="1200" baseline="0" dirty="0">
                <a:latin typeface="Arial Narrow" charset="0"/>
                <a:ea typeface="Arial Narrow" charset="0"/>
                <a:cs typeface="Arial Narrow" charset="0"/>
              </a:rPr>
              <a:t>RECLAMOS DE CLIENTES. </a:t>
            </a:r>
            <a:endParaRPr lang="es-ES" sz="1400" b="1" i="0" kern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3" name="Forma libre: forma 62">
            <a:extLst>
              <a:ext uri="{FF2B5EF4-FFF2-40B4-BE49-F238E27FC236}">
                <a16:creationId xmlns:a16="http://schemas.microsoft.com/office/drawing/2014/main" id="{3AEBAD5B-658D-3DCC-E946-4EC3B6429A18}"/>
              </a:ext>
            </a:extLst>
          </p:cNvPr>
          <p:cNvSpPr/>
          <p:nvPr/>
        </p:nvSpPr>
        <p:spPr>
          <a:xfrm>
            <a:off x="6438495" y="5289981"/>
            <a:ext cx="1542812" cy="1144684"/>
          </a:xfrm>
          <a:custGeom>
            <a:avLst/>
            <a:gdLst>
              <a:gd name="connsiteX0" fmla="*/ 0 w 1476463"/>
              <a:gd name="connsiteY0" fmla="*/ 738232 h 1476463"/>
              <a:gd name="connsiteX1" fmla="*/ 738232 w 1476463"/>
              <a:gd name="connsiteY1" fmla="*/ 0 h 1476463"/>
              <a:gd name="connsiteX2" fmla="*/ 1476464 w 1476463"/>
              <a:gd name="connsiteY2" fmla="*/ 738232 h 1476463"/>
              <a:gd name="connsiteX3" fmla="*/ 738232 w 1476463"/>
              <a:gd name="connsiteY3" fmla="*/ 1476464 h 1476463"/>
              <a:gd name="connsiteX4" fmla="*/ 0 w 1476463"/>
              <a:gd name="connsiteY4" fmla="*/ 738232 h 147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463" h="1476463">
                <a:moveTo>
                  <a:pt x="0" y="738232"/>
                </a:moveTo>
                <a:cubicBezTo>
                  <a:pt x="0" y="330518"/>
                  <a:pt x="330518" y="0"/>
                  <a:pt x="738232" y="0"/>
                </a:cubicBezTo>
                <a:cubicBezTo>
                  <a:pt x="1145946" y="0"/>
                  <a:pt x="1476464" y="330518"/>
                  <a:pt x="1476464" y="738232"/>
                </a:cubicBezTo>
                <a:cubicBezTo>
                  <a:pt x="1476464" y="1145946"/>
                  <a:pt x="1145946" y="1476464"/>
                  <a:pt x="738232" y="1476464"/>
                </a:cubicBezTo>
                <a:cubicBezTo>
                  <a:pt x="330518" y="1476464"/>
                  <a:pt x="0" y="1145946"/>
                  <a:pt x="0" y="738232"/>
                </a:cubicBez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7478" tIns="234003" rIns="297478" bIns="23400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b="1" i="0" kern="1200" baseline="0" dirty="0">
                <a:ln/>
                <a:latin typeface="Arial Narrow" charset="0"/>
                <a:ea typeface="Arial Narrow" charset="0"/>
                <a:cs typeface="Arial Narrow" charset="0"/>
              </a:rPr>
              <a:t>ELEVADOS COSTOS OPERATIVOS</a:t>
            </a:r>
            <a:endParaRPr lang="es-ES" sz="1400" b="1" i="0" kern="1200" dirty="0">
              <a:ln/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4" name="Forma libre: forma 63">
            <a:extLst>
              <a:ext uri="{FF2B5EF4-FFF2-40B4-BE49-F238E27FC236}">
                <a16:creationId xmlns:a16="http://schemas.microsoft.com/office/drawing/2014/main" id="{415A92D7-EF3A-2510-4B7B-80160DE2B9A2}"/>
              </a:ext>
            </a:extLst>
          </p:cNvPr>
          <p:cNvSpPr/>
          <p:nvPr/>
        </p:nvSpPr>
        <p:spPr>
          <a:xfrm>
            <a:off x="7739723" y="5310140"/>
            <a:ext cx="1833878" cy="1144684"/>
          </a:xfrm>
          <a:custGeom>
            <a:avLst/>
            <a:gdLst>
              <a:gd name="connsiteX0" fmla="*/ 0 w 1476463"/>
              <a:gd name="connsiteY0" fmla="*/ 738232 h 1476463"/>
              <a:gd name="connsiteX1" fmla="*/ 738232 w 1476463"/>
              <a:gd name="connsiteY1" fmla="*/ 0 h 1476463"/>
              <a:gd name="connsiteX2" fmla="*/ 1476464 w 1476463"/>
              <a:gd name="connsiteY2" fmla="*/ 738232 h 1476463"/>
              <a:gd name="connsiteX3" fmla="*/ 738232 w 1476463"/>
              <a:gd name="connsiteY3" fmla="*/ 1476464 h 1476463"/>
              <a:gd name="connsiteX4" fmla="*/ 0 w 1476463"/>
              <a:gd name="connsiteY4" fmla="*/ 738232 h 147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463" h="1476463">
                <a:moveTo>
                  <a:pt x="0" y="738232"/>
                </a:moveTo>
                <a:cubicBezTo>
                  <a:pt x="0" y="330518"/>
                  <a:pt x="330518" y="0"/>
                  <a:pt x="738232" y="0"/>
                </a:cubicBezTo>
                <a:cubicBezTo>
                  <a:pt x="1145946" y="0"/>
                  <a:pt x="1476464" y="330518"/>
                  <a:pt x="1476464" y="738232"/>
                </a:cubicBezTo>
                <a:cubicBezTo>
                  <a:pt x="1476464" y="1145946"/>
                  <a:pt x="1145946" y="1476464"/>
                  <a:pt x="738232" y="1476464"/>
                </a:cubicBezTo>
                <a:cubicBezTo>
                  <a:pt x="330518" y="1476464"/>
                  <a:pt x="0" y="1145946"/>
                  <a:pt x="0" y="738232"/>
                </a:cubicBez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7478" tIns="234003" rIns="297478" bIns="23400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b="1" i="0" kern="1200" baseline="0" dirty="0">
                <a:latin typeface="Arial Narrow" charset="0"/>
                <a:ea typeface="Arial Narrow" charset="0"/>
                <a:cs typeface="Arial Narrow" charset="0"/>
              </a:rPr>
              <a:t>ÍNDICES NO TOLERABLES DE SEGURIDAD.</a:t>
            </a:r>
            <a:endParaRPr lang="es-ES" sz="1400" b="1" i="0" kern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5" name="Forma libre: forma 64">
            <a:extLst>
              <a:ext uri="{FF2B5EF4-FFF2-40B4-BE49-F238E27FC236}">
                <a16:creationId xmlns:a16="http://schemas.microsoft.com/office/drawing/2014/main" id="{EC23AA4A-75AF-D0B7-CF1B-E68357B4016A}"/>
              </a:ext>
            </a:extLst>
          </p:cNvPr>
          <p:cNvSpPr/>
          <p:nvPr/>
        </p:nvSpPr>
        <p:spPr>
          <a:xfrm>
            <a:off x="9382743" y="5310140"/>
            <a:ext cx="1726466" cy="1144684"/>
          </a:xfrm>
          <a:custGeom>
            <a:avLst/>
            <a:gdLst>
              <a:gd name="connsiteX0" fmla="*/ 0 w 1476463"/>
              <a:gd name="connsiteY0" fmla="*/ 738232 h 1476463"/>
              <a:gd name="connsiteX1" fmla="*/ 738232 w 1476463"/>
              <a:gd name="connsiteY1" fmla="*/ 0 h 1476463"/>
              <a:gd name="connsiteX2" fmla="*/ 1476464 w 1476463"/>
              <a:gd name="connsiteY2" fmla="*/ 738232 h 1476463"/>
              <a:gd name="connsiteX3" fmla="*/ 738232 w 1476463"/>
              <a:gd name="connsiteY3" fmla="*/ 1476464 h 1476463"/>
              <a:gd name="connsiteX4" fmla="*/ 0 w 1476463"/>
              <a:gd name="connsiteY4" fmla="*/ 738232 h 1476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6463" h="1476463">
                <a:moveTo>
                  <a:pt x="0" y="738232"/>
                </a:moveTo>
                <a:cubicBezTo>
                  <a:pt x="0" y="330518"/>
                  <a:pt x="330518" y="0"/>
                  <a:pt x="738232" y="0"/>
                </a:cubicBezTo>
                <a:cubicBezTo>
                  <a:pt x="1145946" y="0"/>
                  <a:pt x="1476464" y="330518"/>
                  <a:pt x="1476464" y="738232"/>
                </a:cubicBezTo>
                <a:cubicBezTo>
                  <a:pt x="1476464" y="1145946"/>
                  <a:pt x="1145946" y="1476464"/>
                  <a:pt x="738232" y="1476464"/>
                </a:cubicBezTo>
                <a:cubicBezTo>
                  <a:pt x="330518" y="1476464"/>
                  <a:pt x="0" y="1145946"/>
                  <a:pt x="0" y="738232"/>
                </a:cubicBezTo>
                <a:close/>
              </a:path>
            </a:pathLst>
          </a:custGeom>
          <a:solidFill>
            <a:schemeClr val="bg2">
              <a:lumMod val="75000"/>
              <a:alpha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97478" tIns="234003" rIns="297478" bIns="234003" numCol="1" spcCol="1270" anchor="ctr" anchorCtr="0">
            <a:noAutofit/>
          </a:bodyPr>
          <a:lstStyle/>
          <a:p>
            <a:pPr marL="0" lvl="0" indent="0" algn="ctr" defTabSz="62230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s-ES" sz="1400" b="1" i="0" kern="1200" baseline="0" dirty="0">
                <a:latin typeface="Arial Narrow" charset="0"/>
                <a:ea typeface="Arial Narrow" charset="0"/>
                <a:cs typeface="Arial Narrow" charset="0"/>
              </a:rPr>
              <a:t>AFECTACIÓN RECURRENTE DEL AMBIENTE.</a:t>
            </a:r>
            <a:endParaRPr lang="es-ES" sz="1400" b="1" i="0" kern="1200" dirty="0">
              <a:latin typeface="Arial Narrow" charset="0"/>
              <a:ea typeface="Arial Narrow" charset="0"/>
              <a:cs typeface="Arial Narrow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3B7B9816-D627-51C8-84FD-F9D7E20060D2}"/>
              </a:ext>
            </a:extLst>
          </p:cNvPr>
          <p:cNvSpPr txBox="1"/>
          <p:nvPr/>
        </p:nvSpPr>
        <p:spPr>
          <a:xfrm>
            <a:off x="1198153" y="5664719"/>
            <a:ext cx="2438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CONSECUENCIAS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90EEB0D-DA56-DB51-38CE-B993B582EB02}"/>
              </a:ext>
            </a:extLst>
          </p:cNvPr>
          <p:cNvSpPr txBox="1"/>
          <p:nvPr/>
        </p:nvSpPr>
        <p:spPr>
          <a:xfrm>
            <a:off x="1058914" y="2936852"/>
            <a:ext cx="1997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>
                <a:latin typeface="Arial" panose="020B0604020202020204" pitchFamily="34" charset="0"/>
                <a:ea typeface="Arial Black" charset="0"/>
                <a:cs typeface="Arial" panose="020B0604020202020204" pitchFamily="34" charset="0"/>
              </a:rPr>
              <a:t>CONDICIONES</a:t>
            </a:r>
          </a:p>
        </p:txBody>
      </p:sp>
      <p:sp>
        <p:nvSpPr>
          <p:cNvPr id="69" name="Título 1">
            <a:extLst>
              <a:ext uri="{FF2B5EF4-FFF2-40B4-BE49-F238E27FC236}">
                <a16:creationId xmlns:a16="http://schemas.microsoft.com/office/drawing/2014/main" id="{038C236E-4F25-F50B-078E-5ECE33BE9BB9}"/>
              </a:ext>
            </a:extLst>
          </p:cNvPr>
          <p:cNvSpPr txBox="1">
            <a:spLocks/>
          </p:cNvSpPr>
          <p:nvPr/>
        </p:nvSpPr>
        <p:spPr>
          <a:xfrm>
            <a:off x="227012" y="373625"/>
            <a:ext cx="10293504" cy="710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¿CUÁNDO PENSAR EN LO HUMANO?</a:t>
            </a:r>
          </a:p>
        </p:txBody>
      </p:sp>
    </p:spTree>
    <p:extLst>
      <p:ext uri="{BB962C8B-B14F-4D97-AF65-F5344CB8AC3E}">
        <p14:creationId xmlns:p14="http://schemas.microsoft.com/office/powerpoint/2010/main" val="34346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62" grpId="0" animBg="1"/>
      <p:bldP spid="63" grpId="0" animBg="1"/>
      <p:bldP spid="64" grpId="0" animBg="1"/>
      <p:bldP spid="65" grpId="0" animBg="1"/>
      <p:bldP spid="6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43249C-446B-A353-DE49-F2FFA450D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88026"/>
            <a:ext cx="12192000" cy="4031224"/>
          </a:xfrm>
        </p:spPr>
        <p:txBody>
          <a:bodyPr/>
          <a:lstStyle/>
          <a:p>
            <a:r>
              <a:rPr lang="es-MX" sz="5400" dirty="0"/>
              <a:t>FALLA CATASTRÓFICA:</a:t>
            </a:r>
            <a:br>
              <a:rPr lang="es-MX" sz="5400" dirty="0"/>
            </a:br>
            <a:r>
              <a:rPr lang="es-MX" sz="5400" dirty="0"/>
              <a:t>no tolerable, evitable</a:t>
            </a:r>
            <a:br>
              <a:rPr lang="es-MX" sz="5400" dirty="0"/>
            </a:br>
            <a:br>
              <a:rPr lang="es-MX" sz="5400" dirty="0"/>
            </a:br>
            <a:r>
              <a:rPr lang="es-MX" sz="5400" dirty="0"/>
              <a:t>FALLA RECURRENTE:</a:t>
            </a:r>
            <a:br>
              <a:rPr lang="es-MX" sz="5400" dirty="0"/>
            </a:br>
            <a:r>
              <a:rPr lang="es-MX" sz="5400" dirty="0"/>
              <a:t>tolerable, parte del proceso</a:t>
            </a:r>
          </a:p>
        </p:txBody>
      </p:sp>
    </p:spTree>
    <p:extLst>
      <p:ext uri="{BB962C8B-B14F-4D97-AF65-F5344CB8AC3E}">
        <p14:creationId xmlns:p14="http://schemas.microsoft.com/office/powerpoint/2010/main" val="2292812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3BCC24E-43EA-0E50-6B78-733FC3E551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19" y="1469870"/>
            <a:ext cx="7250993" cy="5397961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BBBA60EA-42A3-FD61-07E7-56D650D498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030" y="1482721"/>
            <a:ext cx="4605099" cy="472437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>
            <a:lvl1pPr eaLnBrk="0" hangingPunct="0">
              <a:defRPr sz="1700" i="1">
                <a:solidFill>
                  <a:srgbClr val="000066"/>
                </a:solidFill>
                <a:latin typeface="Arial" charset="0"/>
              </a:defRPr>
            </a:lvl1pPr>
            <a:lvl2pPr marL="742950" indent="-28575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2pPr>
            <a:lvl3pPr marL="11430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3pPr>
            <a:lvl4pPr marL="16002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4pPr>
            <a:lvl5pPr marL="2057400" indent="-228600" eaLnBrk="0" hangingPunct="0">
              <a:defRPr sz="1700" i="1">
                <a:solidFill>
                  <a:srgbClr val="000066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 i="1">
                <a:solidFill>
                  <a:srgbClr val="000066"/>
                </a:solidFill>
                <a:latin typeface="Arial" charset="0"/>
              </a:defRPr>
            </a:lvl9pPr>
          </a:lstStyle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 err="1">
                <a:solidFill>
                  <a:schemeClr val="tx1"/>
                </a:solidFill>
                <a:latin typeface="Arial Nova "/>
              </a:rPr>
              <a:t>Three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</a:t>
            </a:r>
            <a:r>
              <a:rPr lang="es-VE" sz="1800" i="0" dirty="0" err="1">
                <a:solidFill>
                  <a:schemeClr val="tx1"/>
                </a:solidFill>
                <a:latin typeface="Arial Nova "/>
              </a:rPr>
              <a:t>Mile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Island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(1979)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 err="1">
                <a:solidFill>
                  <a:schemeClr val="tx1"/>
                </a:solidFill>
                <a:latin typeface="Arial Nova "/>
              </a:rPr>
              <a:t>Union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</a:t>
            </a:r>
            <a:r>
              <a:rPr lang="es-VE" sz="1800" i="0" dirty="0" err="1">
                <a:solidFill>
                  <a:schemeClr val="tx1"/>
                </a:solidFill>
                <a:latin typeface="Arial Nova "/>
              </a:rPr>
              <a:t>Carbide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en </a:t>
            </a:r>
            <a:r>
              <a:rPr lang="es-VE" sz="1800" i="0" dirty="0" err="1">
                <a:solidFill>
                  <a:schemeClr val="tx1"/>
                </a:solidFill>
                <a:latin typeface="Arial Nova "/>
              </a:rPr>
              <a:t>Bhopal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(1984)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 err="1">
                <a:solidFill>
                  <a:schemeClr val="tx1"/>
                </a:solidFill>
                <a:latin typeface="Arial Nova "/>
              </a:rPr>
              <a:t>Chernobyl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(1986)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n-US" sz="1800" i="0" dirty="0">
                <a:solidFill>
                  <a:schemeClr val="tx1"/>
                </a:solidFill>
                <a:latin typeface="Arial Nova "/>
              </a:rPr>
              <a:t>Challenger</a:t>
            </a:r>
            <a:r>
              <a:rPr lang="es-VE" sz="1800" i="0" dirty="0">
                <a:solidFill>
                  <a:schemeClr val="tx1"/>
                </a:solidFill>
                <a:latin typeface="Arial Nova "/>
              </a:rPr>
              <a:t>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(1986)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>
                <a:solidFill>
                  <a:schemeClr val="tx1"/>
                </a:solidFill>
                <a:latin typeface="Arial Nova "/>
              </a:rPr>
              <a:t>Colisión entre aviones, LA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(1986)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b="1" i="0" dirty="0" err="1">
                <a:solidFill>
                  <a:schemeClr val="tx1"/>
                </a:solidFill>
                <a:latin typeface="Arial Nova "/>
              </a:rPr>
              <a:t>Piper</a:t>
            </a:r>
            <a:r>
              <a:rPr lang="es-VE" sz="1800" b="1" i="0" dirty="0">
                <a:solidFill>
                  <a:schemeClr val="tx1"/>
                </a:solidFill>
                <a:latin typeface="Arial Nova "/>
              </a:rPr>
              <a:t> Alpha (1988; 167 muertos)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>
                <a:solidFill>
                  <a:schemeClr val="tx1"/>
                </a:solidFill>
                <a:latin typeface="Arial Nova "/>
              </a:rPr>
              <a:t>Plataforma petrolera P-36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(2001)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>
                <a:solidFill>
                  <a:schemeClr val="tx1"/>
                </a:solidFill>
                <a:latin typeface="Arial Nova "/>
              </a:rPr>
              <a:t>Plataforma petrolera P-34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(2002)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>
                <a:solidFill>
                  <a:schemeClr val="tx1"/>
                </a:solidFill>
                <a:latin typeface="Arial Nova "/>
              </a:rPr>
              <a:t>Colisión entre aviones, Suiza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(2002)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i="0" dirty="0">
                <a:solidFill>
                  <a:schemeClr val="tx1"/>
                </a:solidFill>
                <a:latin typeface="Arial Nova "/>
              </a:rPr>
              <a:t>Columbia </a:t>
            </a:r>
            <a:r>
              <a:rPr lang="es-VE" sz="1800" i="0" dirty="0">
                <a:solidFill>
                  <a:schemeClr val="tx1"/>
                </a:solidFill>
                <a:latin typeface="Arial Nova Light" panose="020B0304020202020204" pitchFamily="34" charset="0"/>
              </a:rPr>
              <a:t>(2003)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b="1" i="0" dirty="0" err="1">
                <a:solidFill>
                  <a:schemeClr val="tx1"/>
                </a:solidFill>
                <a:latin typeface="Arial Nova "/>
              </a:rPr>
              <a:t>Deepwater</a:t>
            </a:r>
            <a:r>
              <a:rPr lang="es-VE" sz="1800" b="1" i="0" dirty="0">
                <a:solidFill>
                  <a:schemeClr val="tx1"/>
                </a:solidFill>
                <a:latin typeface="Arial Nova "/>
              </a:rPr>
              <a:t> </a:t>
            </a:r>
            <a:r>
              <a:rPr lang="es-VE" sz="1800" b="1" i="0" dirty="0" err="1">
                <a:solidFill>
                  <a:schemeClr val="tx1"/>
                </a:solidFill>
                <a:latin typeface="Arial Nova "/>
              </a:rPr>
              <a:t>Horizon</a:t>
            </a:r>
            <a:r>
              <a:rPr lang="es-VE" sz="1800" b="1" i="0" dirty="0">
                <a:solidFill>
                  <a:schemeClr val="tx1"/>
                </a:solidFill>
                <a:latin typeface="Arial Nova "/>
              </a:rPr>
              <a:t> (2010; 4,9 millones de barriles derramados, 11 muertos)</a:t>
            </a:r>
          </a:p>
          <a:p>
            <a:pPr marL="285750" indent="-200025" eaLnBrk="1" hangingPunct="1">
              <a:spcAft>
                <a:spcPts val="600"/>
              </a:spcAft>
              <a:buClr>
                <a:schemeClr val="bg1">
                  <a:lumMod val="50000"/>
                </a:schemeClr>
              </a:buClr>
              <a:buSzPct val="70000"/>
              <a:buFont typeface="Courier New" panose="02070309020205020404" pitchFamily="49" charset="0"/>
              <a:buChar char="o"/>
            </a:pPr>
            <a:r>
              <a:rPr lang="es-VE" sz="1800" b="1" i="0" dirty="0">
                <a:solidFill>
                  <a:schemeClr val="tx1"/>
                </a:solidFill>
                <a:latin typeface="Arial Nova "/>
              </a:rPr>
              <a:t>Colisión </a:t>
            </a:r>
            <a:r>
              <a:rPr lang="es-VE" sz="1800" b="1" i="0" dirty="0" err="1">
                <a:solidFill>
                  <a:schemeClr val="tx1"/>
                </a:solidFill>
                <a:latin typeface="Arial Nova "/>
              </a:rPr>
              <a:t>AirBus</a:t>
            </a:r>
            <a:r>
              <a:rPr lang="es-VE" sz="1800" b="1" i="0" dirty="0">
                <a:solidFill>
                  <a:schemeClr val="tx1"/>
                </a:solidFill>
                <a:latin typeface="Arial Nova "/>
              </a:rPr>
              <a:t>, Alpes franceses (2015; 150 muertos)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D7772179-0A65-1B04-3FDC-CB810BD1E3D9}"/>
              </a:ext>
            </a:extLst>
          </p:cNvPr>
          <p:cNvGrpSpPr/>
          <p:nvPr/>
        </p:nvGrpSpPr>
        <p:grpSpPr>
          <a:xfrm>
            <a:off x="77037" y="6044502"/>
            <a:ext cx="6469724" cy="738664"/>
            <a:chOff x="5722276" y="4715562"/>
            <a:chExt cx="6469724" cy="738664"/>
          </a:xfrm>
          <a:noFill/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57F2084D-FF0A-4712-29E5-7383EAB6F848}"/>
                </a:ext>
              </a:extLst>
            </p:cNvPr>
            <p:cNvSpPr/>
            <p:nvPr/>
          </p:nvSpPr>
          <p:spPr>
            <a:xfrm>
              <a:off x="5722276" y="4715562"/>
              <a:ext cx="6469724" cy="7386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2CBEA570-4CC7-82C9-4980-1C3ED4C081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83272" y="4791762"/>
              <a:ext cx="6308728" cy="553998"/>
            </a:xfrm>
            <a:prstGeom prst="rect">
              <a:avLst/>
            </a:prstGeom>
            <a:grp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1pPr>
              <a:lvl2pPr marL="742950" indent="-28575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2pPr>
              <a:lvl3pPr marL="11430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3pPr>
              <a:lvl4pPr marL="16002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4pPr>
              <a:lvl5pPr marL="2057400" indent="-228600" eaLnBrk="0" hangingPunct="0">
                <a:defRPr sz="1700" i="1">
                  <a:solidFill>
                    <a:srgbClr val="000066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700" i="1">
                  <a:solidFill>
                    <a:srgbClr val="000066"/>
                  </a:solidFill>
                  <a:latin typeface="Arial" charset="0"/>
                </a:defRPr>
              </a:lvl9pPr>
            </a:lstStyle>
            <a:p>
              <a:pPr marL="285750" indent="-285750" eaLnBrk="1" hangingPunct="1">
                <a:spcAft>
                  <a:spcPts val="1200"/>
                </a:spcAft>
                <a:buFont typeface="Courier New" panose="02070309020205020404" pitchFamily="49" charset="0"/>
                <a:buChar char="o"/>
              </a:pPr>
              <a:r>
                <a:rPr lang="es-ES" sz="1800" i="0" dirty="0">
                  <a:solidFill>
                    <a:schemeClr val="bg1"/>
                  </a:solidFill>
                  <a:latin typeface="Arial Nova" panose="020B0504020202020204" pitchFamily="34" charset="0"/>
                </a:rPr>
                <a:t>No implican grandes pérdidas humanas, pero afectan severamente la imagen empresarial</a:t>
              </a:r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27E7F0CA-DBA5-EC42-1140-A9139556061C}"/>
              </a:ext>
            </a:extLst>
          </p:cNvPr>
          <p:cNvSpPr txBox="1">
            <a:spLocks/>
          </p:cNvSpPr>
          <p:nvPr/>
        </p:nvSpPr>
        <p:spPr>
          <a:xfrm>
            <a:off x="227012" y="373625"/>
            <a:ext cx="10293504" cy="71078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dirty="0"/>
              <a:t>FALLAS CATASTRÓFICAS </a:t>
            </a:r>
          </a:p>
        </p:txBody>
      </p:sp>
    </p:spTree>
    <p:extLst>
      <p:ext uri="{BB962C8B-B14F-4D97-AF65-F5344CB8AC3E}">
        <p14:creationId xmlns:p14="http://schemas.microsoft.com/office/powerpoint/2010/main" val="67864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PORTA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65C458A9-8C75-47A0-AD39-E4909CFF5489}"/>
    </a:ext>
  </a:extLst>
</a:theme>
</file>

<file path=ppt/theme/theme2.xml><?xml version="1.0" encoding="utf-8"?>
<a:theme xmlns:a="http://schemas.openxmlformats.org/drawingml/2006/main" name="NOMBRE DE LA SESIÓ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TENI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921BBA0-5A31-486C-863B-090134E247C8}" vid="{907E2952-6B3F-4848-9602-458F2C50C277}"/>
    </a:ext>
  </a:extLst>
</a:theme>
</file>

<file path=ppt/theme/theme4.xml><?xml version="1.0" encoding="utf-8"?>
<a:theme xmlns:a="http://schemas.openxmlformats.org/drawingml/2006/main" name="TEXTO IMPORTAN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AGRADECIMIEN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ersonalizado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8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n1" id="{C921BBA0-5A31-486C-863B-090134E247C8}" vid="{4EBB50FC-20BC-4E67-B0F0-0A77393A8D9C}"/>
    </a:ext>
  </a:ext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3C33CA3215034A9B71065C3BBCF5A3" ma:contentTypeVersion="17" ma:contentTypeDescription="Create a new document." ma:contentTypeScope="" ma:versionID="bb65f4b05e2913185a6aec88cab1cc9d">
  <xsd:schema xmlns:xsd="http://www.w3.org/2001/XMLSchema" xmlns:xs="http://www.w3.org/2001/XMLSchema" xmlns:p="http://schemas.microsoft.com/office/2006/metadata/properties" xmlns:ns2="cde33698-54d1-4413-9454-ee6d5558439e" xmlns:ns3="d0569b8d-7120-4068-b452-55feebc5ffa4" targetNamespace="http://schemas.microsoft.com/office/2006/metadata/properties" ma:root="true" ma:fieldsID="7fd0dd3b12698c0161a7b6c6535424fa" ns2:_="" ns3:_="">
    <xsd:import namespace="cde33698-54d1-4413-9454-ee6d5558439e"/>
    <xsd:import namespace="d0569b8d-7120-4068-b452-55feebc5ff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e33698-54d1-4413-9454-ee6d555843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8d14f57-bdb1-4570-a063-f73ac05c6f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569b8d-7120-4068-b452-55feebc5ffa4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27f1afe-7377-4824-bd59-0f1a45788c2a}" ma:internalName="TaxCatchAll" ma:showField="CatchAllData" ma:web="d0569b8d-7120-4068-b452-55feebc5ff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0569b8d-7120-4068-b452-55feebc5ffa4" xsi:nil="true"/>
    <lcf76f155ced4ddcb4097134ff3c332f xmlns="cde33698-54d1-4413-9454-ee6d5558439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5018B02-64D2-44C1-8AC2-48F95D4052A3}"/>
</file>

<file path=customXml/itemProps2.xml><?xml version="1.0" encoding="utf-8"?>
<ds:datastoreItem xmlns:ds="http://schemas.openxmlformats.org/officeDocument/2006/customXml" ds:itemID="{84F46AEB-6936-4761-AF3F-EE56305787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32C7AD-33DE-4566-B3AE-B947A46E4298}">
  <ds:schemaRefs>
    <ds:schemaRef ds:uri="d0569b8d-7120-4068-b452-55feebc5ffa4"/>
    <ds:schemaRef ds:uri="http://schemas.microsoft.com/office/2006/documentManagement/types"/>
    <ds:schemaRef ds:uri="cde33698-54d1-4413-9454-ee6d5558439e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TOOL</Template>
  <TotalTime>13215</TotalTime>
  <Words>1255</Words>
  <Application>Microsoft Office PowerPoint</Application>
  <PresentationFormat>Panorámica</PresentationFormat>
  <Paragraphs>248</Paragraphs>
  <Slides>26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26</vt:i4>
      </vt:variant>
    </vt:vector>
  </HeadingPairs>
  <TitlesOfParts>
    <vt:vector size="42" baseType="lpstr">
      <vt:lpstr>Abadi</vt:lpstr>
      <vt:lpstr>Arial</vt:lpstr>
      <vt:lpstr>Arial Black</vt:lpstr>
      <vt:lpstr>Arial Narrow</vt:lpstr>
      <vt:lpstr>Arial Nova</vt:lpstr>
      <vt:lpstr>Arial Nova </vt:lpstr>
      <vt:lpstr>Arial Nova Light</vt:lpstr>
      <vt:lpstr>Calibri</vt:lpstr>
      <vt:lpstr>Courier New</vt:lpstr>
      <vt:lpstr>Segoe UI Historic</vt:lpstr>
      <vt:lpstr>Wingdings</vt:lpstr>
      <vt:lpstr>PORTADA</vt:lpstr>
      <vt:lpstr>NOMBRE DE LA SESIÓN</vt:lpstr>
      <vt:lpstr>CONTENIDO</vt:lpstr>
      <vt:lpstr>TEXTO IMPORTANTE</vt:lpstr>
      <vt:lpstr>AGRADECIMIENTO</vt:lpstr>
      <vt:lpstr>Presentación de PowerPoint</vt:lpstr>
      <vt:lpstr>Presentación de PowerPoint</vt:lpstr>
      <vt:lpstr>ACTIVO, PROCESO, MANTENIMIENTO Y…  LO HUMANO</vt:lpstr>
      <vt:lpstr>CONTRIBUCIÓN HUMANA AL PROCESO</vt:lpstr>
      <vt:lpstr>Presentación de PowerPoint</vt:lpstr>
      <vt:lpstr>Presentación de PowerPoint</vt:lpstr>
      <vt:lpstr>Presentación de PowerPoint</vt:lpstr>
      <vt:lpstr>FALLA CATASTRÓFICA: no tolerable, evitable  FALLA RECURRENTE: tolerable, parte del proceso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INSUMOS DE CONDUCTA  PRODUCTOS DE CONDUCTA</vt:lpstr>
      <vt:lpstr>Presentación de PowerPoint</vt:lpstr>
      <vt:lpstr>Presentación de PowerPoint</vt:lpstr>
      <vt:lpstr>Presentación de PowerPoint</vt:lpstr>
      <vt:lpstr>HABITUACIÓN  FALLA RECURRENTE…  ¿Cómo evitar la HABITUACIÓN?</vt:lpstr>
      <vt:lpstr>Presentación de PowerPoint</vt:lpstr>
      <vt:lpstr>Presentación de PowerPoint</vt:lpstr>
      <vt:lpstr>CONCIENCIA PLENA  SISTEMA DE RECOMPENSA</vt:lpstr>
      <vt:lpstr>CULTURA DEL SUEÑO  CULTURA ALIMENTARIA  ERGONOMÍA</vt:lpstr>
      <vt:lpstr>RAFAEL ORLANDO LABRADOR PÉREZ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AMEYALLI LAMADRID SANCHEZ</dc:creator>
  <cp:lastModifiedBy>Rafael Labrador</cp:lastModifiedBy>
  <cp:revision>9</cp:revision>
  <dcterms:created xsi:type="dcterms:W3CDTF">2023-04-25T22:56:27Z</dcterms:created>
  <dcterms:modified xsi:type="dcterms:W3CDTF">2023-07-26T04:21:42Z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0x0101004B3C33CA3215034A9B71065C3BBCF5A3</vt:lpwstr>
  </property>
  <property fmtid="{D5CDD505-2E9C-101B-9397-08002B2CF9AE}" pid="3" name="MediaServiceImageTags">
    <vt:lpwstr/>
  </property>
</Properties>
</file>