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xml" ContentType="application/inkml+xml"/>
  <Override PartName="/ppt/ink/ink4.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51" r:id="rId5"/>
    <p:sldMasterId id="2147483690" r:id="rId6"/>
    <p:sldMasterId id="2147483681" r:id="rId7"/>
    <p:sldMasterId id="2147483661" r:id="rId8"/>
    <p:sldMasterId id="2147483726" r:id="rId9"/>
    <p:sldMasterId id="2147483747" r:id="rId10"/>
  </p:sldMasterIdLst>
  <p:notesMasterIdLst>
    <p:notesMasterId r:id="rId135"/>
  </p:notesMasterIdLst>
  <p:sldIdLst>
    <p:sldId id="281" r:id="rId11"/>
    <p:sldId id="315" r:id="rId12"/>
    <p:sldId id="292" r:id="rId13"/>
    <p:sldId id="301" r:id="rId14"/>
    <p:sldId id="344" r:id="rId15"/>
    <p:sldId id="317" r:id="rId16"/>
    <p:sldId id="302" r:id="rId17"/>
    <p:sldId id="318" r:id="rId18"/>
    <p:sldId id="319" r:id="rId19"/>
    <p:sldId id="1274" r:id="rId20"/>
    <p:sldId id="1275" r:id="rId21"/>
    <p:sldId id="1276" r:id="rId22"/>
    <p:sldId id="1277" r:id="rId23"/>
    <p:sldId id="1278" r:id="rId24"/>
    <p:sldId id="1268" r:id="rId25"/>
    <p:sldId id="1281" r:id="rId26"/>
    <p:sldId id="1282" r:id="rId27"/>
    <p:sldId id="1341" r:id="rId28"/>
    <p:sldId id="1388" r:id="rId29"/>
    <p:sldId id="506" r:id="rId30"/>
    <p:sldId id="1283" r:id="rId31"/>
    <p:sldId id="510" r:id="rId32"/>
    <p:sldId id="1220" r:id="rId33"/>
    <p:sldId id="516" r:id="rId34"/>
    <p:sldId id="511" r:id="rId35"/>
    <p:sldId id="1266" r:id="rId36"/>
    <p:sldId id="1342" r:id="rId37"/>
    <p:sldId id="518" r:id="rId38"/>
    <p:sldId id="303" r:id="rId39"/>
    <p:sldId id="1284" r:id="rId40"/>
    <p:sldId id="321" r:id="rId41"/>
    <p:sldId id="1343" r:id="rId42"/>
    <p:sldId id="1344" r:id="rId43"/>
    <p:sldId id="1345" r:id="rId44"/>
    <p:sldId id="1346" r:id="rId45"/>
    <p:sldId id="304" r:id="rId46"/>
    <p:sldId id="322" r:id="rId47"/>
    <p:sldId id="1286" r:id="rId48"/>
    <p:sldId id="323" r:id="rId49"/>
    <p:sldId id="324" r:id="rId50"/>
    <p:sldId id="325" r:id="rId51"/>
    <p:sldId id="326" r:id="rId52"/>
    <p:sldId id="327" r:id="rId53"/>
    <p:sldId id="334" r:id="rId54"/>
    <p:sldId id="330" r:id="rId55"/>
    <p:sldId id="329" r:id="rId56"/>
    <p:sldId id="1285" r:id="rId57"/>
    <p:sldId id="1288" r:id="rId58"/>
    <p:sldId id="345" r:id="rId59"/>
    <p:sldId id="336" r:id="rId60"/>
    <p:sldId id="337" r:id="rId61"/>
    <p:sldId id="346" r:id="rId62"/>
    <p:sldId id="350" r:id="rId63"/>
    <p:sldId id="1291" r:id="rId64"/>
    <p:sldId id="1292" r:id="rId65"/>
    <p:sldId id="1293" r:id="rId66"/>
    <p:sldId id="305" r:id="rId67"/>
    <p:sldId id="306" r:id="rId68"/>
    <p:sldId id="1301" r:id="rId69"/>
    <p:sldId id="1347" r:id="rId70"/>
    <p:sldId id="1303" r:id="rId71"/>
    <p:sldId id="1304" r:id="rId72"/>
    <p:sldId id="1305" r:id="rId73"/>
    <p:sldId id="1340" r:id="rId74"/>
    <p:sldId id="1302" r:id="rId75"/>
    <p:sldId id="335" r:id="rId76"/>
    <p:sldId id="328" r:id="rId77"/>
    <p:sldId id="331" r:id="rId78"/>
    <p:sldId id="332" r:id="rId79"/>
    <p:sldId id="333" r:id="rId80"/>
    <p:sldId id="1319" r:id="rId81"/>
    <p:sldId id="1320" r:id="rId82"/>
    <p:sldId id="1321" r:id="rId83"/>
    <p:sldId id="1322" r:id="rId84"/>
    <p:sldId id="1323" r:id="rId85"/>
    <p:sldId id="1326" r:id="rId86"/>
    <p:sldId id="1327" r:id="rId87"/>
    <p:sldId id="1379" r:id="rId88"/>
    <p:sldId id="1317" r:id="rId89"/>
    <p:sldId id="1318" r:id="rId90"/>
    <p:sldId id="1308" r:id="rId91"/>
    <p:sldId id="1349" r:id="rId92"/>
    <p:sldId id="1351" r:id="rId93"/>
    <p:sldId id="1333" r:id="rId94"/>
    <p:sldId id="1353" r:id="rId95"/>
    <p:sldId id="1354" r:id="rId96"/>
    <p:sldId id="1355" r:id="rId97"/>
    <p:sldId id="1357" r:id="rId98"/>
    <p:sldId id="1362" r:id="rId99"/>
    <p:sldId id="1361" r:id="rId100"/>
    <p:sldId id="1363" r:id="rId101"/>
    <p:sldId id="1365" r:id="rId102"/>
    <p:sldId id="1366" r:id="rId103"/>
    <p:sldId id="1367" r:id="rId104"/>
    <p:sldId id="1368" r:id="rId105"/>
    <p:sldId id="307" r:id="rId106"/>
    <p:sldId id="308" r:id="rId107"/>
    <p:sldId id="1389" r:id="rId108"/>
    <p:sldId id="1338" r:id="rId109"/>
    <p:sldId id="1369" r:id="rId110"/>
    <p:sldId id="1374" r:id="rId111"/>
    <p:sldId id="309" r:id="rId112"/>
    <p:sldId id="279" r:id="rId113"/>
    <p:sldId id="1364" r:id="rId114"/>
    <p:sldId id="1372" r:id="rId115"/>
    <p:sldId id="1061" r:id="rId116"/>
    <p:sldId id="1062" r:id="rId117"/>
    <p:sldId id="1063" r:id="rId118"/>
    <p:sldId id="280" r:id="rId119"/>
    <p:sldId id="880" r:id="rId120"/>
    <p:sldId id="1381" r:id="rId121"/>
    <p:sldId id="1382" r:id="rId122"/>
    <p:sldId id="1383" r:id="rId123"/>
    <p:sldId id="1384" r:id="rId124"/>
    <p:sldId id="1385" r:id="rId125"/>
    <p:sldId id="1386" r:id="rId126"/>
    <p:sldId id="1387" r:id="rId127"/>
    <p:sldId id="347" r:id="rId128"/>
    <p:sldId id="348" r:id="rId129"/>
    <p:sldId id="1295" r:id="rId130"/>
    <p:sldId id="1297" r:id="rId131"/>
    <p:sldId id="1298" r:id="rId132"/>
    <p:sldId id="1299" r:id="rId133"/>
    <p:sldId id="1300" r:id="rId13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CC"/>
    <a:srgbClr val="692C58"/>
    <a:srgbClr val="FFFFFF"/>
    <a:srgbClr val="000066"/>
    <a:srgbClr val="666666"/>
    <a:srgbClr val="052669"/>
    <a:srgbClr val="595959"/>
    <a:srgbClr val="2B365A"/>
    <a:srgbClr val="70A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7" autoAdjust="0"/>
    <p:restoredTop sz="88772" autoAdjust="0"/>
  </p:normalViewPr>
  <p:slideViewPr>
    <p:cSldViewPr snapToGrid="0">
      <p:cViewPr varScale="1">
        <p:scale>
          <a:sx n="56" d="100"/>
          <a:sy n="56" d="100"/>
        </p:scale>
        <p:origin x="1060" y="48"/>
      </p:cViewPr>
      <p:guideLst/>
    </p:cSldViewPr>
  </p:slideViewPr>
  <p:outlineViewPr>
    <p:cViewPr>
      <p:scale>
        <a:sx n="33" d="100"/>
        <a:sy n="33" d="100"/>
      </p:scale>
      <p:origin x="0" y="-15882"/>
    </p:cViewPr>
  </p:outlineViewPr>
  <p:notesTextViewPr>
    <p:cViewPr>
      <p:scale>
        <a:sx n="1" d="1"/>
        <a:sy n="1" d="1"/>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notesMaster" Target="notesMasters/notes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ol León" userId="e1084f91-3605-43d1-a7ff-413c940f9801" providerId="ADAL" clId="{207E0CEE-6573-448D-AE96-5824B7C5C5B7}"/>
    <pc:docChg chg="modSld">
      <pc:chgData name="Marisol León" userId="e1084f91-3605-43d1-a7ff-413c940f9801" providerId="ADAL" clId="{207E0CEE-6573-448D-AE96-5824B7C5C5B7}" dt="2023-08-25T15:19:37.308" v="20" actId="729"/>
      <pc:docMkLst>
        <pc:docMk/>
      </pc:docMkLst>
      <pc:sldChg chg="mod modShow">
        <pc:chgData name="Marisol León" userId="e1084f91-3605-43d1-a7ff-413c940f9801" providerId="ADAL" clId="{207E0CEE-6573-448D-AE96-5824B7C5C5B7}" dt="2023-08-25T15:18:59.434" v="5" actId="729"/>
        <pc:sldMkLst>
          <pc:docMk/>
          <pc:sldMk cId="2424613393" sldId="280"/>
        </pc:sldMkLst>
      </pc:sldChg>
      <pc:sldChg chg="mod modShow">
        <pc:chgData name="Marisol León" userId="e1084f91-3605-43d1-a7ff-413c940f9801" providerId="ADAL" clId="{207E0CEE-6573-448D-AE96-5824B7C5C5B7}" dt="2023-08-25T15:19:24.955" v="14" actId="729"/>
        <pc:sldMkLst>
          <pc:docMk/>
          <pc:sldMk cId="3505600646" sldId="347"/>
        </pc:sldMkLst>
      </pc:sldChg>
      <pc:sldChg chg="mod modShow">
        <pc:chgData name="Marisol León" userId="e1084f91-3605-43d1-a7ff-413c940f9801" providerId="ADAL" clId="{207E0CEE-6573-448D-AE96-5824B7C5C5B7}" dt="2023-08-25T15:19:26.352" v="15" actId="729"/>
        <pc:sldMkLst>
          <pc:docMk/>
          <pc:sldMk cId="3354972047" sldId="348"/>
        </pc:sldMkLst>
      </pc:sldChg>
      <pc:sldChg chg="mod modShow">
        <pc:chgData name="Marisol León" userId="e1084f91-3605-43d1-a7ff-413c940f9801" providerId="ADAL" clId="{207E0CEE-6573-448D-AE96-5824B7C5C5B7}" dt="2023-08-25T15:19:01.814" v="6" actId="729"/>
        <pc:sldMkLst>
          <pc:docMk/>
          <pc:sldMk cId="95628110" sldId="880"/>
        </pc:sldMkLst>
      </pc:sldChg>
      <pc:sldChg chg="mod modShow">
        <pc:chgData name="Marisol León" userId="e1084f91-3605-43d1-a7ff-413c940f9801" providerId="ADAL" clId="{207E0CEE-6573-448D-AE96-5824B7C5C5B7}" dt="2023-08-25T15:18:51.016" v="2" actId="729"/>
        <pc:sldMkLst>
          <pc:docMk/>
          <pc:sldMk cId="3568632044" sldId="1061"/>
        </pc:sldMkLst>
      </pc:sldChg>
      <pc:sldChg chg="mod modShow">
        <pc:chgData name="Marisol León" userId="e1084f91-3605-43d1-a7ff-413c940f9801" providerId="ADAL" clId="{207E0CEE-6573-448D-AE96-5824B7C5C5B7}" dt="2023-08-25T15:18:53.137" v="3" actId="729"/>
        <pc:sldMkLst>
          <pc:docMk/>
          <pc:sldMk cId="3524377672" sldId="1062"/>
        </pc:sldMkLst>
      </pc:sldChg>
      <pc:sldChg chg="mod modShow">
        <pc:chgData name="Marisol León" userId="e1084f91-3605-43d1-a7ff-413c940f9801" providerId="ADAL" clId="{207E0CEE-6573-448D-AE96-5824B7C5C5B7}" dt="2023-08-25T15:18:55.958" v="4" actId="729"/>
        <pc:sldMkLst>
          <pc:docMk/>
          <pc:sldMk cId="3793541744" sldId="1063"/>
        </pc:sldMkLst>
      </pc:sldChg>
      <pc:sldChg chg="mod modShow">
        <pc:chgData name="Marisol León" userId="e1084f91-3605-43d1-a7ff-413c940f9801" providerId="ADAL" clId="{207E0CEE-6573-448D-AE96-5824B7C5C5B7}" dt="2023-08-25T15:19:28.436" v="16" actId="729"/>
        <pc:sldMkLst>
          <pc:docMk/>
          <pc:sldMk cId="2789426633" sldId="1295"/>
        </pc:sldMkLst>
      </pc:sldChg>
      <pc:sldChg chg="mod modShow">
        <pc:chgData name="Marisol León" userId="e1084f91-3605-43d1-a7ff-413c940f9801" providerId="ADAL" clId="{207E0CEE-6573-448D-AE96-5824B7C5C5B7}" dt="2023-08-25T15:19:30.397" v="17" actId="729"/>
        <pc:sldMkLst>
          <pc:docMk/>
          <pc:sldMk cId="1670431017" sldId="1297"/>
        </pc:sldMkLst>
      </pc:sldChg>
      <pc:sldChg chg="mod modShow">
        <pc:chgData name="Marisol León" userId="e1084f91-3605-43d1-a7ff-413c940f9801" providerId="ADAL" clId="{207E0CEE-6573-448D-AE96-5824B7C5C5B7}" dt="2023-08-25T15:19:32.467" v="18" actId="729"/>
        <pc:sldMkLst>
          <pc:docMk/>
          <pc:sldMk cId="1635933492" sldId="1298"/>
        </pc:sldMkLst>
      </pc:sldChg>
      <pc:sldChg chg="mod modShow">
        <pc:chgData name="Marisol León" userId="e1084f91-3605-43d1-a7ff-413c940f9801" providerId="ADAL" clId="{207E0CEE-6573-448D-AE96-5824B7C5C5B7}" dt="2023-08-25T15:19:35.372" v="19" actId="729"/>
        <pc:sldMkLst>
          <pc:docMk/>
          <pc:sldMk cId="3078819777" sldId="1299"/>
        </pc:sldMkLst>
      </pc:sldChg>
      <pc:sldChg chg="mod modShow">
        <pc:chgData name="Marisol León" userId="e1084f91-3605-43d1-a7ff-413c940f9801" providerId="ADAL" clId="{207E0CEE-6573-448D-AE96-5824B7C5C5B7}" dt="2023-08-25T15:19:37.308" v="20" actId="729"/>
        <pc:sldMkLst>
          <pc:docMk/>
          <pc:sldMk cId="4153527701" sldId="1300"/>
        </pc:sldMkLst>
      </pc:sldChg>
      <pc:sldChg chg="mod modShow">
        <pc:chgData name="Marisol León" userId="e1084f91-3605-43d1-a7ff-413c940f9801" providerId="ADAL" clId="{207E0CEE-6573-448D-AE96-5824B7C5C5B7}" dt="2023-08-25T15:18:44.972" v="0" actId="729"/>
        <pc:sldMkLst>
          <pc:docMk/>
          <pc:sldMk cId="1478967881" sldId="1364"/>
        </pc:sldMkLst>
      </pc:sldChg>
      <pc:sldChg chg="mod modShow">
        <pc:chgData name="Marisol León" userId="e1084f91-3605-43d1-a7ff-413c940f9801" providerId="ADAL" clId="{207E0CEE-6573-448D-AE96-5824B7C5C5B7}" dt="2023-08-25T15:18:47.381" v="1" actId="729"/>
        <pc:sldMkLst>
          <pc:docMk/>
          <pc:sldMk cId="905076409" sldId="1372"/>
        </pc:sldMkLst>
      </pc:sldChg>
      <pc:sldChg chg="mod modShow">
        <pc:chgData name="Marisol León" userId="e1084f91-3605-43d1-a7ff-413c940f9801" providerId="ADAL" clId="{207E0CEE-6573-448D-AE96-5824B7C5C5B7}" dt="2023-08-25T15:19:04.772" v="7" actId="729"/>
        <pc:sldMkLst>
          <pc:docMk/>
          <pc:sldMk cId="3191219321" sldId="1381"/>
        </pc:sldMkLst>
      </pc:sldChg>
      <pc:sldChg chg="mod modShow">
        <pc:chgData name="Marisol León" userId="e1084f91-3605-43d1-a7ff-413c940f9801" providerId="ADAL" clId="{207E0CEE-6573-448D-AE96-5824B7C5C5B7}" dt="2023-08-25T15:19:11.204" v="8" actId="729"/>
        <pc:sldMkLst>
          <pc:docMk/>
          <pc:sldMk cId="1642965666" sldId="1382"/>
        </pc:sldMkLst>
      </pc:sldChg>
      <pc:sldChg chg="mod modShow">
        <pc:chgData name="Marisol León" userId="e1084f91-3605-43d1-a7ff-413c940f9801" providerId="ADAL" clId="{207E0CEE-6573-448D-AE96-5824B7C5C5B7}" dt="2023-08-25T15:19:13.371" v="9" actId="729"/>
        <pc:sldMkLst>
          <pc:docMk/>
          <pc:sldMk cId="2532539188" sldId="1383"/>
        </pc:sldMkLst>
      </pc:sldChg>
      <pc:sldChg chg="mod modShow">
        <pc:chgData name="Marisol León" userId="e1084f91-3605-43d1-a7ff-413c940f9801" providerId="ADAL" clId="{207E0CEE-6573-448D-AE96-5824B7C5C5B7}" dt="2023-08-25T15:19:15.674" v="10" actId="729"/>
        <pc:sldMkLst>
          <pc:docMk/>
          <pc:sldMk cId="3660965384" sldId="1384"/>
        </pc:sldMkLst>
      </pc:sldChg>
      <pc:sldChg chg="mod modShow">
        <pc:chgData name="Marisol León" userId="e1084f91-3605-43d1-a7ff-413c940f9801" providerId="ADAL" clId="{207E0CEE-6573-448D-AE96-5824B7C5C5B7}" dt="2023-08-25T15:19:17.651" v="11" actId="729"/>
        <pc:sldMkLst>
          <pc:docMk/>
          <pc:sldMk cId="3969592291" sldId="1385"/>
        </pc:sldMkLst>
      </pc:sldChg>
      <pc:sldChg chg="mod modShow">
        <pc:chgData name="Marisol León" userId="e1084f91-3605-43d1-a7ff-413c940f9801" providerId="ADAL" clId="{207E0CEE-6573-448D-AE96-5824B7C5C5B7}" dt="2023-08-25T15:19:20.261" v="12" actId="729"/>
        <pc:sldMkLst>
          <pc:docMk/>
          <pc:sldMk cId="717815840" sldId="1386"/>
        </pc:sldMkLst>
      </pc:sldChg>
      <pc:sldChg chg="mod modShow">
        <pc:chgData name="Marisol León" userId="e1084f91-3605-43d1-a7ff-413c940f9801" providerId="ADAL" clId="{207E0CEE-6573-448D-AE96-5824B7C5C5B7}" dt="2023-08-25T15:19:22.420" v="13" actId="729"/>
        <pc:sldMkLst>
          <pc:docMk/>
          <pc:sldMk cId="3786065512" sldId="1387"/>
        </pc:sldMkLst>
      </pc:sldChg>
    </pc:docChg>
  </pc:docChgLst>
</pc:chgInfo>
</file>

<file path=ppt/ink/ink1.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3-08-15T15:12:13.918"/>
    </inkml:context>
    <inkml:brush xml:id="br0">
      <inkml:brushProperty name="width" value="0.175" units="cm"/>
      <inkml:brushProperty name="height" value="0.35" units="cm"/>
      <inkml:brushProperty name="color" value="#FFFF00"/>
      <inkml:brushProperty name="tip" value="rectangle"/>
      <inkml:brushProperty name="rasterOp" value="maskPen"/>
      <inkml:brushProperty name="fitToCurve" value="1"/>
    </inkml:brush>
  </inkml:definitions>
  <inkml:trace contextRef="#ctx0" brushRef="#br0">111 484 0,'28'0'109,"-1"0"-31,1 0-62,-1 0-16,1 0 16,0 0-1,-1 0 1,28 0-1,-27 0 1,0 27-16,-1-27 16,1 0-1,-1 0 17,1 0-32,0 0 46,-1 0-30,1 0 31,-1 0-31,1 0-1,0 0 1,-1 0-16,1 0 31,0 0-31,-1 0 47,1 0-31,-1 0-16,1 0 15,0 0 1,-1 0-1,1 0 1,-1 0-16,1 0 16,0 0-16,-1 0 15,1 0 17,-1 0-17,1 0 1,0 0-1,-1 0-15,1 0 16,-1 0 0,1 0-16,0 0 15,-1 0 1,1 0-16,0 0 16,-1 0 15,1 0-31,-1 0 15,1 0-15,0 0 16,-1 0-16,1 0 16,-1 0-16,1 0 15,0 0-15,27 0 16,-28 0 0,1 0-16,0 0 15,-1 0-15,1 0 16,-1 0-16,1 0 15,0 0-15,-1 0 16,1 0 0,0 0-1,-1 0 1,28 0-16,-27 0 16,0 0-16,-1 0 0,28 0 15,-27 0-15,27 0 16,-27 0-1,-1 0-15,29 0 16,-29 0 0,28 0-1,-27 0-15,0 0 16,-1 0-16,1 0 16,0 0-16,-1 0 15,1 0 1,-1 0-1,1 0-15,0 0 16,-1 0 0,1 0-16,-1 0 15,1 0 1,0 0 0,-1 0-16,1 0 15,-1 0-15,1 0 16,0 0-1,-1 0-15,1 0 16,-1 0-16,1 0 16,0 0-1,-1 0-15,1 0 16,0 28 0,-1-28 30,1 0-46,-1 0 32,1 0-1,0 0-31,-1 0 16,1 0-16,-1 0 15,29 0 1,-1 0 15,-28 0 0,29 0-31,-1 0 16,0 0 0,-27 0-1,-1 0-15,1 0 16,0 0-1,-1 0-15,1 0 16,27 0-16,-27 0 16,-1 0-16,28 0 15,1 0-15,-29 0 16,28 0-16,-27 0 16,0 0-16,27 0 15,-28 0 1,29 0-16,-29 0 15,1 0-15,27 0 16,-27 0-16,-1 0 16,1 27-16,0-27 15,-1 0-15,1 0 16,-1 0 0,1 0-1,0 0-15,-1 0 16,1 0-16,27 0 15,-27 0-15,-1 0 16,1 0-16,-1 0 16,1 0-1,0 0 17,-1 0-32,1 0 15,0 0-15,-1 0 0,28 0 16,-27 0-16,27 0 15,-27 0-15,-1 0 16,29 0 0,-29 0-16,1 0 15,-1 0-15,1 0 16,27 0-16,-27 0 16,-1 0-16,1 0 15,0 0 1,-1 0 15,1 0 0,0 0-15,-1 0-16,1 0 16,-1 0-1,1 0 1,27 0-1,-27 0-15,-1 0 16,1 0 0,-28 28-1,28-28-15,27 0 16,-28 0 0,1 0-1,0 0-15,-1 0 16,1 0-1,-1 0 1,1 0-16,0 0 16,-1 0-1,1 0 17,0 0-17,-1 0 16,1 0 1,-1 0-1,1 0-15,0 0 15,-1 0 0,1 0 0,-1 0-15,1 0 62,0 0-62,-1 0 31,1 0-1,-1 0 126,1 0-125,-28-28 94,28 28-63,-1-27-62,-27-1-1,28 1 1,-28-1 31,27 28-32,-54 0 235,-1 0-203,28-28-16,-27 28-31,-1 0 16,0 0 0,1 0-16,-1-27 15,-27 27-15,27 0 32,1 0-32,-1 0 31,28-28-16,-27 28 1,-1 0 0,0 0-1,1-28 1,-1 28-16,1 0 16,-1 0-1,0 0-15,1 0 16,-1 0-16,0 0 31,1-27-15,-1 27-16,1 0 15,-1 0 1,0 0-16,1 0 16,-1 0-1,1 0-15,-1 0 16,0 0-1,-27 0-15,28 0 16,-1 0 0,0 0-16,1 0 15,-1 0-15,1 0 16,-1 0-16,28-28 16,-28 28-16,1 0 15,-1 0-15,0 0 31,1 0-15,27-27 0,-28 27-16,1 0 15,27-28-15,-28 28 16,0 0 0,1 0-16,-1-28 15,1 28 1,-1 0-1,0 0-15,1 0 16,-1 0 0,1 0-16,-1 0 0,0-27 15,1 27 1,-1 0 0,1 0-1,-1 0 1,0 0-16,1 0 0,-1 0 15,0 0 1,1 0 0,-1 0-16,1 0 15,-29 0 1,1 0 15,0 0-15,27 0-1,-27 0 1,0 0 15,27 0-15,1 0-16,-1 0 16,1 0-1,-1 0 1,0 0-1,1 0-15,-1 0 16,0 0 0,1 0-1,-1 0-15,-27 0 16,27 0-16,-27 0 16,28 0-16,-29 0 15,29-28-15,-1 28 16,1 0-16,-29 0 15,1 0 1,28 0 0,-1 0-1,0 0-15,1 0 16,-1 0-16,0 0 16,1 0-16,-1-27 15,1 27 1,-1 0-1,0 0 1,1 0 0,-1 0-1,1 0-15,-1 0 16,0 0 0,-27 0-1,28 0 1,-1 0-16,0 0 15,-27 0 1,28 0 0,-29 0-1,29 0-15,-29 0 16,29 0-16,-28 0 16,-1 0-16,1 0 15,0 0-15,27 0 16,1 0-16,-1 0 15,-27 0-15,27 0 16,1 0-16,-1 0 16,1 0-1,-1 0 17,0 0-32,1 0 15,-1 0-15,0 0 16,1 0-16,-1 0 15,-27 0-15,27 0 32,1 0-32,-1 0 15,1 0-15,-1 0 16,0 27 0,1-27-16,-1 0 15,1 0-15,-1 0 16,0 0-1,1 0 1,-1 0 0,1 0-1,-1 0 1,0 0 0,1 0 15,-1 0-31,0 0 15,1 0 1,27 28-16,-55-28 16,-1 0-1,29 0 1,-1 0 0,1 0-1,-1 0 1,-27 0-1,27 0 1,1 0 0,-1 0-16,0 0 15,1 0-15,-28 0 16,27 0 0,0 0-16,1 0 15,-1 0-15,0 0 16,1 0-16,-1 0 15,1 0-15,-1 0 16,0 0 0,1 0-1,-1 0 1,1 0-16,-1 0 16,-27 0-1,27 0-15,-27 0 16,0 0 15,27 0-31,-27 0 16,27 0-16,1 0 15,-1 0 1,0 0 0,1 0-1,-1 0 1,1 0-1,-1 0-15,0 0 16,1 0 0,-1 0-16,1 0 15,-29 0 1,29 0 0,-1 0-1,1 0-15,-1 0 16,0 0 15,1 0-31,27 27 16,-28-27-16,1 0 15,-1 0-15,0 0 16,28 28 62,0 0-62,-27-28-1,27 27 32,0 1-47,0-1 31,0 1-15,0 0-16,0-1 31,0 1 1,0 0-17,0-1 1,0 1-1,27-1 1,-27 1 31,28-28 62,-28 28-109,0-1 16,28-27 0,-28 28 30,27-28-30,1 0 15,-1 27-15,29-27 0,-29 0 15,-27 28-16,28-28 1,-1 0 0,1 0-1,0 0-15,-1 0 16,1 0 0,-1 0-16,1 0 15,0 0 1,-1 0-1,1 0 17,-1 0-17,1 0 17,0 0-17,-1 0-15,1 0 16,0 0-1,-1 0-15,1 0 16,-1 0 0,1 0-16,27 0 15,-27 0 1,-1 0 0,1 0-16,0 0 15,-1 0-15,1 28 16,-1-28-16,29 0 15,-29 0-15,1 0 16,-1 0 0,29 27-16,-1-27 15,-27 0-15,-1 0 16,1 0 0,-1 0-1,1 0-15,0 0 16,-1 0-1,1 0 1,-1 0 0,1 0-16,0 28 15,-1-28 1,1 0 0,-1 0-16,29 0 15,-29 0-15,1 27 16,-1-27-16,29 0 15,-29 0-15,1 0 16,0 0-16,-1 0 16,28 0-1,1 0 1,-29 0-16,28 0 16,1 0-1,-29 0 1,28 0-16,-27 0 15,0 0-15,-1 0 16,28 0-16,1 0 31,-29 0-15,1 0-16,0 0 31,-1 0-31,1 0 16,-1 0-16,1 0 15,0 0-15,-1 0 16,1 0-16,-1 0 16,1 0-16,0 0 15,-1 0 1,1 0-16,-1 0 16,1 0-16,0 0 15,-1 0-15,1 0 16,-1 0-1,1 0-15,0 0 16,-1 0 0,29 0-1,-1 0 1,-28 0-16,1 0 16,0 0-16,-1 0 15,1 0 1,-1 0-16,1 0 15,0 0-15,-1 0 16,1 0 0,-1 0-16,29 0 15,-29 0-15,1 0 16,-1 0-16,1 0 16,0 0-16,-1 0 15,1 0-15,883 28 360,-856-28-360,-27 0 0,-1 0 15,1 0 1,0 0-1,-1 0-15,1 0 16,-1 28 0,1-28-1,0 0 1,-1 0-16,29 0 16,-1 0-1,-28 0 1,29 0-16,-29 0 15,1 27-15,27-27 16,-27 0-16,-1 0 16,-27 28-16,28-28 15,-1 0 1,1 0 0,0 0-1,-1 0 1,1 0-1,-1 0-15,1 0 32,0 0-17,27 0 17,-27 0-17,-1 0 1,1 27-16,-1-27 15,1 0-15,0 0 16,27 0 15,-28 0-15,1 0 0,0 0-16,-1 0 15,1 0 16,-1 0-15,1 0 0,0 0-1,-1 0-15,1 0 16,-1 0 0,1 0-1,0 0 1,-1 0-16,-27-27 15,28 27 1,0 0-16,-1 0 16,1 0-16,-28-28 15,27 28 1,1 0 0,0-27-16,-1 27 15,1 0-15,-1 0 16,-27-28-16,0 0 15,28 1 1,0 27-16,-1 0 16,1 0-1,-1 0 1,-27-28-16,28 28 16,-28-27 15,28 27-16,-1 0-15,-27-28 32,28 28-32,-1 0 15,-27-28 1,28 28 15,0 0 0,-1-27-15,-27-1 31,28 28-31,-28-27 15,0-1 16,0 0-16,0 1-15,0-1-1,0 1 16,0-1-15,0 0-16,0 1 16,0-1-1,0 0 32,0 1-31,0-1 15,0 1 0,-28 27 1,1 0 14,27-28-30,-28 28 0,0-28-1,1 28 17,-1 0-32,1 0 15,27-27-15,-28 27 16,0 0-16,1-28 31,-1 28-15,1 0-16,-1 0 15,0 0 17,1-27-17,-1 27 1,1 0-1,-1 0 1,-27-28 15,27 28-15,-27 0 0,55-28-1,-55 28-15,-1 0 16,29 0-1,-1-27-15,1 27 16,-1 0 0,0 0-1,28-28-15,-27 28 16,-1 0 0,1 0-16,-1 0 15,-27 0 1,0 0-1,27 0-15,0 0 16,1 0-16,-28 0 16,27 0-16,0 0 15,1 0-15,-29 0 16,29 0-16,-1 0 16,1 0-16,-1 0 15,0 0-15,1 0 16,-1 0-16,1 0 15,-1 0 17,0 0-17,-27 0 1,28 0-16,-1 0 16,0 0-16,-27 0 15,28 0-15,-1 0 16,0 0-16,-27 0 15,0 0 1,27 0 0,1 0-16,-1 0 15,0 28-15,-27-28 16,28 0-16,-29 0 16,1 0-16,28 0 15,-29 0-15,29 27 16,-56-27-16,55 0 15,-55 0-15,56 0 16,-28 28-16,27-28 16,-27 0-16,27 0 15,-27 0-15,27 0 16,-27 0 0,28 0-1,-29 0-15,1 0 16,0 28-16,0-28 0,-1 0 15,29 27-15,-28-27 16,27 0-16,-27 0 16,0 28-1,27-28-15,0 0 16,1 0-16,-1 0 16,1 0-16,-1 0 15,0 0-15,1 0 16,-28 0-16,27 0 31,0 0-31,1 0 16,-29 0-16,29 0 15,-28 0-15,-1 0 16,29 0-16,-1 0 16,-27 0-16,27 0 15,1 0 1,-28 0-16,55 27 15,-28-27-15,-27 0 16,27 0-16,1 0 16,-1 0-16,-27 0 15,27 0-15,0 28 16,-27-28-16,28 0 16,-29 0-16,1 0 15,28 0-15,-1 0 16,0 0-16,-27 0 15,28 0 1,-1 0-16,-27 0 16,27 0-16,1 0 15,-1 0-15,-27 0 16,-1 0 0,29 0-1,-28 0-15,-1 0 16,29 0-16,-28 0 15,-1 0-15,1 0 16,28 0-16,-29 0 16,29 0-16,-1 0 15,28-28 1,-27 28-16,-1 0 16,0-27-16,1 27 15,-29-28 1,1 28-16,28 0 15,-29-27-15,29-1 16,-1 28-16,28-28 16,-55 28-16,27 0 15,1 0 1,27-27-16,-55 27 16,27 0-16,0 0 15,1-28-15,-1 28 16,1 0-1,-29 0-15,29 0 16,-1 0 0,0 0-16,1 0 15,-1 0 17,1 0-17,-1 0 1,0 0 15,-27 0-15,28 28-1,-1-28 1,0 0-16,1 27 16,-1-27-16,1 0 15,-29 0 16,29 0-15,-28 0 234,27 28-234,0-28-1,1 0 126,27 28-141,-28-28 16,0 27-1,28 1 48,28-1 62,-28 1-110,28-28 1,-1 0 0,-27 28 15,28-1-16,0 1 1,-28-1 0,27-27 46,-27 28-46,28-28-1,-1 0-15,1 28 16,27-28-16,-27 0 16,-1 27-16,1-27 15,27 0-15,0 0 16,-27 28-16,27-28 16,0 0-16,1 0 15,-1 0-15,28 28 16,-28-28-1,0 0-15,28 0 16,-28 0-16,28 0 0,-55 0 16,27 0-16,-28 0 15,1 27-15,0-27 16,-1 0 0,-82 0 562,27 0-563,1 0-15,-28 0 16,-1 0-16,1 0 16,28 0-16,-1 0 15,-27 0-15,27 0 16,-27 0-16,27-27 15,1 27-15,-56 0 16,55 0-16,1 0 16,-29-28-16,1 28 15,28 0 1,-1 0 0,0 0-1,1 0 1,-1 0-1,1 0-15,-1 0 16,0 0-16,1 0 16,-1 0-16,1 0 15,-1 0 63,0 0-31,28-28-31,-55 1 31,28 27-32,-1-28 1,0 28 0,28-28-1,-27 28 1,27 28 203,0 0-188,0-1-15,0 1-1,0 0 1,0-1 15,0 1-15,0-1 62,0 1-31,0 0 15,0-1 1,0 1-32,27-28 63,-27 27-79,0 1 1,28-28 0,-28 28-16,28-28 15,-28 27 1,27-27 46,-27 28 32,28-28-78,-1 0 46,1 0-46,0 0 15,-1 0-15,1 0-1,-1 0 17,1 27-17,0 1 1,-1-28-1,1 0 1,-1 0 15,1 0-15,0 0 0,-1 0-1,1 0 1,-28 28-1,27-28 1,1 0 0,0 0-1,-1 0-15,1 0 0,0 0 16,-1 0-16,28 0 16,28 0 15,-83 27-31,28-27 15,-1 0 1,1 0-16,0 0 16,-1 0-16,1 0 15,-1 0-15,1 0 16,0 0 0,-1 0-16,1 0 31,-1 0-31,1 0 15,0 0 1,-1 0-16,1 0 16,0 0-1,-1 0-15,28 0 16,-27 0-16,0 0 31,-1 0-31,1 0 16,-1 28-16,1-28 15,0 0 1,-1 0-16,1 0 16,-1 0-1,1 0 1,0 0 15,-1 0-15,1 0 15,-1 0-31,1 0 16,0 0-1,-1 0 1,29 0-16,-29 0 31,1 0-31,-1 0 16,1 27 15,0-27-15,27 0-1,-28 0 17,1 0-17,0 0 1,-1 0-1,1 0 1,-1 0-16,1 0 16,0 0 15,-1 0-15,1 0-16,-1 0 15,1 0 1,0-27-16,-1 27 15,1-28-15,0 28 16,-1 0 0,1 0-1,-28-27-15,27 27 16,1 0 0,-28-28-1,28 28 1,-1 0-1,1 0-15,-1-28 16,1 28 15,0 0-15</inkml:trace>
</inkml:ink>
</file>

<file path=ppt/ink/ink2.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3-08-16T12:02:38.387"/>
    </inkml:context>
    <inkml:brush xml:id="br0">
      <inkml:brushProperty name="width" value="0.35" units="cm"/>
      <inkml:brushProperty name="height" value="0.35" units="cm"/>
      <inkml:brushProperty name="color" value="#FFF200"/>
      <inkml:brushProperty name="fitToCurve" value="1"/>
    </inkml:brush>
  </inkml:definitions>
  <inkml:trace contextRef="#ctx0" brushRef="#br0">3157 199 0,'-27'0'78,"27"-27"-78,-26 27 16,0-26-16,-54 26 15,54 0-15,-1-27 16,-52 27 0,-1-26-16,54 26 15,-27 0-15,0 0 16,0 0-16,0-27 15,0 27-15,-26 0 16,26 0-16,0-53 16,0 53-1,27 0-15,-1 0 16,1 0 0,-27 0-1,0 0-15,27 0 0,-27 0 16,26 0-16,-26 0 15,27 0-15,-1 0 16,1 0-16,0 0 16,-1 0-16,1 0 15,-1 0-15,1 0 16,-27 0 0,26 0-16,-26 0 0,27 0 15,-1 0-15,1 27 16,-27-27-1,0 0 1,27 26 0,-1-26-16,1 0 15,-1 0 1,-26 0-16,27 27 16,0-27-1,-27 26 1,26-26-16,1 0 15,-1 27-15,1-27 32,-1 0-32,1 0 15,-1 0 1,1 0 0,0 0-1,-1 0 16,1 0-31,-1 26 16,1-26 0,-1 0 15,1 0-31,-1 0 16,1 0-1,-27 0-15,26 0 16,1 0 15,0 0 0,-1 0 1,1 0-1,-1 0-16,27 27-15,-26-27 16,-1 26 0,1-26-1,-1 0 17,1 26-17,26 1 1,-27-27-16,1 26 47,-1-26-32,1 27 1,0-1 15,26 1-31,-27-27 16,27 26-16,0 1 31,-26-1-15,26 1 15,0-1-31,-27-26 16,27 26-16,-26-26 0,26 27 15,0-1 1,-27-26-16,27 27 15,-26-1 1,26 1-16,0-1 16,0 1-1,0-1 1,0 1-16,0-1 31,-27 1-15,27-1-1,0 0 1,0 1-16,0-1 16,0 1-1,0-1-15,0 1 0,0-1 16,0 1 0,0-1-1,0 1-15,0-1 16,0 1-1,0 25 1,0-25 0,0-1-16,0 1 15,0-1 1,0 1-16,0 26 31,0-27-15,0 1-1,0-1-15,0 0 16,0 1-16,0-1 16,0 1-16,0-1 15,0 1-15,0-1 16,0 1 0,0-1-1,0 1 1,0-1-16,0 0 15,0 27-15,53 0 16,-53 0-16,0-26 16,0-1-1,0 1 1,27-1-16,-1 1 16,-26-1-1,27 27-15,-1-27 16,1-26-16,-1 27 15,0-1-15,1 27 16,-1-26-16,1 26 16,-1-27-16,1 27 15,-1-27-15,27 1 0,0 26 16,-26-27-16,52-26 16,-26 53-16,-27-26 0,27 26 15,0-1 1,-26-52-16,26 0 0,-27 27 15,53-27 1,-52 26-16,-1 1 16,27-27-16,0 0 15,0 0 1,0 26-16,53-26 16,-53 0-16,26 0 15,27 0-15,-53 0 16,26 27-16,27-27 0,-53 0 15,26 0-15,-26 0 16,0 0-16,0 53 16,53-53-16,-27 0 15,-26 0 1,53 0-16,-27 0 0,1 26 16,-1-26-16,0 27 15,1-27-15,26 0 16,-53 0-16,0 0 15,26 0-15,27 0 32,-27 0-32,27 0 0,-80 0 15,1 0-15,52 0 16,-26 0-16,0 0 16,26 0-16,1 0 15,-1 0-15,1 0 0,-54 0 16,53 0-16,1 0 31,-27 0-31,0 0 16,52 0-16,-52 0 15,27 0-15,-54 0 16,54 0-16,-27 0 16,-27 0-16,27 0 15,53 0-15,-80 0 16,1 0-16,78 0 15,-52 0-15,27 0 0,-27 0 32,0 0-32,-1 0 15,28 0-15,-27 0 0,-27 0 16,27 0-16,-26 0 31,26 0-31,-1 0 16,1 0-16,0 0 0,0 0 15,-26-27-15,26 27 16,-27 0 0,27 0-16,-27 0 0,27 0 15,0 0 1,-26 0-16,52 0 16,-26 0-16,-27-26 0,27 26 15,0 0-15,-26 0 16,-1 0-16,54-27 15,-54 27-15,27 0 16,26 0-16,-26-26 16,0 26-1,0-27-15,53 27 16,-53-26 0,0 26-16,0-27 0,0 27 15,-27-26 1,27 26-16,-27 0 0,1-27 15,-1 27-15,1 0 16,26-26-16,-27 26 16,1-26-16,26 26 15,-27-27-15,0 27 16,1-26 0,26-1-16,-53 1 0,26 26 15,27-27 1,-26 1-1,-1-27-15,1 53 16,-1-53-16,0 27 16,1 26-16,-27-53 0,26 26 15,1 1 1,-27-27-16,26 0 16,-26 0-1,0 26-15,0 1 16,0-27-16,0 27 15,0-27-15,0 26 16,0 1-16,0-1 16,0-26-16,0 27 15,0-1-15,-26 1 16,26 0 0,-27-1-16,27 1 15,-26-1 1,26 1-16,-27 26 15,27-27-15,0 1 0,-26-27 16,0 0 0,26 27-16,-27 26 15,27-27-15,-26 1 16,-1-1-16,1 27 31,-1-26-15,27-1-16,-26 27 0,26-26 15,-27 26-15,1-27 16,26 1-16,-53 26 16,0-27-1,27 1-15,-27 0 16,26-1-16,-26 1 16,0 26-1,-26-53-15,26 53 16,27-27-16,-54 1 15,54 26-15,-27-27 16,53 1-16,-53 26 16,-26-27-16,52 1 15,1 26 1,-27 0-16,-27-53 0,27 53 16,1 0-1,-1-26-15,0 26 16,0-53-16,26 53 15,-26-27-15,1 27 16,-1-53-16,26 53 16,-26-26-16,0 26 15,27 0-15,-1 0 16,-25 0-16,25 0 16,1-27-16,-1 27 15,1 0-15,-1-26 16,1 26-16,-27 0 0,26 0 15,-26-27 1,27 27-16,0 0 16,-27 0-1,0-26-15,0-1 16,-27 27 15,54-26-31,-27 26 16,27 0-1,-27 0-15,0 0 16,26-26 0,1 26-16,-27-27 0,26 27 15,-25 0-15,-1 0 16,26 0-16,-26-26 16,0 26-16,0 0 15,27 0 1,-27 0-1,0 0-15,0 0 16,27-27-16,-27 27 0,26 0 16,1-26-16,-1 26 15,1 0 1,-27 0-16,27 0 16,-27 0-16,26-27 15,-26 27-15,27 0 16,-27-26-1,0 26-15,27 0 16,-1 0-16,-26 0 16,53-27-16,-53 27 15,0 0 1,27 0-16,-1 0 16,-25 0-16,-1 0 15,26-26 1,1 26-16,-1 0 15,-26 0-15,0-27 16,27 1 0,0 26-16,-1 0 15,1 0 1,-1 0 0,27-26-16,-26 26 15,-1 0-15,27-27 31,-26 27-31,-1-26 32,1 26-17,-1 0 1,1 0-16,-1 0 31,1 0 141</inkml:trace>
</inkml:ink>
</file>

<file path=ppt/ink/ink3.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3-08-15T20:04:58.311"/>
    </inkml:context>
    <inkml:brush xml:id="br0">
      <inkml:brushProperty name="width" value="0.175" units="cm"/>
      <inkml:brushProperty name="height" value="0.35" units="cm"/>
      <inkml:brushProperty name="color" value="#FFFF00"/>
      <inkml:brushProperty name="tip" value="rectangle"/>
      <inkml:brushProperty name="rasterOp" value="maskPen"/>
      <inkml:brushProperty name="fitToCurve" value="1"/>
    </inkml:brush>
  </inkml:definitions>
  <inkml:trace contextRef="#ctx0" brushRef="#br0">0 49 0,'27'0'79,"-1"0"-33,1 0-30,-1 0 0,1 0-1,-1 0 1,1 0-16,-1 0 31,0 0-15,1 0 31,-1 0-47,1 0 31,-1 0-31,1 0 31,-1 0 16,1 0-31,-1 0-16,1 0 15,-1 0 1,0 0 0,1 0-1,-1 0 16,1 0-15,-1 0 0,1 0-16,-1 0 15,1 0-15,26 0 16,-27 0-16,0 0 16,1 0-16,-1-26 15,1 26 1,-1 0-1,1 0 17,-1 0-32,1 0 31,-1 0-15,1 0-1,-1 0 95,1 0-64,-1 0 79,0 0-125,27 0 110,-26 0-79,-1 0 16,1 0-47,-1 0 16,1 0-1,-54 0 329</inkml:trace>
</inkml:ink>
</file>

<file path=ppt/ink/ink4.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3-08-15T20:05:04.971"/>
    </inkml:context>
    <inkml:brush xml:id="br0">
      <inkml:brushProperty name="width" value="0.175" units="cm"/>
      <inkml:brushProperty name="height" value="0.35" units="cm"/>
      <inkml:brushProperty name="color" value="#FFFF00"/>
      <inkml:brushProperty name="tip" value="rectangle"/>
      <inkml:brushProperty name="rasterOp" value="maskPen"/>
      <inkml:brushProperty name="fitToCurve" value="1"/>
    </inkml:brush>
  </inkml:definitions>
  <inkml:trace contextRef="#ctx0" brushRef="#br0">133 105 0,'26'0'63,"1"0"-48,-1 0 1,1 0 0,26 0-16,-27 0 15,0 0 1,1 0-16,-1 0 0,1 0 15,-1 0 1,1 0-16,-1 0 16,1 0-16,-1 0 15,1 0 1,-1 0 0,1 0-16,-1 0 15,0 0 1,1 0 15,-1 27 32,1-27-48,-1 0 1,-26 26 296,0 1-155,0-1-111,0 1 1,-26-1 110,-1-26-126,27 27 47,-26-27-16,-1 0 17,1 0-64,0 0 1,-1 0-1,1 0 1,-1 0 0,1 0-1,-1 0 1,1 0 0,-1 0 15,1 0-16,-1 0-15,1 0 16,-1 0 0,1 0-1,0 0 1,-1 0 0,1 0 15,-1 0-16,1 0 17,-1 0 186,54 0 767,-1 0-876,1 0-46,-1 0-32,1 0 94,-1 0-47,0 0-62,1 0-1,-1 0 17,1 0-17,-1 0 1,1 0-16,-1 0 15,1 0-15,-1 0 16,1 0 15,-1 0-15,1 0 0,-1 0-1,0 0-15,1 0 16,-1 0-1,-26 26 314,-26-26-236,-1 0-77,1 0 0,0 0-16,-27 0 15,-27-26-15,27 26 16,0 0-16,0 0 15,27-27-15,-27 27 16,27 0 0,-1 0-16,-26 0 15,0 0 1,27 0 0,-1 0-1,1 0 1,-1 0 15,27-26 344,0-1-328,0 1-31,0-1 30,0 1-30,0-1 62,0 1-62,0-1 15,0 1-15,0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BC0CF-AB01-4C10-97E9-C53B7A737433}"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D89B-3B31-4E47-AE0E-FC3163A443DF}" type="slidenum">
              <a:rPr lang="en-US" smtClean="0"/>
              <a:t>‹Nº›</a:t>
            </a:fld>
            <a:endParaRPr lang="en-US"/>
          </a:p>
        </p:txBody>
      </p:sp>
    </p:spTree>
    <p:extLst>
      <p:ext uri="{BB962C8B-B14F-4D97-AF65-F5344CB8AC3E}">
        <p14:creationId xmlns:p14="http://schemas.microsoft.com/office/powerpoint/2010/main" val="2550645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7</a:t>
            </a:fld>
            <a:endParaRPr lang="en-US"/>
          </a:p>
        </p:txBody>
      </p:sp>
    </p:spTree>
    <p:extLst>
      <p:ext uri="{BB962C8B-B14F-4D97-AF65-F5344CB8AC3E}">
        <p14:creationId xmlns:p14="http://schemas.microsoft.com/office/powerpoint/2010/main" val="268773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16</a:t>
            </a:fld>
            <a:endParaRPr lang="en-US"/>
          </a:p>
        </p:txBody>
      </p:sp>
    </p:spTree>
    <p:extLst>
      <p:ext uri="{BB962C8B-B14F-4D97-AF65-F5344CB8AC3E}">
        <p14:creationId xmlns:p14="http://schemas.microsoft.com/office/powerpoint/2010/main" val="365888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17</a:t>
            </a:fld>
            <a:endParaRPr lang="en-US"/>
          </a:p>
        </p:txBody>
      </p:sp>
    </p:spTree>
    <p:extLst>
      <p:ext uri="{BB962C8B-B14F-4D97-AF65-F5344CB8AC3E}">
        <p14:creationId xmlns:p14="http://schemas.microsoft.com/office/powerpoint/2010/main" val="144575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18</a:t>
            </a:fld>
            <a:endParaRPr lang="en-US"/>
          </a:p>
        </p:txBody>
      </p:sp>
    </p:spTree>
    <p:extLst>
      <p:ext uri="{BB962C8B-B14F-4D97-AF65-F5344CB8AC3E}">
        <p14:creationId xmlns:p14="http://schemas.microsoft.com/office/powerpoint/2010/main" val="9863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4F089461-2C74-4982-A684-9A5EE1411A4F}"/>
              </a:ext>
            </a:extLst>
          </p:cNvPr>
          <p:cNvSpPr>
            <a:spLocks noGrp="1" noChangeArrowheads="1"/>
          </p:cNvSpPr>
          <p:nvPr>
            <p:ph type="sldNum" sz="quarter" idx="5"/>
          </p:nvPr>
        </p:nvSpPr>
        <p:spPr>
          <a:noFill/>
        </p:spPr>
        <p:txBody>
          <a:bodyPr/>
          <a:lstStyle>
            <a:lvl1pPr defTabSz="923925">
              <a:defRPr sz="1600">
                <a:solidFill>
                  <a:schemeClr val="tx1"/>
                </a:solidFill>
                <a:latin typeface="Arial" panose="020B0604020202020204" pitchFamily="34" charset="0"/>
              </a:defRPr>
            </a:lvl1pPr>
            <a:lvl2pPr marL="742950" indent="-285750" defTabSz="923925">
              <a:defRPr sz="1600">
                <a:solidFill>
                  <a:schemeClr val="tx1"/>
                </a:solidFill>
                <a:latin typeface="Arial" panose="020B0604020202020204" pitchFamily="34" charset="0"/>
              </a:defRPr>
            </a:lvl2pPr>
            <a:lvl3pPr marL="1143000" indent="-228600" defTabSz="923925">
              <a:defRPr sz="1600">
                <a:solidFill>
                  <a:schemeClr val="tx1"/>
                </a:solidFill>
                <a:latin typeface="Arial" panose="020B0604020202020204" pitchFamily="34" charset="0"/>
              </a:defRPr>
            </a:lvl3pPr>
            <a:lvl4pPr marL="1600200" indent="-228600" defTabSz="923925">
              <a:defRPr sz="1600">
                <a:solidFill>
                  <a:schemeClr val="tx1"/>
                </a:solidFill>
                <a:latin typeface="Arial" panose="020B0604020202020204" pitchFamily="34" charset="0"/>
              </a:defRPr>
            </a:lvl4pPr>
            <a:lvl5pPr marL="2057400" indent="-228600" defTabSz="923925">
              <a:defRPr sz="16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ts val="0"/>
              </a:spcBef>
              <a:spcAft>
                <a:spcPts val="0"/>
              </a:spcAft>
              <a:buClrTx/>
              <a:buSzTx/>
              <a:buFontTx/>
              <a:buNone/>
              <a:tabLst/>
              <a:defRPr/>
            </a:pPr>
            <a:fld id="{E979BEE0-558D-4ACF-BD91-0309E421E4A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23925"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747" name="Rectangle 2">
            <a:extLst>
              <a:ext uri="{FF2B5EF4-FFF2-40B4-BE49-F238E27FC236}">
                <a16:creationId xmlns:a16="http://schemas.microsoft.com/office/drawing/2014/main" id="{BE77203B-D567-4148-9634-6F1895C9C1AD}"/>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31BF8B93-DE32-4BDD-8B09-13AD31B5EF2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88958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21</a:t>
            </a:fld>
            <a:endParaRPr lang="en-US"/>
          </a:p>
        </p:txBody>
      </p:sp>
    </p:spTree>
    <p:extLst>
      <p:ext uri="{BB962C8B-B14F-4D97-AF65-F5344CB8AC3E}">
        <p14:creationId xmlns:p14="http://schemas.microsoft.com/office/powerpoint/2010/main" val="2733813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4F089461-2C74-4982-A684-9A5EE1411A4F}"/>
              </a:ext>
            </a:extLst>
          </p:cNvPr>
          <p:cNvSpPr>
            <a:spLocks noGrp="1" noChangeArrowheads="1"/>
          </p:cNvSpPr>
          <p:nvPr>
            <p:ph type="sldNum" sz="quarter" idx="5"/>
          </p:nvPr>
        </p:nvSpPr>
        <p:spPr>
          <a:noFill/>
        </p:spPr>
        <p:txBody>
          <a:bodyPr/>
          <a:lstStyle>
            <a:lvl1pPr defTabSz="923925">
              <a:defRPr sz="1600">
                <a:solidFill>
                  <a:schemeClr val="tx1"/>
                </a:solidFill>
                <a:latin typeface="Arial" panose="020B0604020202020204" pitchFamily="34" charset="0"/>
              </a:defRPr>
            </a:lvl1pPr>
            <a:lvl2pPr marL="742950" indent="-285750" defTabSz="923925">
              <a:defRPr sz="1600">
                <a:solidFill>
                  <a:schemeClr val="tx1"/>
                </a:solidFill>
                <a:latin typeface="Arial" panose="020B0604020202020204" pitchFamily="34" charset="0"/>
              </a:defRPr>
            </a:lvl2pPr>
            <a:lvl3pPr marL="1143000" indent="-228600" defTabSz="923925">
              <a:defRPr sz="1600">
                <a:solidFill>
                  <a:schemeClr val="tx1"/>
                </a:solidFill>
                <a:latin typeface="Arial" panose="020B0604020202020204" pitchFamily="34" charset="0"/>
              </a:defRPr>
            </a:lvl3pPr>
            <a:lvl4pPr marL="1600200" indent="-228600" defTabSz="923925">
              <a:defRPr sz="1600">
                <a:solidFill>
                  <a:schemeClr val="tx1"/>
                </a:solidFill>
                <a:latin typeface="Arial" panose="020B0604020202020204" pitchFamily="34" charset="0"/>
              </a:defRPr>
            </a:lvl4pPr>
            <a:lvl5pPr marL="2057400" indent="-228600" defTabSz="923925">
              <a:defRPr sz="16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ts val="0"/>
              </a:spcBef>
              <a:spcAft>
                <a:spcPts val="0"/>
              </a:spcAft>
              <a:buClrTx/>
              <a:buSzTx/>
              <a:buFontTx/>
              <a:buNone/>
              <a:tabLst/>
              <a:defRPr/>
            </a:pPr>
            <a:fld id="{E979BEE0-558D-4ACF-BD91-0309E421E4A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23925"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747" name="Rectangle 2">
            <a:extLst>
              <a:ext uri="{FF2B5EF4-FFF2-40B4-BE49-F238E27FC236}">
                <a16:creationId xmlns:a16="http://schemas.microsoft.com/office/drawing/2014/main" id="{BE77203B-D567-4148-9634-6F1895C9C1AD}"/>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31BF8B93-DE32-4BDD-8B09-13AD31B5EF2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3304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It was born out of extraordinary circumstance.</a:t>
            </a:r>
          </a:p>
        </p:txBody>
      </p:sp>
      <p:sp>
        <p:nvSpPr>
          <p:cNvPr id="4" name="Slide Number Placeholder 3"/>
          <p:cNvSpPr>
            <a:spLocks noGrp="1"/>
          </p:cNvSpPr>
          <p:nvPr>
            <p:ph type="sldNum" sz="quarter" idx="10"/>
          </p:nvPr>
        </p:nvSpPr>
        <p:spPr>
          <a:xfrm>
            <a:off x="3936768" y="8772668"/>
            <a:ext cx="3011699" cy="461804"/>
          </a:xfrm>
          <a:prstGeom prst="rect">
            <a:avLst/>
          </a:prstGeom>
        </p:spPr>
        <p:txBody>
          <a:bodyPr lIns="92492" tIns="46246" rIns="92492" bIns="46246"/>
          <a:lstStyle/>
          <a:p>
            <a:pPr marL="0" marR="0" lvl="0" indent="0" algn="l" defTabSz="1218987" rtl="0" eaLnBrk="1" fontAlgn="auto" latinLnBrk="0" hangingPunct="1">
              <a:lnSpc>
                <a:spcPct val="100000"/>
              </a:lnSpc>
              <a:spcBef>
                <a:spcPts val="0"/>
              </a:spcBef>
              <a:spcAft>
                <a:spcPts val="0"/>
              </a:spcAft>
              <a:buClrTx/>
              <a:buSzTx/>
              <a:buFontTx/>
              <a:buNone/>
              <a:tabLst/>
              <a:defRPr/>
            </a:pPr>
            <a:fld id="{9E11EC53-F507-411E-9ADC-FBCFECE09D3D}" type="slidenum">
              <a:rPr kumimoji="0" lang="en-US" sz="24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23</a:t>
            </a:fld>
            <a:endParaRPr kumimoji="0" lang="en-US" sz="24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48743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4F089461-2C74-4982-A684-9A5EE1411A4F}"/>
              </a:ext>
            </a:extLst>
          </p:cNvPr>
          <p:cNvSpPr>
            <a:spLocks noGrp="1" noChangeArrowheads="1"/>
          </p:cNvSpPr>
          <p:nvPr>
            <p:ph type="sldNum" sz="quarter" idx="5"/>
          </p:nvPr>
        </p:nvSpPr>
        <p:spPr>
          <a:noFill/>
        </p:spPr>
        <p:txBody>
          <a:bodyPr/>
          <a:lstStyle>
            <a:lvl1pPr defTabSz="923925">
              <a:defRPr sz="1600">
                <a:solidFill>
                  <a:schemeClr val="tx1"/>
                </a:solidFill>
                <a:latin typeface="Arial" panose="020B0604020202020204" pitchFamily="34" charset="0"/>
              </a:defRPr>
            </a:lvl1pPr>
            <a:lvl2pPr marL="742950" indent="-285750" defTabSz="923925">
              <a:defRPr sz="1600">
                <a:solidFill>
                  <a:schemeClr val="tx1"/>
                </a:solidFill>
                <a:latin typeface="Arial" panose="020B0604020202020204" pitchFamily="34" charset="0"/>
              </a:defRPr>
            </a:lvl2pPr>
            <a:lvl3pPr marL="1143000" indent="-228600" defTabSz="923925">
              <a:defRPr sz="1600">
                <a:solidFill>
                  <a:schemeClr val="tx1"/>
                </a:solidFill>
                <a:latin typeface="Arial" panose="020B0604020202020204" pitchFamily="34" charset="0"/>
              </a:defRPr>
            </a:lvl3pPr>
            <a:lvl4pPr marL="1600200" indent="-228600" defTabSz="923925">
              <a:defRPr sz="1600">
                <a:solidFill>
                  <a:schemeClr val="tx1"/>
                </a:solidFill>
                <a:latin typeface="Arial" panose="020B0604020202020204" pitchFamily="34" charset="0"/>
              </a:defRPr>
            </a:lvl4pPr>
            <a:lvl5pPr marL="2057400" indent="-228600" defTabSz="923925">
              <a:defRPr sz="16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ts val="0"/>
              </a:spcBef>
              <a:spcAft>
                <a:spcPts val="0"/>
              </a:spcAft>
              <a:buClrTx/>
              <a:buSzTx/>
              <a:buFontTx/>
              <a:buNone/>
              <a:tabLst/>
              <a:defRPr/>
            </a:pPr>
            <a:fld id="{E979BEE0-558D-4ACF-BD91-0309E421E4A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23925"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747" name="Rectangle 2">
            <a:extLst>
              <a:ext uri="{FF2B5EF4-FFF2-40B4-BE49-F238E27FC236}">
                <a16:creationId xmlns:a16="http://schemas.microsoft.com/office/drawing/2014/main" id="{BE77203B-D567-4148-9634-6F1895C9C1AD}"/>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31BF8B93-DE32-4BDD-8B09-13AD31B5EF2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12723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4F089461-2C74-4982-A684-9A5EE1411A4F}"/>
              </a:ext>
            </a:extLst>
          </p:cNvPr>
          <p:cNvSpPr>
            <a:spLocks noGrp="1" noChangeArrowheads="1"/>
          </p:cNvSpPr>
          <p:nvPr>
            <p:ph type="sldNum" sz="quarter" idx="5"/>
          </p:nvPr>
        </p:nvSpPr>
        <p:spPr>
          <a:noFill/>
        </p:spPr>
        <p:txBody>
          <a:bodyPr/>
          <a:lstStyle>
            <a:lvl1pPr defTabSz="923925">
              <a:defRPr sz="1600">
                <a:solidFill>
                  <a:schemeClr val="tx1"/>
                </a:solidFill>
                <a:latin typeface="Arial" panose="020B0604020202020204" pitchFamily="34" charset="0"/>
              </a:defRPr>
            </a:lvl1pPr>
            <a:lvl2pPr marL="742950" indent="-285750" defTabSz="923925">
              <a:defRPr sz="1600">
                <a:solidFill>
                  <a:schemeClr val="tx1"/>
                </a:solidFill>
                <a:latin typeface="Arial" panose="020B0604020202020204" pitchFamily="34" charset="0"/>
              </a:defRPr>
            </a:lvl2pPr>
            <a:lvl3pPr marL="1143000" indent="-228600" defTabSz="923925">
              <a:defRPr sz="1600">
                <a:solidFill>
                  <a:schemeClr val="tx1"/>
                </a:solidFill>
                <a:latin typeface="Arial" panose="020B0604020202020204" pitchFamily="34" charset="0"/>
              </a:defRPr>
            </a:lvl3pPr>
            <a:lvl4pPr marL="1600200" indent="-228600" defTabSz="923925">
              <a:defRPr sz="1600">
                <a:solidFill>
                  <a:schemeClr val="tx1"/>
                </a:solidFill>
                <a:latin typeface="Arial" panose="020B0604020202020204" pitchFamily="34" charset="0"/>
              </a:defRPr>
            </a:lvl4pPr>
            <a:lvl5pPr marL="2057400" indent="-228600" defTabSz="923925">
              <a:defRPr sz="16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ts val="0"/>
              </a:spcBef>
              <a:spcAft>
                <a:spcPts val="0"/>
              </a:spcAft>
              <a:buClrTx/>
              <a:buSzTx/>
              <a:buFontTx/>
              <a:buNone/>
              <a:tabLst/>
              <a:defRPr/>
            </a:pPr>
            <a:fld id="{E979BEE0-558D-4ACF-BD91-0309E421E4A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23925"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747" name="Rectangle 2">
            <a:extLst>
              <a:ext uri="{FF2B5EF4-FFF2-40B4-BE49-F238E27FC236}">
                <a16:creationId xmlns:a16="http://schemas.microsoft.com/office/drawing/2014/main" id="{BE77203B-D567-4148-9634-6F1895C9C1AD}"/>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31BF8B93-DE32-4BDD-8B09-13AD31B5EF2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4716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26</a:t>
            </a:fld>
            <a:endParaRPr lang="en-US"/>
          </a:p>
        </p:txBody>
      </p:sp>
    </p:spTree>
    <p:extLst>
      <p:ext uri="{BB962C8B-B14F-4D97-AF65-F5344CB8AC3E}">
        <p14:creationId xmlns:p14="http://schemas.microsoft.com/office/powerpoint/2010/main" val="84145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8</a:t>
            </a:fld>
            <a:endParaRPr lang="en-US"/>
          </a:p>
        </p:txBody>
      </p:sp>
    </p:spTree>
    <p:extLst>
      <p:ext uri="{BB962C8B-B14F-4D97-AF65-F5344CB8AC3E}">
        <p14:creationId xmlns:p14="http://schemas.microsoft.com/office/powerpoint/2010/main" val="1032942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30</a:t>
            </a:fld>
            <a:endParaRPr lang="en-US"/>
          </a:p>
        </p:txBody>
      </p:sp>
    </p:spTree>
    <p:extLst>
      <p:ext uri="{BB962C8B-B14F-4D97-AF65-F5344CB8AC3E}">
        <p14:creationId xmlns:p14="http://schemas.microsoft.com/office/powerpoint/2010/main" val="1048847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31</a:t>
            </a:fld>
            <a:endParaRPr lang="en-US"/>
          </a:p>
        </p:txBody>
      </p:sp>
    </p:spTree>
    <p:extLst>
      <p:ext uri="{BB962C8B-B14F-4D97-AF65-F5344CB8AC3E}">
        <p14:creationId xmlns:p14="http://schemas.microsoft.com/office/powerpoint/2010/main" val="123833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34</a:t>
            </a:fld>
            <a:endParaRPr lang="en-US"/>
          </a:p>
        </p:txBody>
      </p:sp>
    </p:spTree>
    <p:extLst>
      <p:ext uri="{BB962C8B-B14F-4D97-AF65-F5344CB8AC3E}">
        <p14:creationId xmlns:p14="http://schemas.microsoft.com/office/powerpoint/2010/main" val="2639381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35</a:t>
            </a:fld>
            <a:endParaRPr lang="en-US"/>
          </a:p>
        </p:txBody>
      </p:sp>
    </p:spTree>
    <p:extLst>
      <p:ext uri="{BB962C8B-B14F-4D97-AF65-F5344CB8AC3E}">
        <p14:creationId xmlns:p14="http://schemas.microsoft.com/office/powerpoint/2010/main" val="4113954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36</a:t>
            </a:fld>
            <a:endParaRPr lang="en-US"/>
          </a:p>
        </p:txBody>
      </p:sp>
    </p:spTree>
    <p:extLst>
      <p:ext uri="{BB962C8B-B14F-4D97-AF65-F5344CB8AC3E}">
        <p14:creationId xmlns:p14="http://schemas.microsoft.com/office/powerpoint/2010/main" val="1253982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48</a:t>
            </a:fld>
            <a:endParaRPr lang="en-US"/>
          </a:p>
        </p:txBody>
      </p:sp>
    </p:spTree>
    <p:extLst>
      <p:ext uri="{BB962C8B-B14F-4D97-AF65-F5344CB8AC3E}">
        <p14:creationId xmlns:p14="http://schemas.microsoft.com/office/powerpoint/2010/main" val="3259486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61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433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1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2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9</a:t>
            </a:fld>
            <a:endParaRPr lang="en-US"/>
          </a:p>
        </p:txBody>
      </p:sp>
    </p:spTree>
    <p:extLst>
      <p:ext uri="{BB962C8B-B14F-4D97-AF65-F5344CB8AC3E}">
        <p14:creationId xmlns:p14="http://schemas.microsoft.com/office/powerpoint/2010/main" val="323631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592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192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58</a:t>
            </a:fld>
            <a:endParaRPr lang="en-US"/>
          </a:p>
        </p:txBody>
      </p:sp>
    </p:spTree>
    <p:extLst>
      <p:ext uri="{BB962C8B-B14F-4D97-AF65-F5344CB8AC3E}">
        <p14:creationId xmlns:p14="http://schemas.microsoft.com/office/powerpoint/2010/main" val="1215391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691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979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993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88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4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5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10</a:t>
            </a:fld>
            <a:endParaRPr lang="en-US"/>
          </a:p>
        </p:txBody>
      </p:sp>
    </p:spTree>
    <p:extLst>
      <p:ext uri="{BB962C8B-B14F-4D97-AF65-F5344CB8AC3E}">
        <p14:creationId xmlns:p14="http://schemas.microsoft.com/office/powerpoint/2010/main" val="1046564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252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743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79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955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01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286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50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9787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4F089461-2C74-4982-A684-9A5EE1411A4F}"/>
              </a:ext>
            </a:extLst>
          </p:cNvPr>
          <p:cNvSpPr>
            <a:spLocks noGrp="1" noChangeArrowheads="1"/>
          </p:cNvSpPr>
          <p:nvPr>
            <p:ph type="sldNum" sz="quarter" idx="5"/>
          </p:nvPr>
        </p:nvSpPr>
        <p:spPr>
          <a:noFill/>
        </p:spPr>
        <p:txBody>
          <a:bodyPr/>
          <a:lstStyle>
            <a:lvl1pPr defTabSz="923925">
              <a:defRPr sz="1600">
                <a:solidFill>
                  <a:schemeClr val="tx1"/>
                </a:solidFill>
                <a:latin typeface="Arial" panose="020B0604020202020204" pitchFamily="34" charset="0"/>
              </a:defRPr>
            </a:lvl1pPr>
            <a:lvl2pPr marL="742950" indent="-285750" defTabSz="923925">
              <a:defRPr sz="1600">
                <a:solidFill>
                  <a:schemeClr val="tx1"/>
                </a:solidFill>
                <a:latin typeface="Arial" panose="020B0604020202020204" pitchFamily="34" charset="0"/>
              </a:defRPr>
            </a:lvl2pPr>
            <a:lvl3pPr marL="1143000" indent="-228600" defTabSz="923925">
              <a:defRPr sz="1600">
                <a:solidFill>
                  <a:schemeClr val="tx1"/>
                </a:solidFill>
                <a:latin typeface="Arial" panose="020B0604020202020204" pitchFamily="34" charset="0"/>
              </a:defRPr>
            </a:lvl3pPr>
            <a:lvl4pPr marL="1600200" indent="-228600" defTabSz="923925">
              <a:defRPr sz="1600">
                <a:solidFill>
                  <a:schemeClr val="tx1"/>
                </a:solidFill>
                <a:latin typeface="Arial" panose="020B0604020202020204" pitchFamily="34" charset="0"/>
              </a:defRPr>
            </a:lvl4pPr>
            <a:lvl5pPr marL="2057400" indent="-228600" defTabSz="923925">
              <a:defRPr sz="16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ts val="0"/>
              </a:spcBef>
              <a:spcAft>
                <a:spcPts val="0"/>
              </a:spcAft>
              <a:buClrTx/>
              <a:buSzTx/>
              <a:buFontTx/>
              <a:buNone/>
              <a:tabLst/>
              <a:defRPr/>
            </a:pPr>
            <a:fld id="{E979BEE0-558D-4ACF-BD91-0309E421E4A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23925" rtl="0" eaLnBrk="1" fontAlgn="auto" latinLnBrk="0" hangingPunct="1">
                <a:lnSpc>
                  <a:spcPct val="100000"/>
                </a:lnSpc>
                <a:spcBef>
                  <a:spcPts val="0"/>
                </a:spcBef>
                <a:spcAft>
                  <a:spcPts val="0"/>
                </a:spcAft>
                <a:buClrTx/>
                <a:buSzTx/>
                <a:buFontTx/>
                <a:buNone/>
                <a:tabLst/>
                <a:defRPr/>
              </a:pPr>
              <a:t>107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747" name="Rectangle 2">
            <a:extLst>
              <a:ext uri="{FF2B5EF4-FFF2-40B4-BE49-F238E27FC236}">
                <a16:creationId xmlns:a16="http://schemas.microsoft.com/office/drawing/2014/main" id="{BE77203B-D567-4148-9634-6F1895C9C1AD}"/>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31BF8B93-DE32-4BDD-8B09-13AD31B5EF26}"/>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37097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4F089461-2C74-4982-A684-9A5EE1411A4F}"/>
              </a:ext>
            </a:extLst>
          </p:cNvPr>
          <p:cNvSpPr>
            <a:spLocks noGrp="1" noChangeArrowheads="1"/>
          </p:cNvSpPr>
          <p:nvPr>
            <p:ph type="sldNum" sz="quarter" idx="5"/>
          </p:nvPr>
        </p:nvSpPr>
        <p:spPr>
          <a:noFill/>
        </p:spPr>
        <p:txBody>
          <a:bodyPr/>
          <a:lstStyle>
            <a:lvl1pPr defTabSz="923925">
              <a:defRPr sz="1600">
                <a:solidFill>
                  <a:schemeClr val="tx1"/>
                </a:solidFill>
                <a:latin typeface="Arial" panose="020B0604020202020204" pitchFamily="34" charset="0"/>
              </a:defRPr>
            </a:lvl1pPr>
            <a:lvl2pPr marL="742950" indent="-285750" defTabSz="923925">
              <a:defRPr sz="1600">
                <a:solidFill>
                  <a:schemeClr val="tx1"/>
                </a:solidFill>
                <a:latin typeface="Arial" panose="020B0604020202020204" pitchFamily="34" charset="0"/>
              </a:defRPr>
            </a:lvl2pPr>
            <a:lvl3pPr marL="1143000" indent="-228600" defTabSz="923925">
              <a:defRPr sz="1600">
                <a:solidFill>
                  <a:schemeClr val="tx1"/>
                </a:solidFill>
                <a:latin typeface="Arial" panose="020B0604020202020204" pitchFamily="34" charset="0"/>
              </a:defRPr>
            </a:lvl3pPr>
            <a:lvl4pPr marL="1600200" indent="-228600" defTabSz="923925">
              <a:defRPr sz="1600">
                <a:solidFill>
                  <a:schemeClr val="tx1"/>
                </a:solidFill>
                <a:latin typeface="Arial" panose="020B0604020202020204" pitchFamily="34" charset="0"/>
              </a:defRPr>
            </a:lvl4pPr>
            <a:lvl5pPr marL="2057400" indent="-228600" defTabSz="923925">
              <a:defRPr sz="16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ts val="0"/>
              </a:spcBef>
              <a:spcAft>
                <a:spcPts val="0"/>
              </a:spcAft>
              <a:buClrTx/>
              <a:buSzTx/>
              <a:buFontTx/>
              <a:buNone/>
              <a:tabLst/>
              <a:defRPr/>
            </a:pPr>
            <a:fld id="{E979BEE0-558D-4ACF-BD91-0309E421E4A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23925" rtl="0" eaLnBrk="1" fontAlgn="auto" latinLnBrk="0" hangingPunct="1">
                <a:lnSpc>
                  <a:spcPct val="100000"/>
                </a:lnSpc>
                <a:spcBef>
                  <a:spcPts val="0"/>
                </a:spcBef>
                <a:spcAft>
                  <a:spcPts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747" name="Rectangle 2">
            <a:extLst>
              <a:ext uri="{FF2B5EF4-FFF2-40B4-BE49-F238E27FC236}">
                <a16:creationId xmlns:a16="http://schemas.microsoft.com/office/drawing/2014/main" id="{BE77203B-D567-4148-9634-6F1895C9C1AD}"/>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31BF8B93-DE32-4BDD-8B09-13AD31B5EF2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5965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11</a:t>
            </a:fld>
            <a:endParaRPr lang="en-US"/>
          </a:p>
        </p:txBody>
      </p:sp>
    </p:spTree>
    <p:extLst>
      <p:ext uri="{BB962C8B-B14F-4D97-AF65-F5344CB8AC3E}">
        <p14:creationId xmlns:p14="http://schemas.microsoft.com/office/powerpoint/2010/main" val="4098484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4667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6FD8C-9A4E-42F5-B333-8C71E147B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20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99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934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448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745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321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1053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73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D89B-3B31-4E47-AE0E-FC3163A44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65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12</a:t>
            </a:fld>
            <a:endParaRPr lang="en-US"/>
          </a:p>
        </p:txBody>
      </p:sp>
    </p:spTree>
    <p:extLst>
      <p:ext uri="{BB962C8B-B14F-4D97-AF65-F5344CB8AC3E}">
        <p14:creationId xmlns:p14="http://schemas.microsoft.com/office/powerpoint/2010/main" val="325996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13</a:t>
            </a:fld>
            <a:endParaRPr lang="en-US"/>
          </a:p>
        </p:txBody>
      </p:sp>
    </p:spTree>
    <p:extLst>
      <p:ext uri="{BB962C8B-B14F-4D97-AF65-F5344CB8AC3E}">
        <p14:creationId xmlns:p14="http://schemas.microsoft.com/office/powerpoint/2010/main" val="1919770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14</a:t>
            </a:fld>
            <a:endParaRPr lang="en-US"/>
          </a:p>
        </p:txBody>
      </p:sp>
    </p:spTree>
    <p:extLst>
      <p:ext uri="{BB962C8B-B14F-4D97-AF65-F5344CB8AC3E}">
        <p14:creationId xmlns:p14="http://schemas.microsoft.com/office/powerpoint/2010/main" val="2433151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D89B-3B31-4E47-AE0E-FC3163A443DF}" type="slidenum">
              <a:rPr lang="en-US" smtClean="0"/>
              <a:t>15</a:t>
            </a:fld>
            <a:endParaRPr lang="en-US"/>
          </a:p>
        </p:txBody>
      </p:sp>
    </p:spTree>
    <p:extLst>
      <p:ext uri="{BB962C8B-B14F-4D97-AF65-F5344CB8AC3E}">
        <p14:creationId xmlns:p14="http://schemas.microsoft.com/office/powerpoint/2010/main" val="121177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Marcador de texto 3">
            <a:extLst>
              <a:ext uri="{FF2B5EF4-FFF2-40B4-BE49-F238E27FC236}">
                <a16:creationId xmlns:a16="http://schemas.microsoft.com/office/drawing/2014/main" id="{BF6D3F5C-0474-E767-278E-127AAE0C6F41}"/>
              </a:ext>
            </a:extLst>
          </p:cNvPr>
          <p:cNvSpPr>
            <a:spLocks noGrp="1"/>
          </p:cNvSpPr>
          <p:nvPr>
            <p:ph type="body" sz="quarter" idx="10" hasCustomPrompt="1"/>
          </p:nvPr>
        </p:nvSpPr>
        <p:spPr>
          <a:xfrm>
            <a:off x="3873500" y="1715589"/>
            <a:ext cx="7766050" cy="2751635"/>
          </a:xfrm>
          <a:prstGeom prst="rect">
            <a:avLst/>
          </a:prstGeom>
        </p:spPr>
        <p:txBody>
          <a:bodyPr/>
          <a:lstStyle>
            <a:lvl1pPr marL="0" indent="0">
              <a:buNone/>
              <a:defRPr sz="5400">
                <a:latin typeface="Arial Black" panose="020B0A04020102020204" pitchFamily="34" charset="0"/>
              </a:defRPr>
            </a:lvl1pPr>
            <a:lvl2pPr>
              <a:defRPr sz="4000"/>
            </a:lvl2pPr>
            <a:lvl3pPr>
              <a:defRPr sz="4000"/>
            </a:lvl3pPr>
            <a:lvl4pPr>
              <a:defRPr sz="4000"/>
            </a:lvl4pPr>
            <a:lvl5pPr>
              <a:defRPr sz="4000"/>
            </a:lvl5pPr>
          </a:lstStyle>
          <a:p>
            <a:pPr lvl="0"/>
            <a:r>
              <a:rPr lang="es-ES" dirty="0"/>
              <a:t>SESSION NAME</a:t>
            </a:r>
            <a:endParaRPr lang="es-MX" dirty="0"/>
          </a:p>
        </p:txBody>
      </p:sp>
      <p:sp>
        <p:nvSpPr>
          <p:cNvPr id="8" name="Marcador de texto 5">
            <a:extLst>
              <a:ext uri="{FF2B5EF4-FFF2-40B4-BE49-F238E27FC236}">
                <a16:creationId xmlns:a16="http://schemas.microsoft.com/office/drawing/2014/main" id="{8E36183A-B695-C852-6A04-2FD7F40F6A0F}"/>
              </a:ext>
            </a:extLst>
          </p:cNvPr>
          <p:cNvSpPr>
            <a:spLocks noGrp="1"/>
          </p:cNvSpPr>
          <p:nvPr>
            <p:ph type="body" sz="quarter" idx="11" hasCustomPrompt="1"/>
          </p:nvPr>
        </p:nvSpPr>
        <p:spPr>
          <a:xfrm>
            <a:off x="3873499" y="4811567"/>
            <a:ext cx="7766049" cy="407670"/>
          </a:xfrm>
          <a:prstGeom prst="rect">
            <a:avLst/>
          </a:prstGeom>
        </p:spPr>
        <p:txBody>
          <a:bodyPr/>
          <a:lstStyle>
            <a:lvl1pPr marL="0" indent="0">
              <a:buNone/>
              <a:defRPr b="1">
                <a:solidFill>
                  <a:srgbClr val="02492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dirty="0" err="1"/>
              <a:t>Name</a:t>
            </a:r>
            <a:endParaRPr lang="es-MX" dirty="0"/>
          </a:p>
        </p:txBody>
      </p:sp>
      <p:sp>
        <p:nvSpPr>
          <p:cNvPr id="9" name="Marcador de texto 7">
            <a:extLst>
              <a:ext uri="{FF2B5EF4-FFF2-40B4-BE49-F238E27FC236}">
                <a16:creationId xmlns:a16="http://schemas.microsoft.com/office/drawing/2014/main" id="{33AED996-E632-DDE3-0078-A39DDCEBF375}"/>
              </a:ext>
            </a:extLst>
          </p:cNvPr>
          <p:cNvSpPr>
            <a:spLocks noGrp="1"/>
          </p:cNvSpPr>
          <p:nvPr>
            <p:ph type="body" sz="quarter" idx="12" hasCustomPrompt="1"/>
          </p:nvPr>
        </p:nvSpPr>
        <p:spPr>
          <a:xfrm>
            <a:off x="3873500" y="5302250"/>
            <a:ext cx="7766048" cy="431800"/>
          </a:xfrm>
          <a:prstGeom prst="rect">
            <a:avLst/>
          </a:prstGeom>
        </p:spPr>
        <p:txBody>
          <a:bodyPr/>
          <a:lstStyle>
            <a:lvl1pPr marL="0" indent="0">
              <a:buNone/>
              <a:defRPr sz="2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Job position</a:t>
            </a:r>
            <a:endParaRPr lang="es-MX" dirty="0"/>
          </a:p>
        </p:txBody>
      </p:sp>
    </p:spTree>
    <p:extLst>
      <p:ext uri="{BB962C8B-B14F-4D97-AF65-F5344CB8AC3E}">
        <p14:creationId xmlns:p14="http://schemas.microsoft.com/office/powerpoint/2010/main" val="149080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1B8F-2D94-41CB-9630-EDCEF1F12F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DE4FF-A557-4BBA-9CAC-5686252439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EF0C7B-3802-4FA7-AE4E-D61E9C4C11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07EA6-A0F3-4D03-84DC-62FDAAAD7F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82B1C5-F12A-4215-858A-7A9731E5D9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C7B9A3-66DD-432A-A778-36CD376CD59F}"/>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8" name="Footer Placeholder 7">
            <a:extLst>
              <a:ext uri="{FF2B5EF4-FFF2-40B4-BE49-F238E27FC236}">
                <a16:creationId xmlns:a16="http://schemas.microsoft.com/office/drawing/2014/main" id="{F83BA00B-C6CC-4ACA-BDB7-9D524F5542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B8450E-5917-4301-B9E2-F3BCB303AEFD}"/>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315913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D049-6E3D-41C6-89D4-CC51599D76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5FC387-EB39-47B0-8288-A7B01EC32C24}"/>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4" name="Footer Placeholder 3">
            <a:extLst>
              <a:ext uri="{FF2B5EF4-FFF2-40B4-BE49-F238E27FC236}">
                <a16:creationId xmlns:a16="http://schemas.microsoft.com/office/drawing/2014/main" id="{FFD455E8-9FFB-4DCA-93BA-58A954734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47A101-AF18-4F26-A26A-949088FCD0FD}"/>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402072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60C39-C1DC-4FDB-9ABE-70B380EE1E98}"/>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3" name="Footer Placeholder 2">
            <a:extLst>
              <a:ext uri="{FF2B5EF4-FFF2-40B4-BE49-F238E27FC236}">
                <a16:creationId xmlns:a16="http://schemas.microsoft.com/office/drawing/2014/main" id="{0771544B-E305-4A22-9AA6-7BEFE1FA18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64E10-4AE6-4904-9254-747DF0460399}"/>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4001682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F076-4383-4A61-AE39-6008A7BC9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FF5B66-63A8-4CB9-A028-C58062E34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1EFE7-519D-4127-AE75-C989ADA79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65E116-F6D2-4AAD-99B1-862214758016}"/>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6" name="Footer Placeholder 5">
            <a:extLst>
              <a:ext uri="{FF2B5EF4-FFF2-40B4-BE49-F238E27FC236}">
                <a16:creationId xmlns:a16="http://schemas.microsoft.com/office/drawing/2014/main" id="{6D609E0F-A438-4E2F-AE73-5FE5D9F473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DBDEC-8F92-4044-AC04-DE4A3ADC0C88}"/>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1303547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C549-2DE8-41E5-ADA3-FBF0DDA92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4DCD08-EF44-409C-B1D3-BA8168F24C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39CB-0BFC-4CAF-A922-3B4381E86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579C6-9774-4491-A878-73A5C9125204}"/>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6" name="Footer Placeholder 5">
            <a:extLst>
              <a:ext uri="{FF2B5EF4-FFF2-40B4-BE49-F238E27FC236}">
                <a16:creationId xmlns:a16="http://schemas.microsoft.com/office/drawing/2014/main" id="{19E1BCE8-7985-4D40-916A-0E06AE619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12F99-FAF8-43CC-A89B-92D1323FA5A0}"/>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665951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1F5EA-22AC-4963-9A20-54CA25EA1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E019B8-E389-4B00-9362-BB6B5B9C70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5FBED-BD31-46DB-BB82-2F39690140FD}"/>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5" name="Footer Placeholder 4">
            <a:extLst>
              <a:ext uri="{FF2B5EF4-FFF2-40B4-BE49-F238E27FC236}">
                <a16:creationId xmlns:a16="http://schemas.microsoft.com/office/drawing/2014/main" id="{EE934230-3B1A-45EF-AC97-F7747796C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CC35D-C427-4083-BA10-9A790814E8A7}"/>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243294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FBDA68-0800-4772-9790-FC035D7A00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CB72DE-D2A2-4F71-8518-BE888F3473B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F18D4-D171-4024-A12F-7434E52A6571}"/>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5" name="Footer Placeholder 4">
            <a:extLst>
              <a:ext uri="{FF2B5EF4-FFF2-40B4-BE49-F238E27FC236}">
                <a16:creationId xmlns:a16="http://schemas.microsoft.com/office/drawing/2014/main" id="{6ED73BA0-E7D4-4AB4-BA9C-D0E5D3C30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7F98-32B0-45B9-94BC-91C550508403}"/>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481309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57E7C2-47F7-4382-8F6A-378CA98075D7}"/>
              </a:ext>
            </a:extLst>
          </p:cNvPr>
          <p:cNvSpPr txBox="1"/>
          <p:nvPr userDrawn="1"/>
        </p:nvSpPr>
        <p:spPr>
          <a:xfrm>
            <a:off x="4559300" y="6642100"/>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2465294735"/>
      </p:ext>
    </p:extLst>
  </p:cSld>
  <p:clrMapOvr>
    <a:masterClrMapping/>
  </p:clrMapOvr>
  <p:extLst>
    <p:ext uri="{DCECCB84-F9BA-43D5-87BE-67443E8EF086}">
      <p15:sldGuideLst xmlns:p15="http://schemas.microsoft.com/office/powerpoint/2012/main">
        <p15:guide id="1" orient="horz" pos="3952">
          <p15:clr>
            <a:srgbClr val="FBAE40"/>
          </p15:clr>
        </p15:guide>
        <p15:guide id="2" pos="143">
          <p15:clr>
            <a:srgbClr val="FBAE40"/>
          </p15:clr>
        </p15:guide>
        <p15:guide id="3" orient="horz" pos="142">
          <p15:clr>
            <a:srgbClr val="FBAE40"/>
          </p15:clr>
        </p15:guide>
        <p15:guide id="4" orient="horz" pos="1117">
          <p15:clr>
            <a:srgbClr val="FBAE40"/>
          </p15:clr>
        </p15:guide>
        <p15:guide id="5" pos="7537">
          <p15:clr>
            <a:srgbClr val="FBAE40"/>
          </p15:clr>
        </p15:guide>
        <p15:guide id="6"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3A1BE0-BF77-4FF4-A725-7EC40E8AD39E}"/>
              </a:ext>
            </a:extLst>
          </p:cNvPr>
          <p:cNvSpPr txBox="1"/>
          <p:nvPr userDrawn="1"/>
        </p:nvSpPr>
        <p:spPr>
          <a:xfrm>
            <a:off x="4559300" y="6642100"/>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352572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ORTAN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D644E-07BF-5C1E-8D60-6AA1FF9A9F05}"/>
              </a:ext>
            </a:extLst>
          </p:cNvPr>
          <p:cNvSpPr>
            <a:spLocks noGrp="1"/>
          </p:cNvSpPr>
          <p:nvPr>
            <p:ph type="ctrTitle" hasCustomPrompt="1"/>
          </p:nvPr>
        </p:nvSpPr>
        <p:spPr>
          <a:xfrm>
            <a:off x="1524000" y="2369975"/>
            <a:ext cx="9144000" cy="1942420"/>
          </a:xfrm>
          <a:prstGeom prst="rect">
            <a:avLst/>
          </a:prstGeom>
        </p:spPr>
        <p:txBody>
          <a:bodyPr anchor="b"/>
          <a:lstStyle>
            <a:lvl1pPr algn="ctr">
              <a:defRPr sz="6000" b="1" u="none">
                <a:solidFill>
                  <a:srgbClr val="333333"/>
                </a:solidFill>
                <a:latin typeface="Arial Black" panose="020B0A04020102020204" pitchFamily="34" charset="0"/>
              </a:defRPr>
            </a:lvl1pPr>
          </a:lstStyle>
          <a:p>
            <a:r>
              <a:rPr lang="es-ES" dirty="0"/>
              <a:t>THIS TEXT IS VERY IMPORTANT</a:t>
            </a:r>
            <a:endParaRPr lang="es-MX" dirty="0"/>
          </a:p>
        </p:txBody>
      </p:sp>
    </p:spTree>
    <p:extLst>
      <p:ext uri="{BB962C8B-B14F-4D97-AF65-F5344CB8AC3E}">
        <p14:creationId xmlns:p14="http://schemas.microsoft.com/office/powerpoint/2010/main" val="3842656187"/>
      </p:ext>
    </p:extLst>
  </p:cSld>
  <p:clrMapOvr>
    <a:masterClrMapping/>
  </p:clrMapOvr>
  <p:extLst>
    <p:ext uri="{DCECCB84-F9BA-43D5-87BE-67443E8EF086}">
      <p15:sldGuideLst xmlns:p15="http://schemas.microsoft.com/office/powerpoint/2012/main">
        <p15:guide id="1" pos="143" userDrawn="1">
          <p15:clr>
            <a:srgbClr val="FBAE40"/>
          </p15:clr>
        </p15:guide>
        <p15:guide id="2" orient="horz" pos="164" userDrawn="1">
          <p15:clr>
            <a:srgbClr val="FBAE40"/>
          </p15:clr>
        </p15:guide>
        <p15:guide id="3" orient="horz" pos="4178" userDrawn="1">
          <p15:clr>
            <a:srgbClr val="FBAE40"/>
          </p15:clr>
        </p15:guide>
        <p15:guide id="4" pos="753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4EA81-293C-F993-0895-91AF73AA5EA4}"/>
              </a:ext>
            </a:extLst>
          </p:cNvPr>
          <p:cNvSpPr>
            <a:spLocks noGrp="1"/>
          </p:cNvSpPr>
          <p:nvPr>
            <p:ph type="ctrTitle" hasCustomPrompt="1"/>
          </p:nvPr>
        </p:nvSpPr>
        <p:spPr>
          <a:xfrm>
            <a:off x="4790632" y="894311"/>
            <a:ext cx="7171901" cy="858982"/>
          </a:xfrm>
          <a:prstGeom prst="rect">
            <a:avLst/>
          </a:prstGeom>
        </p:spPr>
        <p:txBody>
          <a:bodyPr anchor="b"/>
          <a:lstStyle>
            <a:lvl1pPr algn="l">
              <a:defRPr sz="4000" b="1">
                <a:solidFill>
                  <a:srgbClr val="333333"/>
                </a:solidFill>
              </a:defRPr>
            </a:lvl1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title</a:t>
            </a:r>
            <a:endParaRPr lang="es-MX" dirty="0"/>
          </a:p>
        </p:txBody>
      </p:sp>
      <p:sp>
        <p:nvSpPr>
          <p:cNvPr id="3" name="Subtítulo 2">
            <a:extLst>
              <a:ext uri="{FF2B5EF4-FFF2-40B4-BE49-F238E27FC236}">
                <a16:creationId xmlns:a16="http://schemas.microsoft.com/office/drawing/2014/main" id="{ECF479E3-F92E-087A-48CB-360AE9F13AAC}"/>
              </a:ext>
            </a:extLst>
          </p:cNvPr>
          <p:cNvSpPr>
            <a:spLocks noGrp="1"/>
          </p:cNvSpPr>
          <p:nvPr>
            <p:ph type="subTitle" idx="1" hasCustomPrompt="1"/>
          </p:nvPr>
        </p:nvSpPr>
        <p:spPr>
          <a:xfrm>
            <a:off x="4790632" y="2086495"/>
            <a:ext cx="7171901" cy="4175759"/>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text</a:t>
            </a:r>
            <a:endParaRPr lang="es-MX" dirty="0"/>
          </a:p>
        </p:txBody>
      </p:sp>
      <p:sp>
        <p:nvSpPr>
          <p:cNvPr id="6" name="Rectángulo: esquinas redondeadas 5">
            <a:extLst>
              <a:ext uri="{FF2B5EF4-FFF2-40B4-BE49-F238E27FC236}">
                <a16:creationId xmlns:a16="http://schemas.microsoft.com/office/drawing/2014/main" id="{19ACE370-9294-2504-598F-16DB39A434A0}"/>
              </a:ext>
            </a:extLst>
          </p:cNvPr>
          <p:cNvSpPr/>
          <p:nvPr userDrawn="1"/>
        </p:nvSpPr>
        <p:spPr>
          <a:xfrm>
            <a:off x="4790632" y="1851315"/>
            <a:ext cx="3314210" cy="45719"/>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665742856"/>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ORTAN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D644E-07BF-5C1E-8D60-6AA1FF9A9F05}"/>
              </a:ext>
            </a:extLst>
          </p:cNvPr>
          <p:cNvSpPr>
            <a:spLocks noGrp="1"/>
          </p:cNvSpPr>
          <p:nvPr>
            <p:ph type="ctrTitle" hasCustomPrompt="1"/>
          </p:nvPr>
        </p:nvSpPr>
        <p:spPr>
          <a:xfrm>
            <a:off x="1524000" y="2369975"/>
            <a:ext cx="9144000" cy="1942420"/>
          </a:xfrm>
          <a:prstGeom prst="rect">
            <a:avLst/>
          </a:prstGeom>
        </p:spPr>
        <p:txBody>
          <a:bodyPr anchor="b"/>
          <a:lstStyle>
            <a:lvl1pPr algn="ctr">
              <a:defRPr sz="6000" b="1" u="none">
                <a:solidFill>
                  <a:schemeClr val="bg1"/>
                </a:solidFill>
                <a:latin typeface="Arial Black" panose="020B0A04020102020204" pitchFamily="34" charset="0"/>
              </a:defRPr>
            </a:lvl1pPr>
          </a:lstStyle>
          <a:p>
            <a:r>
              <a:rPr lang="es-ES" dirty="0"/>
              <a:t>THIS TEXT IS VERY IMPORTANT</a:t>
            </a:r>
            <a:endParaRPr lang="es-MX" dirty="0"/>
          </a:p>
        </p:txBody>
      </p:sp>
    </p:spTree>
    <p:extLst>
      <p:ext uri="{BB962C8B-B14F-4D97-AF65-F5344CB8AC3E}">
        <p14:creationId xmlns:p14="http://schemas.microsoft.com/office/powerpoint/2010/main" val="2602931957"/>
      </p:ext>
    </p:extLst>
  </p:cSld>
  <p:clrMapOvr>
    <a:masterClrMapping/>
  </p:clrMapOvr>
  <p:extLst>
    <p:ext uri="{DCECCB84-F9BA-43D5-87BE-67443E8EF086}">
      <p15:sldGuideLst xmlns:p15="http://schemas.microsoft.com/office/powerpoint/2012/main">
        <p15:guide id="1" orient="horz" pos="4178" userDrawn="1">
          <p15:clr>
            <a:srgbClr val="FBAE40"/>
          </p15:clr>
        </p15:guide>
        <p15:guide id="2" pos="7537" userDrawn="1">
          <p15:clr>
            <a:srgbClr val="FBAE40"/>
          </p15:clr>
        </p15:guide>
        <p15:guide id="3" pos="143" userDrawn="1">
          <p15:clr>
            <a:srgbClr val="FBAE40"/>
          </p15:clr>
        </p15:guide>
        <p15:guide id="4" orient="horz" pos="16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PORTAN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D644E-07BF-5C1E-8D60-6AA1FF9A9F05}"/>
              </a:ext>
            </a:extLst>
          </p:cNvPr>
          <p:cNvSpPr>
            <a:spLocks noGrp="1"/>
          </p:cNvSpPr>
          <p:nvPr>
            <p:ph type="ctrTitle" hasCustomPrompt="1"/>
          </p:nvPr>
        </p:nvSpPr>
        <p:spPr>
          <a:xfrm>
            <a:off x="1524000" y="2369975"/>
            <a:ext cx="9144000" cy="1942420"/>
          </a:xfrm>
          <a:prstGeom prst="rect">
            <a:avLst/>
          </a:prstGeom>
        </p:spPr>
        <p:txBody>
          <a:bodyPr anchor="b"/>
          <a:lstStyle>
            <a:lvl1pPr algn="ctr">
              <a:defRPr sz="6000" b="1" u="none">
                <a:solidFill>
                  <a:schemeClr val="bg1"/>
                </a:solidFill>
                <a:latin typeface="Arial Black" panose="020B0A04020102020204" pitchFamily="34" charset="0"/>
              </a:defRPr>
            </a:lvl1pPr>
          </a:lstStyle>
          <a:p>
            <a:r>
              <a:rPr lang="es-ES" dirty="0"/>
              <a:t>THIS TEXT IS VERY IMPORTANT</a:t>
            </a:r>
            <a:endParaRPr lang="es-MX" dirty="0"/>
          </a:p>
        </p:txBody>
      </p:sp>
    </p:spTree>
    <p:extLst>
      <p:ext uri="{BB962C8B-B14F-4D97-AF65-F5344CB8AC3E}">
        <p14:creationId xmlns:p14="http://schemas.microsoft.com/office/powerpoint/2010/main" val="132739538"/>
      </p:ext>
    </p:extLst>
  </p:cSld>
  <p:clrMapOvr>
    <a:masterClrMapping/>
  </p:clrMapOvr>
  <p:extLst>
    <p:ext uri="{DCECCB84-F9BA-43D5-87BE-67443E8EF086}">
      <p15:sldGuideLst xmlns:p15="http://schemas.microsoft.com/office/powerpoint/2012/main">
        <p15:guide id="1" orient="horz" pos="4178" userDrawn="1">
          <p15:clr>
            <a:srgbClr val="FBAE40"/>
          </p15:clr>
        </p15:guide>
        <p15:guide id="2" pos="7537" userDrawn="1">
          <p15:clr>
            <a:srgbClr val="FBAE40"/>
          </p15:clr>
        </p15:guide>
        <p15:guide id="3" pos="143" userDrawn="1">
          <p15:clr>
            <a:srgbClr val="FBAE40"/>
          </p15:clr>
        </p15:guide>
        <p15:guide id="4" orient="horz" pos="1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B03F2-BB9D-3027-3598-C5F320D02E51}"/>
              </a:ext>
            </a:extLst>
          </p:cNvPr>
          <p:cNvSpPr>
            <a:spLocks noGrp="1"/>
          </p:cNvSpPr>
          <p:nvPr>
            <p:ph type="title" hasCustomPrompt="1"/>
          </p:nvPr>
        </p:nvSpPr>
        <p:spPr>
          <a:xfrm>
            <a:off x="2986346" y="5460943"/>
            <a:ext cx="6219305" cy="557588"/>
          </a:xfrm>
          <a:prstGeom prst="rect">
            <a:avLst/>
          </a:prstGeom>
        </p:spPr>
        <p:txBody>
          <a:bodyPr/>
          <a:lstStyle>
            <a:lvl1pPr algn="ctr">
              <a:defRPr sz="3000" b="1">
                <a:solidFill>
                  <a:schemeClr val="bg1"/>
                </a:solidFill>
              </a:defRPr>
            </a:lvl1pPr>
          </a:lstStyle>
          <a:p>
            <a:r>
              <a:rPr lang="es-ES"/>
              <a:t>Escribe aquí tu nombre</a:t>
            </a:r>
            <a:endParaRPr lang="es-MX"/>
          </a:p>
        </p:txBody>
      </p:sp>
      <p:sp>
        <p:nvSpPr>
          <p:cNvPr id="4" name="Marcador de texto 3">
            <a:extLst>
              <a:ext uri="{FF2B5EF4-FFF2-40B4-BE49-F238E27FC236}">
                <a16:creationId xmlns:a16="http://schemas.microsoft.com/office/drawing/2014/main" id="{E92CC355-4360-14F9-0E5E-F658F8E7D962}"/>
              </a:ext>
            </a:extLst>
          </p:cNvPr>
          <p:cNvSpPr>
            <a:spLocks noGrp="1"/>
          </p:cNvSpPr>
          <p:nvPr>
            <p:ph type="body" sz="quarter" idx="10" hasCustomPrompt="1"/>
          </p:nvPr>
        </p:nvSpPr>
        <p:spPr>
          <a:xfrm>
            <a:off x="2562744" y="6018531"/>
            <a:ext cx="7066511" cy="557588"/>
          </a:xfrm>
          <a:prstGeom prst="rect">
            <a:avLst/>
          </a:prstGeom>
        </p:spPr>
        <p:txBody>
          <a:bodyPr/>
          <a:lstStyle>
            <a:lvl1pPr marL="0" indent="0" algn="ctr">
              <a:buFontTx/>
              <a:buNone/>
              <a:defRPr>
                <a:solidFill>
                  <a:schemeClr val="bg1"/>
                </a:solidFill>
              </a:defRPr>
            </a:lvl1pPr>
          </a:lstStyle>
          <a:p>
            <a:pPr lvl="0"/>
            <a:r>
              <a:rPr lang="es-ES"/>
              <a:t>Escribe aquí tu email</a:t>
            </a:r>
            <a:endParaRPr lang="es-MX"/>
          </a:p>
        </p:txBody>
      </p:sp>
    </p:spTree>
    <p:extLst>
      <p:ext uri="{BB962C8B-B14F-4D97-AF65-F5344CB8AC3E}">
        <p14:creationId xmlns:p14="http://schemas.microsoft.com/office/powerpoint/2010/main" val="1520446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628" y="1828800"/>
            <a:ext cx="9222603" cy="2147926"/>
          </a:xfrm>
        </p:spPr>
        <p:txBody>
          <a:bodyPr anchor="ctr">
            <a:normAutofit/>
          </a:bodyPr>
          <a:lstStyle>
            <a:lvl1pPr algn="ctr">
              <a:defRPr sz="4401" cap="all" normalizeH="0" baseline="0"/>
            </a:lvl1pPr>
          </a:lstStyle>
          <a:p>
            <a:r>
              <a:rPr lang="en-US"/>
              <a:t>Click to edit Master title style</a:t>
            </a:r>
            <a:endParaRPr dirty="0"/>
          </a:p>
        </p:txBody>
      </p:sp>
      <p:sp>
        <p:nvSpPr>
          <p:cNvPr id="3" name="Subtitle 2"/>
          <p:cNvSpPr>
            <a:spLocks noGrp="1"/>
          </p:cNvSpPr>
          <p:nvPr>
            <p:ph type="subTitle" idx="1"/>
          </p:nvPr>
        </p:nvSpPr>
        <p:spPr>
          <a:xfrm>
            <a:off x="1468628" y="4063998"/>
            <a:ext cx="9222603" cy="1016000"/>
          </a:xfrm>
        </p:spPr>
        <p:txBody>
          <a:bodyPr>
            <a:normAutofit/>
          </a:bodyPr>
          <a:lstStyle>
            <a:lvl1pPr marL="0" indent="0" algn="ctr">
              <a:spcBef>
                <a:spcPts val="0"/>
              </a:spcBef>
              <a:buNone/>
              <a:defRPr sz="2801">
                <a:solidFill>
                  <a:schemeClr val="tx1"/>
                </a:solidFill>
              </a:defRPr>
            </a:lvl1pPr>
            <a:lvl2pPr marL="609661" indent="0" algn="ctr">
              <a:buNone/>
              <a:defRPr>
                <a:solidFill>
                  <a:schemeClr val="tx1">
                    <a:tint val="75000"/>
                  </a:schemeClr>
                </a:solidFill>
              </a:defRPr>
            </a:lvl2pPr>
            <a:lvl3pPr marL="1219323" indent="0" algn="ctr">
              <a:buNone/>
              <a:defRPr>
                <a:solidFill>
                  <a:schemeClr val="tx1">
                    <a:tint val="75000"/>
                  </a:schemeClr>
                </a:solidFill>
              </a:defRPr>
            </a:lvl3pPr>
            <a:lvl4pPr marL="1828984" indent="0" algn="ctr">
              <a:buNone/>
              <a:defRPr>
                <a:solidFill>
                  <a:schemeClr val="tx1">
                    <a:tint val="75000"/>
                  </a:schemeClr>
                </a:solidFill>
              </a:defRPr>
            </a:lvl4pPr>
            <a:lvl5pPr marL="2438642" indent="0" algn="ctr">
              <a:buNone/>
              <a:defRPr>
                <a:solidFill>
                  <a:schemeClr val="tx1">
                    <a:tint val="75000"/>
                  </a:schemeClr>
                </a:solidFill>
              </a:defRPr>
            </a:lvl5pPr>
            <a:lvl6pPr marL="3048304" indent="0" algn="ctr">
              <a:buNone/>
              <a:defRPr>
                <a:solidFill>
                  <a:schemeClr val="tx1">
                    <a:tint val="75000"/>
                  </a:schemeClr>
                </a:solidFill>
              </a:defRPr>
            </a:lvl6pPr>
            <a:lvl7pPr marL="3657966" indent="0" algn="ctr">
              <a:buNone/>
              <a:defRPr>
                <a:solidFill>
                  <a:schemeClr val="tx1">
                    <a:tint val="75000"/>
                  </a:schemeClr>
                </a:solidFill>
              </a:defRPr>
            </a:lvl7pPr>
            <a:lvl8pPr marL="4267627" indent="0" algn="ctr">
              <a:buNone/>
              <a:defRPr>
                <a:solidFill>
                  <a:schemeClr val="tx1">
                    <a:tint val="75000"/>
                  </a:schemeClr>
                </a:solidFill>
              </a:defRPr>
            </a:lvl8pPr>
            <a:lvl9pPr marL="4877289" indent="0" algn="ctr">
              <a:buNone/>
              <a:defRPr>
                <a:solidFill>
                  <a:schemeClr val="tx1">
                    <a:tint val="75000"/>
                  </a:schemeClr>
                </a:solidFill>
              </a:defRPr>
            </a:lvl9pPr>
          </a:lstStyle>
          <a:p>
            <a:r>
              <a:rPr lang="en-US"/>
              <a:t>Click to edit Master subtitle style</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extLst>
      <p:ext uri="{BB962C8B-B14F-4D97-AF65-F5344CB8AC3E}">
        <p14:creationId xmlns:p14="http://schemas.microsoft.com/office/powerpoint/2010/main" val="262748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3" y="482600"/>
            <a:ext cx="10363200" cy="1219200"/>
          </a:xfrm>
        </p:spPr>
        <p:txBody>
          <a:bodyPr/>
          <a:lstStyle/>
          <a:p>
            <a:r>
              <a:rPr lang="en-US"/>
              <a:t>Click to edit Master title style</a:t>
            </a:r>
            <a:endParaRPr/>
          </a:p>
        </p:txBody>
      </p:sp>
      <p:sp>
        <p:nvSpPr>
          <p:cNvPr id="3" name="Content Placeholder 2"/>
          <p:cNvSpPr>
            <a:spLocks noGrp="1"/>
          </p:cNvSpPr>
          <p:nvPr>
            <p:ph idx="1"/>
          </p:nvPr>
        </p:nvSpPr>
        <p:spPr>
          <a:xfrm>
            <a:off x="914403" y="1803401"/>
            <a:ext cx="10363200" cy="4470400"/>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custDataLst>
      <p:tags r:id="rId1"/>
    </p:custDataLst>
    <p:extLst>
      <p:ext uri="{BB962C8B-B14F-4D97-AF65-F5344CB8AC3E}">
        <p14:creationId xmlns:p14="http://schemas.microsoft.com/office/powerpoint/2010/main" val="359617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1" y="1524005"/>
            <a:ext cx="9753600" cy="1992597"/>
          </a:xfrm>
        </p:spPr>
        <p:txBody>
          <a:bodyPr anchor="b" anchorCtr="0">
            <a:noAutofit/>
          </a:bodyPr>
          <a:lstStyle>
            <a:lvl1pPr algn="ctr">
              <a:defRPr sz="4401" b="0" cap="all" baseline="0"/>
            </a:lvl1pPr>
          </a:lstStyle>
          <a:p>
            <a:r>
              <a:rPr lang="en-US"/>
              <a:t>Click to edit Master title style</a:t>
            </a:r>
            <a:endParaRPr/>
          </a:p>
        </p:txBody>
      </p:sp>
      <p:sp>
        <p:nvSpPr>
          <p:cNvPr id="3" name="Text Placeholder 2"/>
          <p:cNvSpPr>
            <a:spLocks noGrp="1"/>
          </p:cNvSpPr>
          <p:nvPr>
            <p:ph type="body" idx="1"/>
          </p:nvPr>
        </p:nvSpPr>
        <p:spPr>
          <a:xfrm>
            <a:off x="1219201" y="3632200"/>
            <a:ext cx="9753600" cy="1016000"/>
          </a:xfrm>
        </p:spPr>
        <p:txBody>
          <a:bodyPr anchor="t" anchorCtr="0">
            <a:noAutofit/>
          </a:bodyPr>
          <a:lstStyle>
            <a:lvl1pPr marL="0" indent="0" algn="ctr">
              <a:spcBef>
                <a:spcPts val="0"/>
              </a:spcBef>
              <a:buNone/>
              <a:defRPr sz="2801">
                <a:solidFill>
                  <a:schemeClr val="tx1"/>
                </a:solidFill>
              </a:defRPr>
            </a:lvl1pPr>
            <a:lvl2pPr marL="609661" indent="0">
              <a:buNone/>
              <a:defRPr sz="2401">
                <a:solidFill>
                  <a:schemeClr val="tx1">
                    <a:tint val="75000"/>
                  </a:schemeClr>
                </a:solidFill>
              </a:defRPr>
            </a:lvl2pPr>
            <a:lvl3pPr marL="1219323" indent="0">
              <a:buNone/>
              <a:defRPr sz="2101">
                <a:solidFill>
                  <a:schemeClr val="tx1">
                    <a:tint val="75000"/>
                  </a:schemeClr>
                </a:solidFill>
              </a:defRPr>
            </a:lvl3pPr>
            <a:lvl4pPr marL="1828984" indent="0">
              <a:buNone/>
              <a:defRPr sz="1901">
                <a:solidFill>
                  <a:schemeClr val="tx1">
                    <a:tint val="75000"/>
                  </a:schemeClr>
                </a:solidFill>
              </a:defRPr>
            </a:lvl4pPr>
            <a:lvl5pPr marL="2438642" indent="0">
              <a:buNone/>
              <a:defRPr sz="1901">
                <a:solidFill>
                  <a:schemeClr val="tx1">
                    <a:tint val="75000"/>
                  </a:schemeClr>
                </a:solidFill>
              </a:defRPr>
            </a:lvl5pPr>
            <a:lvl6pPr marL="3048304" indent="0">
              <a:buNone/>
              <a:defRPr sz="1901">
                <a:solidFill>
                  <a:schemeClr val="tx1">
                    <a:tint val="75000"/>
                  </a:schemeClr>
                </a:solidFill>
              </a:defRPr>
            </a:lvl6pPr>
            <a:lvl7pPr marL="3657966" indent="0">
              <a:buNone/>
              <a:defRPr sz="1901">
                <a:solidFill>
                  <a:schemeClr val="tx1">
                    <a:tint val="75000"/>
                  </a:schemeClr>
                </a:solidFill>
              </a:defRPr>
            </a:lvl7pPr>
            <a:lvl8pPr marL="4267627" indent="0">
              <a:buNone/>
              <a:defRPr sz="1901">
                <a:solidFill>
                  <a:schemeClr val="tx1">
                    <a:tint val="75000"/>
                  </a:schemeClr>
                </a:solidFill>
              </a:defRPr>
            </a:lvl8pPr>
            <a:lvl9pPr marL="4877289" indent="0">
              <a:buNone/>
              <a:defRPr sz="1901">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66054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3" y="482600"/>
            <a:ext cx="10363200" cy="1219200"/>
          </a:xfrm>
        </p:spPr>
        <p:txBody>
          <a:bodyPr/>
          <a:lstStyle/>
          <a:p>
            <a:r>
              <a:rPr lang="en-US"/>
              <a:t>Click to edit Master title style</a:t>
            </a:r>
            <a:endParaRPr/>
          </a:p>
        </p:txBody>
      </p:sp>
      <p:sp>
        <p:nvSpPr>
          <p:cNvPr id="3" name="Content Placeholder 2"/>
          <p:cNvSpPr>
            <a:spLocks noGrp="1"/>
          </p:cNvSpPr>
          <p:nvPr>
            <p:ph sz="half" idx="1"/>
          </p:nvPr>
        </p:nvSpPr>
        <p:spPr>
          <a:xfrm>
            <a:off x="914400" y="1803401"/>
            <a:ext cx="4978400" cy="4470400"/>
          </a:xfrm>
        </p:spPr>
        <p:txBody>
          <a:bodyPr>
            <a:normAutofit/>
          </a:bodyPr>
          <a:lstStyle>
            <a:lvl1pPr>
              <a:defRPr sz="2401"/>
            </a:lvl1pPr>
            <a:lvl2pPr>
              <a:defRPr sz="2001"/>
            </a:lvl2pPr>
            <a:lvl3pPr>
              <a:defRPr sz="1801"/>
            </a:lvl3pPr>
            <a:lvl4pPr>
              <a:defRPr sz="1600"/>
            </a:lvl4pPr>
            <a:lvl5pPr>
              <a:defRPr sz="1400"/>
            </a:lvl5pPr>
            <a:lvl6pPr>
              <a:defRPr sz="1400"/>
            </a:lvl6pPr>
            <a:lvl7pPr marL="2670316">
              <a:defRPr sz="1400"/>
            </a:lvl7pPr>
            <a:lvl8pPr marL="2670316">
              <a:defRPr sz="1400"/>
            </a:lvl8pPr>
            <a:lvl9pPr marL="2670316">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9200" y="1803401"/>
            <a:ext cx="4978400" cy="4470400"/>
          </a:xfrm>
        </p:spPr>
        <p:txBody>
          <a:bodyPr>
            <a:normAutofit/>
          </a:bodyPr>
          <a:lstStyle>
            <a:lvl1pPr>
              <a:defRPr sz="2401"/>
            </a:lvl1pPr>
            <a:lvl2pPr>
              <a:defRPr sz="2001"/>
            </a:lvl2pPr>
            <a:lvl3pPr>
              <a:defRPr sz="1801"/>
            </a:lvl3pPr>
            <a:lvl4pPr>
              <a:defRPr sz="1600"/>
            </a:lvl4pPr>
            <a:lvl5pPr>
              <a:defRPr sz="1400"/>
            </a:lvl5pPr>
            <a:lvl6pPr marL="2670316">
              <a:defRPr sz="1400" baseline="0"/>
            </a:lvl6pPr>
            <a:lvl7pPr marL="2670316">
              <a:defRPr sz="1400" baseline="0"/>
            </a:lvl7pPr>
            <a:lvl8pPr marL="2670316">
              <a:defRPr sz="1400" baseline="0"/>
            </a:lvl8pPr>
            <a:lvl9pPr marL="2670316">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151574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3" y="482600"/>
            <a:ext cx="10363200" cy="12192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803400"/>
            <a:ext cx="4978400" cy="914400"/>
          </a:xfrm>
        </p:spPr>
        <p:txBody>
          <a:bodyPr anchor="ctr">
            <a:noAutofit/>
          </a:bodyPr>
          <a:lstStyle>
            <a:lvl1pPr marL="0" indent="0">
              <a:lnSpc>
                <a:spcPct val="80000"/>
              </a:lnSpc>
              <a:spcBef>
                <a:spcPts val="0"/>
              </a:spcBef>
              <a:buNone/>
              <a:defRPr sz="2801" b="0">
                <a:solidFill>
                  <a:schemeClr val="tx1"/>
                </a:solidFill>
              </a:defRPr>
            </a:lvl1pPr>
            <a:lvl2pPr marL="609661" indent="0">
              <a:buNone/>
              <a:defRPr sz="2701" b="1"/>
            </a:lvl2pPr>
            <a:lvl3pPr marL="1219323" indent="0">
              <a:buNone/>
              <a:defRPr sz="2401" b="1"/>
            </a:lvl3pPr>
            <a:lvl4pPr marL="1828984" indent="0">
              <a:buNone/>
              <a:defRPr sz="2101" b="1"/>
            </a:lvl4pPr>
            <a:lvl5pPr marL="2438642" indent="0">
              <a:buNone/>
              <a:defRPr sz="2101" b="1"/>
            </a:lvl5pPr>
            <a:lvl6pPr marL="3048304" indent="0">
              <a:buNone/>
              <a:defRPr sz="2101" b="1"/>
            </a:lvl6pPr>
            <a:lvl7pPr marL="3657966" indent="0">
              <a:buNone/>
              <a:defRPr sz="2101" b="1"/>
            </a:lvl7pPr>
            <a:lvl8pPr marL="4267627" indent="0">
              <a:buNone/>
              <a:defRPr sz="2101" b="1"/>
            </a:lvl8pPr>
            <a:lvl9pPr marL="4877289" indent="0">
              <a:buNone/>
              <a:defRPr sz="2101" b="1"/>
            </a:lvl9pPr>
          </a:lstStyle>
          <a:p>
            <a:pPr lvl="0"/>
            <a:r>
              <a:rPr lang="en-US"/>
              <a:t>Edit Master text styles</a:t>
            </a:r>
          </a:p>
        </p:txBody>
      </p:sp>
      <p:sp>
        <p:nvSpPr>
          <p:cNvPr id="4" name="Content Placeholder 3"/>
          <p:cNvSpPr>
            <a:spLocks noGrp="1"/>
          </p:cNvSpPr>
          <p:nvPr>
            <p:ph sz="half" idx="2"/>
          </p:nvPr>
        </p:nvSpPr>
        <p:spPr>
          <a:xfrm>
            <a:off x="914400" y="2717800"/>
            <a:ext cx="4978400" cy="3556000"/>
          </a:xfrm>
        </p:spPr>
        <p:txBody>
          <a:bodyPr>
            <a:normAutofit/>
          </a:bodyPr>
          <a:lstStyle>
            <a:lvl1pPr>
              <a:defRPr sz="2401"/>
            </a:lvl1pPr>
            <a:lvl2pPr>
              <a:defRPr sz="2001"/>
            </a:lvl2pPr>
            <a:lvl3pPr>
              <a:defRPr sz="1801"/>
            </a:lvl3pPr>
            <a:lvl4pPr>
              <a:defRPr sz="1600"/>
            </a:lvl4pPr>
            <a:lvl5pPr>
              <a:defRPr sz="1400"/>
            </a:lvl5pPr>
            <a:lvl6pPr marL="2670316">
              <a:defRPr sz="1400"/>
            </a:lvl6pPr>
            <a:lvl7pPr marL="2670316">
              <a:defRPr sz="1400"/>
            </a:lvl7pPr>
            <a:lvl8pPr marL="2670316">
              <a:defRPr sz="1400"/>
            </a:lvl8pPr>
            <a:lvl9pPr marL="2670316">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9200" y="1803400"/>
            <a:ext cx="4978400" cy="914400"/>
          </a:xfrm>
        </p:spPr>
        <p:txBody>
          <a:bodyPr anchor="ctr">
            <a:noAutofit/>
          </a:bodyPr>
          <a:lstStyle>
            <a:lvl1pPr marL="0" indent="0">
              <a:lnSpc>
                <a:spcPct val="80000"/>
              </a:lnSpc>
              <a:spcBef>
                <a:spcPts val="0"/>
              </a:spcBef>
              <a:buNone/>
              <a:defRPr sz="2801" b="0">
                <a:solidFill>
                  <a:schemeClr val="tx1"/>
                </a:solidFill>
              </a:defRPr>
            </a:lvl1pPr>
            <a:lvl2pPr marL="609661" indent="0">
              <a:buNone/>
              <a:defRPr sz="2701" b="1"/>
            </a:lvl2pPr>
            <a:lvl3pPr marL="1219323" indent="0">
              <a:buNone/>
              <a:defRPr sz="2401" b="1"/>
            </a:lvl3pPr>
            <a:lvl4pPr marL="1828984" indent="0">
              <a:buNone/>
              <a:defRPr sz="2101" b="1"/>
            </a:lvl4pPr>
            <a:lvl5pPr marL="2438642" indent="0">
              <a:buNone/>
              <a:defRPr sz="2101" b="1"/>
            </a:lvl5pPr>
            <a:lvl6pPr marL="3048304" indent="0">
              <a:buNone/>
              <a:defRPr sz="2101" b="1"/>
            </a:lvl6pPr>
            <a:lvl7pPr marL="3657966" indent="0">
              <a:buNone/>
              <a:defRPr sz="2101" b="1"/>
            </a:lvl7pPr>
            <a:lvl8pPr marL="4267627" indent="0">
              <a:buNone/>
              <a:defRPr sz="2101" b="1"/>
            </a:lvl8pPr>
            <a:lvl9pPr marL="4877289" indent="0">
              <a:buNone/>
              <a:defRPr sz="2101" b="1"/>
            </a:lvl9pPr>
          </a:lstStyle>
          <a:p>
            <a:pPr lvl="0"/>
            <a:r>
              <a:rPr lang="en-US"/>
              <a:t>Edit Master text styles</a:t>
            </a:r>
          </a:p>
        </p:txBody>
      </p:sp>
      <p:sp>
        <p:nvSpPr>
          <p:cNvPr id="6" name="Content Placeholder 5"/>
          <p:cNvSpPr>
            <a:spLocks noGrp="1"/>
          </p:cNvSpPr>
          <p:nvPr>
            <p:ph sz="quarter" idx="4"/>
          </p:nvPr>
        </p:nvSpPr>
        <p:spPr>
          <a:xfrm>
            <a:off x="6299200" y="2717800"/>
            <a:ext cx="4978400" cy="3556000"/>
          </a:xfrm>
        </p:spPr>
        <p:txBody>
          <a:bodyPr>
            <a:normAutofit/>
          </a:bodyPr>
          <a:lstStyle>
            <a:lvl1pPr>
              <a:defRPr sz="2401"/>
            </a:lvl1pPr>
            <a:lvl2pPr>
              <a:defRPr sz="2001"/>
            </a:lvl2pPr>
            <a:lvl3pPr>
              <a:defRPr sz="1801"/>
            </a:lvl3pPr>
            <a:lvl4pPr>
              <a:defRPr sz="1600"/>
            </a:lvl4pPr>
            <a:lvl5pPr>
              <a:defRPr sz="1400"/>
            </a:lvl5pPr>
            <a:lvl6pPr marL="2670316">
              <a:defRPr sz="1400"/>
            </a:lvl6pPr>
            <a:lvl7pPr marL="2670316">
              <a:defRPr sz="1400"/>
            </a:lvl7pPr>
            <a:lvl8pPr marL="2670316">
              <a:defRPr sz="1400" baseline="0"/>
            </a:lvl8pPr>
            <a:lvl9pPr marL="2670316">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B9B9059-F1D6-41D0-95CF-D21CAA096B3A}" type="datetimeFigureOut">
              <a:rPr lang="en-US" smtClean="0"/>
              <a:t>8/25/2023</a:t>
            </a:fld>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398550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3" y="482600"/>
            <a:ext cx="10363200" cy="1219200"/>
          </a:xfrm>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3B9B9059-F1D6-41D0-95CF-D21CAA096B3A}" type="datetimeFigureOut">
              <a:rPr lang="en-US" smtClean="0"/>
              <a:t>8/25/2023</a:t>
            </a:fld>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7629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3B9B9059-F1D6-41D0-95CF-D21CAA096B3A}" type="datetimeFigureOut">
              <a:rPr lang="en-US" smtClean="0"/>
              <a:pPr/>
              <a:t>8/25/2023</a:t>
            </a:fld>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‹Nº›</a:t>
            </a:fld>
            <a:endParaRPr lang="en-US"/>
          </a:p>
        </p:txBody>
      </p:sp>
    </p:spTree>
    <p:extLst>
      <p:ext uri="{BB962C8B-B14F-4D97-AF65-F5344CB8AC3E}">
        <p14:creationId xmlns:p14="http://schemas.microsoft.com/office/powerpoint/2010/main" val="275996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4EA81-293C-F993-0895-91AF73AA5EA4}"/>
              </a:ext>
            </a:extLst>
          </p:cNvPr>
          <p:cNvSpPr>
            <a:spLocks noGrp="1"/>
          </p:cNvSpPr>
          <p:nvPr>
            <p:ph type="ctrTitle" hasCustomPrompt="1"/>
          </p:nvPr>
        </p:nvSpPr>
        <p:spPr>
          <a:xfrm>
            <a:off x="227012" y="225425"/>
            <a:ext cx="9754591" cy="858982"/>
          </a:xfrm>
          <a:prstGeom prst="rect">
            <a:avLst/>
          </a:prstGeom>
        </p:spPr>
        <p:txBody>
          <a:bodyPr anchor="b"/>
          <a:lstStyle>
            <a:lvl1pPr algn="l">
              <a:defRPr sz="4000" b="1">
                <a:solidFill>
                  <a:srgbClr val="333333"/>
                </a:solidFill>
              </a:defRPr>
            </a:lvl1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title</a:t>
            </a:r>
            <a:endParaRPr lang="es-MX" dirty="0"/>
          </a:p>
        </p:txBody>
      </p:sp>
      <p:sp>
        <p:nvSpPr>
          <p:cNvPr id="3" name="Subtítulo 2">
            <a:extLst>
              <a:ext uri="{FF2B5EF4-FFF2-40B4-BE49-F238E27FC236}">
                <a16:creationId xmlns:a16="http://schemas.microsoft.com/office/drawing/2014/main" id="{ECF479E3-F92E-087A-48CB-360AE9F13AAC}"/>
              </a:ext>
            </a:extLst>
          </p:cNvPr>
          <p:cNvSpPr>
            <a:spLocks noGrp="1"/>
          </p:cNvSpPr>
          <p:nvPr>
            <p:ph type="subTitle" idx="1" hasCustomPrompt="1"/>
          </p:nvPr>
        </p:nvSpPr>
        <p:spPr>
          <a:xfrm>
            <a:off x="227012" y="1429789"/>
            <a:ext cx="11735521" cy="4832465"/>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text</a:t>
            </a:r>
            <a:endParaRPr lang="es-MX" dirty="0"/>
          </a:p>
        </p:txBody>
      </p:sp>
      <p:sp>
        <p:nvSpPr>
          <p:cNvPr id="6" name="Rectángulo: esquinas redondeadas 5">
            <a:extLst>
              <a:ext uri="{FF2B5EF4-FFF2-40B4-BE49-F238E27FC236}">
                <a16:creationId xmlns:a16="http://schemas.microsoft.com/office/drawing/2014/main" id="{19ACE370-9294-2504-598F-16DB39A434A0}"/>
              </a:ext>
            </a:extLst>
          </p:cNvPr>
          <p:cNvSpPr/>
          <p:nvPr userDrawn="1"/>
        </p:nvSpPr>
        <p:spPr>
          <a:xfrm>
            <a:off x="227012" y="1172095"/>
            <a:ext cx="3314210" cy="45719"/>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999159034"/>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3200" y="482600"/>
            <a:ext cx="3962400" cy="1422400"/>
          </a:xfrm>
        </p:spPr>
        <p:txBody>
          <a:bodyPr anchor="b">
            <a:noAutofit/>
          </a:bodyPr>
          <a:lstStyle>
            <a:lvl1pPr algn="l">
              <a:defRPr sz="3201" b="0"/>
            </a:lvl1pPr>
          </a:lstStyle>
          <a:p>
            <a:r>
              <a:rPr lang="en-US"/>
              <a:t>Click to edit Master title style</a:t>
            </a:r>
            <a:endParaRPr/>
          </a:p>
        </p:txBody>
      </p:sp>
      <p:sp>
        <p:nvSpPr>
          <p:cNvPr id="20" name="Rectangle 19"/>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a:p>
        </p:txBody>
      </p:sp>
      <p:sp>
        <p:nvSpPr>
          <p:cNvPr id="3" name="Content Placeholder 2"/>
          <p:cNvSpPr>
            <a:spLocks noGrp="1"/>
          </p:cNvSpPr>
          <p:nvPr>
            <p:ph idx="1"/>
          </p:nvPr>
        </p:nvSpPr>
        <p:spPr bwMode="white">
          <a:xfrm>
            <a:off x="508000" y="482605"/>
            <a:ext cx="6604000" cy="5842001"/>
          </a:xfrm>
        </p:spPr>
        <p:txBody>
          <a:bodyPr>
            <a:normAutofit/>
          </a:bodyPr>
          <a:lstStyle>
            <a:lvl1pPr>
              <a:defRPr sz="2801"/>
            </a:lvl1pPr>
            <a:lvl2pPr>
              <a:defRPr sz="2401"/>
            </a:lvl2pPr>
            <a:lvl3pPr>
              <a:defRPr sz="2001"/>
            </a:lvl3pPr>
            <a:lvl4pPr>
              <a:defRPr sz="1801"/>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3200" y="2108200"/>
            <a:ext cx="3962400" cy="4267200"/>
          </a:xfrm>
        </p:spPr>
        <p:txBody>
          <a:bodyPr anchor="t" anchorCtr="0">
            <a:normAutofit/>
          </a:bodyPr>
          <a:lstStyle>
            <a:lvl1pPr marL="0" indent="0">
              <a:spcBef>
                <a:spcPts val="1600"/>
              </a:spcBef>
              <a:buNone/>
              <a:defRPr sz="2001">
                <a:solidFill>
                  <a:schemeClr val="tx1"/>
                </a:solidFill>
              </a:defRPr>
            </a:lvl1pPr>
            <a:lvl2pPr marL="609661" indent="0">
              <a:buNone/>
              <a:defRPr sz="1600"/>
            </a:lvl2pPr>
            <a:lvl3pPr marL="1219323" indent="0">
              <a:buNone/>
              <a:defRPr sz="1300"/>
            </a:lvl3pPr>
            <a:lvl4pPr marL="1828984" indent="0">
              <a:buNone/>
              <a:defRPr sz="1200"/>
            </a:lvl4pPr>
            <a:lvl5pPr marL="2438642" indent="0">
              <a:buNone/>
              <a:defRPr sz="1200"/>
            </a:lvl5pPr>
            <a:lvl6pPr marL="3048304" indent="0">
              <a:buNone/>
              <a:defRPr sz="1200"/>
            </a:lvl6pPr>
            <a:lvl7pPr marL="3657966" indent="0">
              <a:buNone/>
              <a:defRPr sz="1200"/>
            </a:lvl7pPr>
            <a:lvl8pPr marL="4267627" indent="0">
              <a:buNone/>
              <a:defRPr sz="1200"/>
            </a:lvl8pPr>
            <a:lvl9pPr marL="4877289"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53329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23200" y="482600"/>
            <a:ext cx="3962400" cy="1422400"/>
          </a:xfrm>
        </p:spPr>
        <p:txBody>
          <a:bodyPr anchor="b">
            <a:noAutofit/>
          </a:bodyPr>
          <a:lstStyle>
            <a:lvl1pPr algn="l">
              <a:defRPr sz="3201" b="0"/>
            </a:lvl1pPr>
          </a:lstStyle>
          <a:p>
            <a:r>
              <a:rPr lang="en-US" dirty="0" err="1"/>
              <a:t>asdfasdfasd</a:t>
            </a:r>
            <a:endParaRPr dirty="0"/>
          </a:p>
        </p:txBody>
      </p:sp>
      <p:sp>
        <p:nvSpPr>
          <p:cNvPr id="20" name="Rectangle 19"/>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a:p>
        </p:txBody>
      </p:sp>
      <p:sp>
        <p:nvSpPr>
          <p:cNvPr id="3" name="Content Placeholder 2"/>
          <p:cNvSpPr>
            <a:spLocks noGrp="1"/>
          </p:cNvSpPr>
          <p:nvPr>
            <p:ph idx="1" hasCustomPrompt="1"/>
          </p:nvPr>
        </p:nvSpPr>
        <p:spPr bwMode="white">
          <a:xfrm>
            <a:off x="508000" y="482605"/>
            <a:ext cx="6604000" cy="5842001"/>
          </a:xfrm>
        </p:spPr>
        <p:txBody>
          <a:bodyPr>
            <a:normAutofit/>
          </a:bodyPr>
          <a:lstStyle>
            <a:lvl1pPr>
              <a:defRPr sz="2801"/>
            </a:lvl1pPr>
            <a:lvl2pPr>
              <a:defRPr sz="2401"/>
            </a:lvl2pPr>
            <a:lvl3pPr>
              <a:defRPr sz="2001"/>
            </a:lvl3pPr>
            <a:lvl4pPr>
              <a:defRPr sz="1801"/>
            </a:lvl4pPr>
            <a:lvl5pPr>
              <a:defRPr sz="1600"/>
            </a:lvl5pPr>
            <a:lvl6pPr>
              <a:defRPr sz="1600"/>
            </a:lvl6pPr>
            <a:lvl7pPr>
              <a:defRPr sz="1600"/>
            </a:lvl7pPr>
            <a:lvl8pPr>
              <a:defRPr sz="1600"/>
            </a:lvl8pPr>
            <a:lvl9pPr>
              <a:defRPr sz="1600"/>
            </a:lvl9pPr>
          </a:lstStyle>
          <a:p>
            <a:pPr lvl="0"/>
            <a:r>
              <a:rPr lang="en-US" dirty="0" err="1"/>
              <a:t>fasdfasdf</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7823200" y="2108200"/>
            <a:ext cx="3962400" cy="4267200"/>
          </a:xfrm>
        </p:spPr>
        <p:txBody>
          <a:bodyPr anchor="t" anchorCtr="0">
            <a:normAutofit/>
          </a:bodyPr>
          <a:lstStyle>
            <a:lvl1pPr marL="0" indent="0">
              <a:spcBef>
                <a:spcPts val="1600"/>
              </a:spcBef>
              <a:buNone/>
              <a:defRPr sz="2001">
                <a:solidFill>
                  <a:schemeClr val="tx1"/>
                </a:solidFill>
              </a:defRPr>
            </a:lvl1pPr>
            <a:lvl2pPr marL="609661" indent="0">
              <a:buNone/>
              <a:defRPr sz="1600"/>
            </a:lvl2pPr>
            <a:lvl3pPr marL="1219323" indent="0">
              <a:buNone/>
              <a:defRPr sz="1300"/>
            </a:lvl3pPr>
            <a:lvl4pPr marL="1828984" indent="0">
              <a:buNone/>
              <a:defRPr sz="1200"/>
            </a:lvl4pPr>
            <a:lvl5pPr marL="2438642" indent="0">
              <a:buNone/>
              <a:defRPr sz="1200"/>
            </a:lvl5pPr>
            <a:lvl6pPr marL="3048304" indent="0">
              <a:buNone/>
              <a:defRPr sz="1200"/>
            </a:lvl6pPr>
            <a:lvl7pPr marL="3657966" indent="0">
              <a:buNone/>
              <a:defRPr sz="1200"/>
            </a:lvl7pPr>
            <a:lvl8pPr marL="4267627" indent="0">
              <a:buNone/>
              <a:defRPr sz="1200"/>
            </a:lvl8pPr>
            <a:lvl9pPr marL="4877289"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34242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1" y="1905000"/>
            <a:ext cx="5181600" cy="1727200"/>
          </a:xfrm>
        </p:spPr>
        <p:txBody>
          <a:bodyPr anchor="b" anchorCtr="0">
            <a:normAutofit/>
          </a:bodyPr>
          <a:lstStyle>
            <a:lvl1pPr algn="l">
              <a:defRPr sz="3201" b="0"/>
            </a:lvl1pPr>
          </a:lstStyle>
          <a:p>
            <a:r>
              <a:rPr lang="en-US"/>
              <a:t>Click to edit Master title style</a:t>
            </a:r>
            <a:endParaRPr/>
          </a:p>
        </p:txBody>
      </p:sp>
      <p:sp>
        <p:nvSpPr>
          <p:cNvPr id="9" name="Rectangle 8"/>
          <p:cNvSpPr/>
          <p:nvPr/>
        </p:nvSpPr>
        <p:spPr>
          <a:xfrm>
            <a:off x="0" y="-1115"/>
            <a:ext cx="6095181"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a:p>
        </p:txBody>
      </p:sp>
      <p:sp>
        <p:nvSpPr>
          <p:cNvPr id="3" name="Picture Placeholder 2" descr="An empty placeholder to add an image. Click on the placeholder and select the image that you wish to add."/>
          <p:cNvSpPr>
            <a:spLocks noGrp="1"/>
          </p:cNvSpPr>
          <p:nvPr>
            <p:ph type="pic" idx="1"/>
          </p:nvPr>
        </p:nvSpPr>
        <p:spPr>
          <a:xfrm>
            <a:off x="508003" y="482601"/>
            <a:ext cx="5079183" cy="5862706"/>
          </a:xfrm>
          <a:noFill/>
          <a:ln w="9525">
            <a:noFill/>
            <a:miter lim="800000"/>
          </a:ln>
          <a:effectLst/>
        </p:spPr>
        <p:txBody>
          <a:bodyPr>
            <a:normAutofit/>
          </a:bodyPr>
          <a:lstStyle>
            <a:lvl1pPr marL="0" indent="0" algn="ctr">
              <a:buNone/>
              <a:defRPr sz="2701"/>
            </a:lvl1pPr>
            <a:lvl2pPr marL="609661" indent="0">
              <a:buNone/>
              <a:defRPr sz="3701"/>
            </a:lvl2pPr>
            <a:lvl3pPr marL="1219323" indent="0">
              <a:buNone/>
              <a:defRPr sz="3201"/>
            </a:lvl3pPr>
            <a:lvl4pPr marL="1828984" indent="0">
              <a:buNone/>
              <a:defRPr sz="2701"/>
            </a:lvl4pPr>
            <a:lvl5pPr marL="2438642" indent="0">
              <a:buNone/>
              <a:defRPr sz="2701"/>
            </a:lvl5pPr>
            <a:lvl6pPr marL="3048304" indent="0">
              <a:buNone/>
              <a:defRPr sz="2701"/>
            </a:lvl6pPr>
            <a:lvl7pPr marL="3657966" indent="0">
              <a:buNone/>
              <a:defRPr sz="2701"/>
            </a:lvl7pPr>
            <a:lvl8pPr marL="4267627" indent="0">
              <a:buNone/>
              <a:defRPr sz="2701"/>
            </a:lvl8pPr>
            <a:lvl9pPr marL="4877289" indent="0">
              <a:buNone/>
              <a:defRPr sz="2701"/>
            </a:lvl9pPr>
          </a:lstStyle>
          <a:p>
            <a:r>
              <a:rPr lang="en-US"/>
              <a:t>Click icon to add picture</a:t>
            </a:r>
            <a:endParaRPr/>
          </a:p>
        </p:txBody>
      </p:sp>
      <p:sp>
        <p:nvSpPr>
          <p:cNvPr id="4" name="Text Placeholder 3"/>
          <p:cNvSpPr>
            <a:spLocks noGrp="1"/>
          </p:cNvSpPr>
          <p:nvPr>
            <p:ph type="body" sz="half" idx="2"/>
          </p:nvPr>
        </p:nvSpPr>
        <p:spPr>
          <a:xfrm>
            <a:off x="6400801" y="3733800"/>
            <a:ext cx="5181600" cy="1727200"/>
          </a:xfrm>
        </p:spPr>
        <p:txBody>
          <a:bodyPr>
            <a:normAutofit/>
          </a:bodyPr>
          <a:lstStyle>
            <a:lvl1pPr marL="0" indent="0">
              <a:spcBef>
                <a:spcPts val="1600"/>
              </a:spcBef>
              <a:buNone/>
              <a:defRPr sz="2001">
                <a:solidFill>
                  <a:schemeClr val="tx1"/>
                </a:solidFill>
              </a:defRPr>
            </a:lvl1pPr>
            <a:lvl2pPr marL="609661" indent="0">
              <a:buNone/>
              <a:defRPr sz="1600"/>
            </a:lvl2pPr>
            <a:lvl3pPr marL="1219323" indent="0">
              <a:buNone/>
              <a:defRPr sz="1300"/>
            </a:lvl3pPr>
            <a:lvl4pPr marL="1828984" indent="0">
              <a:buNone/>
              <a:defRPr sz="1200"/>
            </a:lvl4pPr>
            <a:lvl5pPr marL="2438642" indent="0">
              <a:buNone/>
              <a:defRPr sz="1200"/>
            </a:lvl5pPr>
            <a:lvl6pPr marL="3048304" indent="0">
              <a:buNone/>
              <a:defRPr sz="1200"/>
            </a:lvl6pPr>
            <a:lvl7pPr marL="3657966" indent="0">
              <a:buNone/>
              <a:defRPr sz="1200"/>
            </a:lvl7pPr>
            <a:lvl8pPr marL="4267627" indent="0">
              <a:buNone/>
              <a:defRPr sz="1200"/>
            </a:lvl8pPr>
            <a:lvl9pPr marL="4877289"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299132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219" y="1402979"/>
            <a:ext cx="5181600" cy="1727200"/>
          </a:xfrm>
        </p:spPr>
        <p:txBody>
          <a:bodyPr anchor="b" anchorCtr="0">
            <a:normAutofit/>
          </a:bodyPr>
          <a:lstStyle>
            <a:lvl1pPr algn="l">
              <a:defRPr sz="3201" b="0"/>
            </a:lvl1pPr>
          </a:lstStyle>
          <a:p>
            <a:r>
              <a:rPr lang="en-US"/>
              <a:t>Click to edit Master title style</a:t>
            </a:r>
            <a:endParaRPr/>
          </a:p>
        </p:txBody>
      </p:sp>
      <p:sp>
        <p:nvSpPr>
          <p:cNvPr id="9" name="Rectangle 8"/>
          <p:cNvSpPr/>
          <p:nvPr/>
        </p:nvSpPr>
        <p:spPr>
          <a:xfrm>
            <a:off x="6096820" y="0"/>
            <a:ext cx="6095181"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a:p>
        </p:txBody>
      </p:sp>
      <p:sp>
        <p:nvSpPr>
          <p:cNvPr id="3" name="Picture Placeholder 2" descr="An empty placeholder to add an image. Click on the placeholder and select the image that you wish to add."/>
          <p:cNvSpPr>
            <a:spLocks noGrp="1"/>
          </p:cNvSpPr>
          <p:nvPr>
            <p:ph type="pic" idx="1"/>
          </p:nvPr>
        </p:nvSpPr>
        <p:spPr>
          <a:xfrm>
            <a:off x="6604822" y="483716"/>
            <a:ext cx="5079183" cy="5862706"/>
          </a:xfrm>
          <a:noFill/>
          <a:ln w="9525">
            <a:noFill/>
            <a:miter lim="800000"/>
          </a:ln>
          <a:effectLst/>
        </p:spPr>
        <p:txBody>
          <a:bodyPr>
            <a:normAutofit/>
          </a:bodyPr>
          <a:lstStyle>
            <a:lvl1pPr marL="0" indent="0" algn="ctr">
              <a:buNone/>
              <a:defRPr sz="2701"/>
            </a:lvl1pPr>
            <a:lvl2pPr marL="609661" indent="0">
              <a:buNone/>
              <a:defRPr sz="3701"/>
            </a:lvl2pPr>
            <a:lvl3pPr marL="1219323" indent="0">
              <a:buNone/>
              <a:defRPr sz="3201"/>
            </a:lvl3pPr>
            <a:lvl4pPr marL="1828984" indent="0">
              <a:buNone/>
              <a:defRPr sz="2701"/>
            </a:lvl4pPr>
            <a:lvl5pPr marL="2438642" indent="0">
              <a:buNone/>
              <a:defRPr sz="2701"/>
            </a:lvl5pPr>
            <a:lvl6pPr marL="3048304" indent="0">
              <a:buNone/>
              <a:defRPr sz="2701"/>
            </a:lvl6pPr>
            <a:lvl7pPr marL="3657966" indent="0">
              <a:buNone/>
              <a:defRPr sz="2701"/>
            </a:lvl7pPr>
            <a:lvl8pPr marL="4267627" indent="0">
              <a:buNone/>
              <a:defRPr sz="2701"/>
            </a:lvl8pPr>
            <a:lvl9pPr marL="4877289" indent="0">
              <a:buNone/>
              <a:defRPr sz="2701"/>
            </a:lvl9pPr>
          </a:lstStyle>
          <a:p>
            <a:r>
              <a:rPr lang="en-US"/>
              <a:t>Click icon to add picture</a:t>
            </a:r>
            <a:endParaRPr/>
          </a:p>
        </p:txBody>
      </p:sp>
      <p:sp>
        <p:nvSpPr>
          <p:cNvPr id="4" name="Text Placeholder 3"/>
          <p:cNvSpPr>
            <a:spLocks noGrp="1"/>
          </p:cNvSpPr>
          <p:nvPr>
            <p:ph type="body" sz="half" idx="2"/>
          </p:nvPr>
        </p:nvSpPr>
        <p:spPr>
          <a:xfrm>
            <a:off x="661219" y="3231779"/>
            <a:ext cx="5181600" cy="1727200"/>
          </a:xfrm>
        </p:spPr>
        <p:txBody>
          <a:bodyPr>
            <a:normAutofit/>
          </a:bodyPr>
          <a:lstStyle>
            <a:lvl1pPr marL="0" indent="0">
              <a:spcBef>
                <a:spcPts val="1600"/>
              </a:spcBef>
              <a:buNone/>
              <a:defRPr sz="2001">
                <a:solidFill>
                  <a:schemeClr val="tx1"/>
                </a:solidFill>
              </a:defRPr>
            </a:lvl1pPr>
            <a:lvl2pPr marL="609661" indent="0">
              <a:buNone/>
              <a:defRPr sz="1600"/>
            </a:lvl2pPr>
            <a:lvl3pPr marL="1219323" indent="0">
              <a:buNone/>
              <a:defRPr sz="1300"/>
            </a:lvl3pPr>
            <a:lvl4pPr marL="1828984" indent="0">
              <a:buNone/>
              <a:defRPr sz="1200"/>
            </a:lvl4pPr>
            <a:lvl5pPr marL="2438642" indent="0">
              <a:buNone/>
              <a:defRPr sz="1200"/>
            </a:lvl5pPr>
            <a:lvl6pPr marL="3048304" indent="0">
              <a:buNone/>
              <a:defRPr sz="1200"/>
            </a:lvl6pPr>
            <a:lvl7pPr marL="3657966" indent="0">
              <a:buNone/>
              <a:defRPr sz="1200"/>
            </a:lvl7pPr>
            <a:lvl8pPr marL="4267627" indent="0">
              <a:buNone/>
              <a:defRPr sz="1200"/>
            </a:lvl8pPr>
            <a:lvl9pPr marL="4877289"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291496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3200" y="482600"/>
            <a:ext cx="3962400" cy="1422400"/>
          </a:xfrm>
        </p:spPr>
        <p:txBody>
          <a:bodyPr anchor="b" anchorCtr="0">
            <a:normAutofit/>
          </a:bodyPr>
          <a:lstStyle>
            <a:lvl1pPr algn="l">
              <a:defRPr sz="3201" b="0"/>
            </a:lvl1pPr>
          </a:lstStyle>
          <a:p>
            <a:r>
              <a:rPr lang="en-US"/>
              <a:t>Click to edit Master title style</a:t>
            </a:r>
            <a:endParaRPr/>
          </a:p>
        </p:txBody>
      </p:sp>
      <p:sp>
        <p:nvSpPr>
          <p:cNvPr id="9" name="Rectangle 8"/>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a:p>
        </p:txBody>
      </p:sp>
      <p:sp>
        <p:nvSpPr>
          <p:cNvPr id="3" name="Picture Placeholder 2" descr="An empty placeholder to add an image. Click on the placeholder and select the image that you wish to add."/>
          <p:cNvSpPr>
            <a:spLocks noGrp="1"/>
          </p:cNvSpPr>
          <p:nvPr>
            <p:ph type="pic" idx="1"/>
          </p:nvPr>
        </p:nvSpPr>
        <p:spPr>
          <a:xfrm>
            <a:off x="508003" y="482605"/>
            <a:ext cx="6604001" cy="5842001"/>
          </a:xfrm>
          <a:noFill/>
          <a:ln w="9525">
            <a:noFill/>
            <a:miter lim="800000"/>
          </a:ln>
          <a:effectLst/>
        </p:spPr>
        <p:txBody>
          <a:bodyPr>
            <a:normAutofit/>
          </a:bodyPr>
          <a:lstStyle>
            <a:lvl1pPr marL="0" indent="0" algn="ctr">
              <a:buNone/>
              <a:defRPr sz="2701"/>
            </a:lvl1pPr>
            <a:lvl2pPr marL="609661" indent="0">
              <a:buNone/>
              <a:defRPr sz="3701"/>
            </a:lvl2pPr>
            <a:lvl3pPr marL="1219323" indent="0">
              <a:buNone/>
              <a:defRPr sz="3201"/>
            </a:lvl3pPr>
            <a:lvl4pPr marL="1828984" indent="0">
              <a:buNone/>
              <a:defRPr sz="2701"/>
            </a:lvl4pPr>
            <a:lvl5pPr marL="2438642" indent="0">
              <a:buNone/>
              <a:defRPr sz="2701"/>
            </a:lvl5pPr>
            <a:lvl6pPr marL="3048304" indent="0">
              <a:buNone/>
              <a:defRPr sz="2701"/>
            </a:lvl6pPr>
            <a:lvl7pPr marL="3657966" indent="0">
              <a:buNone/>
              <a:defRPr sz="2701"/>
            </a:lvl7pPr>
            <a:lvl8pPr marL="4267627" indent="0">
              <a:buNone/>
              <a:defRPr sz="2701"/>
            </a:lvl8pPr>
            <a:lvl9pPr marL="4877289" indent="0">
              <a:buNone/>
              <a:defRPr sz="2701"/>
            </a:lvl9pPr>
          </a:lstStyle>
          <a:p>
            <a:r>
              <a:rPr lang="en-US"/>
              <a:t>Click icon to add picture</a:t>
            </a:r>
            <a:endParaRPr/>
          </a:p>
        </p:txBody>
      </p:sp>
      <p:sp>
        <p:nvSpPr>
          <p:cNvPr id="4" name="Text Placeholder 3"/>
          <p:cNvSpPr>
            <a:spLocks noGrp="1"/>
          </p:cNvSpPr>
          <p:nvPr>
            <p:ph type="body" sz="half" idx="2"/>
          </p:nvPr>
        </p:nvSpPr>
        <p:spPr>
          <a:xfrm>
            <a:off x="7823200" y="2108200"/>
            <a:ext cx="3962400" cy="4267200"/>
          </a:xfrm>
        </p:spPr>
        <p:txBody>
          <a:bodyPr>
            <a:normAutofit/>
          </a:bodyPr>
          <a:lstStyle>
            <a:lvl1pPr marL="0" indent="0">
              <a:spcBef>
                <a:spcPts val="1600"/>
              </a:spcBef>
              <a:buNone/>
              <a:defRPr sz="2001">
                <a:solidFill>
                  <a:schemeClr val="tx1"/>
                </a:solidFill>
              </a:defRPr>
            </a:lvl1pPr>
            <a:lvl2pPr marL="609661" indent="0">
              <a:buNone/>
              <a:defRPr sz="1600"/>
            </a:lvl2pPr>
            <a:lvl3pPr marL="1219323" indent="0">
              <a:buNone/>
              <a:defRPr sz="1300"/>
            </a:lvl3pPr>
            <a:lvl4pPr marL="1828984" indent="0">
              <a:buNone/>
              <a:defRPr sz="1200"/>
            </a:lvl4pPr>
            <a:lvl5pPr marL="2438642" indent="0">
              <a:buNone/>
              <a:defRPr sz="1200"/>
            </a:lvl5pPr>
            <a:lvl6pPr marL="3048304" indent="0">
              <a:buNone/>
              <a:defRPr sz="1200"/>
            </a:lvl6pPr>
            <a:lvl7pPr marL="3657966" indent="0">
              <a:buNone/>
              <a:defRPr sz="1200"/>
            </a:lvl7pPr>
            <a:lvl8pPr marL="4267627" indent="0">
              <a:buNone/>
              <a:defRPr sz="1200"/>
            </a:lvl8pPr>
            <a:lvl9pPr marL="4877289"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198494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1_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5600" y="430105"/>
            <a:ext cx="3962400" cy="1422400"/>
          </a:xfrm>
        </p:spPr>
        <p:txBody>
          <a:bodyPr anchor="b" anchorCtr="0">
            <a:normAutofit/>
          </a:bodyPr>
          <a:lstStyle>
            <a:lvl1pPr algn="l">
              <a:defRPr sz="3201" b="0"/>
            </a:lvl1pPr>
          </a:lstStyle>
          <a:p>
            <a:r>
              <a:rPr lang="en-US"/>
              <a:t>Click to edit Master title style</a:t>
            </a:r>
            <a:endParaRPr/>
          </a:p>
        </p:txBody>
      </p:sp>
      <p:sp>
        <p:nvSpPr>
          <p:cNvPr id="9" name="Rectangle 8"/>
          <p:cNvSpPr/>
          <p:nvPr/>
        </p:nvSpPr>
        <p:spPr>
          <a:xfrm>
            <a:off x="4572000" y="-1116"/>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a:p>
        </p:txBody>
      </p:sp>
      <p:sp>
        <p:nvSpPr>
          <p:cNvPr id="3" name="Picture Placeholder 2" descr="An empty placeholder to add an image. Click on the placeholder and select the image that you wish to add."/>
          <p:cNvSpPr>
            <a:spLocks noGrp="1"/>
          </p:cNvSpPr>
          <p:nvPr>
            <p:ph type="pic" idx="1"/>
          </p:nvPr>
        </p:nvSpPr>
        <p:spPr>
          <a:xfrm>
            <a:off x="5080002" y="482604"/>
            <a:ext cx="6604001" cy="5842001"/>
          </a:xfrm>
          <a:noFill/>
          <a:ln w="9525">
            <a:noFill/>
            <a:miter lim="800000"/>
          </a:ln>
          <a:effectLst/>
        </p:spPr>
        <p:txBody>
          <a:bodyPr>
            <a:normAutofit/>
          </a:bodyPr>
          <a:lstStyle>
            <a:lvl1pPr marL="0" indent="0" algn="ctr">
              <a:buNone/>
              <a:defRPr sz="2701"/>
            </a:lvl1pPr>
            <a:lvl2pPr marL="609661" indent="0">
              <a:buNone/>
              <a:defRPr sz="3701"/>
            </a:lvl2pPr>
            <a:lvl3pPr marL="1219323" indent="0">
              <a:buNone/>
              <a:defRPr sz="3201"/>
            </a:lvl3pPr>
            <a:lvl4pPr marL="1828984" indent="0">
              <a:buNone/>
              <a:defRPr sz="2701"/>
            </a:lvl4pPr>
            <a:lvl5pPr marL="2438642" indent="0">
              <a:buNone/>
              <a:defRPr sz="2701"/>
            </a:lvl5pPr>
            <a:lvl6pPr marL="3048304" indent="0">
              <a:buNone/>
              <a:defRPr sz="2701"/>
            </a:lvl6pPr>
            <a:lvl7pPr marL="3657966" indent="0">
              <a:buNone/>
              <a:defRPr sz="2701"/>
            </a:lvl7pPr>
            <a:lvl8pPr marL="4267627" indent="0">
              <a:buNone/>
              <a:defRPr sz="2701"/>
            </a:lvl8pPr>
            <a:lvl9pPr marL="4877289" indent="0">
              <a:buNone/>
              <a:defRPr sz="2701"/>
            </a:lvl9pPr>
          </a:lstStyle>
          <a:p>
            <a:r>
              <a:rPr lang="en-US"/>
              <a:t>Click icon to add picture</a:t>
            </a:r>
            <a:endParaRPr/>
          </a:p>
        </p:txBody>
      </p:sp>
      <p:sp>
        <p:nvSpPr>
          <p:cNvPr id="4" name="Text Placeholder 3"/>
          <p:cNvSpPr>
            <a:spLocks noGrp="1"/>
          </p:cNvSpPr>
          <p:nvPr>
            <p:ph type="body" sz="half" idx="2"/>
          </p:nvPr>
        </p:nvSpPr>
        <p:spPr>
          <a:xfrm>
            <a:off x="355600" y="2055705"/>
            <a:ext cx="3962400" cy="4267200"/>
          </a:xfrm>
        </p:spPr>
        <p:txBody>
          <a:bodyPr>
            <a:normAutofit/>
          </a:bodyPr>
          <a:lstStyle>
            <a:lvl1pPr marL="0" indent="0">
              <a:spcBef>
                <a:spcPts val="1600"/>
              </a:spcBef>
              <a:buNone/>
              <a:defRPr sz="2001">
                <a:solidFill>
                  <a:schemeClr val="tx1"/>
                </a:solidFill>
              </a:defRPr>
            </a:lvl1pPr>
            <a:lvl2pPr marL="609661" indent="0">
              <a:buNone/>
              <a:defRPr sz="1600"/>
            </a:lvl2pPr>
            <a:lvl3pPr marL="1219323" indent="0">
              <a:buNone/>
              <a:defRPr sz="1300"/>
            </a:lvl3pPr>
            <a:lvl4pPr marL="1828984" indent="0">
              <a:buNone/>
              <a:defRPr sz="1200"/>
            </a:lvl4pPr>
            <a:lvl5pPr marL="2438642" indent="0">
              <a:buNone/>
              <a:defRPr sz="1200"/>
            </a:lvl5pPr>
            <a:lvl6pPr marL="3048304" indent="0">
              <a:buNone/>
              <a:defRPr sz="1200"/>
            </a:lvl6pPr>
            <a:lvl7pPr marL="3657966" indent="0">
              <a:buNone/>
              <a:defRPr sz="1200"/>
            </a:lvl7pPr>
            <a:lvl8pPr marL="4267627" indent="0">
              <a:buNone/>
              <a:defRPr sz="1200"/>
            </a:lvl8pPr>
            <a:lvl9pPr marL="4877289"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323771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Alternate Picture with Caption">
    <p:spTree>
      <p:nvGrpSpPr>
        <p:cNvPr id="1" name=""/>
        <p:cNvGrpSpPr/>
        <p:nvPr/>
      </p:nvGrpSpPr>
      <p:grpSpPr>
        <a:xfrm>
          <a:off x="0" y="0"/>
          <a:ext cx="0" cy="0"/>
          <a:chOff x="0" y="0"/>
          <a:chExt cx="0" cy="0"/>
        </a:xfrm>
      </p:grpSpPr>
      <p:sp>
        <p:nvSpPr>
          <p:cNvPr id="9" name="Rectangle 8"/>
          <p:cNvSpPr/>
          <p:nvPr userDrawn="1"/>
        </p:nvSpPr>
        <p:spPr>
          <a:xfrm>
            <a:off x="1" y="3886200"/>
            <a:ext cx="12192000" cy="29611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dirty="0"/>
          </a:p>
        </p:txBody>
      </p:sp>
    </p:spTree>
    <p:custDataLst>
      <p:tags r:id="rId1"/>
    </p:custDataLst>
    <p:extLst>
      <p:ext uri="{BB962C8B-B14F-4D97-AF65-F5344CB8AC3E}">
        <p14:creationId xmlns:p14="http://schemas.microsoft.com/office/powerpoint/2010/main" val="318013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Alternate Picture with Caption">
    <p:spTree>
      <p:nvGrpSpPr>
        <p:cNvPr id="1" name=""/>
        <p:cNvGrpSpPr/>
        <p:nvPr/>
      </p:nvGrpSpPr>
      <p:grpSpPr>
        <a:xfrm>
          <a:off x="0" y="0"/>
          <a:ext cx="0" cy="0"/>
          <a:chOff x="0" y="0"/>
          <a:chExt cx="0" cy="0"/>
        </a:xfrm>
      </p:grpSpPr>
      <p:sp>
        <p:nvSpPr>
          <p:cNvPr id="9" name="Rectangle 8"/>
          <p:cNvSpPr/>
          <p:nvPr userDrawn="1"/>
        </p:nvSpPr>
        <p:spPr>
          <a:xfrm>
            <a:off x="1" y="4343400"/>
            <a:ext cx="12192000" cy="25039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31" tIns="60965" rIns="121931" bIns="60965" rtlCol="0" anchor="ctr"/>
          <a:lstStyle/>
          <a:p>
            <a:pPr algn="ctr"/>
            <a:endParaRPr sz="2401" dirty="0"/>
          </a:p>
        </p:txBody>
      </p:sp>
    </p:spTree>
    <p:custDataLst>
      <p:tags r:id="rId1"/>
    </p:custDataLst>
    <p:extLst>
      <p:ext uri="{BB962C8B-B14F-4D97-AF65-F5344CB8AC3E}">
        <p14:creationId xmlns:p14="http://schemas.microsoft.com/office/powerpoint/2010/main" val="32642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Alternate Picture with Caption">
    <p:bg>
      <p:bgPr>
        <a:blipFill dpi="0" rotWithShape="1">
          <a:blip r:embed="rId3">
            <a:lum/>
          </a:blip>
          <a:srcRect/>
          <a:stretch>
            <a:fillRect b="85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838200"/>
            <a:ext cx="12192000" cy="6019800"/>
          </a:xfrm>
          <a:prstGeom prst="rect">
            <a:avLst/>
          </a:prstGeom>
          <a:gradFill>
            <a:gsLst>
              <a:gs pos="0">
                <a:schemeClr val="tx1"/>
              </a:gs>
              <a:gs pos="100000">
                <a:schemeClr val="accent2">
                  <a:tint val="61000"/>
                  <a:alpha val="100000"/>
                  <a:satMod val="180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1" dirty="0"/>
          </a:p>
        </p:txBody>
      </p:sp>
    </p:spTree>
    <p:custDataLst>
      <p:tags r:id="rId1"/>
    </p:custDataLst>
    <p:extLst>
      <p:ext uri="{BB962C8B-B14F-4D97-AF65-F5344CB8AC3E}">
        <p14:creationId xmlns:p14="http://schemas.microsoft.com/office/powerpoint/2010/main" val="113154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Alternate Picture with Caption">
    <p:bg>
      <p:bgPr>
        <a:blipFill dpi="0" rotWithShape="1">
          <a:blip r:embed="rId3">
            <a:lum/>
          </a:blip>
          <a:srcRect/>
          <a:stretch>
            <a:fillRect b="85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0"/>
            <a:ext cx="12192000" cy="6858000"/>
          </a:xfrm>
          <a:prstGeom prst="rect">
            <a:avLst/>
          </a:prstGeom>
          <a:gradFill>
            <a:gsLst>
              <a:gs pos="0">
                <a:schemeClr val="tx1"/>
              </a:gs>
              <a:gs pos="100000">
                <a:schemeClr val="accent2">
                  <a:tint val="61000"/>
                  <a:alpha val="100000"/>
                  <a:satMod val="180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1" dirty="0"/>
          </a:p>
        </p:txBody>
      </p:sp>
    </p:spTree>
    <p:custDataLst>
      <p:tags r:id="rId1"/>
    </p:custDataLst>
    <p:extLst>
      <p:ext uri="{BB962C8B-B14F-4D97-AF65-F5344CB8AC3E}">
        <p14:creationId xmlns:p14="http://schemas.microsoft.com/office/powerpoint/2010/main" val="201026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4EA81-293C-F993-0895-91AF73AA5EA4}"/>
              </a:ext>
            </a:extLst>
          </p:cNvPr>
          <p:cNvSpPr>
            <a:spLocks noGrp="1"/>
          </p:cNvSpPr>
          <p:nvPr>
            <p:ph type="ctrTitle" hasCustomPrompt="1"/>
          </p:nvPr>
        </p:nvSpPr>
        <p:spPr>
          <a:xfrm>
            <a:off x="227012" y="225425"/>
            <a:ext cx="9754591" cy="858982"/>
          </a:xfrm>
          <a:prstGeom prst="rect">
            <a:avLst/>
          </a:prstGeom>
        </p:spPr>
        <p:txBody>
          <a:bodyPr anchor="b"/>
          <a:lstStyle>
            <a:lvl1pPr algn="l">
              <a:defRPr sz="4000" b="1">
                <a:solidFill>
                  <a:srgbClr val="333333"/>
                </a:solidFill>
              </a:defRPr>
            </a:lvl1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title</a:t>
            </a:r>
            <a:endParaRPr lang="es-MX" dirty="0"/>
          </a:p>
        </p:txBody>
      </p:sp>
      <p:sp>
        <p:nvSpPr>
          <p:cNvPr id="6" name="Rectángulo: esquinas redondeadas 5">
            <a:extLst>
              <a:ext uri="{FF2B5EF4-FFF2-40B4-BE49-F238E27FC236}">
                <a16:creationId xmlns:a16="http://schemas.microsoft.com/office/drawing/2014/main" id="{19ACE370-9294-2504-598F-16DB39A434A0}"/>
              </a:ext>
            </a:extLst>
          </p:cNvPr>
          <p:cNvSpPr/>
          <p:nvPr userDrawn="1"/>
        </p:nvSpPr>
        <p:spPr>
          <a:xfrm>
            <a:off x="227012" y="1172095"/>
            <a:ext cx="3314210" cy="45719"/>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34777638"/>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70316">
              <a:defRPr baseline="0"/>
            </a:lvl6pPr>
            <a:lvl7pPr marL="2670316">
              <a:defRPr baseline="0"/>
            </a:lvl7pPr>
            <a:lvl8pPr marL="2670316">
              <a:defRPr baseline="0"/>
            </a:lvl8pPr>
            <a:lvl9pPr marL="2670316">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custDataLst>
      <p:tags r:id="rId1"/>
    </p:custDataLst>
    <p:extLst>
      <p:ext uri="{BB962C8B-B14F-4D97-AF65-F5344CB8AC3E}">
        <p14:creationId xmlns:p14="http://schemas.microsoft.com/office/powerpoint/2010/main" val="161306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2658" y="685800"/>
            <a:ext cx="1844463" cy="558800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3" y="685800"/>
            <a:ext cx="9042400" cy="5588002"/>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custDataLst>
      <p:tags r:id="rId1"/>
    </p:custDataLst>
    <p:extLst>
      <p:ext uri="{BB962C8B-B14F-4D97-AF65-F5344CB8AC3E}">
        <p14:creationId xmlns:p14="http://schemas.microsoft.com/office/powerpoint/2010/main" val="313413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94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8628" y="1828800"/>
            <a:ext cx="9222602" cy="2147926"/>
          </a:xfrm>
        </p:spPr>
        <p:txBody>
          <a:bodyPr anchor="ctr">
            <a:normAutofit/>
          </a:bodyPr>
          <a:lstStyle>
            <a:lvl1pPr algn="ctr">
              <a:defRPr sz="4400" cap="all" normalizeH="0" baseline="0"/>
            </a:lvl1pPr>
          </a:lstStyle>
          <a:p>
            <a:r>
              <a:rPr lang="en-US"/>
              <a:t>Click to edit Master title style</a:t>
            </a:r>
            <a:endParaRPr dirty="0"/>
          </a:p>
        </p:txBody>
      </p:sp>
      <p:sp>
        <p:nvSpPr>
          <p:cNvPr id="3" name="Subtitle 2"/>
          <p:cNvSpPr>
            <a:spLocks noGrp="1"/>
          </p:cNvSpPr>
          <p:nvPr>
            <p:ph type="subTitle" idx="1"/>
          </p:nvPr>
        </p:nvSpPr>
        <p:spPr>
          <a:xfrm>
            <a:off x="1468628" y="4063998"/>
            <a:ext cx="9222602"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extLst>
      <p:ext uri="{BB962C8B-B14F-4D97-AF65-F5344CB8AC3E}">
        <p14:creationId xmlns:p14="http://schemas.microsoft.com/office/powerpoint/2010/main" val="9652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2" y="482600"/>
            <a:ext cx="10363200" cy="1219200"/>
          </a:xfrm>
        </p:spPr>
        <p:txBody>
          <a:bodyPr/>
          <a:lstStyle/>
          <a:p>
            <a:r>
              <a:rPr lang="en-US"/>
              <a:t>Click to edit Master title style</a:t>
            </a:r>
            <a:endParaRPr/>
          </a:p>
        </p:txBody>
      </p:sp>
      <p:sp>
        <p:nvSpPr>
          <p:cNvPr id="3" name="Content Placeholder 2"/>
          <p:cNvSpPr>
            <a:spLocks noGrp="1"/>
          </p:cNvSpPr>
          <p:nvPr>
            <p:ph idx="1"/>
          </p:nvPr>
        </p:nvSpPr>
        <p:spPr>
          <a:xfrm>
            <a:off x="914402" y="1803401"/>
            <a:ext cx="10363200" cy="4470400"/>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custDataLst>
      <p:tags r:id="rId1"/>
    </p:custDataLst>
    <p:extLst>
      <p:ext uri="{BB962C8B-B14F-4D97-AF65-F5344CB8AC3E}">
        <p14:creationId xmlns:p14="http://schemas.microsoft.com/office/powerpoint/2010/main" val="214499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1" y="1524003"/>
            <a:ext cx="975360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9201" y="3632200"/>
            <a:ext cx="975360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254524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2" y="482600"/>
            <a:ext cx="10363200" cy="1219200"/>
          </a:xfrm>
        </p:spPr>
        <p:txBody>
          <a:bodyPr/>
          <a:lstStyle/>
          <a:p>
            <a:r>
              <a:rPr lang="en-US"/>
              <a:t>Click to edit Master title style</a:t>
            </a:r>
            <a:endParaRPr/>
          </a:p>
        </p:txBody>
      </p:sp>
      <p:sp>
        <p:nvSpPr>
          <p:cNvPr id="3" name="Content Placeholder 2"/>
          <p:cNvSpPr>
            <a:spLocks noGrp="1"/>
          </p:cNvSpPr>
          <p:nvPr>
            <p:ph sz="half" idx="1"/>
          </p:nvPr>
        </p:nvSpPr>
        <p:spPr>
          <a:xfrm>
            <a:off x="914400" y="1803401"/>
            <a:ext cx="4978400"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9200" y="1803401"/>
            <a:ext cx="4978400"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12712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2" y="482600"/>
            <a:ext cx="10363200" cy="12192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803400"/>
            <a:ext cx="4978400"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914400" y="2717800"/>
            <a:ext cx="4978400"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9200" y="1803400"/>
            <a:ext cx="4978400"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9200" y="2717800"/>
            <a:ext cx="4978400"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B9B9059-F1D6-41D0-95CF-D21CAA096B3A}" type="datetimeFigureOut">
              <a:rPr lang="en-US" smtClean="0"/>
              <a:t>8/25/2023</a:t>
            </a:fld>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23009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2" y="482600"/>
            <a:ext cx="10363200" cy="1219200"/>
          </a:xfrm>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3B9B9059-F1D6-41D0-95CF-D21CAA096B3A}" type="datetimeFigureOut">
              <a:rPr lang="en-US" smtClean="0"/>
              <a:t>8/25/2023</a:t>
            </a:fld>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t>‹Nº›</a:t>
            </a:fld>
            <a:endParaRPr lang="en-US"/>
          </a:p>
        </p:txBody>
      </p:sp>
    </p:spTree>
    <p:extLst>
      <p:ext uri="{BB962C8B-B14F-4D97-AF65-F5344CB8AC3E}">
        <p14:creationId xmlns:p14="http://schemas.microsoft.com/office/powerpoint/2010/main" val="380656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3B9B9059-F1D6-41D0-95CF-D21CAA096B3A}" type="datetimeFigureOut">
              <a:rPr lang="en-US" smtClean="0"/>
              <a:pPr/>
              <a:t>8/25/2023</a:t>
            </a:fld>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‹Nº›</a:t>
            </a:fld>
            <a:endParaRPr lang="en-US"/>
          </a:p>
        </p:txBody>
      </p:sp>
    </p:spTree>
    <p:extLst>
      <p:ext uri="{BB962C8B-B14F-4D97-AF65-F5344CB8AC3E}">
        <p14:creationId xmlns:p14="http://schemas.microsoft.com/office/powerpoint/2010/main" val="159912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978711"/>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3200" y="482600"/>
            <a:ext cx="3962400"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8000" y="482603"/>
            <a:ext cx="660400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3200" y="2108200"/>
            <a:ext cx="3962400"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195415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23200" y="482600"/>
            <a:ext cx="3962400" cy="1422400"/>
          </a:xfrm>
        </p:spPr>
        <p:txBody>
          <a:bodyPr anchor="b">
            <a:noAutofit/>
          </a:bodyPr>
          <a:lstStyle>
            <a:lvl1pPr algn="l">
              <a:defRPr sz="3200" b="0"/>
            </a:lvl1pPr>
          </a:lstStyle>
          <a:p>
            <a:r>
              <a:rPr lang="en-US" dirty="0" err="1"/>
              <a:t>asdfasdfasd</a:t>
            </a:r>
            <a:endParaRPr dirty="0"/>
          </a:p>
        </p:txBody>
      </p:sp>
      <p:sp>
        <p:nvSpPr>
          <p:cNvPr id="20" name="Rectangle 19"/>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hasCustomPrompt="1"/>
          </p:nvPr>
        </p:nvSpPr>
        <p:spPr bwMode="white">
          <a:xfrm>
            <a:off x="508000" y="482603"/>
            <a:ext cx="660400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err="1"/>
              <a:t>fasdfasdf</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7823200" y="2108200"/>
            <a:ext cx="3962400"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327152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2" y="1905000"/>
            <a:ext cx="5181600"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5181"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descr="An empty placeholder to add an image. Click on the placeholder and select the image that you wish to add."/>
          <p:cNvSpPr>
            <a:spLocks noGrp="1"/>
          </p:cNvSpPr>
          <p:nvPr>
            <p:ph type="pic" idx="1"/>
          </p:nvPr>
        </p:nvSpPr>
        <p:spPr>
          <a:xfrm>
            <a:off x="508003" y="482601"/>
            <a:ext cx="5079182"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6400802" y="3733800"/>
            <a:ext cx="5181600"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120182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218" y="1402979"/>
            <a:ext cx="5181600"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6096819" y="0"/>
            <a:ext cx="6095181"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descr="An empty placeholder to add an image. Click on the placeholder and select the image that you wish to add."/>
          <p:cNvSpPr>
            <a:spLocks noGrp="1"/>
          </p:cNvSpPr>
          <p:nvPr>
            <p:ph type="pic" idx="1"/>
          </p:nvPr>
        </p:nvSpPr>
        <p:spPr>
          <a:xfrm>
            <a:off x="6604821" y="483716"/>
            <a:ext cx="5079182"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661218" y="3231779"/>
            <a:ext cx="5181600"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140481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3200" y="482600"/>
            <a:ext cx="3962400" cy="14224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descr="An empty placeholder to add an image. Click on the placeholder and select the image that you wish to add."/>
          <p:cNvSpPr>
            <a:spLocks noGrp="1"/>
          </p:cNvSpPr>
          <p:nvPr>
            <p:ph type="pic" idx="1"/>
          </p:nvPr>
        </p:nvSpPr>
        <p:spPr>
          <a:xfrm>
            <a:off x="508002" y="482603"/>
            <a:ext cx="660400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7823200" y="2108200"/>
            <a:ext cx="3962400"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250546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_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5600" y="430105"/>
            <a:ext cx="3962400" cy="14224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4572000" y="-1116"/>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descr="An empty placeholder to add an image. Click on the placeholder and select the image that you wish to add."/>
          <p:cNvSpPr>
            <a:spLocks noGrp="1"/>
          </p:cNvSpPr>
          <p:nvPr>
            <p:ph type="pic" idx="1"/>
          </p:nvPr>
        </p:nvSpPr>
        <p:spPr>
          <a:xfrm>
            <a:off x="5080001" y="482602"/>
            <a:ext cx="660400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355600" y="2055705"/>
            <a:ext cx="3962400"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8/25/2023</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‹Nº›</a:t>
            </a:fld>
            <a:endParaRPr lang="en-US"/>
          </a:p>
        </p:txBody>
      </p:sp>
    </p:spTree>
    <p:custDataLst>
      <p:tags r:id="rId1"/>
    </p:custDataLst>
    <p:extLst>
      <p:ext uri="{BB962C8B-B14F-4D97-AF65-F5344CB8AC3E}">
        <p14:creationId xmlns:p14="http://schemas.microsoft.com/office/powerpoint/2010/main" val="407198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Alternate Picture with Caption">
    <p:spTree>
      <p:nvGrpSpPr>
        <p:cNvPr id="1" name=""/>
        <p:cNvGrpSpPr/>
        <p:nvPr/>
      </p:nvGrpSpPr>
      <p:grpSpPr>
        <a:xfrm>
          <a:off x="0" y="0"/>
          <a:ext cx="0" cy="0"/>
          <a:chOff x="0" y="0"/>
          <a:chExt cx="0" cy="0"/>
        </a:xfrm>
      </p:grpSpPr>
      <p:sp>
        <p:nvSpPr>
          <p:cNvPr id="9" name="Rectangle 8"/>
          <p:cNvSpPr/>
          <p:nvPr userDrawn="1"/>
        </p:nvSpPr>
        <p:spPr>
          <a:xfrm>
            <a:off x="1" y="3886200"/>
            <a:ext cx="12192000" cy="29611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Tree>
    <p:custDataLst>
      <p:tags r:id="rId1"/>
    </p:custDataLst>
    <p:extLst>
      <p:ext uri="{BB962C8B-B14F-4D97-AF65-F5344CB8AC3E}">
        <p14:creationId xmlns:p14="http://schemas.microsoft.com/office/powerpoint/2010/main" val="368462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Alternate Picture with Caption">
    <p:spTree>
      <p:nvGrpSpPr>
        <p:cNvPr id="1" name=""/>
        <p:cNvGrpSpPr/>
        <p:nvPr/>
      </p:nvGrpSpPr>
      <p:grpSpPr>
        <a:xfrm>
          <a:off x="0" y="0"/>
          <a:ext cx="0" cy="0"/>
          <a:chOff x="0" y="0"/>
          <a:chExt cx="0" cy="0"/>
        </a:xfrm>
      </p:grpSpPr>
      <p:sp>
        <p:nvSpPr>
          <p:cNvPr id="9" name="Rectangle 8"/>
          <p:cNvSpPr/>
          <p:nvPr userDrawn="1"/>
        </p:nvSpPr>
        <p:spPr>
          <a:xfrm>
            <a:off x="1" y="3429000"/>
            <a:ext cx="12192000" cy="34183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Tree>
    <p:custDataLst>
      <p:tags r:id="rId1"/>
    </p:custDataLst>
    <p:extLst>
      <p:ext uri="{BB962C8B-B14F-4D97-AF65-F5344CB8AC3E}">
        <p14:creationId xmlns:p14="http://schemas.microsoft.com/office/powerpoint/2010/main" val="290462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Alternate Picture with Caption">
    <p:spTree>
      <p:nvGrpSpPr>
        <p:cNvPr id="1" name=""/>
        <p:cNvGrpSpPr/>
        <p:nvPr/>
      </p:nvGrpSpPr>
      <p:grpSpPr>
        <a:xfrm>
          <a:off x="0" y="0"/>
          <a:ext cx="0" cy="0"/>
          <a:chOff x="0" y="0"/>
          <a:chExt cx="0" cy="0"/>
        </a:xfrm>
      </p:grpSpPr>
      <p:sp>
        <p:nvSpPr>
          <p:cNvPr id="9" name="Rectangle 8"/>
          <p:cNvSpPr/>
          <p:nvPr userDrawn="1"/>
        </p:nvSpPr>
        <p:spPr>
          <a:xfrm>
            <a:off x="1" y="2057400"/>
            <a:ext cx="12192000" cy="47899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Tree>
    <p:custDataLst>
      <p:tags r:id="rId1"/>
    </p:custDataLst>
    <p:extLst>
      <p:ext uri="{BB962C8B-B14F-4D97-AF65-F5344CB8AC3E}">
        <p14:creationId xmlns:p14="http://schemas.microsoft.com/office/powerpoint/2010/main" val="65883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Alternate Picture with Caption">
    <p:spTree>
      <p:nvGrpSpPr>
        <p:cNvPr id="1" name=""/>
        <p:cNvGrpSpPr/>
        <p:nvPr/>
      </p:nvGrpSpPr>
      <p:grpSpPr>
        <a:xfrm>
          <a:off x="0" y="0"/>
          <a:ext cx="0" cy="0"/>
          <a:chOff x="0" y="0"/>
          <a:chExt cx="0" cy="0"/>
        </a:xfrm>
      </p:grpSpPr>
      <p:sp>
        <p:nvSpPr>
          <p:cNvPr id="9" name="Rectangle 8"/>
          <p:cNvSpPr/>
          <p:nvPr userDrawn="1"/>
        </p:nvSpPr>
        <p:spPr>
          <a:xfrm>
            <a:off x="1" y="4343400"/>
            <a:ext cx="12192000" cy="25039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Tree>
    <p:custDataLst>
      <p:tags r:id="rId1"/>
    </p:custDataLst>
    <p:extLst>
      <p:ext uri="{BB962C8B-B14F-4D97-AF65-F5344CB8AC3E}">
        <p14:creationId xmlns:p14="http://schemas.microsoft.com/office/powerpoint/2010/main" val="4927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92C5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92ED91-2DA8-4E5F-A7E1-90A3C43600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8518" y="6390042"/>
            <a:ext cx="1168681" cy="389560"/>
          </a:xfrm>
          <a:prstGeom prst="rect">
            <a:avLst/>
          </a:prstGeom>
        </p:spPr>
      </p:pic>
      <p:sp>
        <p:nvSpPr>
          <p:cNvPr id="2" name="TextBox 1">
            <a:extLst>
              <a:ext uri="{FF2B5EF4-FFF2-40B4-BE49-F238E27FC236}">
                <a16:creationId xmlns:a16="http://schemas.microsoft.com/office/drawing/2014/main" id="{008E3BE1-7405-4192-A67B-41769B2B77F2}"/>
              </a:ext>
            </a:extLst>
          </p:cNvPr>
          <p:cNvSpPr txBox="1"/>
          <p:nvPr userDrawn="1"/>
        </p:nvSpPr>
        <p:spPr>
          <a:xfrm>
            <a:off x="7721600" y="6642100"/>
            <a:ext cx="2578100"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13117849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Alternate Picture with Caption">
    <p:spTree>
      <p:nvGrpSpPr>
        <p:cNvPr id="1" name=""/>
        <p:cNvGrpSpPr/>
        <p:nvPr/>
      </p:nvGrpSpPr>
      <p:grpSpPr>
        <a:xfrm>
          <a:off x="0" y="0"/>
          <a:ext cx="0" cy="0"/>
          <a:chOff x="0" y="0"/>
          <a:chExt cx="0" cy="0"/>
        </a:xfrm>
      </p:grpSpPr>
      <p:sp>
        <p:nvSpPr>
          <p:cNvPr id="2" name="Rectangle 1"/>
          <p:cNvSpPr/>
          <p:nvPr userDrawn="1"/>
        </p:nvSpPr>
        <p:spPr>
          <a:xfrm>
            <a:off x="1" y="838200"/>
            <a:ext cx="12192000" cy="6019800"/>
          </a:xfrm>
          <a:prstGeom prst="rect">
            <a:avLst/>
          </a:prstGeom>
          <a:gradFill>
            <a:gsLst>
              <a:gs pos="0">
                <a:schemeClr val="tx1"/>
              </a:gs>
              <a:gs pos="100000">
                <a:schemeClr val="accent2">
                  <a:tint val="61000"/>
                  <a:alpha val="100000"/>
                  <a:satMod val="180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dirty="0"/>
          </a:p>
        </p:txBody>
      </p:sp>
    </p:spTree>
    <p:custDataLst>
      <p:tags r:id="rId1"/>
    </p:custDataLst>
    <p:extLst>
      <p:ext uri="{BB962C8B-B14F-4D97-AF65-F5344CB8AC3E}">
        <p14:creationId xmlns:p14="http://schemas.microsoft.com/office/powerpoint/2010/main" val="33546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custDataLst>
      <p:tags r:id="rId1"/>
    </p:custDataLst>
    <p:extLst>
      <p:ext uri="{BB962C8B-B14F-4D97-AF65-F5344CB8AC3E}">
        <p14:creationId xmlns:p14="http://schemas.microsoft.com/office/powerpoint/2010/main" val="314271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2658" y="685800"/>
            <a:ext cx="1844462" cy="558800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2" y="685800"/>
            <a:ext cx="9042400" cy="5588002"/>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8/25/2023</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‹Nº›</a:t>
            </a:fld>
            <a:endParaRPr lang="en-US"/>
          </a:p>
        </p:txBody>
      </p:sp>
    </p:spTree>
    <p:custDataLst>
      <p:tags r:id="rId1"/>
    </p:custDataLst>
    <p:extLst>
      <p:ext uri="{BB962C8B-B14F-4D97-AF65-F5344CB8AC3E}">
        <p14:creationId xmlns:p14="http://schemas.microsoft.com/office/powerpoint/2010/main" val="21127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1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2008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6D0FF-97A2-492E-86B8-57859BDA76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79623-8769-45C4-95E4-E5090B0B3A51}"/>
              </a:ext>
            </a:extLst>
          </p:cNvPr>
          <p:cNvSpPr>
            <a:spLocks noGrp="1"/>
          </p:cNvSpPr>
          <p:nvPr>
            <p:ph type="dt" sz="half" idx="10"/>
          </p:nvPr>
        </p:nvSpPr>
        <p:spPr/>
        <p:txBody>
          <a:bodyPr/>
          <a:lstStyle/>
          <a:p>
            <a:fld id="{99BC7919-96DC-40D6-BF9A-B6A261DA7824}" type="datetimeFigureOut">
              <a:rPr lang="en-US" smtClean="0"/>
              <a:t>8/25/2023</a:t>
            </a:fld>
            <a:endParaRPr lang="en-US"/>
          </a:p>
        </p:txBody>
      </p:sp>
      <p:sp>
        <p:nvSpPr>
          <p:cNvPr id="4" name="Footer Placeholder 3">
            <a:extLst>
              <a:ext uri="{FF2B5EF4-FFF2-40B4-BE49-F238E27FC236}">
                <a16:creationId xmlns:a16="http://schemas.microsoft.com/office/drawing/2014/main" id="{7B3F6B3E-7002-42DC-A935-E5E7A7247F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74E976-F658-490B-AF42-D4FBE8CFC33C}"/>
              </a:ext>
            </a:extLst>
          </p:cNvPr>
          <p:cNvSpPr>
            <a:spLocks noGrp="1"/>
          </p:cNvSpPr>
          <p:nvPr>
            <p:ph type="sldNum" sz="quarter" idx="12"/>
          </p:nvPr>
        </p:nvSpPr>
        <p:spPr/>
        <p:txBody>
          <a:bodyPr/>
          <a:lstStyle/>
          <a:p>
            <a:fld id="{072CEDA2-DFDE-4413-A1C3-7C38FCBEB66D}" type="slidenum">
              <a:rPr lang="en-US" smtClean="0"/>
              <a:t>‹Nº›</a:t>
            </a:fld>
            <a:endParaRPr lang="en-US"/>
          </a:p>
        </p:txBody>
      </p:sp>
      <p:pic>
        <p:nvPicPr>
          <p:cNvPr id="7" name="Picture 6" descr="A close up of a logo&#10;&#10;Description generated with high confidence">
            <a:extLst>
              <a:ext uri="{FF2B5EF4-FFF2-40B4-BE49-F238E27FC236}">
                <a16:creationId xmlns:a16="http://schemas.microsoft.com/office/drawing/2014/main" id="{DE5D6CF0-B10B-4C79-979D-ABA1CF44C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82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03EB-D0F3-4656-9561-F499881C88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58AC9-BD01-4EC2-A392-D3AAD4601D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E2474-1999-4A23-B035-E5A35EA51D9A}"/>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5" name="Footer Placeholder 4">
            <a:extLst>
              <a:ext uri="{FF2B5EF4-FFF2-40B4-BE49-F238E27FC236}">
                <a16:creationId xmlns:a16="http://schemas.microsoft.com/office/drawing/2014/main" id="{46708703-3FF0-4765-BF05-1C3DB6DFD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512C1-291C-4A10-9006-D1EFFC3CEE83}"/>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49206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A422-710D-44CC-BB61-48EB22AB3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192F4B-F108-4B6E-9EEE-B15AB29B5B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860895-4F36-4D6B-83C3-92EE14625540}"/>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5" name="Footer Placeholder 4">
            <a:extLst>
              <a:ext uri="{FF2B5EF4-FFF2-40B4-BE49-F238E27FC236}">
                <a16:creationId xmlns:a16="http://schemas.microsoft.com/office/drawing/2014/main" id="{0C038386-1F65-441B-8101-8CD5AA0F4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2A44A-2497-4061-B8A2-334627A09E26}"/>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203274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55B7-EF17-4154-A903-164356F06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375FA-7242-4045-BF57-22F6E36A02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D3BD0E-F384-4EB8-86C2-1A5F5A79DE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3A3A8C-66A3-4984-8F9E-2ED80F5DE407}"/>
              </a:ext>
            </a:extLst>
          </p:cNvPr>
          <p:cNvSpPr>
            <a:spLocks noGrp="1"/>
          </p:cNvSpPr>
          <p:nvPr>
            <p:ph type="dt" sz="half" idx="10"/>
          </p:nvPr>
        </p:nvSpPr>
        <p:spPr/>
        <p:txBody>
          <a:bodyPr/>
          <a:lstStyle/>
          <a:p>
            <a:fld id="{5D49EBCF-141C-4149-A3C4-622D874C931C}" type="datetimeFigureOut">
              <a:rPr lang="en-US" smtClean="0"/>
              <a:t>8/25/2023</a:t>
            </a:fld>
            <a:endParaRPr lang="en-US"/>
          </a:p>
        </p:txBody>
      </p:sp>
      <p:sp>
        <p:nvSpPr>
          <p:cNvPr id="6" name="Footer Placeholder 5">
            <a:extLst>
              <a:ext uri="{FF2B5EF4-FFF2-40B4-BE49-F238E27FC236}">
                <a16:creationId xmlns:a16="http://schemas.microsoft.com/office/drawing/2014/main" id="{46F0CC9D-C9DF-47BD-954C-1615AD327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9FD12-A59E-4AA7-8EF8-CDF765FD8719}"/>
              </a:ext>
            </a:extLst>
          </p:cNvPr>
          <p:cNvSpPr>
            <a:spLocks noGrp="1"/>
          </p:cNvSpPr>
          <p:nvPr>
            <p:ph type="sldNum" sz="quarter" idx="12"/>
          </p:nvPr>
        </p:nvSpPr>
        <p:spPr/>
        <p:txBody>
          <a:bodyPr/>
          <a:lstStyle/>
          <a:p>
            <a:fld id="{42BBEDF9-69FD-4337-B7B7-4054BC9022F0}" type="slidenum">
              <a:rPr lang="en-US" smtClean="0"/>
              <a:t>‹Nº›</a:t>
            </a:fld>
            <a:endParaRPr lang="en-US"/>
          </a:p>
        </p:txBody>
      </p:sp>
    </p:spTree>
    <p:extLst>
      <p:ext uri="{BB962C8B-B14F-4D97-AF65-F5344CB8AC3E}">
        <p14:creationId xmlns:p14="http://schemas.microsoft.com/office/powerpoint/2010/main" val="3890287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5.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9.jp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ags" Target="../tags/tag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image" Target="../media/image9.jpg"/><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ags" Target="../tags/tag1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7.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965476"/>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720E2-09C9-4C54-AA6E-9CC878F1667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90789" y="6291309"/>
            <a:ext cx="1305858" cy="406942"/>
          </a:xfrm>
          <a:prstGeom prst="rect">
            <a:avLst/>
          </a:prstGeom>
        </p:spPr>
      </p:pic>
      <p:sp>
        <p:nvSpPr>
          <p:cNvPr id="3" name="TextBox 2">
            <a:extLst>
              <a:ext uri="{FF2B5EF4-FFF2-40B4-BE49-F238E27FC236}">
                <a16:creationId xmlns:a16="http://schemas.microsoft.com/office/drawing/2014/main" id="{253F2708-719F-4348-A110-38E32727239A}"/>
              </a:ext>
            </a:extLst>
          </p:cNvPr>
          <p:cNvSpPr txBox="1"/>
          <p:nvPr userDrawn="1"/>
        </p:nvSpPr>
        <p:spPr>
          <a:xfrm>
            <a:off x="7721600" y="6591300"/>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1109098328"/>
      </p:ext>
    </p:extLst>
  </p:cSld>
  <p:clrMap bg1="lt1" tx1="dk1" bg2="lt2" tx2="dk2" accent1="accent1" accent2="accent2" accent3="accent3" accent4="accent4" accent5="accent5" accent6="accent6" hlink="hlink" folHlink="folHlink"/>
  <p:sldLayoutIdLst>
    <p:sldLayoutId id="2147483652" r:id="rId1"/>
    <p:sldLayoutId id="2147483689" r:id="rId2"/>
    <p:sldLayoutId id="2147483687" r:id="rId3"/>
    <p:sldLayoutId id="21474836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1A258-605A-4A43-BDED-C9A5AC79C5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D7124-8578-465E-A339-82580C809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F5A86-766A-4BC8-A889-5C0201261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9EBCF-141C-4149-A3C4-622D874C931C}" type="datetimeFigureOut">
              <a:rPr lang="en-US" smtClean="0"/>
              <a:t>8/25/2023</a:t>
            </a:fld>
            <a:endParaRPr lang="en-US"/>
          </a:p>
        </p:txBody>
      </p:sp>
      <p:sp>
        <p:nvSpPr>
          <p:cNvPr id="5" name="Footer Placeholder 4">
            <a:extLst>
              <a:ext uri="{FF2B5EF4-FFF2-40B4-BE49-F238E27FC236}">
                <a16:creationId xmlns:a16="http://schemas.microsoft.com/office/drawing/2014/main" id="{4B9178E3-CB10-4E07-9F16-15045B98C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381511-7FE9-4193-9FDB-070EB668A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BEDF9-69FD-4337-B7B7-4054BC9022F0}" type="slidenum">
              <a:rPr lang="en-US" smtClean="0"/>
              <a:t>‹Nº›</a:t>
            </a:fld>
            <a:endParaRPr lang="en-US"/>
          </a:p>
        </p:txBody>
      </p:sp>
    </p:spTree>
    <p:extLst>
      <p:ext uri="{BB962C8B-B14F-4D97-AF65-F5344CB8AC3E}">
        <p14:creationId xmlns:p14="http://schemas.microsoft.com/office/powerpoint/2010/main" val="15487837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43160"/>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77471"/>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3" y="482600"/>
            <a:ext cx="10363200"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403" y="1803401"/>
            <a:ext cx="10363200"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14403" y="6375400"/>
            <a:ext cx="7416800"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737600" y="6375400"/>
            <a:ext cx="142240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8/25/2023</a:t>
            </a:fld>
            <a:endParaRPr lang="en-US"/>
          </a:p>
        </p:txBody>
      </p:sp>
      <p:sp>
        <p:nvSpPr>
          <p:cNvPr id="6" name="Slide Number Placeholder 5"/>
          <p:cNvSpPr>
            <a:spLocks noGrp="1"/>
          </p:cNvSpPr>
          <p:nvPr>
            <p:ph type="sldNum" sz="quarter" idx="4"/>
          </p:nvPr>
        </p:nvSpPr>
        <p:spPr>
          <a:xfrm>
            <a:off x="10444480" y="6375400"/>
            <a:ext cx="833120"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‹Nº›</a:t>
            </a:fld>
            <a:endParaRPr lang="en-US"/>
          </a:p>
        </p:txBody>
      </p:sp>
    </p:spTree>
    <p:custDataLst>
      <p:tags r:id="rId22"/>
    </p:custDataLst>
    <p:extLst>
      <p:ext uri="{BB962C8B-B14F-4D97-AF65-F5344CB8AC3E}">
        <p14:creationId xmlns:p14="http://schemas.microsoft.com/office/powerpoint/2010/main" val="67448614"/>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323" rtl="0" eaLnBrk="1" latinLnBrk="0" hangingPunct="1">
        <a:lnSpc>
          <a:spcPct val="80000"/>
        </a:lnSpc>
        <a:spcBef>
          <a:spcPct val="0"/>
        </a:spcBef>
        <a:buNone/>
        <a:defRPr sz="3601" kern="1200" cap="all" baseline="0">
          <a:solidFill>
            <a:schemeClr val="tx1"/>
          </a:solidFill>
          <a:effectLst/>
          <a:latin typeface="+mj-lt"/>
          <a:ea typeface="+mj-ea"/>
          <a:cs typeface="+mj-cs"/>
        </a:defRPr>
      </a:lvl1pPr>
    </p:titleStyle>
    <p:bodyStyle>
      <a:lvl1pPr marL="274396" indent="-274396" algn="l" defTabSz="1219323" rtl="0" eaLnBrk="1" latinLnBrk="0" hangingPunct="1">
        <a:lnSpc>
          <a:spcPct val="90000"/>
        </a:lnSpc>
        <a:spcBef>
          <a:spcPts val="1600"/>
        </a:spcBef>
        <a:buClr>
          <a:schemeClr val="accent1"/>
        </a:buClr>
        <a:buSzPct val="90000"/>
        <a:buFont typeface="Arial" pitchFamily="34" charset="0"/>
        <a:buChar char="•"/>
        <a:defRPr sz="2801" kern="1200">
          <a:solidFill>
            <a:schemeClr val="tx1"/>
          </a:solidFill>
          <a:latin typeface="+mn-lt"/>
          <a:ea typeface="+mn-ea"/>
          <a:cs typeface="+mn-cs"/>
        </a:defRPr>
      </a:lvl1pPr>
      <a:lvl2pPr marL="548792" indent="-274396" algn="l" defTabSz="1219323" rtl="0" eaLnBrk="1" latinLnBrk="0" hangingPunct="1">
        <a:lnSpc>
          <a:spcPct val="90000"/>
        </a:lnSpc>
        <a:spcBef>
          <a:spcPts val="800"/>
        </a:spcBef>
        <a:buClr>
          <a:schemeClr val="accent1"/>
        </a:buClr>
        <a:buSzPct val="90000"/>
        <a:buFont typeface="Cambria" pitchFamily="18" charset="0"/>
        <a:buChar char="–"/>
        <a:defRPr sz="2401" kern="1200">
          <a:solidFill>
            <a:schemeClr val="tx1"/>
          </a:solidFill>
          <a:latin typeface="+mn-lt"/>
          <a:ea typeface="+mn-ea"/>
          <a:cs typeface="+mn-cs"/>
        </a:defRPr>
      </a:lvl2pPr>
      <a:lvl3pPr marL="823186" indent="-274396" algn="l" defTabSz="1219323" rtl="0" eaLnBrk="1" latinLnBrk="0" hangingPunct="1">
        <a:lnSpc>
          <a:spcPct val="90000"/>
        </a:lnSpc>
        <a:spcBef>
          <a:spcPts val="800"/>
        </a:spcBef>
        <a:buClr>
          <a:schemeClr val="accent1"/>
        </a:buClr>
        <a:buFont typeface="Arial" pitchFamily="34" charset="0"/>
        <a:buChar char="•"/>
        <a:defRPr sz="2001" kern="1200">
          <a:solidFill>
            <a:schemeClr val="tx1"/>
          </a:solidFill>
          <a:latin typeface="+mn-lt"/>
          <a:ea typeface="+mn-ea"/>
          <a:cs typeface="+mn-cs"/>
        </a:defRPr>
      </a:lvl3pPr>
      <a:lvl4pPr marL="1097582" indent="-274396" algn="l" defTabSz="1219323" rtl="0" eaLnBrk="1" latinLnBrk="0" hangingPunct="1">
        <a:lnSpc>
          <a:spcPct val="90000"/>
        </a:lnSpc>
        <a:spcBef>
          <a:spcPts val="800"/>
        </a:spcBef>
        <a:buClr>
          <a:schemeClr val="accent1"/>
        </a:buClr>
        <a:buSzPct val="100000"/>
        <a:buFont typeface="Cambria" pitchFamily="18" charset="0"/>
        <a:buChar char="–"/>
        <a:defRPr sz="1801" kern="1200">
          <a:solidFill>
            <a:schemeClr val="tx1"/>
          </a:solidFill>
          <a:latin typeface="+mn-lt"/>
          <a:ea typeface="+mn-ea"/>
          <a:cs typeface="+mn-cs"/>
        </a:defRPr>
      </a:lvl4pPr>
      <a:lvl5pPr marL="1371976" indent="-274396" algn="l" defTabSz="1219323"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6374" indent="-274396" algn="l" defTabSz="1219323"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768" indent="-274396" algn="l" defTabSz="1219323"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5162" indent="-274396" algn="l" defTabSz="1219323"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9560" indent="-274396" algn="l" defTabSz="1219323"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9323" rtl="0" eaLnBrk="1" latinLnBrk="0" hangingPunct="1">
        <a:defRPr sz="2401" kern="1200">
          <a:solidFill>
            <a:schemeClr val="tx1"/>
          </a:solidFill>
          <a:latin typeface="+mn-lt"/>
          <a:ea typeface="+mn-ea"/>
          <a:cs typeface="+mn-cs"/>
        </a:defRPr>
      </a:lvl1pPr>
      <a:lvl2pPr marL="609661" algn="l" defTabSz="1219323" rtl="0" eaLnBrk="1" latinLnBrk="0" hangingPunct="1">
        <a:defRPr sz="2401" kern="1200">
          <a:solidFill>
            <a:schemeClr val="tx1"/>
          </a:solidFill>
          <a:latin typeface="+mn-lt"/>
          <a:ea typeface="+mn-ea"/>
          <a:cs typeface="+mn-cs"/>
        </a:defRPr>
      </a:lvl2pPr>
      <a:lvl3pPr marL="1219323" algn="l" defTabSz="1219323" rtl="0" eaLnBrk="1" latinLnBrk="0" hangingPunct="1">
        <a:defRPr sz="2401" kern="1200">
          <a:solidFill>
            <a:schemeClr val="tx1"/>
          </a:solidFill>
          <a:latin typeface="+mn-lt"/>
          <a:ea typeface="+mn-ea"/>
          <a:cs typeface="+mn-cs"/>
        </a:defRPr>
      </a:lvl3pPr>
      <a:lvl4pPr marL="1828984" algn="l" defTabSz="1219323" rtl="0" eaLnBrk="1" latinLnBrk="0" hangingPunct="1">
        <a:defRPr sz="2401" kern="1200">
          <a:solidFill>
            <a:schemeClr val="tx1"/>
          </a:solidFill>
          <a:latin typeface="+mn-lt"/>
          <a:ea typeface="+mn-ea"/>
          <a:cs typeface="+mn-cs"/>
        </a:defRPr>
      </a:lvl4pPr>
      <a:lvl5pPr marL="2438642" algn="l" defTabSz="1219323" rtl="0" eaLnBrk="1" latinLnBrk="0" hangingPunct="1">
        <a:defRPr sz="2401" kern="1200">
          <a:solidFill>
            <a:schemeClr val="tx1"/>
          </a:solidFill>
          <a:latin typeface="+mn-lt"/>
          <a:ea typeface="+mn-ea"/>
          <a:cs typeface="+mn-cs"/>
        </a:defRPr>
      </a:lvl5pPr>
      <a:lvl6pPr marL="3048304" algn="l" defTabSz="1219323" rtl="0" eaLnBrk="1" latinLnBrk="0" hangingPunct="1">
        <a:defRPr sz="2401" kern="1200">
          <a:solidFill>
            <a:schemeClr val="tx1"/>
          </a:solidFill>
          <a:latin typeface="+mn-lt"/>
          <a:ea typeface="+mn-ea"/>
          <a:cs typeface="+mn-cs"/>
        </a:defRPr>
      </a:lvl6pPr>
      <a:lvl7pPr marL="3657966" algn="l" defTabSz="1219323" rtl="0" eaLnBrk="1" latinLnBrk="0" hangingPunct="1">
        <a:defRPr sz="2401" kern="1200">
          <a:solidFill>
            <a:schemeClr val="tx1"/>
          </a:solidFill>
          <a:latin typeface="+mn-lt"/>
          <a:ea typeface="+mn-ea"/>
          <a:cs typeface="+mn-cs"/>
        </a:defRPr>
      </a:lvl7pPr>
      <a:lvl8pPr marL="4267627" algn="l" defTabSz="1219323" rtl="0" eaLnBrk="1" latinLnBrk="0" hangingPunct="1">
        <a:defRPr sz="2401" kern="1200">
          <a:solidFill>
            <a:schemeClr val="tx1"/>
          </a:solidFill>
          <a:latin typeface="+mn-lt"/>
          <a:ea typeface="+mn-ea"/>
          <a:cs typeface="+mn-cs"/>
        </a:defRPr>
      </a:lvl8pPr>
      <a:lvl9pPr marL="4877289" algn="l" defTabSz="1219323" rtl="0" eaLnBrk="1" latinLnBrk="0" hangingPunct="1">
        <a:defRPr sz="24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2" y="482600"/>
            <a:ext cx="10363200"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402" y="1803401"/>
            <a:ext cx="10363200"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14402" y="6375400"/>
            <a:ext cx="7416800"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737600" y="6375400"/>
            <a:ext cx="142240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8/25/2023</a:t>
            </a:fld>
            <a:endParaRPr lang="en-US"/>
          </a:p>
        </p:txBody>
      </p:sp>
      <p:sp>
        <p:nvSpPr>
          <p:cNvPr id="6" name="Slide Number Placeholder 5"/>
          <p:cNvSpPr>
            <a:spLocks noGrp="1"/>
          </p:cNvSpPr>
          <p:nvPr>
            <p:ph type="sldNum" sz="quarter" idx="4"/>
          </p:nvPr>
        </p:nvSpPr>
        <p:spPr>
          <a:xfrm>
            <a:off x="10444480" y="6375400"/>
            <a:ext cx="833120"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‹Nº›</a:t>
            </a:fld>
            <a:endParaRPr lang="en-US"/>
          </a:p>
        </p:txBody>
      </p:sp>
    </p:spTree>
    <p:custDataLst>
      <p:tags r:id="rId25"/>
    </p:custDataLst>
    <p:extLst>
      <p:ext uri="{BB962C8B-B14F-4D97-AF65-F5344CB8AC3E}">
        <p14:creationId xmlns:p14="http://schemas.microsoft.com/office/powerpoint/2010/main" val="3357364914"/>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24.emf"/><Relationship Id="rId4" Type="http://schemas.openxmlformats.org/officeDocument/2006/relationships/customXml" Target="../ink/ink1.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ustomXml" Target="../ink/ink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png"/><Relationship Id="rId7" Type="http://schemas.openxmlformats.org/officeDocument/2006/relationships/customXml" Target="../ink/ink4.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31.emf"/><Relationship Id="rId5" Type="http://schemas.openxmlformats.org/officeDocument/2006/relationships/customXml" Target="../ink/ink3.xml"/><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62D93C4-DB86-9B97-7E83-B4E8FEFDBBB2}"/>
              </a:ext>
            </a:extLst>
          </p:cNvPr>
          <p:cNvSpPr>
            <a:spLocks noGrp="1"/>
          </p:cNvSpPr>
          <p:nvPr>
            <p:ph type="body" sz="quarter" idx="10"/>
          </p:nvPr>
        </p:nvSpPr>
        <p:spPr>
          <a:xfrm>
            <a:off x="3407528" y="1123777"/>
            <a:ext cx="8569973" cy="3116832"/>
          </a:xfrm>
        </p:spPr>
        <p:txBody>
          <a:bodyPr/>
          <a:lstStyle/>
          <a:p>
            <a:pPr algn="ctr"/>
            <a:r>
              <a:rPr lang="en-US" sz="4000" b="1" dirty="0"/>
              <a:t>Reliability Centered Maintenance (RCM)</a:t>
            </a:r>
          </a:p>
          <a:p>
            <a:pPr algn="ctr"/>
            <a:endParaRPr lang="en-US" sz="2800" b="1" dirty="0"/>
          </a:p>
          <a:p>
            <a:pPr algn="ctr"/>
            <a:r>
              <a:rPr lang="en-US" sz="4000" b="1" i="1" dirty="0">
                <a:latin typeface="Arial" panose="020B0604020202020204" pitchFamily="34" charset="0"/>
                <a:cs typeface="Arial" panose="020B0604020202020204" pitchFamily="34" charset="0"/>
              </a:rPr>
              <a:t>A Case Study for FMEA, Criticality, and Task Selection</a:t>
            </a:r>
            <a:endParaRPr lang="en-US" sz="4000" i="1"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73371A35-0110-579F-70D5-304E50FD139F}"/>
              </a:ext>
            </a:extLst>
          </p:cNvPr>
          <p:cNvSpPr>
            <a:spLocks noGrp="1"/>
          </p:cNvSpPr>
          <p:nvPr>
            <p:ph type="body" sz="quarter" idx="11"/>
          </p:nvPr>
        </p:nvSpPr>
        <p:spPr>
          <a:xfrm>
            <a:off x="3873499" y="4811567"/>
            <a:ext cx="7766049" cy="431800"/>
          </a:xfrm>
        </p:spPr>
        <p:txBody>
          <a:bodyPr/>
          <a:lstStyle/>
          <a:p>
            <a:r>
              <a:rPr lang="es-MX" dirty="0">
                <a:solidFill>
                  <a:srgbClr val="A31433"/>
                </a:solidFill>
                <a:latin typeface="Arial" panose="020B0604020202020204" pitchFamily="34" charset="0"/>
                <a:cs typeface="Arial" panose="020B0604020202020204" pitchFamily="34" charset="0"/>
              </a:rPr>
              <a:t>Nancy Regan</a:t>
            </a:r>
          </a:p>
        </p:txBody>
      </p:sp>
      <p:pic>
        <p:nvPicPr>
          <p:cNvPr id="7" name="Imagen 6">
            <a:extLst>
              <a:ext uri="{FF2B5EF4-FFF2-40B4-BE49-F238E27FC236}">
                <a16:creationId xmlns:a16="http://schemas.microsoft.com/office/drawing/2014/main" id="{8F15DDDF-D32C-6A43-71A3-2AA14EE13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99" y="1958975"/>
            <a:ext cx="2675101" cy="3343275"/>
          </a:xfrm>
          <a:custGeom>
            <a:avLst/>
            <a:gdLst>
              <a:gd name="connsiteX0" fmla="*/ 621230 w 2629989"/>
              <a:gd name="connsiteY0" fmla="*/ 0 h 3326674"/>
              <a:gd name="connsiteX1" fmla="*/ 2629989 w 2629989"/>
              <a:gd name="connsiteY1" fmla="*/ 0 h 3326674"/>
              <a:gd name="connsiteX2" fmla="*/ 2629989 w 2629989"/>
              <a:gd name="connsiteY2" fmla="*/ 2705444 h 3326674"/>
              <a:gd name="connsiteX3" fmla="*/ 2008759 w 2629989"/>
              <a:gd name="connsiteY3" fmla="*/ 3326674 h 3326674"/>
              <a:gd name="connsiteX4" fmla="*/ 0 w 2629989"/>
              <a:gd name="connsiteY4" fmla="*/ 3326674 h 3326674"/>
              <a:gd name="connsiteX5" fmla="*/ 0 w 2629989"/>
              <a:gd name="connsiteY5" fmla="*/ 621230 h 3326674"/>
              <a:gd name="connsiteX6" fmla="*/ 621230 w 2629989"/>
              <a:gd name="connsiteY6" fmla="*/ 0 h 33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989" h="3326674">
                <a:moveTo>
                  <a:pt x="621230" y="0"/>
                </a:moveTo>
                <a:lnTo>
                  <a:pt x="2629989" y="0"/>
                </a:lnTo>
                <a:lnTo>
                  <a:pt x="2629989" y="2705444"/>
                </a:lnTo>
                <a:cubicBezTo>
                  <a:pt x="2629989" y="3048540"/>
                  <a:pt x="2351855" y="3326674"/>
                  <a:pt x="2008759" y="3326674"/>
                </a:cubicBezTo>
                <a:lnTo>
                  <a:pt x="0" y="3326674"/>
                </a:lnTo>
                <a:lnTo>
                  <a:pt x="0" y="621230"/>
                </a:lnTo>
                <a:cubicBezTo>
                  <a:pt x="0" y="278134"/>
                  <a:pt x="278134" y="0"/>
                  <a:pt x="621230" y="0"/>
                </a:cubicBezTo>
                <a:close/>
              </a:path>
            </a:pathLst>
          </a:custGeom>
        </p:spPr>
      </p:pic>
      <p:cxnSp>
        <p:nvCxnSpPr>
          <p:cNvPr id="9" name="Conector: angular 8">
            <a:extLst>
              <a:ext uri="{FF2B5EF4-FFF2-40B4-BE49-F238E27FC236}">
                <a16:creationId xmlns:a16="http://schemas.microsoft.com/office/drawing/2014/main" id="{BF8F1DD5-1898-B8F8-C40F-3EED8EC48661}"/>
              </a:ext>
            </a:extLst>
          </p:cNvPr>
          <p:cNvCxnSpPr/>
          <p:nvPr/>
        </p:nvCxnSpPr>
        <p:spPr>
          <a:xfrm rot="5400000">
            <a:off x="2555532" y="1025295"/>
            <a:ext cx="1338356" cy="1297577"/>
          </a:xfrm>
          <a:prstGeom prst="bentConnector3">
            <a:avLst>
              <a:gd name="adj1" fmla="val 547"/>
            </a:avLst>
          </a:prstGeom>
          <a:ln>
            <a:solidFill>
              <a:srgbClr val="A12982"/>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8F6530F-A114-42B5-AF63-A348BB242E30}"/>
              </a:ext>
            </a:extLst>
          </p:cNvPr>
          <p:cNvSpPr>
            <a:spLocks noGrp="1"/>
          </p:cNvSpPr>
          <p:nvPr>
            <p:ph type="body" sz="quarter" idx="12"/>
          </p:nvPr>
        </p:nvSpPr>
        <p:spPr/>
        <p:txBody>
          <a:bodyPr/>
          <a:lstStyle/>
          <a:p>
            <a:r>
              <a:rPr lang="en-US" dirty="0">
                <a:solidFill>
                  <a:srgbClr val="1C1A1B"/>
                </a:solidFill>
                <a:latin typeface="Arial" panose="020B0604020202020204" pitchFamily="34" charset="0"/>
                <a:cs typeface="Arial" panose="020B0604020202020204" pitchFamily="34" charset="0"/>
              </a:rPr>
              <a:t>RCM Practitioner</a:t>
            </a:r>
          </a:p>
        </p:txBody>
      </p:sp>
      <p:pic>
        <p:nvPicPr>
          <p:cNvPr id="8" name="Picture 7">
            <a:extLst>
              <a:ext uri="{FF2B5EF4-FFF2-40B4-BE49-F238E27FC236}">
                <a16:creationId xmlns:a16="http://schemas.microsoft.com/office/drawing/2014/main" id="{52E27479-5C0C-4786-9EA9-42BC756EA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0789" y="6291309"/>
            <a:ext cx="1305858" cy="406942"/>
          </a:xfrm>
          <a:prstGeom prst="rect">
            <a:avLst/>
          </a:prstGeom>
        </p:spPr>
      </p:pic>
    </p:spTree>
    <p:extLst>
      <p:ext uri="{BB962C8B-B14F-4D97-AF65-F5344CB8AC3E}">
        <p14:creationId xmlns:p14="http://schemas.microsoft.com/office/powerpoint/2010/main" val="33528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429695246"/>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Along paved roads and highways</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Go up to 360 miles without stopping</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In climates that range from 0º to 115º F (-17º to 46º C)</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Tree>
    <p:extLst>
      <p:ext uri="{BB962C8B-B14F-4D97-AF65-F5344CB8AC3E}">
        <p14:creationId xmlns:p14="http://schemas.microsoft.com/office/powerpoint/2010/main" val="16770344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DFF3BE-7090-4156-ACD8-055D91D4E6FC}"/>
              </a:ext>
            </a:extLst>
          </p:cNvPr>
          <p:cNvSpPr/>
          <p:nvPr/>
        </p:nvSpPr>
        <p:spPr>
          <a:xfrm>
            <a:off x="10137571" y="1820110"/>
            <a:ext cx="904875" cy="48300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A7D8C39-FDC1-4BDE-94D4-CD685EA43825}"/>
              </a:ext>
            </a:extLst>
          </p:cNvPr>
          <p:cNvSpPr/>
          <p:nvPr/>
        </p:nvSpPr>
        <p:spPr>
          <a:xfrm>
            <a:off x="10829926" y="1160068"/>
            <a:ext cx="809624" cy="58300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5A9C0C2-3734-4672-AEB0-873ED993C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0" y="1160068"/>
            <a:ext cx="7654521" cy="4803942"/>
          </a:xfrm>
          <a:prstGeom prst="rect">
            <a:avLst/>
          </a:prstGeom>
        </p:spPr>
      </p:pic>
      <p:sp>
        <p:nvSpPr>
          <p:cNvPr id="16" name="Rectangle 15">
            <a:extLst>
              <a:ext uri="{FF2B5EF4-FFF2-40B4-BE49-F238E27FC236}">
                <a16:creationId xmlns:a16="http://schemas.microsoft.com/office/drawing/2014/main" id="{96FC8750-229F-4388-8F4C-1BA5DEB9CA54}"/>
              </a:ext>
            </a:extLst>
          </p:cNvPr>
          <p:cNvSpPr/>
          <p:nvPr/>
        </p:nvSpPr>
        <p:spPr>
          <a:xfrm>
            <a:off x="4867036" y="3853729"/>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D5ADCE4-50A8-401A-A6ED-676F9E4421B5}"/>
              </a:ext>
            </a:extLst>
          </p:cNvPr>
          <p:cNvSpPr/>
          <p:nvPr/>
        </p:nvSpPr>
        <p:spPr>
          <a:xfrm>
            <a:off x="4896211" y="5555999"/>
            <a:ext cx="7502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peech Bubble: Rectangle 16">
            <a:extLst>
              <a:ext uri="{FF2B5EF4-FFF2-40B4-BE49-F238E27FC236}">
                <a16:creationId xmlns:a16="http://schemas.microsoft.com/office/drawing/2014/main" id="{E4EE9682-42E1-4177-A29C-26B6CE9FBDD1}"/>
              </a:ext>
            </a:extLst>
          </p:cNvPr>
          <p:cNvSpPr/>
          <p:nvPr/>
        </p:nvSpPr>
        <p:spPr>
          <a:xfrm>
            <a:off x="215153" y="1491073"/>
            <a:ext cx="4233022" cy="5147851"/>
          </a:xfrm>
          <a:prstGeom prst="wedgeRectCallout">
            <a:avLst>
              <a:gd name="adj1" fmla="val 20445"/>
              <a:gd name="adj2" fmla="val -1366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Failure Effect</a:t>
            </a:r>
          </a:p>
          <a:p>
            <a:pPr lvl="0">
              <a:defRPr/>
            </a:pPr>
            <a:r>
              <a:rPr lang="en-US" sz="1500" dirty="0">
                <a:solidFill>
                  <a:schemeClr val="tx1"/>
                </a:solidFill>
                <a:latin typeface="Arial" panose="020B0604020202020204" pitchFamily="34" charset="0"/>
                <a:cs typeface="Arial" panose="020B0604020202020204" pitchFamily="34" charset="0"/>
              </a:rPr>
              <a:t>This Failure Mode only matters in the event that the engine oil level decreases to the lower limit.  The driver is unaware of the low oil situation and continues to operate the vehicle.  The oil level continues to drop.  Engine components are not properly lubricated and start to wear abnormally.  Eventually, engine oil pressure decreases and engine oil temperature increases.  The OIL PRESSURE warning light and/or the CHECK ENGINE light illuminates on the dashboard.  Driver must pull over and cannot get to the desired destination on time.  It is likely driver can find a safe place to pull over and call a tow truck.  However, worst case, driver must pull over on a busy highway or on a dark country road at night. The oil system is repaired, as required.  Any secondary engine damage is repaired, as required.  Worst case, engine must be replaced. Downtime to repair, 3 days to 1 month at a cost ranging from $1,000 to $8,000.</a:t>
            </a:r>
          </a:p>
        </p:txBody>
      </p:sp>
      <p:sp>
        <p:nvSpPr>
          <p:cNvPr id="19" name="Speech Bubble: Rectangle 18">
            <a:extLst>
              <a:ext uri="{FF2B5EF4-FFF2-40B4-BE49-F238E27FC236}">
                <a16:creationId xmlns:a16="http://schemas.microsoft.com/office/drawing/2014/main" id="{BDCF2255-8A9A-456A-A0F6-7733EE9DCBFE}"/>
              </a:ext>
            </a:extLst>
          </p:cNvPr>
          <p:cNvSpPr/>
          <p:nvPr/>
        </p:nvSpPr>
        <p:spPr>
          <a:xfrm>
            <a:off x="215153" y="692122"/>
            <a:ext cx="4956922" cy="652046"/>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a:t>
            </a:r>
          </a:p>
          <a:p>
            <a:r>
              <a:rPr lang="en-US" sz="2000" dirty="0">
                <a:solidFill>
                  <a:schemeClr val="tx1"/>
                </a:solidFill>
                <a:latin typeface="Arial" panose="020B0604020202020204" pitchFamily="34" charset="0"/>
                <a:cs typeface="Arial" panose="020B0604020202020204" pitchFamily="34" charset="0"/>
              </a:rPr>
              <a:t>LOW OIL LEVEL LIGHT circuit fails open.</a:t>
            </a:r>
          </a:p>
        </p:txBody>
      </p:sp>
      <p:sp>
        <p:nvSpPr>
          <p:cNvPr id="20" name="TextBox 19">
            <a:extLst>
              <a:ext uri="{FF2B5EF4-FFF2-40B4-BE49-F238E27FC236}">
                <a16:creationId xmlns:a16="http://schemas.microsoft.com/office/drawing/2014/main" id="{18EEC073-D2C4-4AEF-A547-94B28D625F14}"/>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F19BB05B-AF4B-489D-B5A2-2C3307110D14}"/>
              </a:ext>
            </a:extLst>
          </p:cNvPr>
          <p:cNvSpPr/>
          <p:nvPr/>
        </p:nvSpPr>
        <p:spPr>
          <a:xfrm>
            <a:off x="4486477" y="1750772"/>
            <a:ext cx="5465283" cy="4170782"/>
          </a:xfrm>
          <a:prstGeom prst="rect">
            <a:avLst/>
          </a:prstGeom>
          <a:solidFill>
            <a:schemeClr val="bg1">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4E265C-F308-468D-916F-E3791F9F0C43}"/>
              </a:ext>
            </a:extLst>
          </p:cNvPr>
          <p:cNvSpPr/>
          <p:nvPr/>
        </p:nvSpPr>
        <p:spPr>
          <a:xfrm>
            <a:off x="11176729" y="1790701"/>
            <a:ext cx="954542" cy="4170782"/>
          </a:xfrm>
          <a:prstGeom prst="rect">
            <a:avLst/>
          </a:prstGeom>
          <a:solidFill>
            <a:schemeClr val="bg1">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7C3B33-324C-46B6-ABEB-58CD497C8BDE}"/>
              </a:ext>
            </a:extLst>
          </p:cNvPr>
          <p:cNvSpPr txBox="1"/>
          <p:nvPr/>
        </p:nvSpPr>
        <p:spPr>
          <a:xfrm>
            <a:off x="10385390" y="2380151"/>
            <a:ext cx="383109"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X</a:t>
            </a:r>
          </a:p>
        </p:txBody>
      </p:sp>
      <p:sp>
        <p:nvSpPr>
          <p:cNvPr id="22" name="TextBox 21">
            <a:extLst>
              <a:ext uri="{FF2B5EF4-FFF2-40B4-BE49-F238E27FC236}">
                <a16:creationId xmlns:a16="http://schemas.microsoft.com/office/drawing/2014/main" id="{6A7B2BAF-D72E-4854-95CC-F08AF909F081}"/>
              </a:ext>
            </a:extLst>
          </p:cNvPr>
          <p:cNvSpPr txBox="1"/>
          <p:nvPr/>
        </p:nvSpPr>
        <p:spPr>
          <a:xfrm>
            <a:off x="10397951" y="3339920"/>
            <a:ext cx="383109"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X</a:t>
            </a:r>
          </a:p>
        </p:txBody>
      </p:sp>
      <p:sp>
        <p:nvSpPr>
          <p:cNvPr id="23" name="TextBox 22">
            <a:extLst>
              <a:ext uri="{FF2B5EF4-FFF2-40B4-BE49-F238E27FC236}">
                <a16:creationId xmlns:a16="http://schemas.microsoft.com/office/drawing/2014/main" id="{E2813AFB-3964-4016-A5B1-EFDF4C441BB4}"/>
              </a:ext>
            </a:extLst>
          </p:cNvPr>
          <p:cNvSpPr txBox="1"/>
          <p:nvPr/>
        </p:nvSpPr>
        <p:spPr>
          <a:xfrm>
            <a:off x="10404133" y="4359577"/>
            <a:ext cx="383109"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X</a:t>
            </a:r>
          </a:p>
        </p:txBody>
      </p:sp>
      <p:sp>
        <p:nvSpPr>
          <p:cNvPr id="2" name="Oval 1">
            <a:extLst>
              <a:ext uri="{FF2B5EF4-FFF2-40B4-BE49-F238E27FC236}">
                <a16:creationId xmlns:a16="http://schemas.microsoft.com/office/drawing/2014/main" id="{315BB99B-B870-482D-BF35-CE27A3E33948}"/>
              </a:ext>
            </a:extLst>
          </p:cNvPr>
          <p:cNvSpPr/>
          <p:nvPr/>
        </p:nvSpPr>
        <p:spPr>
          <a:xfrm>
            <a:off x="10045888" y="5430452"/>
            <a:ext cx="1062111" cy="584776"/>
          </a:xfrm>
          <a:prstGeom prst="ellipse">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48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4" grpId="0" animBg="1"/>
      <p:bldP spid="15" grpId="0" animBg="1"/>
      <p:bldP spid="18" grpId="0"/>
      <p:bldP spid="22" grpId="0"/>
      <p:bldP spid="23" grpId="0"/>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E3536C-263B-4C6E-856D-C2C7938828B9}"/>
              </a:ext>
            </a:extLst>
          </p:cNvPr>
          <p:cNvGrpSpPr/>
          <p:nvPr/>
        </p:nvGrpSpPr>
        <p:grpSpPr>
          <a:xfrm>
            <a:off x="3598934" y="1846263"/>
            <a:ext cx="4932688" cy="3453324"/>
            <a:chOff x="1489301" y="1233278"/>
            <a:chExt cx="4932688" cy="3453324"/>
          </a:xfrm>
          <a:scene3d>
            <a:camera prst="orthographicFront"/>
            <a:lightRig rig="threePt" dir="t"/>
          </a:scene3d>
        </p:grpSpPr>
        <p:sp>
          <p:nvSpPr>
            <p:cNvPr id="3" name="Rounded Rectangle 5">
              <a:extLst>
                <a:ext uri="{FF2B5EF4-FFF2-40B4-BE49-F238E27FC236}">
                  <a16:creationId xmlns:a16="http://schemas.microsoft.com/office/drawing/2014/main" id="{7D4170F6-939A-4F39-8246-AF5047BA93DA}"/>
                </a:ext>
              </a:extLst>
            </p:cNvPr>
            <p:cNvSpPr/>
            <p:nvPr/>
          </p:nvSpPr>
          <p:spPr>
            <a:xfrm>
              <a:off x="1489301" y="1233278"/>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style>
            <a:lnRef idx="2">
              <a:scrgbClr r="0" g="0" b="0"/>
            </a:lnRef>
            <a:fillRef idx="1">
              <a:scrgbClr r="0" g="0" b="0"/>
            </a:fillRef>
            <a:effectRef idx="0">
              <a:scrgbClr r="0" g="0" b="0"/>
            </a:effectRef>
            <a:fontRef idx="minor">
              <a:schemeClr val="lt1"/>
            </a:fontRef>
          </p:style>
          <p:txBody>
            <a:bodyPr/>
            <a:lstStyle/>
            <a:p>
              <a:endParaRPr lang="en-US">
                <a:solidFill>
                  <a:schemeClr val="bg1"/>
                </a:solidFill>
              </a:endParaRPr>
            </a:p>
          </p:txBody>
        </p:sp>
        <p:sp>
          <p:nvSpPr>
            <p:cNvPr id="4" name="Rounded Rectangle 4">
              <a:extLst>
                <a:ext uri="{FF2B5EF4-FFF2-40B4-BE49-F238E27FC236}">
                  <a16:creationId xmlns:a16="http://schemas.microsoft.com/office/drawing/2014/main" id="{650E566A-96AD-480F-9811-92D24EEDBCF4}"/>
                </a:ext>
              </a:extLst>
            </p:cNvPr>
            <p:cNvSpPr/>
            <p:nvPr/>
          </p:nvSpPr>
          <p:spPr>
            <a:xfrm>
              <a:off x="1657878" y="1401855"/>
              <a:ext cx="4595534" cy="3116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1" tIns="49531" rIns="49531" bIns="49531" numCol="1" spcCol="1270" anchor="ctr" anchorCtr="0">
              <a:noAutofit/>
            </a:bodyPr>
            <a:lstStyle/>
            <a:p>
              <a:pPr algn="ctr" defTabSz="577836">
                <a:lnSpc>
                  <a:spcPct val="90000"/>
                </a:lnSpc>
                <a:spcBef>
                  <a:spcPct val="0"/>
                </a:spcBef>
                <a:spcAft>
                  <a:spcPct val="35000"/>
                </a:spcAft>
              </a:pPr>
              <a:r>
                <a:rPr lang="en-US" sz="2000" b="1" dirty="0">
                  <a:solidFill>
                    <a:schemeClr val="bg1"/>
                  </a:solidFill>
                  <a:latin typeface="Arial" panose="020B0604020202020204" pitchFamily="34" charset="0"/>
                  <a:cs typeface="Arial" panose="020B0604020202020204" pitchFamily="34" charset="0"/>
                </a:rPr>
                <a:t>RCM Process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1. Functions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2. Functional Failures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3. Failure Modes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4. Failure Effects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5. Failure Consequences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6. Proactive Maintenance and Intervals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7. Default Strategies</a:t>
              </a:r>
            </a:p>
          </p:txBody>
        </p:sp>
      </p:grpSp>
      <p:sp>
        <p:nvSpPr>
          <p:cNvPr id="6" name="Rectangle 2">
            <a:extLst>
              <a:ext uri="{FF2B5EF4-FFF2-40B4-BE49-F238E27FC236}">
                <a16:creationId xmlns:a16="http://schemas.microsoft.com/office/drawing/2014/main" id="{A01004A0-22F8-49AE-81F5-FC705E3E7C11}"/>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3601" b="1" dirty="0">
                <a:solidFill>
                  <a:schemeClr val="bg1"/>
                </a:solidFill>
              </a:rPr>
              <a:t>Reliability Centered Maintenance</a:t>
            </a:r>
          </a:p>
        </p:txBody>
      </p:sp>
      <p:sp>
        <p:nvSpPr>
          <p:cNvPr id="7" name="Rectangle 6">
            <a:extLst>
              <a:ext uri="{FF2B5EF4-FFF2-40B4-BE49-F238E27FC236}">
                <a16:creationId xmlns:a16="http://schemas.microsoft.com/office/drawing/2014/main" id="{33B122BD-26E6-405C-B8F3-300167273D30}"/>
              </a:ext>
            </a:extLst>
          </p:cNvPr>
          <p:cNvSpPr/>
          <p:nvPr/>
        </p:nvSpPr>
        <p:spPr>
          <a:xfrm>
            <a:off x="3722062" y="2421401"/>
            <a:ext cx="2700738" cy="1557866"/>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C3300"/>
                </a:solidFill>
              </a:ln>
              <a:noFill/>
            </a:endParaRPr>
          </a:p>
        </p:txBody>
      </p:sp>
      <p:sp>
        <p:nvSpPr>
          <p:cNvPr id="8" name="Rectangle 7">
            <a:extLst>
              <a:ext uri="{FF2B5EF4-FFF2-40B4-BE49-F238E27FC236}">
                <a16:creationId xmlns:a16="http://schemas.microsoft.com/office/drawing/2014/main" id="{324E76D3-3827-4BA7-9521-1818AF31D1FA}"/>
              </a:ext>
            </a:extLst>
          </p:cNvPr>
          <p:cNvSpPr/>
          <p:nvPr/>
        </p:nvSpPr>
        <p:spPr>
          <a:xfrm>
            <a:off x="789643" y="2410113"/>
            <a:ext cx="2932419" cy="1581912"/>
          </a:xfrm>
          <a:prstGeom prst="rect">
            <a:avLst/>
          </a:prstGeom>
          <a:solidFill>
            <a:srgbClr val="FF9900"/>
          </a:solidFill>
          <a:ln>
            <a:solidFill>
              <a:srgbClr val="FF99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u="sng" dirty="0">
                <a:solidFill>
                  <a:srgbClr val="002060"/>
                </a:solidFill>
                <a:latin typeface="Arial" panose="020B0604020202020204" pitchFamily="34" charset="0"/>
                <a:cs typeface="Arial" panose="020B0604020202020204" pitchFamily="34" charset="0"/>
              </a:rPr>
              <a:t>Steps 1-4:  FMEA</a:t>
            </a:r>
          </a:p>
          <a:p>
            <a:pPr algn="ctr"/>
            <a:r>
              <a:rPr lang="en-US" sz="2400" b="1" dirty="0">
                <a:solidFill>
                  <a:srgbClr val="002060"/>
                </a:solidFill>
                <a:latin typeface="Arial" panose="020B0604020202020204" pitchFamily="34" charset="0"/>
                <a:cs typeface="Arial" panose="020B0604020202020204" pitchFamily="34" charset="0"/>
              </a:rPr>
              <a:t>Failure Modes and Effects Analysis</a:t>
            </a:r>
          </a:p>
        </p:txBody>
      </p:sp>
      <p:sp>
        <p:nvSpPr>
          <p:cNvPr id="9" name="Rectangle 8">
            <a:extLst>
              <a:ext uri="{FF2B5EF4-FFF2-40B4-BE49-F238E27FC236}">
                <a16:creationId xmlns:a16="http://schemas.microsoft.com/office/drawing/2014/main" id="{FB816B52-9FF1-4672-B4B6-CC2AA69CA1E1}"/>
              </a:ext>
            </a:extLst>
          </p:cNvPr>
          <p:cNvSpPr/>
          <p:nvPr/>
        </p:nvSpPr>
        <p:spPr>
          <a:xfrm>
            <a:off x="3757986" y="2455394"/>
            <a:ext cx="3010536" cy="1865111"/>
          </a:xfrm>
          <a:prstGeom prst="rect">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C3300"/>
                </a:solidFill>
              </a:ln>
              <a:noFill/>
            </a:endParaRPr>
          </a:p>
        </p:txBody>
      </p:sp>
      <p:sp>
        <p:nvSpPr>
          <p:cNvPr id="10" name="Rectangle 9">
            <a:extLst>
              <a:ext uri="{FF2B5EF4-FFF2-40B4-BE49-F238E27FC236}">
                <a16:creationId xmlns:a16="http://schemas.microsoft.com/office/drawing/2014/main" id="{C4ACA087-41B3-4245-BFC3-5518CD86F74D}"/>
              </a:ext>
            </a:extLst>
          </p:cNvPr>
          <p:cNvSpPr/>
          <p:nvPr/>
        </p:nvSpPr>
        <p:spPr>
          <a:xfrm>
            <a:off x="6776666" y="2444968"/>
            <a:ext cx="4055855" cy="1901952"/>
          </a:xfrm>
          <a:prstGeom prst="rect">
            <a:avLst/>
          </a:prstGeom>
          <a:solidFill>
            <a:srgbClr val="CC33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u="sng" dirty="0">
                <a:solidFill>
                  <a:schemeClr val="bg1"/>
                </a:solidFill>
                <a:latin typeface="Arial" panose="020B0604020202020204" pitchFamily="34" charset="0"/>
                <a:cs typeface="Arial" panose="020B0604020202020204" pitchFamily="34" charset="0"/>
              </a:rPr>
              <a:t>Steps 1-5:  FMECA</a:t>
            </a:r>
          </a:p>
          <a:p>
            <a:pPr algn="ctr"/>
            <a:r>
              <a:rPr lang="en-US" sz="2400" b="1" dirty="0">
                <a:solidFill>
                  <a:schemeClr val="bg1"/>
                </a:solidFill>
                <a:latin typeface="Arial" panose="020B0604020202020204" pitchFamily="34" charset="0"/>
                <a:cs typeface="Arial" panose="020B0604020202020204" pitchFamily="34" charset="0"/>
              </a:rPr>
              <a:t>Failure Modes, Effects, </a:t>
            </a:r>
          </a:p>
          <a:p>
            <a:pPr algn="ctr"/>
            <a:r>
              <a:rPr lang="en-US" sz="2400" b="1" dirty="0">
                <a:solidFill>
                  <a:schemeClr val="bg1"/>
                </a:solidFill>
                <a:latin typeface="Arial" panose="020B0604020202020204" pitchFamily="34" charset="0"/>
                <a:cs typeface="Arial" panose="020B0604020202020204" pitchFamily="34" charset="0"/>
              </a:rPr>
              <a:t>and Criticality Analysis</a:t>
            </a:r>
          </a:p>
        </p:txBody>
      </p:sp>
    </p:spTree>
    <p:extLst>
      <p:ext uri="{BB962C8B-B14F-4D97-AF65-F5344CB8AC3E}">
        <p14:creationId xmlns:p14="http://schemas.microsoft.com/office/powerpoint/2010/main" val="31652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a:extLst>
              <a:ext uri="{FF2B5EF4-FFF2-40B4-BE49-F238E27FC236}">
                <a16:creationId xmlns:a16="http://schemas.microsoft.com/office/drawing/2014/main" id="{A5191103-95A3-4C43-AC70-6EB08B2210A5}"/>
              </a:ext>
            </a:extLst>
          </p:cNvPr>
          <p:cNvSpPr>
            <a:spLocks noChangeArrowheads="1"/>
          </p:cNvSpPr>
          <p:nvPr/>
        </p:nvSpPr>
        <p:spPr bwMode="auto">
          <a:xfrm>
            <a:off x="76200" y="163894"/>
            <a:ext cx="12039601" cy="60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prstClr val="white"/>
                </a:solidFill>
                <a:effectLst/>
                <a:uLnTx/>
                <a:uFillTx/>
                <a:latin typeface="Arial" panose="020B0604020202020204" pitchFamily="34" charset="0"/>
              </a:rPr>
              <a:t>Augment Failure Data with a Facilitated Working Group</a:t>
            </a:r>
            <a:endParaRPr kumimoji="0" lang="en-US" altLang="en-US" sz="3600" b="0" i="1" u="sng" strike="noStrike" kern="0" cap="none" spc="0" normalizeH="0" baseline="0" noProof="0" dirty="0">
              <a:ln>
                <a:noFill/>
              </a:ln>
              <a:solidFill>
                <a:prstClr val="white"/>
              </a:solidFill>
              <a:effectLst/>
              <a:uLnTx/>
              <a:uFillTx/>
              <a:latin typeface="Arial" panose="020B0604020202020204" pitchFamily="34" charset="0"/>
            </a:endParaRPr>
          </a:p>
        </p:txBody>
      </p:sp>
      <p:grpSp>
        <p:nvGrpSpPr>
          <p:cNvPr id="27" name="Group 26">
            <a:extLst>
              <a:ext uri="{FF2B5EF4-FFF2-40B4-BE49-F238E27FC236}">
                <a16:creationId xmlns:a16="http://schemas.microsoft.com/office/drawing/2014/main" id="{47149CDE-8226-4680-87D6-16DC3F5713BE}"/>
              </a:ext>
            </a:extLst>
          </p:cNvPr>
          <p:cNvGrpSpPr/>
          <p:nvPr/>
        </p:nvGrpSpPr>
        <p:grpSpPr>
          <a:xfrm>
            <a:off x="2982557" y="3074911"/>
            <a:ext cx="7696200" cy="3295632"/>
            <a:chOff x="2971800" y="1828800"/>
            <a:chExt cx="7696200" cy="3295632"/>
          </a:xfrm>
        </p:grpSpPr>
        <p:sp>
          <p:nvSpPr>
            <p:cNvPr id="29" name="Rectangle 28">
              <a:extLst>
                <a:ext uri="{FF2B5EF4-FFF2-40B4-BE49-F238E27FC236}">
                  <a16:creationId xmlns:a16="http://schemas.microsoft.com/office/drawing/2014/main" id="{C86A3733-D808-4B6E-84E4-16399B9E4BC6}"/>
                </a:ext>
              </a:extLst>
            </p:cNvPr>
            <p:cNvSpPr>
              <a:spLocks noChangeArrowheads="1"/>
            </p:cNvSpPr>
            <p:nvPr/>
          </p:nvSpPr>
          <p:spPr bwMode="auto">
            <a:xfrm>
              <a:off x="8305800" y="3178465"/>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0" name="Rectangle 29">
              <a:extLst>
                <a:ext uri="{FF2B5EF4-FFF2-40B4-BE49-F238E27FC236}">
                  <a16:creationId xmlns:a16="http://schemas.microsoft.com/office/drawing/2014/main" id="{0C714F62-A3CE-4365-A880-628253EE9FAA}"/>
                </a:ext>
              </a:extLst>
            </p:cNvPr>
            <p:cNvSpPr>
              <a:spLocks noChangeArrowheads="1"/>
            </p:cNvSpPr>
            <p:nvPr/>
          </p:nvSpPr>
          <p:spPr bwMode="auto">
            <a:xfrm>
              <a:off x="8375650" y="3181640"/>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1" name="Text Box 6">
              <a:extLst>
                <a:ext uri="{FF2B5EF4-FFF2-40B4-BE49-F238E27FC236}">
                  <a16:creationId xmlns:a16="http://schemas.microsoft.com/office/drawing/2014/main" id="{07A8A509-B4F2-4F8D-B745-DADAF0707CEB}"/>
                </a:ext>
              </a:extLst>
            </p:cNvPr>
            <p:cNvSpPr txBox="1">
              <a:spLocks noChangeArrowheads="1"/>
            </p:cNvSpPr>
            <p:nvPr/>
          </p:nvSpPr>
          <p:spPr bwMode="auto">
            <a:xfrm>
              <a:off x="4651879" y="4726887"/>
              <a:ext cx="28956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defPPr>
                <a:defRPr lang="en-US"/>
              </a:defPPr>
              <a:lvl1pPr>
                <a:spcBef>
                  <a:spcPct val="50000"/>
                </a:spcBef>
                <a:defRPr sz="1800" b="1">
                  <a:latin typeface="Arial" panose="020B0604020202020204" pitchFamily="34" charset="0"/>
                </a:defRPr>
              </a:lvl1pPr>
              <a:lvl2pPr marL="742950" indent="-285750">
                <a:defRPr sz="1600">
                  <a:latin typeface="Arial" panose="020B0604020202020204" pitchFamily="34" charset="0"/>
                </a:defRPr>
              </a:lvl2pPr>
              <a:lvl3pPr marL="1143000" indent="-228600">
                <a:defRPr sz="1600">
                  <a:latin typeface="Arial" panose="020B0604020202020204" pitchFamily="34" charset="0"/>
                </a:defRPr>
              </a:lvl3pPr>
              <a:lvl4pPr marL="1600200" indent="-228600">
                <a:defRPr sz="1600">
                  <a:latin typeface="Arial" panose="020B0604020202020204" pitchFamily="34" charset="0"/>
                </a:defRPr>
              </a:lvl4pPr>
              <a:lvl5pPr marL="2057400" indent="-228600">
                <a:defRPr sz="1600">
                  <a:latin typeface="Arial" panose="020B0604020202020204" pitchFamily="34" charset="0"/>
                </a:defRPr>
              </a:lvl5pPr>
              <a:lvl6pPr marL="2514600" indent="-228600" eaLnBrk="0" fontAlgn="base" hangingPunct="0">
                <a:spcBef>
                  <a:spcPct val="0"/>
                </a:spcBef>
                <a:spcAft>
                  <a:spcPct val="0"/>
                </a:spcAft>
                <a:defRPr sz="1600">
                  <a:latin typeface="Arial" panose="020B0604020202020204" pitchFamily="34" charset="0"/>
                </a:defRPr>
              </a:lvl6pPr>
              <a:lvl7pPr marL="2971800" indent="-228600" eaLnBrk="0" fontAlgn="base" hangingPunct="0">
                <a:spcBef>
                  <a:spcPct val="0"/>
                </a:spcBef>
                <a:spcAft>
                  <a:spcPct val="0"/>
                </a:spcAft>
                <a:defRPr sz="1600">
                  <a:latin typeface="Arial" panose="020B0604020202020204" pitchFamily="34" charset="0"/>
                </a:defRPr>
              </a:lvl7pPr>
              <a:lvl8pPr marL="3429000" indent="-228600" eaLnBrk="0" fontAlgn="base" hangingPunct="0">
                <a:spcBef>
                  <a:spcPct val="0"/>
                </a:spcBef>
                <a:spcAft>
                  <a:spcPct val="0"/>
                </a:spcAft>
                <a:defRPr sz="1600">
                  <a:latin typeface="Arial" panose="020B0604020202020204" pitchFamily="34" charset="0"/>
                </a:defRPr>
              </a:lvl8pPr>
              <a:lvl9pPr marL="3886200" indent="-228600" eaLnBrk="0" fontAlgn="base" hangingPunct="0">
                <a:spcBef>
                  <a:spcPct val="0"/>
                </a:spcBef>
                <a:spcAft>
                  <a:spcPct val="0"/>
                </a:spcAft>
                <a:defRPr sz="1600">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defRPr/>
              </a:pPr>
              <a:r>
                <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rPr>
                <a:t>FACILITATOR</a:t>
              </a:r>
            </a:p>
          </p:txBody>
        </p:sp>
        <p:sp>
          <p:nvSpPr>
            <p:cNvPr id="32" name="Text Box 8">
              <a:extLst>
                <a:ext uri="{FF2B5EF4-FFF2-40B4-BE49-F238E27FC236}">
                  <a16:creationId xmlns:a16="http://schemas.microsoft.com/office/drawing/2014/main" id="{4827425B-789D-4A66-B103-0E0816F3CEA1}"/>
                </a:ext>
              </a:extLst>
            </p:cNvPr>
            <p:cNvSpPr txBox="1">
              <a:spLocks noChangeArrowheads="1"/>
            </p:cNvSpPr>
            <p:nvPr/>
          </p:nvSpPr>
          <p:spPr bwMode="auto">
            <a:xfrm>
              <a:off x="2971800" y="3575340"/>
              <a:ext cx="1985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defPPr>
                <a:defRPr lang="en-US"/>
              </a:defPPr>
              <a:lvl1pPr algn="r">
                <a:spcBef>
                  <a:spcPct val="50000"/>
                </a:spcBef>
                <a:defRPr sz="1800" b="1">
                  <a:latin typeface="Arial" panose="020B0604020202020204" pitchFamily="34" charset="0"/>
                </a:defRPr>
              </a:lvl1pPr>
              <a:lvl2pPr marL="742950" indent="-285750">
                <a:defRPr sz="1600">
                  <a:latin typeface="Arial" panose="020B0604020202020204" pitchFamily="34" charset="0"/>
                </a:defRPr>
              </a:lvl2pPr>
              <a:lvl3pPr marL="1143000" indent="-228600">
                <a:defRPr sz="1600">
                  <a:latin typeface="Arial" panose="020B0604020202020204" pitchFamily="34" charset="0"/>
                </a:defRPr>
              </a:lvl3pPr>
              <a:lvl4pPr marL="1600200" indent="-228600">
                <a:defRPr sz="1600">
                  <a:latin typeface="Arial" panose="020B0604020202020204" pitchFamily="34" charset="0"/>
                </a:defRPr>
              </a:lvl4pPr>
              <a:lvl5pPr marL="2057400" indent="-228600">
                <a:defRPr sz="1600">
                  <a:latin typeface="Arial" panose="020B0604020202020204" pitchFamily="34" charset="0"/>
                </a:defRPr>
              </a:lvl5pPr>
              <a:lvl6pPr marL="2514600" indent="-228600" eaLnBrk="0" fontAlgn="base" hangingPunct="0">
                <a:spcBef>
                  <a:spcPct val="0"/>
                </a:spcBef>
                <a:spcAft>
                  <a:spcPct val="0"/>
                </a:spcAft>
                <a:defRPr sz="1600">
                  <a:latin typeface="Arial" panose="020B0604020202020204" pitchFamily="34" charset="0"/>
                </a:defRPr>
              </a:lvl6pPr>
              <a:lvl7pPr marL="2971800" indent="-228600" eaLnBrk="0" fontAlgn="base" hangingPunct="0">
                <a:spcBef>
                  <a:spcPct val="0"/>
                </a:spcBef>
                <a:spcAft>
                  <a:spcPct val="0"/>
                </a:spcAft>
                <a:defRPr sz="1600">
                  <a:latin typeface="Arial" panose="020B0604020202020204" pitchFamily="34" charset="0"/>
                </a:defRPr>
              </a:lvl7pPr>
              <a:lvl8pPr marL="3429000" indent="-228600" eaLnBrk="0" fontAlgn="base" hangingPunct="0">
                <a:spcBef>
                  <a:spcPct val="0"/>
                </a:spcBef>
                <a:spcAft>
                  <a:spcPct val="0"/>
                </a:spcAft>
                <a:defRPr sz="1600">
                  <a:latin typeface="Arial" panose="020B0604020202020204" pitchFamily="34" charset="0"/>
                </a:defRPr>
              </a:lvl8pPr>
              <a:lvl9pPr marL="3886200" indent="-228600" eaLnBrk="0" fontAlgn="base" hangingPunct="0">
                <a:spcBef>
                  <a:spcPct val="0"/>
                </a:spcBef>
                <a:spcAft>
                  <a:spcPct val="0"/>
                </a:spcAft>
                <a:defRPr sz="1600">
                  <a:latin typeface="Arial" panose="020B0604020202020204" pitchFamily="34" charset="0"/>
                </a:defRPr>
              </a:lvl9pPr>
            </a:lstStyle>
            <a:p>
              <a:pPr marL="0" marR="0" lvl="0" indent="0" algn="r" defTabSz="1218987" eaLnBrk="1" fontAlgn="auto" latinLnBrk="0" hangingPunct="1">
                <a:lnSpc>
                  <a:spcPct val="100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rPr>
                <a:t>Maintainer</a:t>
              </a:r>
            </a:p>
          </p:txBody>
        </p:sp>
        <p:sp>
          <p:nvSpPr>
            <p:cNvPr id="33" name="Text Box 10">
              <a:extLst>
                <a:ext uri="{FF2B5EF4-FFF2-40B4-BE49-F238E27FC236}">
                  <a16:creationId xmlns:a16="http://schemas.microsoft.com/office/drawing/2014/main" id="{98D7B834-92F7-4225-966B-BDC5BA49FD16}"/>
                </a:ext>
              </a:extLst>
            </p:cNvPr>
            <p:cNvSpPr txBox="1">
              <a:spLocks noChangeArrowheads="1"/>
            </p:cNvSpPr>
            <p:nvPr/>
          </p:nvSpPr>
          <p:spPr bwMode="auto">
            <a:xfrm>
              <a:off x="4239923" y="1828800"/>
              <a:ext cx="37195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rPr>
                <a:t>Systems Engineer</a:t>
              </a:r>
            </a:p>
          </p:txBody>
        </p:sp>
        <p:sp>
          <p:nvSpPr>
            <p:cNvPr id="34" name="Text Box 12">
              <a:extLst>
                <a:ext uri="{FF2B5EF4-FFF2-40B4-BE49-F238E27FC236}">
                  <a16:creationId xmlns:a16="http://schemas.microsoft.com/office/drawing/2014/main" id="{53D3748B-D0C5-46F8-8E60-BCC814B06AD9}"/>
                </a:ext>
              </a:extLst>
            </p:cNvPr>
            <p:cNvSpPr txBox="1">
              <a:spLocks noChangeArrowheads="1"/>
            </p:cNvSpPr>
            <p:nvPr/>
          </p:nvSpPr>
          <p:spPr bwMode="auto">
            <a:xfrm>
              <a:off x="7153275" y="2922877"/>
              <a:ext cx="351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defPPr>
                <a:defRPr lang="en-US"/>
              </a:defPPr>
              <a:lvl1pPr algn="r">
                <a:spcBef>
                  <a:spcPct val="50000"/>
                </a:spcBef>
                <a:defRPr sz="1800" b="1">
                  <a:latin typeface="Arial" panose="020B0604020202020204" pitchFamily="34" charset="0"/>
                </a:defRPr>
              </a:lvl1pPr>
              <a:lvl2pPr marL="742950" indent="-285750">
                <a:defRPr sz="1600">
                  <a:latin typeface="Arial" panose="020B0604020202020204" pitchFamily="34" charset="0"/>
                </a:defRPr>
              </a:lvl2pPr>
              <a:lvl3pPr marL="1143000" indent="-228600">
                <a:defRPr sz="1600">
                  <a:latin typeface="Arial" panose="020B0604020202020204" pitchFamily="34" charset="0"/>
                </a:defRPr>
              </a:lvl3pPr>
              <a:lvl4pPr marL="1600200" indent="-228600">
                <a:defRPr sz="1600">
                  <a:latin typeface="Arial" panose="020B0604020202020204" pitchFamily="34" charset="0"/>
                </a:defRPr>
              </a:lvl4pPr>
              <a:lvl5pPr marL="2057400" indent="-228600">
                <a:defRPr sz="1600">
                  <a:latin typeface="Arial" panose="020B0604020202020204" pitchFamily="34" charset="0"/>
                </a:defRPr>
              </a:lvl5pPr>
              <a:lvl6pPr marL="2514600" indent="-228600" eaLnBrk="0" fontAlgn="base" hangingPunct="0">
                <a:spcBef>
                  <a:spcPct val="0"/>
                </a:spcBef>
                <a:spcAft>
                  <a:spcPct val="0"/>
                </a:spcAft>
                <a:defRPr sz="1600">
                  <a:latin typeface="Arial" panose="020B0604020202020204" pitchFamily="34" charset="0"/>
                </a:defRPr>
              </a:lvl6pPr>
              <a:lvl7pPr marL="2971800" indent="-228600" eaLnBrk="0" fontAlgn="base" hangingPunct="0">
                <a:spcBef>
                  <a:spcPct val="0"/>
                </a:spcBef>
                <a:spcAft>
                  <a:spcPct val="0"/>
                </a:spcAft>
                <a:defRPr sz="1600">
                  <a:latin typeface="Arial" panose="020B0604020202020204" pitchFamily="34" charset="0"/>
                </a:defRPr>
              </a:lvl7pPr>
              <a:lvl8pPr marL="3429000" indent="-228600" eaLnBrk="0" fontAlgn="base" hangingPunct="0">
                <a:spcBef>
                  <a:spcPct val="0"/>
                </a:spcBef>
                <a:spcAft>
                  <a:spcPct val="0"/>
                </a:spcAft>
                <a:defRPr sz="1600">
                  <a:latin typeface="Arial" panose="020B0604020202020204" pitchFamily="34" charset="0"/>
                </a:defRPr>
              </a:lvl8pPr>
              <a:lvl9pPr marL="3886200" indent="-228600" eaLnBrk="0" fontAlgn="base" hangingPunct="0">
                <a:spcBef>
                  <a:spcPct val="0"/>
                </a:spcBef>
                <a:spcAft>
                  <a:spcPct val="0"/>
                </a:spcAft>
                <a:defRPr sz="1600">
                  <a:latin typeface="Arial" panose="020B0604020202020204" pitchFamily="34" charset="0"/>
                </a:defRPr>
              </a:lvl9pPr>
            </a:lstStyle>
            <a:p>
              <a:pPr marL="0" marR="0" lvl="0" indent="0" algn="l" defTabSz="1218987" eaLnBrk="1" fontAlgn="auto" latinLnBrk="0" hangingPunct="1">
                <a:lnSpc>
                  <a:spcPct val="100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rPr>
                <a:t>OEM</a:t>
              </a:r>
            </a:p>
          </p:txBody>
        </p:sp>
        <p:sp>
          <p:nvSpPr>
            <p:cNvPr id="35" name="AutoShape 13">
              <a:extLst>
                <a:ext uri="{FF2B5EF4-FFF2-40B4-BE49-F238E27FC236}">
                  <a16:creationId xmlns:a16="http://schemas.microsoft.com/office/drawing/2014/main" id="{BDC05957-45DA-4B7B-B9F1-6505A9F25C77}"/>
                </a:ext>
              </a:extLst>
            </p:cNvPr>
            <p:cNvSpPr>
              <a:spLocks noChangeArrowheads="1"/>
            </p:cNvSpPr>
            <p:nvPr/>
          </p:nvSpPr>
          <p:spPr bwMode="auto">
            <a:xfrm>
              <a:off x="5614988" y="2735552"/>
              <a:ext cx="990600" cy="1488876"/>
            </a:xfrm>
            <a:prstGeom prst="roundRect">
              <a:avLst>
                <a:gd name="adj" fmla="val 16667"/>
              </a:avLst>
            </a:prstGeom>
            <a:solidFill>
              <a:srgbClr val="15306B"/>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36" name="chair">
              <a:extLst>
                <a:ext uri="{FF2B5EF4-FFF2-40B4-BE49-F238E27FC236}">
                  <a16:creationId xmlns:a16="http://schemas.microsoft.com/office/drawing/2014/main" id="{461CE9F0-4085-4958-AF8B-2661534429E2}"/>
                </a:ext>
              </a:extLst>
            </p:cNvPr>
            <p:cNvSpPr>
              <a:spLocks noEditPoints="1" noChangeArrowheads="1"/>
            </p:cNvSpPr>
            <p:nvPr/>
          </p:nvSpPr>
          <p:spPr bwMode="auto">
            <a:xfrm rot="16200000">
              <a:off x="5038725" y="2937165"/>
              <a:ext cx="452437" cy="33813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5400 w 21600"/>
                <a:gd name="T13" fmla="*/ 7265 h 21600"/>
                <a:gd name="T14" fmla="*/ 16200 w 21600"/>
                <a:gd name="T15" fmla="*/ 17869 h 21600"/>
              </a:gdLst>
              <a:ahLst/>
              <a:cxnLst>
                <a:cxn ang="T8">
                  <a:pos x="T0" y="T1"/>
                </a:cxn>
                <a:cxn ang="T9">
                  <a:pos x="T2" y="T3"/>
                </a:cxn>
                <a:cxn ang="T10">
                  <a:pos x="T4" y="T5"/>
                </a:cxn>
                <a:cxn ang="T11">
                  <a:pos x="T6" y="T7"/>
                </a:cxn>
              </a:cxnLst>
              <a:rect l="T12" t="T13" r="T14" b="T15"/>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lnTo>
                    <a:pt x="12960" y="3927"/>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ndParaRPr>
            </a:p>
          </p:txBody>
        </p:sp>
        <p:sp>
          <p:nvSpPr>
            <p:cNvPr id="37" name="chair">
              <a:extLst>
                <a:ext uri="{FF2B5EF4-FFF2-40B4-BE49-F238E27FC236}">
                  <a16:creationId xmlns:a16="http://schemas.microsoft.com/office/drawing/2014/main" id="{19C6495B-1AF6-41D4-AF04-767012F0005F}"/>
                </a:ext>
              </a:extLst>
            </p:cNvPr>
            <p:cNvSpPr>
              <a:spLocks noEditPoints="1" noChangeArrowheads="1"/>
            </p:cNvSpPr>
            <p:nvPr/>
          </p:nvSpPr>
          <p:spPr bwMode="auto">
            <a:xfrm rot="16200000">
              <a:off x="5038725" y="3599152"/>
              <a:ext cx="452438" cy="33813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5400 w 21600"/>
                <a:gd name="T13" fmla="*/ 7265 h 21600"/>
                <a:gd name="T14" fmla="*/ 16200 w 21600"/>
                <a:gd name="T15" fmla="*/ 17869 h 21600"/>
              </a:gdLst>
              <a:ahLst/>
              <a:cxnLst>
                <a:cxn ang="T8">
                  <a:pos x="T0" y="T1"/>
                </a:cxn>
                <a:cxn ang="T9">
                  <a:pos x="T2" y="T3"/>
                </a:cxn>
                <a:cxn ang="T10">
                  <a:pos x="T4" y="T5"/>
                </a:cxn>
                <a:cxn ang="T11">
                  <a:pos x="T6" y="T7"/>
                </a:cxn>
              </a:cxnLst>
              <a:rect l="T12" t="T13" r="T14" b="T15"/>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lnTo>
                    <a:pt x="12960" y="3927"/>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ndParaRPr>
            </a:p>
          </p:txBody>
        </p:sp>
        <p:sp>
          <p:nvSpPr>
            <p:cNvPr id="38" name="chair">
              <a:extLst>
                <a:ext uri="{FF2B5EF4-FFF2-40B4-BE49-F238E27FC236}">
                  <a16:creationId xmlns:a16="http://schemas.microsoft.com/office/drawing/2014/main" id="{8CE19C5C-9717-4D51-8C21-63C16CCA6763}"/>
                </a:ext>
              </a:extLst>
            </p:cNvPr>
            <p:cNvSpPr>
              <a:spLocks noEditPoints="1" noChangeArrowheads="1"/>
            </p:cNvSpPr>
            <p:nvPr/>
          </p:nvSpPr>
          <p:spPr bwMode="auto">
            <a:xfrm rot="5400000">
              <a:off x="6610350" y="2937165"/>
              <a:ext cx="452437" cy="33813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5400 w 21600"/>
                <a:gd name="T13" fmla="*/ 7265 h 21600"/>
                <a:gd name="T14" fmla="*/ 16200 w 21600"/>
                <a:gd name="T15" fmla="*/ 17869 h 21600"/>
              </a:gdLst>
              <a:ahLst/>
              <a:cxnLst>
                <a:cxn ang="T8">
                  <a:pos x="T0" y="T1"/>
                </a:cxn>
                <a:cxn ang="T9">
                  <a:pos x="T2" y="T3"/>
                </a:cxn>
                <a:cxn ang="T10">
                  <a:pos x="T4" y="T5"/>
                </a:cxn>
                <a:cxn ang="T11">
                  <a:pos x="T6" y="T7"/>
                </a:cxn>
              </a:cxnLst>
              <a:rect l="T12" t="T13" r="T14" b="T15"/>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lnTo>
                    <a:pt x="12960" y="3927"/>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ndParaRPr>
            </a:p>
          </p:txBody>
        </p:sp>
        <p:sp>
          <p:nvSpPr>
            <p:cNvPr id="39" name="chair">
              <a:extLst>
                <a:ext uri="{FF2B5EF4-FFF2-40B4-BE49-F238E27FC236}">
                  <a16:creationId xmlns:a16="http://schemas.microsoft.com/office/drawing/2014/main" id="{AAC3FB13-6233-4F91-9548-25206BA8E56C}"/>
                </a:ext>
              </a:extLst>
            </p:cNvPr>
            <p:cNvSpPr>
              <a:spLocks noEditPoints="1" noChangeArrowheads="1"/>
            </p:cNvSpPr>
            <p:nvPr/>
          </p:nvSpPr>
          <p:spPr bwMode="auto">
            <a:xfrm rot="5400000">
              <a:off x="6615113" y="3599152"/>
              <a:ext cx="452438" cy="338137"/>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5400 w 21600"/>
                <a:gd name="T13" fmla="*/ 7265 h 21600"/>
                <a:gd name="T14" fmla="*/ 16200 w 21600"/>
                <a:gd name="T15" fmla="*/ 17869 h 21600"/>
              </a:gdLst>
              <a:ahLst/>
              <a:cxnLst>
                <a:cxn ang="T8">
                  <a:pos x="T0" y="T1"/>
                </a:cxn>
                <a:cxn ang="T9">
                  <a:pos x="T2" y="T3"/>
                </a:cxn>
                <a:cxn ang="T10">
                  <a:pos x="T4" y="T5"/>
                </a:cxn>
                <a:cxn ang="T11">
                  <a:pos x="T6" y="T7"/>
                </a:cxn>
              </a:cxnLst>
              <a:rect l="T12" t="T13" r="T14" b="T15"/>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lnTo>
                    <a:pt x="12960" y="3927"/>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ndParaRPr>
            </a:p>
          </p:txBody>
        </p:sp>
        <p:sp>
          <p:nvSpPr>
            <p:cNvPr id="40" name="chair">
              <a:extLst>
                <a:ext uri="{FF2B5EF4-FFF2-40B4-BE49-F238E27FC236}">
                  <a16:creationId xmlns:a16="http://schemas.microsoft.com/office/drawing/2014/main" id="{62FCC77C-0734-46F4-9EDC-BCED32E79A1A}"/>
                </a:ext>
              </a:extLst>
            </p:cNvPr>
            <p:cNvSpPr>
              <a:spLocks noEditPoints="1" noChangeArrowheads="1"/>
            </p:cNvSpPr>
            <p:nvPr/>
          </p:nvSpPr>
          <p:spPr bwMode="auto">
            <a:xfrm rot="10800000">
              <a:off x="5864225" y="4255255"/>
              <a:ext cx="452438" cy="33813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5400 w 21600"/>
                <a:gd name="T13" fmla="*/ 7265 h 21600"/>
                <a:gd name="T14" fmla="*/ 16200 w 21600"/>
                <a:gd name="T15" fmla="*/ 17869 h 21600"/>
              </a:gdLst>
              <a:ahLst/>
              <a:cxnLst>
                <a:cxn ang="T8">
                  <a:pos x="T0" y="T1"/>
                </a:cxn>
                <a:cxn ang="T9">
                  <a:pos x="T2" y="T3"/>
                </a:cxn>
                <a:cxn ang="T10">
                  <a:pos x="T4" y="T5"/>
                </a:cxn>
                <a:cxn ang="T11">
                  <a:pos x="T6" y="T7"/>
                </a:cxn>
              </a:cxnLst>
              <a:rect l="T12" t="T13" r="T14" b="T15"/>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lnTo>
                    <a:pt x="12960" y="3927"/>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ndParaRPr>
            </a:p>
          </p:txBody>
        </p:sp>
        <p:sp>
          <p:nvSpPr>
            <p:cNvPr id="41" name="chair">
              <a:extLst>
                <a:ext uri="{FF2B5EF4-FFF2-40B4-BE49-F238E27FC236}">
                  <a16:creationId xmlns:a16="http://schemas.microsoft.com/office/drawing/2014/main" id="{E1DF72C8-9D05-4DAB-BF54-C64F42A04EF3}"/>
                </a:ext>
              </a:extLst>
            </p:cNvPr>
            <p:cNvSpPr>
              <a:spLocks noEditPoints="1" noChangeArrowheads="1"/>
            </p:cNvSpPr>
            <p:nvPr/>
          </p:nvSpPr>
          <p:spPr bwMode="auto">
            <a:xfrm>
              <a:off x="5864225" y="2279940"/>
              <a:ext cx="452438" cy="338137"/>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5400 w 21600"/>
                <a:gd name="T13" fmla="*/ 7265 h 21600"/>
                <a:gd name="T14" fmla="*/ 16200 w 21600"/>
                <a:gd name="T15" fmla="*/ 17869 h 21600"/>
              </a:gdLst>
              <a:ahLst/>
              <a:cxnLst>
                <a:cxn ang="T8">
                  <a:pos x="T0" y="T1"/>
                </a:cxn>
                <a:cxn ang="T9">
                  <a:pos x="T2" y="T3"/>
                </a:cxn>
                <a:cxn ang="T10">
                  <a:pos x="T4" y="T5"/>
                </a:cxn>
                <a:cxn ang="T11">
                  <a:pos x="T6" y="T7"/>
                </a:cxn>
              </a:cxnLst>
              <a:rect l="T12" t="T13" r="T14" b="T15"/>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lnTo>
                    <a:pt x="12960" y="3927"/>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ndParaRPr>
            </a:p>
          </p:txBody>
        </p:sp>
        <p:sp>
          <p:nvSpPr>
            <p:cNvPr id="42" name="Text Box 22">
              <a:extLst>
                <a:ext uri="{FF2B5EF4-FFF2-40B4-BE49-F238E27FC236}">
                  <a16:creationId xmlns:a16="http://schemas.microsoft.com/office/drawing/2014/main" id="{7206E53F-D511-4005-AD60-5F9E7A4FAA88}"/>
                </a:ext>
              </a:extLst>
            </p:cNvPr>
            <p:cNvSpPr txBox="1">
              <a:spLocks noChangeArrowheads="1"/>
            </p:cNvSpPr>
            <p:nvPr/>
          </p:nvSpPr>
          <p:spPr bwMode="auto">
            <a:xfrm>
              <a:off x="7158039" y="3575341"/>
              <a:ext cx="229076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defPPr>
                <a:defRPr lang="en-US"/>
              </a:defPPr>
              <a:lvl1pPr algn="r">
                <a:spcBef>
                  <a:spcPct val="50000"/>
                </a:spcBef>
                <a:defRPr sz="1800" b="1">
                  <a:latin typeface="Arial" panose="020B0604020202020204" pitchFamily="34" charset="0"/>
                </a:defRPr>
              </a:lvl1pPr>
              <a:lvl2pPr marL="742950" indent="-285750">
                <a:defRPr sz="1600">
                  <a:latin typeface="Arial" panose="020B0604020202020204" pitchFamily="34" charset="0"/>
                </a:defRPr>
              </a:lvl2pPr>
              <a:lvl3pPr marL="1143000" indent="-228600">
                <a:defRPr sz="1600">
                  <a:latin typeface="Arial" panose="020B0604020202020204" pitchFamily="34" charset="0"/>
                </a:defRPr>
              </a:lvl3pPr>
              <a:lvl4pPr marL="1600200" indent="-228600">
                <a:defRPr sz="1600">
                  <a:latin typeface="Arial" panose="020B0604020202020204" pitchFamily="34" charset="0"/>
                </a:defRPr>
              </a:lvl4pPr>
              <a:lvl5pPr marL="2057400" indent="-228600">
                <a:defRPr sz="1600">
                  <a:latin typeface="Arial" panose="020B0604020202020204" pitchFamily="34" charset="0"/>
                </a:defRPr>
              </a:lvl5pPr>
              <a:lvl6pPr marL="2514600" indent="-228600" eaLnBrk="0" fontAlgn="base" hangingPunct="0">
                <a:spcBef>
                  <a:spcPct val="0"/>
                </a:spcBef>
                <a:spcAft>
                  <a:spcPct val="0"/>
                </a:spcAft>
                <a:defRPr sz="1600">
                  <a:latin typeface="Arial" panose="020B0604020202020204" pitchFamily="34" charset="0"/>
                </a:defRPr>
              </a:lvl6pPr>
              <a:lvl7pPr marL="2971800" indent="-228600" eaLnBrk="0" fontAlgn="base" hangingPunct="0">
                <a:spcBef>
                  <a:spcPct val="0"/>
                </a:spcBef>
                <a:spcAft>
                  <a:spcPct val="0"/>
                </a:spcAft>
                <a:defRPr sz="1600">
                  <a:latin typeface="Arial" panose="020B0604020202020204" pitchFamily="34" charset="0"/>
                </a:defRPr>
              </a:lvl7pPr>
              <a:lvl8pPr marL="3429000" indent="-228600" eaLnBrk="0" fontAlgn="base" hangingPunct="0">
                <a:spcBef>
                  <a:spcPct val="0"/>
                </a:spcBef>
                <a:spcAft>
                  <a:spcPct val="0"/>
                </a:spcAft>
                <a:defRPr sz="1600">
                  <a:latin typeface="Arial" panose="020B0604020202020204" pitchFamily="34" charset="0"/>
                </a:defRPr>
              </a:lvl8pPr>
              <a:lvl9pPr marL="3886200" indent="-228600" eaLnBrk="0" fontAlgn="base" hangingPunct="0">
                <a:spcBef>
                  <a:spcPct val="0"/>
                </a:spcBef>
                <a:spcAft>
                  <a:spcPct val="0"/>
                </a:spcAft>
                <a:defRPr sz="1600">
                  <a:latin typeface="Arial" panose="020B0604020202020204" pitchFamily="34" charset="0"/>
                </a:defRPr>
              </a:lvl9pPr>
            </a:lstStyle>
            <a:p>
              <a:pPr marL="0" marR="0" lvl="0" indent="0" algn="l" defTabSz="1218987" eaLnBrk="1" fontAlgn="auto" latinLnBrk="0" hangingPunct="1">
                <a:lnSpc>
                  <a:spcPct val="100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rPr>
                <a:t>Planner</a:t>
              </a:r>
            </a:p>
          </p:txBody>
        </p:sp>
        <p:sp>
          <p:nvSpPr>
            <p:cNvPr id="46" name="Text Box 8">
              <a:extLst>
                <a:ext uri="{FF2B5EF4-FFF2-40B4-BE49-F238E27FC236}">
                  <a16:creationId xmlns:a16="http://schemas.microsoft.com/office/drawing/2014/main" id="{D248F19E-68B0-4B2C-90D2-0C559B06C755}"/>
                </a:ext>
              </a:extLst>
            </p:cNvPr>
            <p:cNvSpPr txBox="1">
              <a:spLocks noChangeArrowheads="1"/>
            </p:cNvSpPr>
            <p:nvPr/>
          </p:nvSpPr>
          <p:spPr bwMode="auto">
            <a:xfrm>
              <a:off x="2971800" y="2922877"/>
              <a:ext cx="198596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defPPr>
                <a:defRPr lang="en-US"/>
              </a:defPPr>
              <a:lvl1pPr algn="r">
                <a:spcBef>
                  <a:spcPct val="50000"/>
                </a:spcBef>
                <a:defRPr sz="1800" b="1">
                  <a:latin typeface="Arial" panose="020B0604020202020204" pitchFamily="34" charset="0"/>
                </a:defRPr>
              </a:lvl1pPr>
              <a:lvl2pPr marL="742950" indent="-285750">
                <a:defRPr sz="1600">
                  <a:latin typeface="Arial" panose="020B0604020202020204" pitchFamily="34" charset="0"/>
                </a:defRPr>
              </a:lvl2pPr>
              <a:lvl3pPr marL="1143000" indent="-228600">
                <a:defRPr sz="1600">
                  <a:latin typeface="Arial" panose="020B0604020202020204" pitchFamily="34" charset="0"/>
                </a:defRPr>
              </a:lvl3pPr>
              <a:lvl4pPr marL="1600200" indent="-228600">
                <a:defRPr sz="1600">
                  <a:latin typeface="Arial" panose="020B0604020202020204" pitchFamily="34" charset="0"/>
                </a:defRPr>
              </a:lvl4pPr>
              <a:lvl5pPr marL="2057400" indent="-228600">
                <a:defRPr sz="1600">
                  <a:latin typeface="Arial" panose="020B0604020202020204" pitchFamily="34" charset="0"/>
                </a:defRPr>
              </a:lvl5pPr>
              <a:lvl6pPr marL="2514600" indent="-228600" eaLnBrk="0" fontAlgn="base" hangingPunct="0">
                <a:spcBef>
                  <a:spcPct val="0"/>
                </a:spcBef>
                <a:spcAft>
                  <a:spcPct val="0"/>
                </a:spcAft>
                <a:defRPr sz="1600">
                  <a:latin typeface="Arial" panose="020B0604020202020204" pitchFamily="34" charset="0"/>
                </a:defRPr>
              </a:lvl6pPr>
              <a:lvl7pPr marL="2971800" indent="-228600" eaLnBrk="0" fontAlgn="base" hangingPunct="0">
                <a:spcBef>
                  <a:spcPct val="0"/>
                </a:spcBef>
                <a:spcAft>
                  <a:spcPct val="0"/>
                </a:spcAft>
                <a:defRPr sz="1600">
                  <a:latin typeface="Arial" panose="020B0604020202020204" pitchFamily="34" charset="0"/>
                </a:defRPr>
              </a:lvl7pPr>
              <a:lvl8pPr marL="3429000" indent="-228600" eaLnBrk="0" fontAlgn="base" hangingPunct="0">
                <a:spcBef>
                  <a:spcPct val="0"/>
                </a:spcBef>
                <a:spcAft>
                  <a:spcPct val="0"/>
                </a:spcAft>
                <a:defRPr sz="1600">
                  <a:latin typeface="Arial" panose="020B0604020202020204" pitchFamily="34" charset="0"/>
                </a:defRPr>
              </a:lvl8pPr>
              <a:lvl9pPr marL="3886200" indent="-228600" eaLnBrk="0" fontAlgn="base" hangingPunct="0">
                <a:spcBef>
                  <a:spcPct val="0"/>
                </a:spcBef>
                <a:spcAft>
                  <a:spcPct val="0"/>
                </a:spcAft>
                <a:defRPr sz="1600">
                  <a:latin typeface="Arial" panose="020B0604020202020204" pitchFamily="34" charset="0"/>
                </a:defRPr>
              </a:lvl9pPr>
            </a:lstStyle>
            <a:p>
              <a:pPr marL="0" marR="0" lvl="0" indent="0" algn="r" defTabSz="1218987" eaLnBrk="1" fontAlgn="auto" latinLnBrk="0" hangingPunct="1">
                <a:lnSpc>
                  <a:spcPct val="100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rPr>
                <a:t>Operator</a:t>
              </a:r>
            </a:p>
          </p:txBody>
        </p:sp>
      </p:grpSp>
      <p:sp>
        <p:nvSpPr>
          <p:cNvPr id="47" name="Rectangle 2">
            <a:extLst>
              <a:ext uri="{FF2B5EF4-FFF2-40B4-BE49-F238E27FC236}">
                <a16:creationId xmlns:a16="http://schemas.microsoft.com/office/drawing/2014/main" id="{24A7FC0D-FC89-4BD8-AFEF-94A165FDD72D}"/>
              </a:ext>
            </a:extLst>
          </p:cNvPr>
          <p:cNvSpPr>
            <a:spLocks noChangeArrowheads="1"/>
          </p:cNvSpPr>
          <p:nvPr/>
        </p:nvSpPr>
        <p:spPr bwMode="auto">
          <a:xfrm>
            <a:off x="585788" y="1045984"/>
            <a:ext cx="11049000" cy="52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rPr>
              <a:t>RCM Analysis Working Group</a:t>
            </a:r>
            <a:endParaRPr kumimoji="0" lang="en-US" altLang="en-US" sz="3200" b="0" i="1" u="sng" strike="noStrike" kern="0" cap="none" spc="0" normalizeH="0" baseline="0" noProof="0" dirty="0">
              <a:ln>
                <a:noFill/>
              </a:ln>
              <a:solidFill>
                <a:prstClr val="white"/>
              </a:solidFill>
              <a:effectLst/>
              <a:uLnTx/>
              <a:uFillTx/>
              <a:latin typeface="Arial" panose="020B0604020202020204" pitchFamily="34" charset="0"/>
            </a:endParaRPr>
          </a:p>
        </p:txBody>
      </p:sp>
      <p:sp>
        <p:nvSpPr>
          <p:cNvPr id="48" name="Cloud 47">
            <a:extLst>
              <a:ext uri="{FF2B5EF4-FFF2-40B4-BE49-F238E27FC236}">
                <a16:creationId xmlns:a16="http://schemas.microsoft.com/office/drawing/2014/main" id="{631CB30E-D551-49C8-A835-8A2035D24991}"/>
              </a:ext>
            </a:extLst>
          </p:cNvPr>
          <p:cNvSpPr/>
          <p:nvPr/>
        </p:nvSpPr>
        <p:spPr>
          <a:xfrm>
            <a:off x="535439" y="2158735"/>
            <a:ext cx="2931746" cy="1832352"/>
          </a:xfrm>
          <a:prstGeom prst="cloud">
            <a:avLst/>
          </a:prstGeom>
          <a:noFill/>
          <a:ln w="10795"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“Work of art watching alignment.”</a:t>
            </a:r>
          </a:p>
        </p:txBody>
      </p:sp>
      <p:sp>
        <p:nvSpPr>
          <p:cNvPr id="49" name="Cloud 48">
            <a:extLst>
              <a:ext uri="{FF2B5EF4-FFF2-40B4-BE49-F238E27FC236}">
                <a16:creationId xmlns:a16="http://schemas.microsoft.com/office/drawing/2014/main" id="{9D3C1C53-BF8E-4CC3-A054-BADABB971373}"/>
              </a:ext>
            </a:extLst>
          </p:cNvPr>
          <p:cNvSpPr/>
          <p:nvPr/>
        </p:nvSpPr>
        <p:spPr>
          <a:xfrm>
            <a:off x="7558236" y="1701383"/>
            <a:ext cx="4283346" cy="2167609"/>
          </a:xfrm>
          <a:prstGeom prst="cloud">
            <a:avLst/>
          </a:prstGeom>
          <a:noFill/>
          <a:ln w="10795"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Need the people managers say “I can’t afford to lose them for a week.”</a:t>
            </a:r>
          </a:p>
        </p:txBody>
      </p:sp>
    </p:spTree>
    <p:extLst>
      <p:ext uri="{BB962C8B-B14F-4D97-AF65-F5344CB8AC3E}">
        <p14:creationId xmlns:p14="http://schemas.microsoft.com/office/powerpoint/2010/main" val="11143799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4E332FF7-26BB-4EE2-AF9D-799111847207}"/>
              </a:ext>
            </a:extLst>
          </p:cNvPr>
          <p:cNvSpPr/>
          <p:nvPr/>
        </p:nvSpPr>
        <p:spPr>
          <a:xfrm>
            <a:off x="2158477" y="3073998"/>
            <a:ext cx="7966598" cy="1193202"/>
          </a:xfrm>
          <a:prstGeom prst="wedgeRectCallout">
            <a:avLst>
              <a:gd name="adj1" fmla="val -21718"/>
              <a:gd name="adj2" fmla="val 14205"/>
            </a:avLst>
          </a:prstGeom>
          <a:solidFill>
            <a:srgbClr val="013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D49CBB3-464A-107A-1C82-C7CE55668D4D}"/>
              </a:ext>
            </a:extLst>
          </p:cNvPr>
          <p:cNvSpPr>
            <a:spLocks noGrp="1"/>
          </p:cNvSpPr>
          <p:nvPr>
            <p:ph type="title"/>
          </p:nvPr>
        </p:nvSpPr>
        <p:spPr>
          <a:xfrm>
            <a:off x="2378998" y="5451418"/>
            <a:ext cx="7434004" cy="557588"/>
          </a:xfrm>
        </p:spPr>
        <p:txBody>
          <a:bodyPr/>
          <a:lstStyle/>
          <a:p>
            <a:r>
              <a:rPr lang="es-MX" dirty="0"/>
              <a:t>NancyRegan@RCMTrainingOnline.com</a:t>
            </a:r>
          </a:p>
        </p:txBody>
      </p:sp>
      <p:sp>
        <p:nvSpPr>
          <p:cNvPr id="5" name="TextBox 4">
            <a:extLst>
              <a:ext uri="{FF2B5EF4-FFF2-40B4-BE49-F238E27FC236}">
                <a16:creationId xmlns:a16="http://schemas.microsoft.com/office/drawing/2014/main" id="{B66B58F2-4C8A-4FA4-BE92-223D9D84ED73}"/>
              </a:ext>
            </a:extLst>
          </p:cNvPr>
          <p:cNvSpPr txBox="1"/>
          <p:nvPr/>
        </p:nvSpPr>
        <p:spPr>
          <a:xfrm>
            <a:off x="3181350" y="2152403"/>
            <a:ext cx="5857875" cy="769441"/>
          </a:xfrm>
          <a:prstGeom prst="rect">
            <a:avLst/>
          </a:prstGeom>
        </p:spPr>
        <p:txBody>
          <a:bodyPr wrap="square" rtlCol="0">
            <a:spAutoFit/>
          </a:bodyPr>
          <a:lstStyle/>
          <a:p>
            <a:pPr algn="ctr"/>
            <a:r>
              <a:rPr lang="en-US" sz="4400" b="1" dirty="0">
                <a:solidFill>
                  <a:schemeClr val="bg1"/>
                </a:solidFill>
              </a:rPr>
              <a:t>Thank You!</a:t>
            </a:r>
            <a:endParaRPr lang="en-US" sz="2800" b="1" dirty="0">
              <a:solidFill>
                <a:schemeClr val="bg1"/>
              </a:solidFill>
            </a:endParaRPr>
          </a:p>
        </p:txBody>
      </p:sp>
      <p:sp>
        <p:nvSpPr>
          <p:cNvPr id="6" name="TextBox 5">
            <a:extLst>
              <a:ext uri="{FF2B5EF4-FFF2-40B4-BE49-F238E27FC236}">
                <a16:creationId xmlns:a16="http://schemas.microsoft.com/office/drawing/2014/main" id="{6D3DD663-1EE7-4644-8310-8428613D2BFD}"/>
              </a:ext>
            </a:extLst>
          </p:cNvPr>
          <p:cNvSpPr txBox="1"/>
          <p:nvPr/>
        </p:nvSpPr>
        <p:spPr>
          <a:xfrm>
            <a:off x="4986120" y="3475707"/>
            <a:ext cx="3444469" cy="523220"/>
          </a:xfrm>
          <a:prstGeom prst="rect">
            <a:avLst/>
          </a:prstGeom>
          <a:noFill/>
        </p:spPr>
        <p:txBody>
          <a:bodyPr wrap="square">
            <a:spAutoFit/>
          </a:bodyPr>
          <a:lstStyle/>
          <a:p>
            <a:r>
              <a:rPr lang="en-US" sz="2800" b="1" dirty="0" err="1">
                <a:solidFill>
                  <a:schemeClr val="bg1"/>
                </a:solidFill>
                <a:latin typeface="+mj-lt"/>
                <a:ea typeface="Open Sans" panose="020B0606030504020204" pitchFamily="34" charset="0"/>
                <a:cs typeface="Open Sans" panose="020B0606030504020204" pitchFamily="34" charset="0"/>
              </a:rPr>
              <a:t>NancyReganRCM</a:t>
            </a:r>
            <a:endParaRPr lang="en-US" sz="2800" b="1" dirty="0">
              <a:solidFill>
                <a:schemeClr val="bg1"/>
              </a:solidFill>
              <a:latin typeface="+mj-lt"/>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46F1C420-D521-4360-A972-89FB400459AD}"/>
              </a:ext>
            </a:extLst>
          </p:cNvPr>
          <p:cNvSpPr txBox="1"/>
          <p:nvPr/>
        </p:nvSpPr>
        <p:spPr>
          <a:xfrm>
            <a:off x="4986120" y="4453304"/>
            <a:ext cx="4138830" cy="523220"/>
          </a:xfrm>
          <a:prstGeom prst="rect">
            <a:avLst/>
          </a:prstGeom>
          <a:noFill/>
        </p:spPr>
        <p:txBody>
          <a:bodyPr wrap="square">
            <a:spAutoFit/>
          </a:bodyPr>
          <a:lstStyle/>
          <a:p>
            <a:r>
              <a:rPr lang="en-US" sz="2800" b="1" dirty="0">
                <a:solidFill>
                  <a:schemeClr val="bg1"/>
                </a:solidFill>
                <a:latin typeface="+mj-lt"/>
                <a:ea typeface="Open Sans" panose="020B0606030504020204" pitchFamily="34" charset="0"/>
                <a:cs typeface="Open Sans" panose="020B0606030504020204" pitchFamily="34" charset="0"/>
              </a:rPr>
              <a:t>RCM Training Online</a:t>
            </a:r>
          </a:p>
        </p:txBody>
      </p:sp>
      <p:pic>
        <p:nvPicPr>
          <p:cNvPr id="8" name="Picture 7" descr="Image result for linkedin icon">
            <a:extLst>
              <a:ext uri="{FF2B5EF4-FFF2-40B4-BE49-F238E27FC236}">
                <a16:creationId xmlns:a16="http://schemas.microsoft.com/office/drawing/2014/main" id="{A8D46A56-7799-4E37-BF42-D8031523E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5956" y="3477339"/>
            <a:ext cx="521588" cy="5215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ile:YouTube full-color icon (2017).svg - Wikimedia Commons">
            <a:extLst>
              <a:ext uri="{FF2B5EF4-FFF2-40B4-BE49-F238E27FC236}">
                <a16:creationId xmlns:a16="http://schemas.microsoft.com/office/drawing/2014/main" id="{6FD34792-A4F7-411D-9A21-2B841EC9B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616" y="4537754"/>
            <a:ext cx="654267" cy="45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91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0FAE-318B-4A2E-A3BF-1E7188A29A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FD2FB4-24C7-4442-9EA3-087CFBA7E92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89678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0B201A-ACEA-42FB-9015-20B78BBD1C5E}"/>
              </a:ext>
            </a:extLst>
          </p:cNvPr>
          <p:cNvSpPr txBox="1"/>
          <p:nvPr/>
        </p:nvSpPr>
        <p:spPr>
          <a:xfrm>
            <a:off x="804862" y="2228671"/>
            <a:ext cx="10582275"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BACKUP SLIDES ONLY</a:t>
            </a:r>
          </a:p>
        </p:txBody>
      </p:sp>
    </p:spTree>
    <p:extLst>
      <p:ext uri="{BB962C8B-B14F-4D97-AF65-F5344CB8AC3E}">
        <p14:creationId xmlns:p14="http://schemas.microsoft.com/office/powerpoint/2010/main" val="9050764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5C5A2DFC-7661-4A07-A534-A28A197B4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31885BE7-FF7F-41E6-8DDF-A4E9F1403829}"/>
              </a:ext>
            </a:extLst>
          </p:cNvPr>
          <p:cNvCxnSpPr>
            <a:cxnSpLocks/>
          </p:cNvCxnSpPr>
          <p:nvPr/>
        </p:nvCxnSpPr>
        <p:spPr>
          <a:xfrm flipV="1">
            <a:off x="1295400" y="1905000"/>
            <a:ext cx="7680960" cy="2286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B48393-B41F-498D-9129-B5087002C39D}"/>
              </a:ext>
            </a:extLst>
          </p:cNvPr>
          <p:cNvCxnSpPr>
            <a:cxnSpLocks/>
          </p:cNvCxnSpPr>
          <p:nvPr/>
        </p:nvCxnSpPr>
        <p:spPr>
          <a:xfrm flipV="1">
            <a:off x="1676400" y="2743200"/>
            <a:ext cx="7680960" cy="2286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A5CF1DD-D73E-49F1-A4CE-97E0BC1D5284}"/>
              </a:ext>
            </a:extLst>
          </p:cNvPr>
          <p:cNvCxnSpPr>
            <a:cxnSpLocks/>
          </p:cNvCxnSpPr>
          <p:nvPr/>
        </p:nvCxnSpPr>
        <p:spPr>
          <a:xfrm flipV="1">
            <a:off x="1485900" y="2324100"/>
            <a:ext cx="7680960" cy="2286000"/>
          </a:xfrm>
          <a:prstGeom prst="line">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E8383B-7AB1-4CC0-9CFA-A207598DFF79}"/>
              </a:ext>
            </a:extLst>
          </p:cNvPr>
          <p:cNvSpPr txBox="1"/>
          <p:nvPr/>
        </p:nvSpPr>
        <p:spPr>
          <a:xfrm rot="20615048">
            <a:off x="2478068" y="3580247"/>
            <a:ext cx="483870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Failure Mode</a:t>
            </a:r>
          </a:p>
        </p:txBody>
      </p:sp>
      <p:sp>
        <p:nvSpPr>
          <p:cNvPr id="10" name="Rectangle: Top Corners Snipped 9">
            <a:extLst>
              <a:ext uri="{FF2B5EF4-FFF2-40B4-BE49-F238E27FC236}">
                <a16:creationId xmlns:a16="http://schemas.microsoft.com/office/drawing/2014/main" id="{8CC3BBAE-8697-4707-A583-7C711E022D84}"/>
              </a:ext>
            </a:extLst>
          </p:cNvPr>
          <p:cNvSpPr/>
          <p:nvPr/>
        </p:nvSpPr>
        <p:spPr>
          <a:xfrm>
            <a:off x="7325946" y="1538261"/>
            <a:ext cx="4495800" cy="2003601"/>
          </a:xfrm>
          <a:prstGeom prst="snip2Same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Destination:</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Management Strategies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Maintenance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Default Strategies</a:t>
            </a:r>
          </a:p>
        </p:txBody>
      </p:sp>
      <p:sp>
        <p:nvSpPr>
          <p:cNvPr id="14" name="Arc 13">
            <a:extLst>
              <a:ext uri="{FF2B5EF4-FFF2-40B4-BE49-F238E27FC236}">
                <a16:creationId xmlns:a16="http://schemas.microsoft.com/office/drawing/2014/main" id="{55509B89-36AA-42F6-811F-B430E2945160}"/>
              </a:ext>
            </a:extLst>
          </p:cNvPr>
          <p:cNvSpPr/>
          <p:nvPr/>
        </p:nvSpPr>
        <p:spPr>
          <a:xfrm rot="17999572" flipV="1">
            <a:off x="-2972488" y="1154394"/>
            <a:ext cx="5034978" cy="4052887"/>
          </a:xfrm>
          <a:prstGeom prst="arc">
            <a:avLst>
              <a:gd name="adj1" fmla="val 16200000"/>
              <a:gd name="adj2" fmla="val 21388555"/>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Arc 14">
            <a:extLst>
              <a:ext uri="{FF2B5EF4-FFF2-40B4-BE49-F238E27FC236}">
                <a16:creationId xmlns:a16="http://schemas.microsoft.com/office/drawing/2014/main" id="{2623F7CD-508F-4546-A2AD-DA93D3F820D3}"/>
              </a:ext>
            </a:extLst>
          </p:cNvPr>
          <p:cNvSpPr/>
          <p:nvPr/>
        </p:nvSpPr>
        <p:spPr>
          <a:xfrm rot="17999572" flipV="1">
            <a:off x="-3529811" y="1117392"/>
            <a:ext cx="4698943" cy="3384809"/>
          </a:xfrm>
          <a:prstGeom prst="arc">
            <a:avLst>
              <a:gd name="adj1" fmla="val 16200000"/>
              <a:gd name="adj2" fmla="val 21388555"/>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Arc 15">
            <a:extLst>
              <a:ext uri="{FF2B5EF4-FFF2-40B4-BE49-F238E27FC236}">
                <a16:creationId xmlns:a16="http://schemas.microsoft.com/office/drawing/2014/main" id="{BFEFBCC9-3EA7-4DA8-97C2-4DB541E690B6}"/>
              </a:ext>
            </a:extLst>
          </p:cNvPr>
          <p:cNvSpPr/>
          <p:nvPr/>
        </p:nvSpPr>
        <p:spPr>
          <a:xfrm rot="17999572" flipV="1">
            <a:off x="-3047751" y="1320993"/>
            <a:ext cx="4698943" cy="3384809"/>
          </a:xfrm>
          <a:prstGeom prst="arc">
            <a:avLst>
              <a:gd name="adj1" fmla="val 16200000"/>
              <a:gd name="adj2" fmla="val 21388555"/>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Arc 17">
            <a:extLst>
              <a:ext uri="{FF2B5EF4-FFF2-40B4-BE49-F238E27FC236}">
                <a16:creationId xmlns:a16="http://schemas.microsoft.com/office/drawing/2014/main" id="{466CE040-B051-4380-9EB4-F4657AA947E1}"/>
              </a:ext>
            </a:extLst>
          </p:cNvPr>
          <p:cNvSpPr/>
          <p:nvPr/>
        </p:nvSpPr>
        <p:spPr>
          <a:xfrm>
            <a:off x="-860061" y="5029200"/>
            <a:ext cx="5104361" cy="3017663"/>
          </a:xfrm>
          <a:prstGeom prst="arc">
            <a:avLst>
              <a:gd name="adj1" fmla="val 16200000"/>
              <a:gd name="adj2" fmla="val 20926304"/>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Arc 18">
            <a:extLst>
              <a:ext uri="{FF2B5EF4-FFF2-40B4-BE49-F238E27FC236}">
                <a16:creationId xmlns:a16="http://schemas.microsoft.com/office/drawing/2014/main" id="{25BE5202-E05D-4976-A420-20F553F99B66}"/>
              </a:ext>
            </a:extLst>
          </p:cNvPr>
          <p:cNvSpPr/>
          <p:nvPr/>
        </p:nvSpPr>
        <p:spPr>
          <a:xfrm>
            <a:off x="-872540" y="5921217"/>
            <a:ext cx="5117880" cy="3075511"/>
          </a:xfrm>
          <a:prstGeom prst="arc">
            <a:avLst>
              <a:gd name="adj1" fmla="val 16200000"/>
              <a:gd name="adj2" fmla="val 20592363"/>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Arc 19">
            <a:extLst>
              <a:ext uri="{FF2B5EF4-FFF2-40B4-BE49-F238E27FC236}">
                <a16:creationId xmlns:a16="http://schemas.microsoft.com/office/drawing/2014/main" id="{1F356EDE-562A-426B-BEA5-3B897FAF5F0C}"/>
              </a:ext>
            </a:extLst>
          </p:cNvPr>
          <p:cNvSpPr/>
          <p:nvPr/>
        </p:nvSpPr>
        <p:spPr>
          <a:xfrm>
            <a:off x="-835517" y="5493461"/>
            <a:ext cx="5104811" cy="3081927"/>
          </a:xfrm>
          <a:prstGeom prst="arc">
            <a:avLst>
              <a:gd name="adj1" fmla="val 16200000"/>
              <a:gd name="adj2" fmla="val 20618564"/>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TextBox 20">
            <a:extLst>
              <a:ext uri="{FF2B5EF4-FFF2-40B4-BE49-F238E27FC236}">
                <a16:creationId xmlns:a16="http://schemas.microsoft.com/office/drawing/2014/main" id="{32CCBAC9-1029-4F51-BDFA-5DEF0383F43E}"/>
              </a:ext>
            </a:extLst>
          </p:cNvPr>
          <p:cNvSpPr txBox="1"/>
          <p:nvPr/>
        </p:nvSpPr>
        <p:spPr>
          <a:xfrm>
            <a:off x="3698105" y="4816409"/>
            <a:ext cx="8125690" cy="954107"/>
          </a:xfrm>
          <a:prstGeom prst="rect">
            <a:avLst/>
          </a:prstGeom>
          <a:noFill/>
          <a:ln>
            <a:noFill/>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A properly written Failure Mode puts you on the right road and sends you in the right direction.</a:t>
            </a:r>
          </a:p>
        </p:txBody>
      </p:sp>
      <p:cxnSp>
        <p:nvCxnSpPr>
          <p:cNvPr id="6" name="Straight Arrow Connector 5">
            <a:extLst>
              <a:ext uri="{FF2B5EF4-FFF2-40B4-BE49-F238E27FC236}">
                <a16:creationId xmlns:a16="http://schemas.microsoft.com/office/drawing/2014/main" id="{3986205E-1B08-45DF-8392-0AA93886DE1D}"/>
              </a:ext>
            </a:extLst>
          </p:cNvPr>
          <p:cNvCxnSpPr/>
          <p:nvPr/>
        </p:nvCxnSpPr>
        <p:spPr>
          <a:xfrm flipV="1">
            <a:off x="6007030" y="3241497"/>
            <a:ext cx="914400" cy="265262"/>
          </a:xfrm>
          <a:prstGeom prst="straightConnector1">
            <a:avLst/>
          </a:prstGeom>
          <a:ln w="31750">
            <a:solidFill>
              <a:srgbClr val="FFC92A"/>
            </a:solidFill>
            <a:tailEnd type="arrow" w="lg" len="lg"/>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991E6116-2362-4DCD-B194-A9CF0582A3B8}"/>
              </a:ext>
            </a:extLst>
          </p:cNvPr>
          <p:cNvSpPr txBox="1">
            <a:spLocks/>
          </p:cNvSpPr>
          <p:nvPr/>
        </p:nvSpPr>
        <p:spPr>
          <a:xfrm>
            <a:off x="1676400" y="1056387"/>
            <a:ext cx="6313272" cy="725541"/>
          </a:xfrm>
          <a:prstGeom prst="rect">
            <a:avLst/>
          </a:prstGeom>
          <a:ln>
            <a:solidFill>
              <a:srgbClr val="FFC92A"/>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GOAL:  Proactive Maintenance Plan</a:t>
            </a:r>
          </a:p>
        </p:txBody>
      </p:sp>
    </p:spTree>
    <p:extLst>
      <p:ext uri="{BB962C8B-B14F-4D97-AF65-F5344CB8AC3E}">
        <p14:creationId xmlns:p14="http://schemas.microsoft.com/office/powerpoint/2010/main" val="35686320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271B5120-E3ED-41AD-8502-2A7D0DD81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981E6A3-F228-417D-AC86-67D8032C602E}"/>
              </a:ext>
            </a:extLst>
          </p:cNvPr>
          <p:cNvSpPr/>
          <p:nvPr/>
        </p:nvSpPr>
        <p:spPr>
          <a:xfrm>
            <a:off x="4572000" y="906162"/>
            <a:ext cx="3048000" cy="914400"/>
          </a:xfrm>
          <a:prstGeom prst="rect">
            <a:avLst/>
          </a:prstGeom>
          <a:gradFill>
            <a:gsLst>
              <a:gs pos="0">
                <a:srgbClr val="C2C2C2"/>
              </a:gs>
              <a:gs pos="100000">
                <a:schemeClr val="accent2">
                  <a:tint val="61000"/>
                  <a:alpha val="100000"/>
                  <a:satMod val="180000"/>
                </a:schemeClr>
              </a:gs>
            </a:gsLst>
          </a:gradFill>
          <a:ln>
            <a:noFill/>
          </a:ln>
          <a:scene3d>
            <a:camera prst="orthographicFront"/>
            <a:lightRig rig="threePt" dir="t"/>
          </a:scene3d>
          <a:sp3d>
            <a:bevelT w="1905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Diesel engine fails</a:t>
            </a:r>
          </a:p>
        </p:txBody>
      </p:sp>
      <p:sp>
        <p:nvSpPr>
          <p:cNvPr id="5" name="Rectangle 4">
            <a:extLst>
              <a:ext uri="{FF2B5EF4-FFF2-40B4-BE49-F238E27FC236}">
                <a16:creationId xmlns:a16="http://schemas.microsoft.com/office/drawing/2014/main" id="{C7D32E76-E7D9-43B3-853F-FC2970056E5D}"/>
              </a:ext>
            </a:extLst>
          </p:cNvPr>
          <p:cNvSpPr/>
          <p:nvPr/>
        </p:nvSpPr>
        <p:spPr>
          <a:xfrm>
            <a:off x="439882" y="3041072"/>
            <a:ext cx="2438400" cy="1371600"/>
          </a:xfrm>
          <a:prstGeom prst="rect">
            <a:avLst/>
          </a:prstGeom>
          <a:solidFill>
            <a:srgbClr val="C2C2C2"/>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Engine oil deteriorates due to normal use</a:t>
            </a:r>
          </a:p>
        </p:txBody>
      </p:sp>
      <p:sp>
        <p:nvSpPr>
          <p:cNvPr id="8" name="Rectangle 7">
            <a:extLst>
              <a:ext uri="{FF2B5EF4-FFF2-40B4-BE49-F238E27FC236}">
                <a16:creationId xmlns:a16="http://schemas.microsoft.com/office/drawing/2014/main" id="{6B8C09DE-37B4-47C6-8504-AC92EF737182}"/>
              </a:ext>
            </a:extLst>
          </p:cNvPr>
          <p:cNvSpPr/>
          <p:nvPr/>
        </p:nvSpPr>
        <p:spPr>
          <a:xfrm>
            <a:off x="3404755" y="3034145"/>
            <a:ext cx="2438400" cy="1371600"/>
          </a:xfrm>
          <a:prstGeom prst="rect">
            <a:avLst/>
          </a:prstGeom>
          <a:solidFill>
            <a:srgbClr val="C2C2C2"/>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Engine oil diminishes due to normal use</a:t>
            </a:r>
          </a:p>
        </p:txBody>
      </p:sp>
      <p:sp>
        <p:nvSpPr>
          <p:cNvPr id="9" name="Rectangle 8">
            <a:extLst>
              <a:ext uri="{FF2B5EF4-FFF2-40B4-BE49-F238E27FC236}">
                <a16:creationId xmlns:a16="http://schemas.microsoft.com/office/drawing/2014/main" id="{9065DE7D-79C9-40AA-8BEC-85D8CCA77469}"/>
              </a:ext>
            </a:extLst>
          </p:cNvPr>
          <p:cNvSpPr/>
          <p:nvPr/>
        </p:nvSpPr>
        <p:spPr>
          <a:xfrm>
            <a:off x="6414654" y="3034145"/>
            <a:ext cx="2500745" cy="1371600"/>
          </a:xfrm>
          <a:prstGeom prst="rect">
            <a:avLst/>
          </a:prstGeom>
          <a:solidFill>
            <a:srgbClr val="C2C2C2"/>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Cooling fan drive belt wears due to normal use</a:t>
            </a:r>
          </a:p>
        </p:txBody>
      </p:sp>
      <p:sp>
        <p:nvSpPr>
          <p:cNvPr id="10" name="Rectangle 9">
            <a:extLst>
              <a:ext uri="{FF2B5EF4-FFF2-40B4-BE49-F238E27FC236}">
                <a16:creationId xmlns:a16="http://schemas.microsoft.com/office/drawing/2014/main" id="{09F8CD0E-74AD-4667-BF5B-6873EEB304A9}"/>
              </a:ext>
            </a:extLst>
          </p:cNvPr>
          <p:cNvSpPr/>
          <p:nvPr/>
        </p:nvSpPr>
        <p:spPr>
          <a:xfrm>
            <a:off x="9324110" y="3034145"/>
            <a:ext cx="2500745" cy="1371600"/>
          </a:xfrm>
          <a:prstGeom prst="rect">
            <a:avLst/>
          </a:prstGeom>
          <a:solidFill>
            <a:srgbClr val="C2C2C2"/>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Starter motor fails</a:t>
            </a:r>
          </a:p>
        </p:txBody>
      </p:sp>
      <p:cxnSp>
        <p:nvCxnSpPr>
          <p:cNvPr id="16" name="Straight Arrow Connector 15">
            <a:extLst>
              <a:ext uri="{FF2B5EF4-FFF2-40B4-BE49-F238E27FC236}">
                <a16:creationId xmlns:a16="http://schemas.microsoft.com/office/drawing/2014/main" id="{E9BE404D-FED9-4388-9383-F2AD1CB58F72}"/>
              </a:ext>
            </a:extLst>
          </p:cNvPr>
          <p:cNvCxnSpPr>
            <a:cxnSpLocks/>
            <a:stCxn id="3" idx="2"/>
            <a:endCxn id="8" idx="0"/>
          </p:cNvCxnSpPr>
          <p:nvPr/>
        </p:nvCxnSpPr>
        <p:spPr>
          <a:xfrm flipH="1">
            <a:off x="4623955" y="1820562"/>
            <a:ext cx="1472045" cy="1213583"/>
          </a:xfrm>
          <a:prstGeom prst="straightConnector1">
            <a:avLst/>
          </a:prstGeom>
          <a:ln w="3492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D3192D3-450F-4BF4-A769-7087438E4373}"/>
              </a:ext>
            </a:extLst>
          </p:cNvPr>
          <p:cNvCxnSpPr>
            <a:cxnSpLocks/>
            <a:stCxn id="3" idx="2"/>
            <a:endCxn id="9" idx="0"/>
          </p:cNvCxnSpPr>
          <p:nvPr/>
        </p:nvCxnSpPr>
        <p:spPr>
          <a:xfrm>
            <a:off x="6096000" y="1820562"/>
            <a:ext cx="1569027" cy="1213583"/>
          </a:xfrm>
          <a:prstGeom prst="straightConnector1">
            <a:avLst/>
          </a:prstGeom>
          <a:ln w="3492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0F01E0E-989C-428E-B5D4-1634D6B66F59}"/>
              </a:ext>
            </a:extLst>
          </p:cNvPr>
          <p:cNvCxnSpPr>
            <a:stCxn id="3" idx="2"/>
            <a:endCxn id="5" idx="0"/>
          </p:cNvCxnSpPr>
          <p:nvPr/>
        </p:nvCxnSpPr>
        <p:spPr>
          <a:xfrm flipH="1">
            <a:off x="1659082" y="1820562"/>
            <a:ext cx="4436918" cy="1220510"/>
          </a:xfrm>
          <a:prstGeom prst="straightConnector1">
            <a:avLst/>
          </a:prstGeom>
          <a:ln w="3492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CEE0B03-7F05-4CB4-82D3-A2F23E9610D0}"/>
              </a:ext>
            </a:extLst>
          </p:cNvPr>
          <p:cNvCxnSpPr>
            <a:stCxn id="3" idx="2"/>
            <a:endCxn id="10" idx="0"/>
          </p:cNvCxnSpPr>
          <p:nvPr/>
        </p:nvCxnSpPr>
        <p:spPr>
          <a:xfrm>
            <a:off x="6096000" y="1820562"/>
            <a:ext cx="4478483" cy="1213583"/>
          </a:xfrm>
          <a:prstGeom prst="straightConnector1">
            <a:avLst/>
          </a:prstGeom>
          <a:ln w="3492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A6D99DF-AA10-4C31-9DA2-F118358A212F}"/>
              </a:ext>
            </a:extLst>
          </p:cNvPr>
          <p:cNvSpPr/>
          <p:nvPr/>
        </p:nvSpPr>
        <p:spPr>
          <a:xfrm>
            <a:off x="457200" y="5023581"/>
            <a:ext cx="2421082" cy="1470095"/>
          </a:xfrm>
          <a:prstGeom prst="rect">
            <a:avLst/>
          </a:prstGeom>
          <a:solidFill>
            <a:srgbClr val="15306B"/>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Change the engine oil every 6 months.</a:t>
            </a:r>
          </a:p>
        </p:txBody>
      </p:sp>
      <p:cxnSp>
        <p:nvCxnSpPr>
          <p:cNvPr id="44" name="Straight Arrow Connector 43">
            <a:extLst>
              <a:ext uri="{FF2B5EF4-FFF2-40B4-BE49-F238E27FC236}">
                <a16:creationId xmlns:a16="http://schemas.microsoft.com/office/drawing/2014/main" id="{85745A50-88CD-4CA2-908E-C515F460B701}"/>
              </a:ext>
            </a:extLst>
          </p:cNvPr>
          <p:cNvCxnSpPr>
            <a:cxnSpLocks/>
            <a:stCxn id="5" idx="2"/>
            <a:endCxn id="42" idx="0"/>
          </p:cNvCxnSpPr>
          <p:nvPr/>
        </p:nvCxnSpPr>
        <p:spPr>
          <a:xfrm>
            <a:off x="1659082" y="4412672"/>
            <a:ext cx="8659" cy="610909"/>
          </a:xfrm>
          <a:prstGeom prst="straightConnector1">
            <a:avLst/>
          </a:prstGeom>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28F387D-466E-4EAF-8FD0-B34F1502D904}"/>
              </a:ext>
            </a:extLst>
          </p:cNvPr>
          <p:cNvSpPr/>
          <p:nvPr/>
        </p:nvSpPr>
        <p:spPr>
          <a:xfrm>
            <a:off x="3408218" y="5009727"/>
            <a:ext cx="2421082" cy="1470095"/>
          </a:xfrm>
          <a:prstGeom prst="rect">
            <a:avLst/>
          </a:prstGeom>
          <a:solidFill>
            <a:srgbClr val="15306B"/>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Check engine oil level prior to use.  Replenish, as required.</a:t>
            </a:r>
          </a:p>
        </p:txBody>
      </p:sp>
      <p:cxnSp>
        <p:nvCxnSpPr>
          <p:cNvPr id="46" name="Straight Arrow Connector 45">
            <a:extLst>
              <a:ext uri="{FF2B5EF4-FFF2-40B4-BE49-F238E27FC236}">
                <a16:creationId xmlns:a16="http://schemas.microsoft.com/office/drawing/2014/main" id="{5ACAF4CF-DEFF-4F29-B022-46748A0FF835}"/>
              </a:ext>
            </a:extLst>
          </p:cNvPr>
          <p:cNvCxnSpPr>
            <a:cxnSpLocks/>
            <a:endCxn id="45" idx="0"/>
          </p:cNvCxnSpPr>
          <p:nvPr/>
        </p:nvCxnSpPr>
        <p:spPr>
          <a:xfrm>
            <a:off x="4610100" y="4398818"/>
            <a:ext cx="8659" cy="610909"/>
          </a:xfrm>
          <a:prstGeom prst="straightConnector1">
            <a:avLst/>
          </a:prstGeom>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DB09A42-4F54-4F96-A2FC-B865D72C5F0D}"/>
              </a:ext>
            </a:extLst>
          </p:cNvPr>
          <p:cNvSpPr/>
          <p:nvPr/>
        </p:nvSpPr>
        <p:spPr>
          <a:xfrm>
            <a:off x="6454486" y="4800600"/>
            <a:ext cx="2421082" cy="1893505"/>
          </a:xfrm>
          <a:prstGeom prst="rect">
            <a:avLst/>
          </a:prstGeom>
          <a:solidFill>
            <a:srgbClr val="15306B"/>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Visually inspect cooling fan drive belt every 500 operating hours.  Replace, as required.</a:t>
            </a:r>
          </a:p>
        </p:txBody>
      </p:sp>
      <p:cxnSp>
        <p:nvCxnSpPr>
          <p:cNvPr id="48" name="Straight Arrow Connector 47">
            <a:extLst>
              <a:ext uri="{FF2B5EF4-FFF2-40B4-BE49-F238E27FC236}">
                <a16:creationId xmlns:a16="http://schemas.microsoft.com/office/drawing/2014/main" id="{81429305-06DB-466B-83C1-53AA1A42C9A5}"/>
              </a:ext>
            </a:extLst>
          </p:cNvPr>
          <p:cNvCxnSpPr>
            <a:cxnSpLocks/>
            <a:endCxn id="47" idx="0"/>
          </p:cNvCxnSpPr>
          <p:nvPr/>
        </p:nvCxnSpPr>
        <p:spPr>
          <a:xfrm>
            <a:off x="7656368" y="4398818"/>
            <a:ext cx="8659" cy="401782"/>
          </a:xfrm>
          <a:prstGeom prst="straightConnector1">
            <a:avLst/>
          </a:prstGeom>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C90CFB8-8571-4399-A967-D0B06B9B3B47}"/>
              </a:ext>
            </a:extLst>
          </p:cNvPr>
          <p:cNvSpPr/>
          <p:nvPr/>
        </p:nvSpPr>
        <p:spPr>
          <a:xfrm>
            <a:off x="9363942" y="5023581"/>
            <a:ext cx="2421082" cy="1470095"/>
          </a:xfrm>
          <a:prstGeom prst="rect">
            <a:avLst/>
          </a:prstGeom>
          <a:solidFill>
            <a:srgbClr val="15306B"/>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scheduled maintenance</a:t>
            </a:r>
          </a:p>
        </p:txBody>
      </p:sp>
      <p:cxnSp>
        <p:nvCxnSpPr>
          <p:cNvPr id="50" name="Straight Arrow Connector 49">
            <a:extLst>
              <a:ext uri="{FF2B5EF4-FFF2-40B4-BE49-F238E27FC236}">
                <a16:creationId xmlns:a16="http://schemas.microsoft.com/office/drawing/2014/main" id="{558C4C1F-14DF-46B1-B8C1-C63308497E6A}"/>
              </a:ext>
            </a:extLst>
          </p:cNvPr>
          <p:cNvCxnSpPr>
            <a:cxnSpLocks/>
            <a:endCxn id="49" idx="0"/>
          </p:cNvCxnSpPr>
          <p:nvPr/>
        </p:nvCxnSpPr>
        <p:spPr>
          <a:xfrm>
            <a:off x="10565824" y="4412672"/>
            <a:ext cx="8659" cy="610909"/>
          </a:xfrm>
          <a:prstGeom prst="straightConnector1">
            <a:avLst/>
          </a:prstGeom>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B39D5DE-20AE-46BC-903B-023F2E162F4C}"/>
              </a:ext>
            </a:extLst>
          </p:cNvPr>
          <p:cNvSpPr/>
          <p:nvPr/>
        </p:nvSpPr>
        <p:spPr>
          <a:xfrm>
            <a:off x="9234053" y="2946400"/>
            <a:ext cx="2653147" cy="3646311"/>
          </a:xfrm>
          <a:prstGeom prst="rect">
            <a:avLst/>
          </a:prstGeom>
          <a:noFill/>
          <a:ln w="57150">
            <a:solidFill>
              <a:srgbClr val="FF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CC3300"/>
                </a:solidFill>
              </a:ln>
              <a:noFill/>
              <a:effectLst/>
              <a:uLnTx/>
              <a:uFillTx/>
              <a:latin typeface="Century Gothic" panose="020B0502020202020204"/>
              <a:ea typeface="+mn-ea"/>
              <a:cs typeface="+mn-cs"/>
            </a:endParaRPr>
          </a:p>
        </p:txBody>
      </p:sp>
      <p:sp>
        <p:nvSpPr>
          <p:cNvPr id="26" name="TextBox 25">
            <a:extLst>
              <a:ext uri="{FF2B5EF4-FFF2-40B4-BE49-F238E27FC236}">
                <a16:creationId xmlns:a16="http://schemas.microsoft.com/office/drawing/2014/main" id="{5D82ABEF-2583-404F-AE8D-F16891B625F8}"/>
              </a:ext>
            </a:extLst>
          </p:cNvPr>
          <p:cNvSpPr txBox="1"/>
          <p:nvPr/>
        </p:nvSpPr>
        <p:spPr>
          <a:xfrm>
            <a:off x="259642" y="822610"/>
            <a:ext cx="3923607" cy="138499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What specifically causes the diesel engine to fail?</a:t>
            </a:r>
          </a:p>
        </p:txBody>
      </p:sp>
      <p:sp>
        <p:nvSpPr>
          <p:cNvPr id="28" name="Rectangle 2">
            <a:extLst>
              <a:ext uri="{FF2B5EF4-FFF2-40B4-BE49-F238E27FC236}">
                <a16:creationId xmlns:a16="http://schemas.microsoft.com/office/drawing/2014/main" id="{E11BBC3C-6A1E-45CB-BABC-4D28F675FD0C}"/>
              </a:ext>
            </a:extLst>
          </p:cNvPr>
          <p:cNvSpPr>
            <a:spLocks noChangeArrowheads="1"/>
          </p:cNvSpPr>
          <p:nvPr/>
        </p:nvSpPr>
        <p:spPr bwMode="auto">
          <a:xfrm>
            <a:off x="609600" y="163895"/>
            <a:ext cx="11201400" cy="53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detailed should Failure Modes be written?</a:t>
            </a:r>
            <a:endParaRPr kumimoji="0" lang="en-US" altLang="en-US" sz="3600" b="0"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Content Placeholder 2">
            <a:extLst>
              <a:ext uri="{FF2B5EF4-FFF2-40B4-BE49-F238E27FC236}">
                <a16:creationId xmlns:a16="http://schemas.microsoft.com/office/drawing/2014/main" id="{2244DE02-F6D4-4C0E-923C-9AB30413C446}"/>
              </a:ext>
            </a:extLst>
          </p:cNvPr>
          <p:cNvSpPr txBox="1">
            <a:spLocks/>
          </p:cNvSpPr>
          <p:nvPr/>
        </p:nvSpPr>
        <p:spPr>
          <a:xfrm>
            <a:off x="7820890" y="906162"/>
            <a:ext cx="4225638" cy="1066111"/>
          </a:xfrm>
          <a:prstGeom prst="rect">
            <a:avLst/>
          </a:prstGeom>
          <a:ln>
            <a:solidFill>
              <a:srgbClr val="FFC92A"/>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GOAL: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Proactive Maintenance Plan</a:t>
            </a:r>
          </a:p>
        </p:txBody>
      </p:sp>
    </p:spTree>
    <p:extLst>
      <p:ext uri="{BB962C8B-B14F-4D97-AF65-F5344CB8AC3E}">
        <p14:creationId xmlns:p14="http://schemas.microsoft.com/office/powerpoint/2010/main" val="3524377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42" grpId="0" animBg="1"/>
      <p:bldP spid="45" grpId="0" animBg="1"/>
      <p:bldP spid="47" grpId="0" animBg="1"/>
      <p:bldP spid="49" grpId="0" animBg="1"/>
      <p:bldP spid="25" grpId="0" animBg="1"/>
      <p:bldP spid="26" grpId="0"/>
      <p:bldP spid="29"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D24D6A27-7717-4043-9CA6-2C0C7C31B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FFC92A"/>
            </a:solidFill>
          </a:ln>
        </p:spPr>
      </p:pic>
      <p:sp>
        <p:nvSpPr>
          <p:cNvPr id="11" name="Rectangle 2">
            <a:extLst>
              <a:ext uri="{FF2B5EF4-FFF2-40B4-BE49-F238E27FC236}">
                <a16:creationId xmlns:a16="http://schemas.microsoft.com/office/drawing/2014/main" id="{9687E06B-CF04-48A3-AE83-3E92C7F1BB5A}"/>
              </a:ext>
            </a:extLst>
          </p:cNvPr>
          <p:cNvSpPr>
            <a:spLocks noChangeArrowheads="1"/>
          </p:cNvSpPr>
          <p:nvPr/>
        </p:nvSpPr>
        <p:spPr bwMode="auto">
          <a:xfrm>
            <a:off x="609600" y="163895"/>
            <a:ext cx="11201400" cy="53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detailed should Failure Modes be written?</a:t>
            </a:r>
            <a:endParaRPr kumimoji="0" lang="en-US" altLang="en-US" sz="3600" b="0"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09F8CD0E-74AD-4667-BF5B-6873EEB304A9}"/>
              </a:ext>
            </a:extLst>
          </p:cNvPr>
          <p:cNvSpPr/>
          <p:nvPr/>
        </p:nvSpPr>
        <p:spPr>
          <a:xfrm>
            <a:off x="9324110" y="3034145"/>
            <a:ext cx="2500745" cy="1371600"/>
          </a:xfrm>
          <a:prstGeom prst="rect">
            <a:avLst/>
          </a:prstGeom>
          <a:solidFill>
            <a:srgbClr val="FFCC99"/>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Starter motor fails</a:t>
            </a:r>
          </a:p>
        </p:txBody>
      </p:sp>
      <p:sp>
        <p:nvSpPr>
          <p:cNvPr id="49" name="Rectangle 48">
            <a:extLst>
              <a:ext uri="{FF2B5EF4-FFF2-40B4-BE49-F238E27FC236}">
                <a16:creationId xmlns:a16="http://schemas.microsoft.com/office/drawing/2014/main" id="{4C90CFB8-8571-4399-A967-D0B06B9B3B47}"/>
              </a:ext>
            </a:extLst>
          </p:cNvPr>
          <p:cNvSpPr/>
          <p:nvPr/>
        </p:nvSpPr>
        <p:spPr>
          <a:xfrm>
            <a:off x="9363942" y="5023581"/>
            <a:ext cx="2421082" cy="1388169"/>
          </a:xfrm>
          <a:prstGeom prst="rect">
            <a:avLst/>
          </a:prstGeom>
          <a:solidFill>
            <a:srgbClr val="15306B"/>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scheduled maintenance</a:t>
            </a:r>
          </a:p>
        </p:txBody>
      </p:sp>
      <p:cxnSp>
        <p:nvCxnSpPr>
          <p:cNvPr id="50" name="Straight Arrow Connector 49">
            <a:extLst>
              <a:ext uri="{FF2B5EF4-FFF2-40B4-BE49-F238E27FC236}">
                <a16:creationId xmlns:a16="http://schemas.microsoft.com/office/drawing/2014/main" id="{558C4C1F-14DF-46B1-B8C1-C63308497E6A}"/>
              </a:ext>
            </a:extLst>
          </p:cNvPr>
          <p:cNvCxnSpPr>
            <a:cxnSpLocks/>
            <a:endCxn id="49" idx="0"/>
          </p:cNvCxnSpPr>
          <p:nvPr/>
        </p:nvCxnSpPr>
        <p:spPr>
          <a:xfrm>
            <a:off x="10565824" y="4412672"/>
            <a:ext cx="8659" cy="610909"/>
          </a:xfrm>
          <a:prstGeom prst="straightConnector1">
            <a:avLst/>
          </a:prstGeom>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C474060-AA37-411D-8326-3DA851A893BF}"/>
              </a:ext>
            </a:extLst>
          </p:cNvPr>
          <p:cNvSpPr/>
          <p:nvPr/>
        </p:nvSpPr>
        <p:spPr>
          <a:xfrm>
            <a:off x="228600" y="3013363"/>
            <a:ext cx="1631372" cy="1371600"/>
          </a:xfrm>
          <a:prstGeom prst="rect">
            <a:avLst/>
          </a:prstGeom>
          <a:solidFill>
            <a:srgbClr val="C2C2C2"/>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Electrical connections loosen</a:t>
            </a:r>
          </a:p>
        </p:txBody>
      </p:sp>
      <p:sp>
        <p:nvSpPr>
          <p:cNvPr id="25" name="Rectangle 24">
            <a:extLst>
              <a:ext uri="{FF2B5EF4-FFF2-40B4-BE49-F238E27FC236}">
                <a16:creationId xmlns:a16="http://schemas.microsoft.com/office/drawing/2014/main" id="{AE1695E7-6EAF-4782-8BD9-A7AA047E96EA}"/>
              </a:ext>
            </a:extLst>
          </p:cNvPr>
          <p:cNvSpPr/>
          <p:nvPr/>
        </p:nvSpPr>
        <p:spPr>
          <a:xfrm>
            <a:off x="2311979" y="3013363"/>
            <a:ext cx="1681593" cy="1371600"/>
          </a:xfrm>
          <a:prstGeom prst="rect">
            <a:avLst/>
          </a:prstGeom>
          <a:solidFill>
            <a:srgbClr val="C2C2C2"/>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Armature insulation breaks down</a:t>
            </a:r>
          </a:p>
        </p:txBody>
      </p:sp>
      <p:sp>
        <p:nvSpPr>
          <p:cNvPr id="26" name="Rectangle 25">
            <a:extLst>
              <a:ext uri="{FF2B5EF4-FFF2-40B4-BE49-F238E27FC236}">
                <a16:creationId xmlns:a16="http://schemas.microsoft.com/office/drawing/2014/main" id="{4AA1D50C-1E70-4FFE-A8D0-50C031E4187C}"/>
              </a:ext>
            </a:extLst>
          </p:cNvPr>
          <p:cNvSpPr/>
          <p:nvPr/>
        </p:nvSpPr>
        <p:spPr>
          <a:xfrm>
            <a:off x="4399250" y="3013363"/>
            <a:ext cx="2092037" cy="1371600"/>
          </a:xfrm>
          <a:prstGeom prst="rect">
            <a:avLst/>
          </a:prstGeom>
          <a:solidFill>
            <a:schemeClr val="accent3">
              <a:lumMod val="75000"/>
            </a:schemeClr>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Solenoid fails</a:t>
            </a:r>
          </a:p>
        </p:txBody>
      </p:sp>
      <p:sp>
        <p:nvSpPr>
          <p:cNvPr id="27" name="Rectangle 26">
            <a:extLst>
              <a:ext uri="{FF2B5EF4-FFF2-40B4-BE49-F238E27FC236}">
                <a16:creationId xmlns:a16="http://schemas.microsoft.com/office/drawing/2014/main" id="{137B361F-4AC6-41C1-9022-8B0F9B8290D2}"/>
              </a:ext>
            </a:extLst>
          </p:cNvPr>
          <p:cNvSpPr/>
          <p:nvPr/>
        </p:nvSpPr>
        <p:spPr>
          <a:xfrm>
            <a:off x="3215120" y="986576"/>
            <a:ext cx="2500745" cy="1371600"/>
          </a:xfrm>
          <a:prstGeom prst="rect">
            <a:avLst/>
          </a:prstGeom>
          <a:solidFill>
            <a:srgbClr val="FFCC99"/>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Starter motor fails</a:t>
            </a:r>
          </a:p>
        </p:txBody>
      </p:sp>
      <p:cxnSp>
        <p:nvCxnSpPr>
          <p:cNvPr id="13" name="Straight Arrow Connector 12">
            <a:extLst>
              <a:ext uri="{FF2B5EF4-FFF2-40B4-BE49-F238E27FC236}">
                <a16:creationId xmlns:a16="http://schemas.microsoft.com/office/drawing/2014/main" id="{D7D4DAF8-A1EF-4211-BEEE-CC2C47EC0F98}"/>
              </a:ext>
            </a:extLst>
          </p:cNvPr>
          <p:cNvCxnSpPr>
            <a:cxnSpLocks/>
            <a:stCxn id="27" idx="2"/>
            <a:endCxn id="24" idx="0"/>
          </p:cNvCxnSpPr>
          <p:nvPr/>
        </p:nvCxnSpPr>
        <p:spPr>
          <a:xfrm flipH="1">
            <a:off x="1044286" y="2358176"/>
            <a:ext cx="3421207" cy="655187"/>
          </a:xfrm>
          <a:prstGeom prst="straightConnector1">
            <a:avLst/>
          </a:prstGeom>
          <a:ln w="3175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BFEE07-F27E-4F4B-8A54-2524F6B433E4}"/>
              </a:ext>
            </a:extLst>
          </p:cNvPr>
          <p:cNvSpPr/>
          <p:nvPr/>
        </p:nvSpPr>
        <p:spPr>
          <a:xfrm>
            <a:off x="6781367" y="3013363"/>
            <a:ext cx="2092037" cy="1371600"/>
          </a:xfrm>
          <a:prstGeom prst="rect">
            <a:avLst/>
          </a:prstGeom>
          <a:solidFill>
            <a:srgbClr val="C2C2C2"/>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Brushes wear</a:t>
            </a:r>
          </a:p>
        </p:txBody>
      </p:sp>
      <p:cxnSp>
        <p:nvCxnSpPr>
          <p:cNvPr id="6" name="Straight Connector 5">
            <a:extLst>
              <a:ext uri="{FF2B5EF4-FFF2-40B4-BE49-F238E27FC236}">
                <a16:creationId xmlns:a16="http://schemas.microsoft.com/office/drawing/2014/main" id="{41953923-ED78-4E36-A7C2-7735AF70829F}"/>
              </a:ext>
            </a:extLst>
          </p:cNvPr>
          <p:cNvCxnSpPr>
            <a:cxnSpLocks/>
          </p:cNvCxnSpPr>
          <p:nvPr/>
        </p:nvCxnSpPr>
        <p:spPr>
          <a:xfrm>
            <a:off x="9067800" y="2685769"/>
            <a:ext cx="0" cy="394363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0DC4326-1855-439F-A977-E32D3915525C}"/>
              </a:ext>
            </a:extLst>
          </p:cNvPr>
          <p:cNvCxnSpPr>
            <a:cxnSpLocks/>
            <a:stCxn id="27" idx="2"/>
            <a:endCxn id="25" idx="0"/>
          </p:cNvCxnSpPr>
          <p:nvPr/>
        </p:nvCxnSpPr>
        <p:spPr>
          <a:xfrm flipH="1">
            <a:off x="3152776" y="2358176"/>
            <a:ext cx="1312717" cy="655187"/>
          </a:xfrm>
          <a:prstGeom prst="straightConnector1">
            <a:avLst/>
          </a:prstGeom>
          <a:ln w="3175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D4EFD06-C323-4123-9912-F5D9E9A26DB7}"/>
              </a:ext>
            </a:extLst>
          </p:cNvPr>
          <p:cNvCxnSpPr>
            <a:stCxn id="27" idx="2"/>
            <a:endCxn id="26" idx="0"/>
          </p:cNvCxnSpPr>
          <p:nvPr/>
        </p:nvCxnSpPr>
        <p:spPr>
          <a:xfrm>
            <a:off x="4465493" y="2358176"/>
            <a:ext cx="979776" cy="655187"/>
          </a:xfrm>
          <a:prstGeom prst="straightConnector1">
            <a:avLst/>
          </a:prstGeom>
          <a:ln w="3175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68905E9-BBDB-4ABB-AAE5-E19778800BE9}"/>
              </a:ext>
            </a:extLst>
          </p:cNvPr>
          <p:cNvCxnSpPr>
            <a:stCxn id="27" idx="2"/>
            <a:endCxn id="18" idx="0"/>
          </p:cNvCxnSpPr>
          <p:nvPr/>
        </p:nvCxnSpPr>
        <p:spPr>
          <a:xfrm>
            <a:off x="4465493" y="2358176"/>
            <a:ext cx="3361893" cy="655187"/>
          </a:xfrm>
          <a:prstGeom prst="straightConnector1">
            <a:avLst/>
          </a:prstGeom>
          <a:ln w="3175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0C63E11-F91B-4821-94D7-F51B88365455}"/>
              </a:ext>
            </a:extLst>
          </p:cNvPr>
          <p:cNvSpPr/>
          <p:nvPr/>
        </p:nvSpPr>
        <p:spPr>
          <a:xfrm>
            <a:off x="4399250" y="5009726"/>
            <a:ext cx="2092037" cy="1371600"/>
          </a:xfrm>
          <a:prstGeom prst="rect">
            <a:avLst/>
          </a:prstGeom>
          <a:solidFill>
            <a:schemeClr val="accent3">
              <a:lumMod val="75000"/>
            </a:schemeClr>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Coil burns out</a:t>
            </a:r>
          </a:p>
        </p:txBody>
      </p:sp>
      <p:sp>
        <p:nvSpPr>
          <p:cNvPr id="31" name="Rectangle 30">
            <a:extLst>
              <a:ext uri="{FF2B5EF4-FFF2-40B4-BE49-F238E27FC236}">
                <a16:creationId xmlns:a16="http://schemas.microsoft.com/office/drawing/2014/main" id="{8A60DFCB-1A2C-4FCF-92E7-AE0BBBEC6E97}"/>
              </a:ext>
            </a:extLst>
          </p:cNvPr>
          <p:cNvSpPr/>
          <p:nvPr/>
        </p:nvSpPr>
        <p:spPr>
          <a:xfrm>
            <a:off x="6827692" y="5009726"/>
            <a:ext cx="2092037" cy="1371600"/>
          </a:xfrm>
          <a:prstGeom prst="rect">
            <a:avLst/>
          </a:prstGeom>
          <a:solidFill>
            <a:schemeClr val="accent3">
              <a:lumMod val="75000"/>
            </a:schemeClr>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so on…</a:t>
            </a:r>
          </a:p>
        </p:txBody>
      </p:sp>
      <p:sp>
        <p:nvSpPr>
          <p:cNvPr id="32" name="Rectangle 31">
            <a:extLst>
              <a:ext uri="{FF2B5EF4-FFF2-40B4-BE49-F238E27FC236}">
                <a16:creationId xmlns:a16="http://schemas.microsoft.com/office/drawing/2014/main" id="{DE4E433A-E283-430B-A146-F66EE857DDE7}"/>
              </a:ext>
            </a:extLst>
          </p:cNvPr>
          <p:cNvSpPr/>
          <p:nvPr/>
        </p:nvSpPr>
        <p:spPr>
          <a:xfrm>
            <a:off x="1994185" y="5040150"/>
            <a:ext cx="2092037" cy="1371600"/>
          </a:xfrm>
          <a:prstGeom prst="rect">
            <a:avLst/>
          </a:prstGeom>
          <a:solidFill>
            <a:schemeClr val="accent3">
              <a:lumMod val="75000"/>
            </a:schemeClr>
          </a:solidFill>
          <a:ln>
            <a:noFill/>
          </a:ln>
          <a:scene3d>
            <a:camera prst="orthographicFront"/>
            <a:lightRig rig="threePt" dir="t"/>
          </a:scene3d>
          <a:sp3d>
            <a:bevelT w="1016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Plunger sticks</a:t>
            </a:r>
          </a:p>
        </p:txBody>
      </p:sp>
      <p:cxnSp>
        <p:nvCxnSpPr>
          <p:cNvPr id="36" name="Straight Arrow Connector 35">
            <a:extLst>
              <a:ext uri="{FF2B5EF4-FFF2-40B4-BE49-F238E27FC236}">
                <a16:creationId xmlns:a16="http://schemas.microsoft.com/office/drawing/2014/main" id="{3173258B-2BAE-4BF3-86E5-87B1F2833749}"/>
              </a:ext>
            </a:extLst>
          </p:cNvPr>
          <p:cNvCxnSpPr>
            <a:stCxn id="26" idx="2"/>
            <a:endCxn id="30" idx="0"/>
          </p:cNvCxnSpPr>
          <p:nvPr/>
        </p:nvCxnSpPr>
        <p:spPr>
          <a:xfrm>
            <a:off x="5445269" y="4384963"/>
            <a:ext cx="0" cy="624763"/>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545FF0B-559C-42A5-A44F-70CDFA396EE9}"/>
              </a:ext>
            </a:extLst>
          </p:cNvPr>
          <p:cNvCxnSpPr>
            <a:stCxn id="26" idx="2"/>
            <a:endCxn id="32" idx="0"/>
          </p:cNvCxnSpPr>
          <p:nvPr/>
        </p:nvCxnSpPr>
        <p:spPr>
          <a:xfrm flipH="1">
            <a:off x="3040204" y="4384963"/>
            <a:ext cx="2405065" cy="655187"/>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F1BABBE-03A3-4134-9B38-17EDA705D5FB}"/>
              </a:ext>
            </a:extLst>
          </p:cNvPr>
          <p:cNvCxnSpPr>
            <a:stCxn id="26" idx="2"/>
            <a:endCxn id="31" idx="0"/>
          </p:cNvCxnSpPr>
          <p:nvPr/>
        </p:nvCxnSpPr>
        <p:spPr>
          <a:xfrm>
            <a:off x="5445269" y="4384963"/>
            <a:ext cx="2428442" cy="624763"/>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02328535-39A6-4AD5-BBB5-55CF45FC3753}"/>
              </a:ext>
            </a:extLst>
          </p:cNvPr>
          <p:cNvSpPr txBox="1">
            <a:spLocks/>
          </p:cNvSpPr>
          <p:nvPr/>
        </p:nvSpPr>
        <p:spPr>
          <a:xfrm>
            <a:off x="7820890" y="906162"/>
            <a:ext cx="4225638" cy="1066111"/>
          </a:xfrm>
          <a:prstGeom prst="rect">
            <a:avLst/>
          </a:prstGeom>
          <a:ln>
            <a:solidFill>
              <a:srgbClr val="FFC92A"/>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GOAL: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Proactive Maintenance Plan</a:t>
            </a:r>
          </a:p>
        </p:txBody>
      </p:sp>
      <p:sp>
        <p:nvSpPr>
          <p:cNvPr id="23" name="Rectangle 22">
            <a:extLst>
              <a:ext uri="{FF2B5EF4-FFF2-40B4-BE49-F238E27FC236}">
                <a16:creationId xmlns:a16="http://schemas.microsoft.com/office/drawing/2014/main" id="{5D3F54DA-76DB-488A-8CF5-281D0BAE2283}"/>
              </a:ext>
            </a:extLst>
          </p:cNvPr>
          <p:cNvSpPr/>
          <p:nvPr/>
        </p:nvSpPr>
        <p:spPr>
          <a:xfrm>
            <a:off x="9234053" y="2946400"/>
            <a:ext cx="2653147" cy="3646311"/>
          </a:xfrm>
          <a:prstGeom prst="rect">
            <a:avLst/>
          </a:prstGeom>
          <a:noFill/>
          <a:ln w="57150">
            <a:solidFill>
              <a:srgbClr val="FF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CC3300"/>
                </a:solidFill>
              </a:ln>
              <a:noFill/>
              <a:effectLst/>
              <a:uLnTx/>
              <a:uFillTx/>
              <a:latin typeface="Century Gothic" panose="020B0502020202020204"/>
              <a:ea typeface="+mn-ea"/>
              <a:cs typeface="+mn-cs"/>
            </a:endParaRPr>
          </a:p>
        </p:txBody>
      </p:sp>
      <p:sp>
        <p:nvSpPr>
          <p:cNvPr id="2" name="Rectangle 1">
            <a:extLst>
              <a:ext uri="{FF2B5EF4-FFF2-40B4-BE49-F238E27FC236}">
                <a16:creationId xmlns:a16="http://schemas.microsoft.com/office/drawing/2014/main" id="{010D0A0B-79D1-4EDE-8587-469B1CEA8F85}"/>
              </a:ext>
            </a:extLst>
          </p:cNvPr>
          <p:cNvSpPr/>
          <p:nvPr/>
        </p:nvSpPr>
        <p:spPr>
          <a:xfrm rot="20554300">
            <a:off x="674290" y="3532911"/>
            <a:ext cx="8028290" cy="1200329"/>
          </a:xfrm>
          <a:prstGeom prst="rect">
            <a:avLst/>
          </a:prstGeom>
          <a:noFill/>
        </p:spPr>
        <p:txBody>
          <a:bodyPr wrap="square" lIns="91440" tIns="45720" rIns="91440" bIns="4572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black"/>
                  </a:solidFill>
                  <a:prstDash val="solid"/>
                </a:ln>
                <a:solidFill>
                  <a:srgbClr val="FF0000"/>
                </a:solidFill>
                <a:effectLst>
                  <a:outerShdw blurRad="12700" dist="38100" dir="2700000" algn="tl" rotWithShape="0">
                    <a:prstClr val="black">
                      <a:lumMod val="50000"/>
                    </a:prstClr>
                  </a:outerShdw>
                </a:effectLst>
                <a:uLnTx/>
                <a:uFillTx/>
                <a:latin typeface="Century Gothic" panose="020B0502020202020204"/>
                <a:ea typeface="+mn-ea"/>
                <a:cs typeface="+mn-cs"/>
              </a:rPr>
              <a:t>Too Much Detail</a:t>
            </a:r>
          </a:p>
        </p:txBody>
      </p:sp>
    </p:spTree>
    <p:extLst>
      <p:ext uri="{BB962C8B-B14F-4D97-AF65-F5344CB8AC3E}">
        <p14:creationId xmlns:p14="http://schemas.microsoft.com/office/powerpoint/2010/main" val="37935417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9" grpId="0" animBg="1"/>
      <p:bldP spid="24" grpId="0" animBg="1"/>
      <p:bldP spid="25" grpId="0" animBg="1"/>
      <p:bldP spid="26" grpId="0" animBg="1"/>
      <p:bldP spid="18" grpId="0" animBg="1"/>
      <p:bldP spid="30" grpId="0" animBg="1"/>
      <p:bldP spid="31" grpId="0" animBg="1"/>
      <p:bldP spid="32" grpId="0" animBg="1"/>
      <p:bldP spid="28" grpId="0" animBg="1"/>
      <p:bldP spid="23" grpId="0" animBg="1"/>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27F6895B-9F74-4D50-9D87-803D58F2A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Line 5">
            <a:extLst>
              <a:ext uri="{FF2B5EF4-FFF2-40B4-BE49-F238E27FC236}">
                <a16:creationId xmlns:a16="http://schemas.microsoft.com/office/drawing/2014/main" id="{833FAFEE-53A9-4889-9FE4-69DD6597B136}"/>
              </a:ext>
            </a:extLst>
          </p:cNvPr>
          <p:cNvSpPr>
            <a:spLocks noChangeShapeType="1"/>
          </p:cNvSpPr>
          <p:nvPr/>
        </p:nvSpPr>
        <p:spPr bwMode="auto">
          <a:xfrm>
            <a:off x="1320572" y="2827287"/>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Line 6">
            <a:extLst>
              <a:ext uri="{FF2B5EF4-FFF2-40B4-BE49-F238E27FC236}">
                <a16:creationId xmlns:a16="http://schemas.microsoft.com/office/drawing/2014/main" id="{10EDD3D5-33EE-48EF-BD40-266E75A3DA31}"/>
              </a:ext>
            </a:extLst>
          </p:cNvPr>
          <p:cNvSpPr>
            <a:spLocks noChangeShapeType="1"/>
          </p:cNvSpPr>
          <p:nvPr/>
        </p:nvSpPr>
        <p:spPr bwMode="auto">
          <a:xfrm flipV="1">
            <a:off x="1320572" y="5335537"/>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 Box 7">
            <a:extLst>
              <a:ext uri="{FF2B5EF4-FFF2-40B4-BE49-F238E27FC236}">
                <a16:creationId xmlns:a16="http://schemas.microsoft.com/office/drawing/2014/main" id="{5C1B661A-E5C4-4668-BEC9-808CE9EE743E}"/>
              </a:ext>
            </a:extLst>
          </p:cNvPr>
          <p:cNvSpPr txBox="1">
            <a:spLocks noChangeArrowheads="1"/>
          </p:cNvSpPr>
          <p:nvPr/>
        </p:nvSpPr>
        <p:spPr bwMode="auto">
          <a:xfrm rot="16200000">
            <a:off x="-213745" y="3890493"/>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Resistance to Failure</a:t>
            </a:r>
          </a:p>
        </p:txBody>
      </p:sp>
      <p:sp>
        <p:nvSpPr>
          <p:cNvPr id="16" name="Text Box 8">
            <a:extLst>
              <a:ext uri="{FF2B5EF4-FFF2-40B4-BE49-F238E27FC236}">
                <a16:creationId xmlns:a16="http://schemas.microsoft.com/office/drawing/2014/main" id="{93FC5370-E5EC-436D-8E4C-B1DC1062A9B4}"/>
              </a:ext>
            </a:extLst>
          </p:cNvPr>
          <p:cNvSpPr txBox="1">
            <a:spLocks noChangeArrowheads="1"/>
          </p:cNvSpPr>
          <p:nvPr/>
        </p:nvSpPr>
        <p:spPr bwMode="auto">
          <a:xfrm>
            <a:off x="1306287" y="5399037"/>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a:t>
            </a:r>
          </a:p>
        </p:txBody>
      </p:sp>
      <p:sp>
        <p:nvSpPr>
          <p:cNvPr id="17" name="Arc 9">
            <a:extLst>
              <a:ext uri="{FF2B5EF4-FFF2-40B4-BE49-F238E27FC236}">
                <a16:creationId xmlns:a16="http://schemas.microsoft.com/office/drawing/2014/main" id="{A5ED919D-1406-4B58-B0B6-7752E4573535}"/>
              </a:ext>
            </a:extLst>
          </p:cNvPr>
          <p:cNvSpPr>
            <a:spLocks/>
          </p:cNvSpPr>
          <p:nvPr/>
        </p:nvSpPr>
        <p:spPr bwMode="auto">
          <a:xfrm>
            <a:off x="608174" y="3025432"/>
            <a:ext cx="4535098" cy="2316455"/>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 Box 10">
            <a:extLst>
              <a:ext uri="{FF2B5EF4-FFF2-40B4-BE49-F238E27FC236}">
                <a16:creationId xmlns:a16="http://schemas.microsoft.com/office/drawing/2014/main" id="{35558B28-D54A-4758-93E8-D7C7E3EFC1E0}"/>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F: Structure fails</a:t>
            </a:r>
          </a:p>
        </p:txBody>
      </p:sp>
      <p:sp>
        <p:nvSpPr>
          <p:cNvPr id="21" name="Text Box 11">
            <a:extLst>
              <a:ext uri="{FF2B5EF4-FFF2-40B4-BE49-F238E27FC236}">
                <a16:creationId xmlns:a16="http://schemas.microsoft.com/office/drawing/2014/main" id="{EC2E9017-052D-4CC5-A03D-60399A90CFE1}"/>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400" b="1"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22" name="Text Box 12">
            <a:extLst>
              <a:ext uri="{FF2B5EF4-FFF2-40B4-BE49-F238E27FC236}">
                <a16:creationId xmlns:a16="http://schemas.microsoft.com/office/drawing/2014/main" id="{2961278D-0840-4472-B7F3-28B700014FF2}"/>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 Box 14">
            <a:extLst>
              <a:ext uri="{FF2B5EF4-FFF2-40B4-BE49-F238E27FC236}">
                <a16:creationId xmlns:a16="http://schemas.microsoft.com/office/drawing/2014/main" id="{9CCDA931-1914-4575-AF5E-A6387E091838}"/>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25" name="Text Box 15">
            <a:extLst>
              <a:ext uri="{FF2B5EF4-FFF2-40B4-BE49-F238E27FC236}">
                <a16:creationId xmlns:a16="http://schemas.microsoft.com/office/drawing/2014/main" id="{BB0E08E2-29CC-437C-8236-8719483499FC}"/>
              </a:ext>
            </a:extLst>
          </p:cNvPr>
          <p:cNvSpPr txBox="1">
            <a:spLocks noChangeArrowheads="1"/>
          </p:cNvSpPr>
          <p:nvPr/>
        </p:nvSpPr>
        <p:spPr bwMode="auto">
          <a:xfrm>
            <a:off x="2952522" y="3033661"/>
            <a:ext cx="482774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a:t>
            </a:r>
            <a:r>
              <a:rPr kumimoji="0" lang="en-US" altLang="en-US" sz="1700" b="0"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2</a:t>
            </a: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Crack detectable using radiographic x-ray</a:t>
            </a:r>
          </a:p>
        </p:txBody>
      </p:sp>
      <p:sp>
        <p:nvSpPr>
          <p:cNvPr id="26" name="Text Box 16">
            <a:extLst>
              <a:ext uri="{FF2B5EF4-FFF2-40B4-BE49-F238E27FC236}">
                <a16:creationId xmlns:a16="http://schemas.microsoft.com/office/drawing/2014/main" id="{F05964B2-9583-483D-A350-7F045D0282A7}"/>
              </a:ext>
            </a:extLst>
          </p:cNvPr>
          <p:cNvSpPr txBox="1">
            <a:spLocks noChangeArrowheads="1"/>
          </p:cNvSpPr>
          <p:nvPr/>
        </p:nvSpPr>
        <p:spPr bwMode="auto">
          <a:xfrm>
            <a:off x="1993673" y="2965092"/>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27" name="Text Box 17">
            <a:extLst>
              <a:ext uri="{FF2B5EF4-FFF2-40B4-BE49-F238E27FC236}">
                <a16:creationId xmlns:a16="http://schemas.microsoft.com/office/drawing/2014/main" id="{E03F8591-56A9-477F-9799-3DCA37367A2E}"/>
              </a:ext>
            </a:extLst>
          </p:cNvPr>
          <p:cNvSpPr txBox="1">
            <a:spLocks noChangeArrowheads="1"/>
          </p:cNvSpPr>
          <p:nvPr/>
        </p:nvSpPr>
        <p:spPr bwMode="auto">
          <a:xfrm>
            <a:off x="2082572" y="2685692"/>
            <a:ext cx="521810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a:t>
            </a:r>
            <a:r>
              <a:rPr kumimoji="0" lang="en-US" altLang="en-US" sz="1700" b="0"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1</a:t>
            </a: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Crack detectable using ultrasonic inspection</a:t>
            </a:r>
          </a:p>
        </p:txBody>
      </p:sp>
      <p:sp>
        <p:nvSpPr>
          <p:cNvPr id="28" name="Text Box 18">
            <a:extLst>
              <a:ext uri="{FF2B5EF4-FFF2-40B4-BE49-F238E27FC236}">
                <a16:creationId xmlns:a16="http://schemas.microsoft.com/office/drawing/2014/main" id="{DB1F14D5-81B1-4ABB-9BF9-CB7ED3BB5E18}"/>
              </a:ext>
            </a:extLst>
          </p:cNvPr>
          <p:cNvSpPr txBox="1">
            <a:spLocks noChangeArrowheads="1"/>
          </p:cNvSpPr>
          <p:nvPr/>
        </p:nvSpPr>
        <p:spPr bwMode="auto">
          <a:xfrm>
            <a:off x="3684200" y="3525717"/>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29" name="Text Box 19">
            <a:extLst>
              <a:ext uri="{FF2B5EF4-FFF2-40B4-BE49-F238E27FC236}">
                <a16:creationId xmlns:a16="http://schemas.microsoft.com/office/drawing/2014/main" id="{041AD366-8C39-4D50-9387-F59F9EBB8B0E}"/>
              </a:ext>
            </a:extLst>
          </p:cNvPr>
          <p:cNvSpPr txBox="1">
            <a:spLocks noChangeArrowheads="1"/>
          </p:cNvSpPr>
          <p:nvPr/>
        </p:nvSpPr>
        <p:spPr bwMode="auto">
          <a:xfrm>
            <a:off x="4248988" y="3900700"/>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30" name="Text Box 20">
            <a:extLst>
              <a:ext uri="{FF2B5EF4-FFF2-40B4-BE49-F238E27FC236}">
                <a16:creationId xmlns:a16="http://schemas.microsoft.com/office/drawing/2014/main" id="{81E56EA8-E4AF-41B8-B912-59CED4F87B34}"/>
              </a:ext>
            </a:extLst>
          </p:cNvPr>
          <p:cNvSpPr txBox="1">
            <a:spLocks noChangeArrowheads="1"/>
          </p:cNvSpPr>
          <p:nvPr/>
        </p:nvSpPr>
        <p:spPr bwMode="auto">
          <a:xfrm>
            <a:off x="3989000" y="3462217"/>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a:t>
            </a:r>
            <a:r>
              <a:rPr kumimoji="0" lang="en-US" altLang="en-US" sz="1700" b="0"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3</a:t>
            </a: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Crack detectable using eddy current</a:t>
            </a:r>
          </a:p>
        </p:txBody>
      </p:sp>
      <p:sp>
        <p:nvSpPr>
          <p:cNvPr id="31" name="Text Box 21">
            <a:extLst>
              <a:ext uri="{FF2B5EF4-FFF2-40B4-BE49-F238E27FC236}">
                <a16:creationId xmlns:a16="http://schemas.microsoft.com/office/drawing/2014/main" id="{DE29B2A5-96FB-4D30-A509-32513CD99270}"/>
              </a:ext>
            </a:extLst>
          </p:cNvPr>
          <p:cNvSpPr txBox="1">
            <a:spLocks noChangeArrowheads="1"/>
          </p:cNvSpPr>
          <p:nvPr/>
        </p:nvSpPr>
        <p:spPr bwMode="auto">
          <a:xfrm>
            <a:off x="4579187" y="3900700"/>
            <a:ext cx="435186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a:t>
            </a:r>
            <a:r>
              <a:rPr kumimoji="0" lang="en-US" altLang="en-US" sz="1700" b="0"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4</a:t>
            </a: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Crack detectable using dye penetrant</a:t>
            </a:r>
          </a:p>
        </p:txBody>
      </p:sp>
      <p:sp>
        <p:nvSpPr>
          <p:cNvPr id="32" name="Text Box 22">
            <a:extLst>
              <a:ext uri="{FF2B5EF4-FFF2-40B4-BE49-F238E27FC236}">
                <a16:creationId xmlns:a16="http://schemas.microsoft.com/office/drawing/2014/main" id="{F94D6333-20B1-44D9-8293-D3B52BF6BC3F}"/>
              </a:ext>
            </a:extLst>
          </p:cNvPr>
          <p:cNvSpPr txBox="1">
            <a:spLocks noChangeArrowheads="1"/>
          </p:cNvSpPr>
          <p:nvPr/>
        </p:nvSpPr>
        <p:spPr bwMode="auto">
          <a:xfrm>
            <a:off x="4655227" y="4354007"/>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33" name="Text Box 23">
            <a:extLst>
              <a:ext uri="{FF2B5EF4-FFF2-40B4-BE49-F238E27FC236}">
                <a16:creationId xmlns:a16="http://schemas.microsoft.com/office/drawing/2014/main" id="{528C71B4-3BE2-4506-8CEE-684ACDAE5692}"/>
              </a:ext>
            </a:extLst>
          </p:cNvPr>
          <p:cNvSpPr txBox="1">
            <a:spLocks noChangeArrowheads="1"/>
          </p:cNvSpPr>
          <p:nvPr/>
        </p:nvSpPr>
        <p:spPr bwMode="auto">
          <a:xfrm>
            <a:off x="4883826" y="4354007"/>
            <a:ext cx="414667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a:t>
            </a:r>
            <a:r>
              <a:rPr kumimoji="0" lang="en-US" altLang="en-US" sz="1700" b="0"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5</a:t>
            </a: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Crack detectable with the human eye</a:t>
            </a:r>
          </a:p>
        </p:txBody>
      </p:sp>
      <p:sp>
        <p:nvSpPr>
          <p:cNvPr id="43" name="Text Box 13">
            <a:extLst>
              <a:ext uri="{FF2B5EF4-FFF2-40B4-BE49-F238E27FC236}">
                <a16:creationId xmlns:a16="http://schemas.microsoft.com/office/drawing/2014/main" id="{B0EE54A5-7994-44D0-8204-D7982735432E}"/>
              </a:ext>
            </a:extLst>
          </p:cNvPr>
          <p:cNvSpPr txBox="1">
            <a:spLocks noChangeArrowheads="1"/>
          </p:cNvSpPr>
          <p:nvPr/>
        </p:nvSpPr>
        <p:spPr bwMode="auto">
          <a:xfrm>
            <a:off x="80571" y="2413872"/>
            <a:ext cx="1193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Structure is new</a:t>
            </a:r>
          </a:p>
        </p:txBody>
      </p:sp>
      <p:cxnSp>
        <p:nvCxnSpPr>
          <p:cNvPr id="3" name="Straight Connector 2">
            <a:extLst>
              <a:ext uri="{FF2B5EF4-FFF2-40B4-BE49-F238E27FC236}">
                <a16:creationId xmlns:a16="http://schemas.microsoft.com/office/drawing/2014/main" id="{FE8D2DBC-280E-4806-86E3-9D3D1553FF02}"/>
              </a:ext>
            </a:extLst>
          </p:cNvPr>
          <p:cNvCxnSpPr>
            <a:cxnSpLocks/>
          </p:cNvCxnSpPr>
          <p:nvPr/>
        </p:nvCxnSpPr>
        <p:spPr>
          <a:xfrm>
            <a:off x="2167843" y="3117492"/>
            <a:ext cx="0" cy="325196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F3C9C40-ACE7-4D7B-A7D5-7FAE9E58768D}"/>
              </a:ext>
            </a:extLst>
          </p:cNvPr>
          <p:cNvCxnSpPr>
            <a:cxnSpLocks/>
          </p:cNvCxnSpPr>
          <p:nvPr/>
        </p:nvCxnSpPr>
        <p:spPr>
          <a:xfrm>
            <a:off x="5143272" y="5341887"/>
            <a:ext cx="0" cy="102756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79F11C-6DD7-43C6-8ED8-FFC193C857B1}"/>
              </a:ext>
            </a:extLst>
          </p:cNvPr>
          <p:cNvCxnSpPr>
            <a:cxnSpLocks/>
          </p:cNvCxnSpPr>
          <p:nvPr/>
        </p:nvCxnSpPr>
        <p:spPr>
          <a:xfrm>
            <a:off x="2167843" y="6278304"/>
            <a:ext cx="7846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91BEED-F253-49A8-A944-1A392813B5FC}"/>
              </a:ext>
            </a:extLst>
          </p:cNvPr>
          <p:cNvCxnSpPr>
            <a:cxnSpLocks/>
          </p:cNvCxnSpPr>
          <p:nvPr/>
        </p:nvCxnSpPr>
        <p:spPr>
          <a:xfrm>
            <a:off x="4358593" y="6278304"/>
            <a:ext cx="7846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Box 10">
            <a:extLst>
              <a:ext uri="{FF2B5EF4-FFF2-40B4-BE49-F238E27FC236}">
                <a16:creationId xmlns:a16="http://schemas.microsoft.com/office/drawing/2014/main" id="{E0529342-F41D-4574-ADBD-946FCE8C46C0}"/>
              </a:ext>
            </a:extLst>
          </p:cNvPr>
          <p:cNvSpPr txBox="1">
            <a:spLocks noChangeArrowheads="1"/>
          </p:cNvSpPr>
          <p:nvPr/>
        </p:nvSpPr>
        <p:spPr bwMode="auto">
          <a:xfrm>
            <a:off x="2895147" y="6101332"/>
            <a:ext cx="1564467" cy="3539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P-F Interval</a:t>
            </a:r>
          </a:p>
        </p:txBody>
      </p:sp>
      <p:cxnSp>
        <p:nvCxnSpPr>
          <p:cNvPr id="44" name="Straight Connector 43">
            <a:extLst>
              <a:ext uri="{FF2B5EF4-FFF2-40B4-BE49-F238E27FC236}">
                <a16:creationId xmlns:a16="http://schemas.microsoft.com/office/drawing/2014/main" id="{BA1E9382-9458-4681-BF41-79486BE79676}"/>
              </a:ext>
            </a:extLst>
          </p:cNvPr>
          <p:cNvCxnSpPr>
            <a:cxnSpLocks/>
          </p:cNvCxnSpPr>
          <p:nvPr/>
        </p:nvCxnSpPr>
        <p:spPr>
          <a:xfrm>
            <a:off x="2741157" y="3269892"/>
            <a:ext cx="0" cy="28314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4BAFD1-884F-4C11-8AE9-D05B15476AB2}"/>
              </a:ext>
            </a:extLst>
          </p:cNvPr>
          <p:cNvCxnSpPr>
            <a:cxnSpLocks/>
          </p:cNvCxnSpPr>
          <p:nvPr/>
        </p:nvCxnSpPr>
        <p:spPr>
          <a:xfrm>
            <a:off x="3863130" y="3659838"/>
            <a:ext cx="0" cy="23116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5C172C6-BE96-41EF-993B-681A26019AF8}"/>
              </a:ext>
            </a:extLst>
          </p:cNvPr>
          <p:cNvCxnSpPr>
            <a:cxnSpLocks/>
          </p:cNvCxnSpPr>
          <p:nvPr/>
        </p:nvCxnSpPr>
        <p:spPr>
          <a:xfrm>
            <a:off x="2741157" y="6014131"/>
            <a:ext cx="2402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F642D50-3541-44BE-8A47-77EF3D6B31FB}"/>
              </a:ext>
            </a:extLst>
          </p:cNvPr>
          <p:cNvCxnSpPr>
            <a:cxnSpLocks/>
          </p:cNvCxnSpPr>
          <p:nvPr/>
        </p:nvCxnSpPr>
        <p:spPr>
          <a:xfrm>
            <a:off x="4416649" y="5701016"/>
            <a:ext cx="7266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D2E80DF-75DA-4FBA-871B-80D4ED9A6639}"/>
              </a:ext>
            </a:extLst>
          </p:cNvPr>
          <p:cNvCxnSpPr>
            <a:cxnSpLocks/>
          </p:cNvCxnSpPr>
          <p:nvPr/>
        </p:nvCxnSpPr>
        <p:spPr>
          <a:xfrm>
            <a:off x="4416649" y="4082290"/>
            <a:ext cx="0" cy="16706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8EA9BD0-8952-47C0-A42A-00A082D9C7E3}"/>
              </a:ext>
            </a:extLst>
          </p:cNvPr>
          <p:cNvCxnSpPr>
            <a:cxnSpLocks/>
          </p:cNvCxnSpPr>
          <p:nvPr/>
        </p:nvCxnSpPr>
        <p:spPr>
          <a:xfrm>
            <a:off x="4825770" y="4503152"/>
            <a:ext cx="7487" cy="10848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A9054D-C6C1-488C-8A85-474153ADE5BE}"/>
              </a:ext>
            </a:extLst>
          </p:cNvPr>
          <p:cNvCxnSpPr>
            <a:cxnSpLocks/>
          </p:cNvCxnSpPr>
          <p:nvPr/>
        </p:nvCxnSpPr>
        <p:spPr>
          <a:xfrm>
            <a:off x="4832348" y="5515317"/>
            <a:ext cx="3109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520038E-5A8B-49EC-B949-E03036C73D85}"/>
              </a:ext>
            </a:extLst>
          </p:cNvPr>
          <p:cNvCxnSpPr>
            <a:cxnSpLocks/>
          </p:cNvCxnSpPr>
          <p:nvPr/>
        </p:nvCxnSpPr>
        <p:spPr>
          <a:xfrm>
            <a:off x="3863130" y="5853416"/>
            <a:ext cx="1280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2">
            <a:extLst>
              <a:ext uri="{FF2B5EF4-FFF2-40B4-BE49-F238E27FC236}">
                <a16:creationId xmlns:a16="http://schemas.microsoft.com/office/drawing/2014/main" id="{FCEACD41-914F-4E98-AE20-C09D55CF2065}"/>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 name="TextBox 38">
            <a:extLst>
              <a:ext uri="{FF2B5EF4-FFF2-40B4-BE49-F238E27FC236}">
                <a16:creationId xmlns:a16="http://schemas.microsoft.com/office/drawing/2014/main" id="{C2DD869B-933C-436D-A541-0AA7B85389C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prstClr val="white"/>
              </a:solidFill>
              <a:effectLst/>
              <a:uLnTx/>
              <a:uFillTx/>
              <a:latin typeface="Roboto" panose="020B0604020202020204" charset="0"/>
              <a:ea typeface="Roboto" panose="020B0604020202020204" charset="0"/>
              <a:cs typeface="+mn-cs"/>
            </a:endParaRPr>
          </a:p>
        </p:txBody>
      </p:sp>
      <p:sp>
        <p:nvSpPr>
          <p:cNvPr id="40" name="TextBox 39">
            <a:extLst>
              <a:ext uri="{FF2B5EF4-FFF2-40B4-BE49-F238E27FC236}">
                <a16:creationId xmlns:a16="http://schemas.microsoft.com/office/drawing/2014/main" id="{9BA55FBC-CA1F-4CC8-9F09-3BDDDEB6EDB4}"/>
              </a:ext>
            </a:extLst>
          </p:cNvPr>
          <p:cNvSpPr txBox="1"/>
          <p:nvPr/>
        </p:nvSpPr>
        <p:spPr>
          <a:xfrm>
            <a:off x="3827995" y="1158087"/>
            <a:ext cx="7904550" cy="510778"/>
          </a:xfrm>
          <a:prstGeom prst="roundRect">
            <a:avLst/>
          </a:prstGeom>
          <a:solidFill>
            <a:srgbClr val="15306B"/>
          </a:solidFill>
          <a:scene3d>
            <a:camera prst="orthographicFront"/>
            <a:lightRig rig="threePt" dir="t"/>
          </a:scene3d>
          <a:sp3d>
            <a:bevelT/>
          </a:sp3d>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92A"/>
                </a:solidFill>
                <a:effectLst/>
                <a:uLnTx/>
                <a:uFillTx/>
                <a:latin typeface="Roboto" panose="020B0604020202020204"/>
                <a:ea typeface="+mn-ea"/>
                <a:cs typeface="Arial" panose="020B0604020202020204" pitchFamily="34" charset="0"/>
              </a:rPr>
              <a:t>There can be more than one Potential Failure Condition</a:t>
            </a:r>
            <a:endParaRPr kumimoji="0" lang="en-US" sz="2400" b="1" i="0" u="none" strike="noStrike" kern="1200" cap="none" spc="0" normalizeH="0" baseline="0" noProof="0" dirty="0">
              <a:ln>
                <a:noFill/>
              </a:ln>
              <a:solidFill>
                <a:srgbClr val="FFC92A"/>
              </a:solidFill>
              <a:effectLst/>
              <a:uLnTx/>
              <a:uFillTx/>
              <a:latin typeface="Roboto" panose="020B0604020202020204"/>
              <a:ea typeface="+mn-ea"/>
              <a:cs typeface="Arial" panose="020B0604020202020204" pitchFamily="34" charset="0"/>
            </a:endParaRPr>
          </a:p>
        </p:txBody>
      </p:sp>
    </p:spTree>
    <p:extLst>
      <p:ext uri="{BB962C8B-B14F-4D97-AF65-F5344CB8AC3E}">
        <p14:creationId xmlns:p14="http://schemas.microsoft.com/office/powerpoint/2010/main" val="24246133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4" grpId="0"/>
      <p:bldP spid="25" grpId="0"/>
      <p:bldP spid="26" grpId="0"/>
      <p:bldP spid="27" grpId="0"/>
      <p:bldP spid="28" grpId="0"/>
      <p:bldP spid="29" grpId="0"/>
      <p:bldP spid="30" grpId="0"/>
      <p:bldP spid="31" grpId="0"/>
      <p:bldP spid="32" grpId="0"/>
      <p:bldP spid="33" grpId="0"/>
      <p:bldP spid="43" grpId="0"/>
      <p:bldP spid="38" grpId="0"/>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1709097375"/>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FFC92A"/>
                          </a:solidFill>
                          <a:latin typeface="Arial" panose="020B0604020202020204" pitchFamily="34" charset="0"/>
                          <a:ea typeface="+mn-ea"/>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Along paved roads and highways</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Go up to 360 miles without stopping</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In climates that range from 0º to 115º F (-17º to 46º C)</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Tree>
    <p:extLst>
      <p:ext uri="{BB962C8B-B14F-4D97-AF65-F5344CB8AC3E}">
        <p14:creationId xmlns:p14="http://schemas.microsoft.com/office/powerpoint/2010/main" val="18377592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50FC506A-0529-4709-8E55-F8D02128E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Line 5">
            <a:extLst>
              <a:ext uri="{FF2B5EF4-FFF2-40B4-BE49-F238E27FC236}">
                <a16:creationId xmlns:a16="http://schemas.microsoft.com/office/drawing/2014/main" id="{833FAFEE-53A9-4889-9FE4-69DD6597B136}"/>
              </a:ext>
            </a:extLst>
          </p:cNvPr>
          <p:cNvSpPr>
            <a:spLocks noChangeShapeType="1"/>
          </p:cNvSpPr>
          <p:nvPr/>
        </p:nvSpPr>
        <p:spPr bwMode="auto">
          <a:xfrm>
            <a:off x="1320572" y="2827287"/>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Line 6">
            <a:extLst>
              <a:ext uri="{FF2B5EF4-FFF2-40B4-BE49-F238E27FC236}">
                <a16:creationId xmlns:a16="http://schemas.microsoft.com/office/drawing/2014/main" id="{10EDD3D5-33EE-48EF-BD40-266E75A3DA31}"/>
              </a:ext>
            </a:extLst>
          </p:cNvPr>
          <p:cNvSpPr>
            <a:spLocks noChangeShapeType="1"/>
          </p:cNvSpPr>
          <p:nvPr/>
        </p:nvSpPr>
        <p:spPr bwMode="auto">
          <a:xfrm flipV="1">
            <a:off x="1320572" y="5335537"/>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 Box 7">
            <a:extLst>
              <a:ext uri="{FF2B5EF4-FFF2-40B4-BE49-F238E27FC236}">
                <a16:creationId xmlns:a16="http://schemas.microsoft.com/office/drawing/2014/main" id="{5C1B661A-E5C4-4668-BEC9-808CE9EE743E}"/>
              </a:ext>
            </a:extLst>
          </p:cNvPr>
          <p:cNvSpPr txBox="1">
            <a:spLocks noChangeArrowheads="1"/>
          </p:cNvSpPr>
          <p:nvPr/>
        </p:nvSpPr>
        <p:spPr bwMode="auto">
          <a:xfrm rot="16200000">
            <a:off x="-213745" y="3890493"/>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Resistance to Failure</a:t>
            </a:r>
          </a:p>
        </p:txBody>
      </p:sp>
      <p:sp>
        <p:nvSpPr>
          <p:cNvPr id="16" name="Text Box 8">
            <a:extLst>
              <a:ext uri="{FF2B5EF4-FFF2-40B4-BE49-F238E27FC236}">
                <a16:creationId xmlns:a16="http://schemas.microsoft.com/office/drawing/2014/main" id="{93FC5370-E5EC-436D-8E4C-B1DC1062A9B4}"/>
              </a:ext>
            </a:extLst>
          </p:cNvPr>
          <p:cNvSpPr txBox="1">
            <a:spLocks noChangeArrowheads="1"/>
          </p:cNvSpPr>
          <p:nvPr/>
        </p:nvSpPr>
        <p:spPr bwMode="auto">
          <a:xfrm>
            <a:off x="1306287" y="5399037"/>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a:t>
            </a:r>
          </a:p>
        </p:txBody>
      </p:sp>
      <p:sp>
        <p:nvSpPr>
          <p:cNvPr id="17" name="Arc 9">
            <a:extLst>
              <a:ext uri="{FF2B5EF4-FFF2-40B4-BE49-F238E27FC236}">
                <a16:creationId xmlns:a16="http://schemas.microsoft.com/office/drawing/2014/main" id="{A5ED919D-1406-4B58-B0B6-7752E4573535}"/>
              </a:ext>
            </a:extLst>
          </p:cNvPr>
          <p:cNvSpPr>
            <a:spLocks/>
          </p:cNvSpPr>
          <p:nvPr/>
        </p:nvSpPr>
        <p:spPr bwMode="auto">
          <a:xfrm>
            <a:off x="571272" y="3009850"/>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 Box 10">
            <a:extLst>
              <a:ext uri="{FF2B5EF4-FFF2-40B4-BE49-F238E27FC236}">
                <a16:creationId xmlns:a16="http://schemas.microsoft.com/office/drawing/2014/main" id="{35558B28-D54A-4758-93E8-D7C7E3EFC1E0}"/>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F</a:t>
            </a:r>
            <a:r>
              <a:rPr kumimoji="0" lang="en-US" altLang="en-US" sz="1700" b="1"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2</a:t>
            </a:r>
            <a:r>
              <a:rPr kumimoji="0" lang="en-US" altLang="en-US" sz="17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Component fails</a:t>
            </a:r>
          </a:p>
        </p:txBody>
      </p:sp>
      <p:sp>
        <p:nvSpPr>
          <p:cNvPr id="21" name="Text Box 11">
            <a:extLst>
              <a:ext uri="{FF2B5EF4-FFF2-40B4-BE49-F238E27FC236}">
                <a16:creationId xmlns:a16="http://schemas.microsoft.com/office/drawing/2014/main" id="{EC2E9017-052D-4CC5-A03D-60399A90CFE1}"/>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400" b="1"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22" name="Text Box 12">
            <a:extLst>
              <a:ext uri="{FF2B5EF4-FFF2-40B4-BE49-F238E27FC236}">
                <a16:creationId xmlns:a16="http://schemas.microsoft.com/office/drawing/2014/main" id="{2961278D-0840-4472-B7F3-28B700014FF2}"/>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 Box 14">
            <a:extLst>
              <a:ext uri="{FF2B5EF4-FFF2-40B4-BE49-F238E27FC236}">
                <a16:creationId xmlns:a16="http://schemas.microsoft.com/office/drawing/2014/main" id="{9CCDA931-1914-4575-AF5E-A6387E091838}"/>
              </a:ext>
            </a:extLst>
          </p:cNvPr>
          <p:cNvSpPr txBox="1">
            <a:spLocks noChangeArrowheads="1"/>
          </p:cNvSpPr>
          <p:nvPr/>
        </p:nvSpPr>
        <p:spPr bwMode="auto">
          <a:xfrm>
            <a:off x="3180197" y="3324572"/>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25" name="Text Box 15">
            <a:extLst>
              <a:ext uri="{FF2B5EF4-FFF2-40B4-BE49-F238E27FC236}">
                <a16:creationId xmlns:a16="http://schemas.microsoft.com/office/drawing/2014/main" id="{BB0E08E2-29CC-437C-8236-8719483499FC}"/>
              </a:ext>
            </a:extLst>
          </p:cNvPr>
          <p:cNvSpPr txBox="1">
            <a:spLocks noChangeArrowheads="1"/>
          </p:cNvSpPr>
          <p:nvPr/>
        </p:nvSpPr>
        <p:spPr bwMode="auto">
          <a:xfrm>
            <a:off x="3264350" y="3073569"/>
            <a:ext cx="8072662"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F</a:t>
            </a:r>
            <a:r>
              <a:rPr kumimoji="0" lang="en-US" altLang="en-US" sz="1700" b="1"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1</a:t>
            </a:r>
            <a:r>
              <a:rPr kumimoji="0" lang="en-US" altLang="en-US" sz="17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More than 5 pits </a:t>
            </a: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(corrosion control no possible; component must be replaced)</a:t>
            </a:r>
          </a:p>
        </p:txBody>
      </p:sp>
      <p:sp>
        <p:nvSpPr>
          <p:cNvPr id="26" name="Text Box 16">
            <a:extLst>
              <a:ext uri="{FF2B5EF4-FFF2-40B4-BE49-F238E27FC236}">
                <a16:creationId xmlns:a16="http://schemas.microsoft.com/office/drawing/2014/main" id="{F05964B2-9583-483D-A350-7F045D0282A7}"/>
              </a:ext>
            </a:extLst>
          </p:cNvPr>
          <p:cNvSpPr txBox="1">
            <a:spLocks noChangeArrowheads="1"/>
          </p:cNvSpPr>
          <p:nvPr/>
        </p:nvSpPr>
        <p:spPr bwMode="auto">
          <a:xfrm>
            <a:off x="1993673" y="2965092"/>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27" name="Text Box 17">
            <a:extLst>
              <a:ext uri="{FF2B5EF4-FFF2-40B4-BE49-F238E27FC236}">
                <a16:creationId xmlns:a16="http://schemas.microsoft.com/office/drawing/2014/main" id="{E03F8591-56A9-477F-9799-3DCA37367A2E}"/>
              </a:ext>
            </a:extLst>
          </p:cNvPr>
          <p:cNvSpPr txBox="1">
            <a:spLocks noChangeArrowheads="1"/>
          </p:cNvSpPr>
          <p:nvPr/>
        </p:nvSpPr>
        <p:spPr bwMode="auto">
          <a:xfrm>
            <a:off x="2082572" y="2685692"/>
            <a:ext cx="521810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 Corrosion is visually detectable</a:t>
            </a:r>
          </a:p>
        </p:txBody>
      </p:sp>
      <p:sp>
        <p:nvSpPr>
          <p:cNvPr id="43" name="Text Box 13">
            <a:extLst>
              <a:ext uri="{FF2B5EF4-FFF2-40B4-BE49-F238E27FC236}">
                <a16:creationId xmlns:a16="http://schemas.microsoft.com/office/drawing/2014/main" id="{B0EE54A5-7994-44D0-8204-D7982735432E}"/>
              </a:ext>
            </a:extLst>
          </p:cNvPr>
          <p:cNvSpPr txBox="1">
            <a:spLocks noChangeArrowheads="1"/>
          </p:cNvSpPr>
          <p:nvPr/>
        </p:nvSpPr>
        <p:spPr bwMode="auto">
          <a:xfrm>
            <a:off x="-28636" y="2455525"/>
            <a:ext cx="13492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Component installed</a:t>
            </a:r>
          </a:p>
        </p:txBody>
      </p:sp>
      <p:cxnSp>
        <p:nvCxnSpPr>
          <p:cNvPr id="3" name="Straight Connector 2">
            <a:extLst>
              <a:ext uri="{FF2B5EF4-FFF2-40B4-BE49-F238E27FC236}">
                <a16:creationId xmlns:a16="http://schemas.microsoft.com/office/drawing/2014/main" id="{FE8D2DBC-280E-4806-86E3-9D3D1553FF02}"/>
              </a:ext>
            </a:extLst>
          </p:cNvPr>
          <p:cNvCxnSpPr>
            <a:cxnSpLocks/>
          </p:cNvCxnSpPr>
          <p:nvPr/>
        </p:nvCxnSpPr>
        <p:spPr>
          <a:xfrm>
            <a:off x="2167843" y="3117492"/>
            <a:ext cx="0" cy="28966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F3C9C40-ACE7-4D7B-A7D5-7FAE9E58768D}"/>
              </a:ext>
            </a:extLst>
          </p:cNvPr>
          <p:cNvCxnSpPr>
            <a:cxnSpLocks/>
          </p:cNvCxnSpPr>
          <p:nvPr/>
        </p:nvCxnSpPr>
        <p:spPr>
          <a:xfrm>
            <a:off x="5143272" y="5341887"/>
            <a:ext cx="0" cy="6722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79F11C-6DD7-43C6-8ED8-FFC193C857B1}"/>
              </a:ext>
            </a:extLst>
          </p:cNvPr>
          <p:cNvCxnSpPr>
            <a:cxnSpLocks/>
          </p:cNvCxnSpPr>
          <p:nvPr/>
        </p:nvCxnSpPr>
        <p:spPr>
          <a:xfrm>
            <a:off x="2167843" y="5797030"/>
            <a:ext cx="7846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91BEED-F253-49A8-A944-1A392813B5FC}"/>
              </a:ext>
            </a:extLst>
          </p:cNvPr>
          <p:cNvCxnSpPr>
            <a:cxnSpLocks/>
          </p:cNvCxnSpPr>
          <p:nvPr/>
        </p:nvCxnSpPr>
        <p:spPr>
          <a:xfrm>
            <a:off x="4358593" y="5797030"/>
            <a:ext cx="7846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Box 10">
            <a:extLst>
              <a:ext uri="{FF2B5EF4-FFF2-40B4-BE49-F238E27FC236}">
                <a16:creationId xmlns:a16="http://schemas.microsoft.com/office/drawing/2014/main" id="{E0529342-F41D-4574-ADBD-946FCE8C46C0}"/>
              </a:ext>
            </a:extLst>
          </p:cNvPr>
          <p:cNvSpPr txBox="1">
            <a:spLocks noChangeArrowheads="1"/>
          </p:cNvSpPr>
          <p:nvPr/>
        </p:nvSpPr>
        <p:spPr bwMode="auto">
          <a:xfrm>
            <a:off x="1975202" y="3764096"/>
            <a:ext cx="1564467"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6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P-F</a:t>
            </a:r>
            <a:r>
              <a:rPr kumimoji="0" lang="en-US" altLang="en-US" sz="1600" b="0"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1</a:t>
            </a:r>
            <a:r>
              <a:rPr kumimoji="0" lang="en-US" altLang="en-US" sz="16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Interval</a:t>
            </a:r>
          </a:p>
        </p:txBody>
      </p:sp>
      <p:cxnSp>
        <p:nvCxnSpPr>
          <p:cNvPr id="44" name="Straight Connector 43">
            <a:extLst>
              <a:ext uri="{FF2B5EF4-FFF2-40B4-BE49-F238E27FC236}">
                <a16:creationId xmlns:a16="http://schemas.microsoft.com/office/drawing/2014/main" id="{BA1E9382-9458-4681-BF41-79486BE79676}"/>
              </a:ext>
            </a:extLst>
          </p:cNvPr>
          <p:cNvCxnSpPr>
            <a:cxnSpLocks/>
          </p:cNvCxnSpPr>
          <p:nvPr/>
        </p:nvCxnSpPr>
        <p:spPr>
          <a:xfrm flipH="1">
            <a:off x="3345046" y="3505684"/>
            <a:ext cx="375" cy="7174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Text Box 10">
            <a:extLst>
              <a:ext uri="{FF2B5EF4-FFF2-40B4-BE49-F238E27FC236}">
                <a16:creationId xmlns:a16="http://schemas.microsoft.com/office/drawing/2014/main" id="{990DBA2E-EEE8-4459-A4C1-C5B59B9A37E4}"/>
              </a:ext>
            </a:extLst>
          </p:cNvPr>
          <p:cNvSpPr txBox="1">
            <a:spLocks noChangeArrowheads="1"/>
          </p:cNvSpPr>
          <p:nvPr/>
        </p:nvSpPr>
        <p:spPr bwMode="auto">
          <a:xfrm>
            <a:off x="2254184" y="3544901"/>
            <a:ext cx="101273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5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3 months</a:t>
            </a:r>
          </a:p>
        </p:txBody>
      </p:sp>
      <p:sp>
        <p:nvSpPr>
          <p:cNvPr id="47" name="Text Box 10">
            <a:extLst>
              <a:ext uri="{FF2B5EF4-FFF2-40B4-BE49-F238E27FC236}">
                <a16:creationId xmlns:a16="http://schemas.microsoft.com/office/drawing/2014/main" id="{BA6FD995-3EC0-4F81-AF9D-F66AA5B16140}"/>
              </a:ext>
            </a:extLst>
          </p:cNvPr>
          <p:cNvSpPr txBox="1">
            <a:spLocks noChangeArrowheads="1"/>
          </p:cNvSpPr>
          <p:nvPr/>
        </p:nvSpPr>
        <p:spPr bwMode="auto">
          <a:xfrm>
            <a:off x="2873161" y="5763699"/>
            <a:ext cx="1564467"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6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P-F</a:t>
            </a:r>
            <a:r>
              <a:rPr kumimoji="0" lang="en-US" altLang="en-US" sz="1600" b="0" i="0" u="none" strike="noStrike" kern="1200" cap="none" spc="0" normalizeH="0" baseline="-25000" noProof="0" dirty="0">
                <a:ln>
                  <a:noFill/>
                </a:ln>
                <a:solidFill>
                  <a:srgbClr val="FFC92A"/>
                </a:solidFill>
                <a:effectLst/>
                <a:uLnTx/>
                <a:uFillTx/>
                <a:latin typeface="Arial" panose="020B0604020202020204" pitchFamily="34" charset="0"/>
                <a:ea typeface="+mn-ea"/>
                <a:cs typeface="Arial" panose="020B0604020202020204" pitchFamily="34" charset="0"/>
              </a:rPr>
              <a:t>2</a:t>
            </a:r>
            <a:r>
              <a:rPr kumimoji="0" lang="en-US" altLang="en-US" sz="16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 Interval</a:t>
            </a:r>
          </a:p>
        </p:txBody>
      </p:sp>
      <p:sp>
        <p:nvSpPr>
          <p:cNvPr id="48" name="Text Box 10">
            <a:extLst>
              <a:ext uri="{FF2B5EF4-FFF2-40B4-BE49-F238E27FC236}">
                <a16:creationId xmlns:a16="http://schemas.microsoft.com/office/drawing/2014/main" id="{10CE34CC-21D5-420D-828A-116C6B4DBD2D}"/>
              </a:ext>
            </a:extLst>
          </p:cNvPr>
          <p:cNvSpPr txBox="1">
            <a:spLocks noChangeArrowheads="1"/>
          </p:cNvSpPr>
          <p:nvPr/>
        </p:nvSpPr>
        <p:spPr bwMode="auto">
          <a:xfrm>
            <a:off x="3176207" y="5544504"/>
            <a:ext cx="101273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5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2 years</a:t>
            </a:r>
          </a:p>
        </p:txBody>
      </p:sp>
      <p:cxnSp>
        <p:nvCxnSpPr>
          <p:cNvPr id="49" name="Straight Connector 48">
            <a:extLst>
              <a:ext uri="{FF2B5EF4-FFF2-40B4-BE49-F238E27FC236}">
                <a16:creationId xmlns:a16="http://schemas.microsoft.com/office/drawing/2014/main" id="{C6FAB69A-F1F0-4560-87C0-C43D24BFA391}"/>
              </a:ext>
            </a:extLst>
          </p:cNvPr>
          <p:cNvCxnSpPr>
            <a:cxnSpLocks/>
          </p:cNvCxnSpPr>
          <p:nvPr/>
        </p:nvCxnSpPr>
        <p:spPr>
          <a:xfrm flipV="1">
            <a:off x="2167842" y="3706484"/>
            <a:ext cx="110406" cy="1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0E9D3DF-4CF7-4144-BA26-CC47279B9EEF}"/>
              </a:ext>
            </a:extLst>
          </p:cNvPr>
          <p:cNvCxnSpPr>
            <a:cxnSpLocks/>
          </p:cNvCxnSpPr>
          <p:nvPr/>
        </p:nvCxnSpPr>
        <p:spPr>
          <a:xfrm flipV="1">
            <a:off x="3234640" y="3702468"/>
            <a:ext cx="110406" cy="1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2">
            <a:extLst>
              <a:ext uri="{FF2B5EF4-FFF2-40B4-BE49-F238E27FC236}">
                <a16:creationId xmlns:a16="http://schemas.microsoft.com/office/drawing/2014/main" id="{D6CBB367-7623-43D9-BF65-B15E524E3751}"/>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F1637D0-1ECD-482A-BF26-1DD3CF0911B7}"/>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prstClr val="white"/>
              </a:solidFill>
              <a:effectLst/>
              <a:uLnTx/>
              <a:uFillTx/>
              <a:latin typeface="Roboto" panose="020B0604020202020204" charset="0"/>
              <a:ea typeface="Roboto" panose="020B0604020202020204" charset="0"/>
              <a:cs typeface="+mn-cs"/>
            </a:endParaRPr>
          </a:p>
        </p:txBody>
      </p:sp>
      <p:sp>
        <p:nvSpPr>
          <p:cNvPr id="30" name="TextBox 29">
            <a:extLst>
              <a:ext uri="{FF2B5EF4-FFF2-40B4-BE49-F238E27FC236}">
                <a16:creationId xmlns:a16="http://schemas.microsoft.com/office/drawing/2014/main" id="{23424675-319D-42B2-B972-46BE9D031718}"/>
              </a:ext>
            </a:extLst>
          </p:cNvPr>
          <p:cNvSpPr txBox="1"/>
          <p:nvPr/>
        </p:nvSpPr>
        <p:spPr>
          <a:xfrm>
            <a:off x="6248399" y="1158087"/>
            <a:ext cx="5484145" cy="510778"/>
          </a:xfrm>
          <a:prstGeom prst="roundRect">
            <a:avLst/>
          </a:prstGeom>
          <a:solidFill>
            <a:srgbClr val="15306B"/>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FFFF00"/>
                </a:solidFill>
                <a:effectLst/>
                <a:uLnTx/>
                <a:uFillTx/>
                <a:latin typeface="Roboto" panose="020B0604020202020204"/>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92A"/>
                </a:solidFill>
                <a:effectLst/>
                <a:uLnTx/>
                <a:uFillTx/>
                <a:latin typeface="Roboto" panose="020B0604020202020204"/>
                <a:ea typeface="+mn-ea"/>
                <a:cs typeface="Arial" panose="020B0604020202020204" pitchFamily="34" charset="0"/>
              </a:rPr>
              <a:t>There can be more than one “Failure.”</a:t>
            </a:r>
          </a:p>
        </p:txBody>
      </p:sp>
    </p:spTree>
    <p:extLst>
      <p:ext uri="{BB962C8B-B14F-4D97-AF65-F5344CB8AC3E}">
        <p14:creationId xmlns:p14="http://schemas.microsoft.com/office/powerpoint/2010/main" val="95628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4" grpId="0"/>
      <p:bldP spid="25" grpId="0"/>
      <p:bldP spid="26" grpId="0"/>
      <p:bldP spid="27" grpId="0"/>
      <p:bldP spid="43" grpId="0"/>
      <p:bldP spid="38" grpId="0"/>
      <p:bldP spid="45" grpId="0"/>
      <p:bldP spid="47" grpId="0"/>
      <p:bldP spid="48" grpId="0"/>
      <p:bldP spid="30"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42" descr="A close up of a logo&#10;&#10;Description generated with very high confidence">
            <a:extLst>
              <a:ext uri="{FF2B5EF4-FFF2-40B4-BE49-F238E27FC236}">
                <a16:creationId xmlns:a16="http://schemas.microsoft.com/office/drawing/2014/main" id="{366728F6-7C3E-4099-A91C-B475AC401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A525F90-6B26-45C7-897D-17E4F178F121}"/>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Proactive Maintenance</a:t>
            </a:r>
          </a:p>
        </p:txBody>
      </p:sp>
      <p:cxnSp>
        <p:nvCxnSpPr>
          <p:cNvPr id="5" name="Straight Connector 4">
            <a:extLst>
              <a:ext uri="{FF2B5EF4-FFF2-40B4-BE49-F238E27FC236}">
                <a16:creationId xmlns:a16="http://schemas.microsoft.com/office/drawing/2014/main" id="{6A00E03C-BBFD-4C6E-BAE4-A0CF9CD7AA2A}"/>
              </a:ext>
            </a:extLst>
          </p:cNvPr>
          <p:cNvCxnSpPr>
            <a:cxnSpLocks/>
          </p:cNvCxnSpPr>
          <p:nvPr/>
        </p:nvCxnSpPr>
        <p:spPr>
          <a:xfrm>
            <a:off x="6096000" y="1092200"/>
            <a:ext cx="0" cy="51816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72E628-DB5A-419E-9EA1-B1C004A488FC}"/>
              </a:ext>
            </a:extLst>
          </p:cNvPr>
          <p:cNvSpPr txBox="1"/>
          <p:nvPr/>
        </p:nvSpPr>
        <p:spPr>
          <a:xfrm>
            <a:off x="1092574" y="1076449"/>
            <a:ext cx="4292220" cy="523220"/>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Preventive Maintenance</a:t>
            </a:r>
          </a:p>
        </p:txBody>
      </p:sp>
      <p:sp>
        <p:nvSpPr>
          <p:cNvPr id="7" name="Line 5">
            <a:extLst>
              <a:ext uri="{FF2B5EF4-FFF2-40B4-BE49-F238E27FC236}">
                <a16:creationId xmlns:a16="http://schemas.microsoft.com/office/drawing/2014/main" id="{AA820BD6-05A3-43C5-8EEE-BA0369E31409}"/>
              </a:ext>
            </a:extLst>
          </p:cNvPr>
          <p:cNvSpPr>
            <a:spLocks noChangeShapeType="1"/>
          </p:cNvSpPr>
          <p:nvPr/>
        </p:nvSpPr>
        <p:spPr bwMode="auto">
          <a:xfrm flipV="1">
            <a:off x="5481637" y="4032341"/>
            <a:ext cx="6350" cy="769937"/>
          </a:xfrm>
          <a:prstGeom prst="line">
            <a:avLst/>
          </a:prstGeom>
          <a:noFill/>
          <a:ln w="2222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Line 6">
            <a:extLst>
              <a:ext uri="{FF2B5EF4-FFF2-40B4-BE49-F238E27FC236}">
                <a16:creationId xmlns:a16="http://schemas.microsoft.com/office/drawing/2014/main" id="{EFF3B38E-5B74-4266-AF54-9B329F846C24}"/>
              </a:ext>
            </a:extLst>
          </p:cNvPr>
          <p:cNvSpPr>
            <a:spLocks noChangeShapeType="1"/>
          </p:cNvSpPr>
          <p:nvPr/>
        </p:nvSpPr>
        <p:spPr bwMode="auto">
          <a:xfrm flipV="1">
            <a:off x="1949450" y="4019550"/>
            <a:ext cx="0" cy="777875"/>
          </a:xfrm>
          <a:prstGeom prst="line">
            <a:avLst/>
          </a:prstGeom>
          <a:noFill/>
          <a:ln w="2222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c 7">
            <a:extLst>
              <a:ext uri="{FF2B5EF4-FFF2-40B4-BE49-F238E27FC236}">
                <a16:creationId xmlns:a16="http://schemas.microsoft.com/office/drawing/2014/main" id="{AD121901-E56D-4126-8BFF-67930B1AAFDE}"/>
              </a:ext>
            </a:extLst>
          </p:cNvPr>
          <p:cNvSpPr>
            <a:spLocks/>
          </p:cNvSpPr>
          <p:nvPr/>
        </p:nvSpPr>
        <p:spPr bwMode="auto">
          <a:xfrm rot="5400000">
            <a:off x="4851400" y="4031456"/>
            <a:ext cx="536575" cy="669925"/>
          </a:xfrm>
          <a:custGeom>
            <a:avLst/>
            <a:gdLst>
              <a:gd name="G0" fmla="+- 0 0 0"/>
              <a:gd name="G1" fmla="+- 21168 0 0"/>
              <a:gd name="G2" fmla="+- 21600 0 0"/>
              <a:gd name="T0" fmla="*/ 4297 w 21600"/>
              <a:gd name="T1" fmla="*/ 0 h 21168"/>
              <a:gd name="T2" fmla="*/ 21600 w 21600"/>
              <a:gd name="T3" fmla="*/ 21168 h 21168"/>
              <a:gd name="T4" fmla="*/ 0 w 21600"/>
              <a:gd name="T5" fmla="*/ 21168 h 21168"/>
            </a:gdLst>
            <a:ahLst/>
            <a:cxnLst>
              <a:cxn ang="0">
                <a:pos x="T0" y="T1"/>
              </a:cxn>
              <a:cxn ang="0">
                <a:pos x="T2" y="T3"/>
              </a:cxn>
              <a:cxn ang="0">
                <a:pos x="T4" y="T5"/>
              </a:cxn>
            </a:cxnLst>
            <a:rect l="0" t="0" r="r" b="b"/>
            <a:pathLst>
              <a:path w="21600" h="21168" fill="none" extrusionOk="0">
                <a:moveTo>
                  <a:pt x="4297" y="-1"/>
                </a:moveTo>
                <a:cubicBezTo>
                  <a:pt x="14364" y="2043"/>
                  <a:pt x="21600" y="10895"/>
                  <a:pt x="21600" y="21168"/>
                </a:cubicBezTo>
              </a:path>
              <a:path w="21600" h="21168" stroke="0" extrusionOk="0">
                <a:moveTo>
                  <a:pt x="4297" y="-1"/>
                </a:moveTo>
                <a:cubicBezTo>
                  <a:pt x="14364" y="2043"/>
                  <a:pt x="21600" y="10895"/>
                  <a:pt x="21600" y="21168"/>
                </a:cubicBezTo>
                <a:lnTo>
                  <a:pt x="0" y="21168"/>
                </a:lnTo>
                <a:close/>
              </a:path>
            </a:pathLst>
          </a:custGeom>
          <a:noFill/>
          <a:ln w="22225"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1506C2-EFC4-404C-A0CB-62C9CF34B346}"/>
              </a:ext>
            </a:extLst>
          </p:cNvPr>
          <p:cNvSpPr>
            <a:spLocks noChangeArrowheads="1"/>
          </p:cNvSpPr>
          <p:nvPr/>
        </p:nvSpPr>
        <p:spPr bwMode="auto">
          <a:xfrm>
            <a:off x="4084638" y="3429000"/>
            <a:ext cx="1517650" cy="3052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srgbClr val="FFC000"/>
                </a:solidFill>
                <a:effectLst/>
                <a:uLnTx/>
                <a:uFillTx/>
                <a:latin typeface="Calibri" panose="020F0502020204030204"/>
                <a:ea typeface="+mn-ea"/>
                <a:cs typeface="+mn-cs"/>
              </a:rPr>
              <a:t>Wear-Out Region</a:t>
            </a:r>
          </a:p>
        </p:txBody>
      </p:sp>
      <p:sp>
        <p:nvSpPr>
          <p:cNvPr id="11" name="Rectangle 10">
            <a:extLst>
              <a:ext uri="{FF2B5EF4-FFF2-40B4-BE49-F238E27FC236}">
                <a16:creationId xmlns:a16="http://schemas.microsoft.com/office/drawing/2014/main" id="{74E77B3E-63F5-40CE-B749-EE8254ECCCB3}"/>
              </a:ext>
            </a:extLst>
          </p:cNvPr>
          <p:cNvSpPr>
            <a:spLocks noChangeArrowheads="1"/>
          </p:cNvSpPr>
          <p:nvPr/>
        </p:nvSpPr>
        <p:spPr bwMode="auto">
          <a:xfrm>
            <a:off x="650878" y="4039101"/>
            <a:ext cx="1212847" cy="7360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marL="0" marR="0" lvl="0" indent="0" algn="r" defTabSz="914400" rtl="0" eaLnBrk="0" fontAlgn="auto" latinLnBrk="0" hangingPunct="0">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Conditional Probability of Failure</a:t>
            </a:r>
          </a:p>
        </p:txBody>
      </p:sp>
      <p:sp>
        <p:nvSpPr>
          <p:cNvPr id="12" name="Rectangle 11">
            <a:extLst>
              <a:ext uri="{FF2B5EF4-FFF2-40B4-BE49-F238E27FC236}">
                <a16:creationId xmlns:a16="http://schemas.microsoft.com/office/drawing/2014/main" id="{9C3A427A-F77E-4EFA-9E10-D15758E30CD7}"/>
              </a:ext>
            </a:extLst>
          </p:cNvPr>
          <p:cNvSpPr>
            <a:spLocks noChangeArrowheads="1"/>
          </p:cNvSpPr>
          <p:nvPr/>
        </p:nvSpPr>
        <p:spPr bwMode="auto">
          <a:xfrm>
            <a:off x="1797050" y="4781550"/>
            <a:ext cx="762000" cy="3052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Calibri" panose="020F0502020204030204"/>
                <a:ea typeface="+mn-ea"/>
                <a:cs typeface="+mn-cs"/>
              </a:rPr>
              <a:t>Age</a:t>
            </a:r>
          </a:p>
        </p:txBody>
      </p:sp>
      <p:sp>
        <p:nvSpPr>
          <p:cNvPr id="13" name="Text Box 11">
            <a:extLst>
              <a:ext uri="{FF2B5EF4-FFF2-40B4-BE49-F238E27FC236}">
                <a16:creationId xmlns:a16="http://schemas.microsoft.com/office/drawing/2014/main" id="{974FF2AA-1C89-413B-9932-917EA386BEBA}"/>
              </a:ext>
            </a:extLst>
          </p:cNvPr>
          <p:cNvSpPr txBox="1">
            <a:spLocks noChangeArrowheads="1"/>
          </p:cNvSpPr>
          <p:nvPr/>
        </p:nvSpPr>
        <p:spPr bwMode="auto">
          <a:xfrm>
            <a:off x="2863850" y="4095750"/>
            <a:ext cx="1143000" cy="304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srgbClr val="FFC000"/>
                </a:solidFill>
                <a:effectLst/>
                <a:uLnTx/>
                <a:uFillTx/>
                <a:latin typeface="Calibri" panose="020F0502020204030204"/>
                <a:ea typeface="+mn-ea"/>
                <a:cs typeface="+mn-cs"/>
              </a:rPr>
              <a:t>Useful Life</a:t>
            </a:r>
          </a:p>
        </p:txBody>
      </p:sp>
      <p:sp>
        <p:nvSpPr>
          <p:cNvPr id="14" name="Line 12">
            <a:extLst>
              <a:ext uri="{FF2B5EF4-FFF2-40B4-BE49-F238E27FC236}">
                <a16:creationId xmlns:a16="http://schemas.microsoft.com/office/drawing/2014/main" id="{36E5322D-C7B1-4DC7-BFCC-62EA7AED2B99}"/>
              </a:ext>
            </a:extLst>
          </p:cNvPr>
          <p:cNvSpPr>
            <a:spLocks noChangeShapeType="1"/>
          </p:cNvSpPr>
          <p:nvPr/>
        </p:nvSpPr>
        <p:spPr bwMode="auto">
          <a:xfrm flipH="1">
            <a:off x="1951038" y="4248150"/>
            <a:ext cx="760412" cy="0"/>
          </a:xfrm>
          <a:prstGeom prst="line">
            <a:avLst/>
          </a:prstGeom>
          <a:noFill/>
          <a:ln w="2222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Line 13">
            <a:extLst>
              <a:ext uri="{FF2B5EF4-FFF2-40B4-BE49-F238E27FC236}">
                <a16:creationId xmlns:a16="http://schemas.microsoft.com/office/drawing/2014/main" id="{46961F2C-5C77-4071-A0F9-777CEFEFE8A5}"/>
              </a:ext>
            </a:extLst>
          </p:cNvPr>
          <p:cNvSpPr>
            <a:spLocks noChangeShapeType="1"/>
          </p:cNvSpPr>
          <p:nvPr/>
        </p:nvSpPr>
        <p:spPr bwMode="auto">
          <a:xfrm>
            <a:off x="4081463" y="4248150"/>
            <a:ext cx="763587" cy="0"/>
          </a:xfrm>
          <a:prstGeom prst="line">
            <a:avLst/>
          </a:prstGeom>
          <a:noFill/>
          <a:ln w="2222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Line 14">
            <a:extLst>
              <a:ext uri="{FF2B5EF4-FFF2-40B4-BE49-F238E27FC236}">
                <a16:creationId xmlns:a16="http://schemas.microsoft.com/office/drawing/2014/main" id="{587D5A9C-C5A0-4202-913E-E9B36F92B36B}"/>
              </a:ext>
            </a:extLst>
          </p:cNvPr>
          <p:cNvSpPr>
            <a:spLocks noChangeShapeType="1"/>
          </p:cNvSpPr>
          <p:nvPr/>
        </p:nvSpPr>
        <p:spPr bwMode="auto">
          <a:xfrm>
            <a:off x="4849813" y="4019550"/>
            <a:ext cx="7937" cy="609600"/>
          </a:xfrm>
          <a:prstGeom prst="line">
            <a:avLst/>
          </a:prstGeom>
          <a:noFill/>
          <a:ln w="2222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Line 15">
            <a:extLst>
              <a:ext uri="{FF2B5EF4-FFF2-40B4-BE49-F238E27FC236}">
                <a16:creationId xmlns:a16="http://schemas.microsoft.com/office/drawing/2014/main" id="{0204EB40-1396-46E0-A173-0DA814235765}"/>
              </a:ext>
            </a:extLst>
          </p:cNvPr>
          <p:cNvSpPr>
            <a:spLocks noChangeShapeType="1"/>
          </p:cNvSpPr>
          <p:nvPr/>
        </p:nvSpPr>
        <p:spPr bwMode="auto">
          <a:xfrm flipH="1">
            <a:off x="1944687" y="4791075"/>
            <a:ext cx="354329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Line 16">
            <a:extLst>
              <a:ext uri="{FF2B5EF4-FFF2-40B4-BE49-F238E27FC236}">
                <a16:creationId xmlns:a16="http://schemas.microsoft.com/office/drawing/2014/main" id="{3F7D67AA-BBE5-424B-A199-DE8E8DC4B9F1}"/>
              </a:ext>
            </a:extLst>
          </p:cNvPr>
          <p:cNvSpPr>
            <a:spLocks noChangeShapeType="1"/>
          </p:cNvSpPr>
          <p:nvPr/>
        </p:nvSpPr>
        <p:spPr bwMode="auto">
          <a:xfrm flipH="1">
            <a:off x="1949450" y="4633913"/>
            <a:ext cx="28289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7FEFE43C-0A8D-4B6C-A2EC-EBA705155868}"/>
              </a:ext>
            </a:extLst>
          </p:cNvPr>
          <p:cNvSpPr txBox="1">
            <a:spLocks noChangeArrowheads="1"/>
          </p:cNvSpPr>
          <p:nvPr/>
        </p:nvSpPr>
        <p:spPr bwMode="auto">
          <a:xfrm>
            <a:off x="10583862" y="5216525"/>
            <a:ext cx="3809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t>
            </a:r>
          </a:p>
        </p:txBody>
      </p:sp>
      <p:sp>
        <p:nvSpPr>
          <p:cNvPr id="20" name="Text Box 6">
            <a:extLst>
              <a:ext uri="{FF2B5EF4-FFF2-40B4-BE49-F238E27FC236}">
                <a16:creationId xmlns:a16="http://schemas.microsoft.com/office/drawing/2014/main" id="{6695043C-A12A-47FD-97D0-A22919D3FA88}"/>
              </a:ext>
            </a:extLst>
          </p:cNvPr>
          <p:cNvSpPr txBox="1">
            <a:spLocks noChangeArrowheads="1"/>
          </p:cNvSpPr>
          <p:nvPr/>
        </p:nvSpPr>
        <p:spPr bwMode="auto">
          <a:xfrm>
            <a:off x="9059862" y="3189288"/>
            <a:ext cx="3571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28600" algn="l"/>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p:txBody>
      </p:sp>
      <p:sp>
        <p:nvSpPr>
          <p:cNvPr id="21" name="Line 7">
            <a:extLst>
              <a:ext uri="{FF2B5EF4-FFF2-40B4-BE49-F238E27FC236}">
                <a16:creationId xmlns:a16="http://schemas.microsoft.com/office/drawing/2014/main" id="{A0B181E7-8B01-4A20-A1A1-1013BDF63126}"/>
              </a:ext>
            </a:extLst>
          </p:cNvPr>
          <p:cNvSpPr>
            <a:spLocks noChangeShapeType="1"/>
          </p:cNvSpPr>
          <p:nvPr/>
        </p:nvSpPr>
        <p:spPr bwMode="auto">
          <a:xfrm flipH="1">
            <a:off x="7002462" y="3006725"/>
            <a:ext cx="9525" cy="23622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Line 8">
            <a:extLst>
              <a:ext uri="{FF2B5EF4-FFF2-40B4-BE49-F238E27FC236}">
                <a16:creationId xmlns:a16="http://schemas.microsoft.com/office/drawing/2014/main" id="{D262D568-FFE9-4BF6-B5E7-8D32268DB74E}"/>
              </a:ext>
            </a:extLst>
          </p:cNvPr>
          <p:cNvSpPr>
            <a:spLocks noChangeShapeType="1"/>
          </p:cNvSpPr>
          <p:nvPr/>
        </p:nvSpPr>
        <p:spPr bwMode="auto">
          <a:xfrm flipV="1">
            <a:off x="6996112" y="5368925"/>
            <a:ext cx="351155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 Box 9">
            <a:extLst>
              <a:ext uri="{FF2B5EF4-FFF2-40B4-BE49-F238E27FC236}">
                <a16:creationId xmlns:a16="http://schemas.microsoft.com/office/drawing/2014/main" id="{31599297-A12F-44CB-8987-6D3A0CF54865}"/>
              </a:ext>
            </a:extLst>
          </p:cNvPr>
          <p:cNvSpPr txBox="1">
            <a:spLocks noChangeArrowheads="1"/>
          </p:cNvSpPr>
          <p:nvPr/>
        </p:nvSpPr>
        <p:spPr bwMode="auto">
          <a:xfrm rot="16200000">
            <a:off x="5587206" y="3993455"/>
            <a:ext cx="22812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Resistance to Failure</a:t>
            </a:r>
          </a:p>
        </p:txBody>
      </p:sp>
      <p:sp>
        <p:nvSpPr>
          <p:cNvPr id="24" name="Text Box 10">
            <a:extLst>
              <a:ext uri="{FF2B5EF4-FFF2-40B4-BE49-F238E27FC236}">
                <a16:creationId xmlns:a16="http://schemas.microsoft.com/office/drawing/2014/main" id="{19FD23E8-E492-454D-B71A-351C085A5097}"/>
              </a:ext>
            </a:extLst>
          </p:cNvPr>
          <p:cNvSpPr txBox="1">
            <a:spLocks noChangeArrowheads="1"/>
          </p:cNvSpPr>
          <p:nvPr/>
        </p:nvSpPr>
        <p:spPr bwMode="auto">
          <a:xfrm>
            <a:off x="7159625" y="5445125"/>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a:t>
            </a:r>
          </a:p>
        </p:txBody>
      </p:sp>
      <p:sp>
        <p:nvSpPr>
          <p:cNvPr id="25" name="Arc 11">
            <a:extLst>
              <a:ext uri="{FF2B5EF4-FFF2-40B4-BE49-F238E27FC236}">
                <a16:creationId xmlns:a16="http://schemas.microsoft.com/office/drawing/2014/main" id="{1CAE679B-99C8-4F86-BE25-ADE7CB957C6C}"/>
              </a:ext>
            </a:extLst>
          </p:cNvPr>
          <p:cNvSpPr>
            <a:spLocks/>
          </p:cNvSpPr>
          <p:nvPr/>
        </p:nvSpPr>
        <p:spPr bwMode="auto">
          <a:xfrm>
            <a:off x="7007225" y="3006725"/>
            <a:ext cx="3500437" cy="2362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Box 12">
            <a:extLst>
              <a:ext uri="{FF2B5EF4-FFF2-40B4-BE49-F238E27FC236}">
                <a16:creationId xmlns:a16="http://schemas.microsoft.com/office/drawing/2014/main" id="{DB4D83CB-58A6-41D2-9A5F-D3F5150A55E0}"/>
              </a:ext>
            </a:extLst>
          </p:cNvPr>
          <p:cNvSpPr txBox="1">
            <a:spLocks noChangeArrowheads="1"/>
          </p:cNvSpPr>
          <p:nvPr/>
        </p:nvSpPr>
        <p:spPr bwMode="auto">
          <a:xfrm>
            <a:off x="10355262" y="5216525"/>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endPar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 Box 13">
            <a:extLst>
              <a:ext uri="{FF2B5EF4-FFF2-40B4-BE49-F238E27FC236}">
                <a16:creationId xmlns:a16="http://schemas.microsoft.com/office/drawing/2014/main" id="{75B3A79E-CE7D-4E70-B603-3D7CDED64A12}"/>
              </a:ext>
            </a:extLst>
          </p:cNvPr>
          <p:cNvSpPr txBox="1">
            <a:spLocks noChangeArrowheads="1"/>
          </p:cNvSpPr>
          <p:nvPr/>
        </p:nvSpPr>
        <p:spPr bwMode="auto">
          <a:xfrm>
            <a:off x="6831012" y="2862263"/>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Line 15">
            <a:extLst>
              <a:ext uri="{FF2B5EF4-FFF2-40B4-BE49-F238E27FC236}">
                <a16:creationId xmlns:a16="http://schemas.microsoft.com/office/drawing/2014/main" id="{7DDB3AAC-AE24-4CA6-B7D1-0D560E669BA8}"/>
              </a:ext>
            </a:extLst>
          </p:cNvPr>
          <p:cNvSpPr>
            <a:spLocks noChangeShapeType="1"/>
          </p:cNvSpPr>
          <p:nvPr/>
        </p:nvSpPr>
        <p:spPr bwMode="auto">
          <a:xfrm>
            <a:off x="10507662" y="5445125"/>
            <a:ext cx="0" cy="30480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Line 16">
            <a:extLst>
              <a:ext uri="{FF2B5EF4-FFF2-40B4-BE49-F238E27FC236}">
                <a16:creationId xmlns:a16="http://schemas.microsoft.com/office/drawing/2014/main" id="{87E0F617-A4CB-49D1-A7B6-3BC134B2B754}"/>
              </a:ext>
            </a:extLst>
          </p:cNvPr>
          <p:cNvSpPr>
            <a:spLocks noChangeShapeType="1"/>
          </p:cNvSpPr>
          <p:nvPr/>
        </p:nvSpPr>
        <p:spPr bwMode="auto">
          <a:xfrm>
            <a:off x="8988425" y="3435350"/>
            <a:ext cx="0" cy="231140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Line 17">
            <a:extLst>
              <a:ext uri="{FF2B5EF4-FFF2-40B4-BE49-F238E27FC236}">
                <a16:creationId xmlns:a16="http://schemas.microsoft.com/office/drawing/2014/main" id="{9F60D624-7F7D-4269-A3DA-0AD347D9647E}"/>
              </a:ext>
            </a:extLst>
          </p:cNvPr>
          <p:cNvSpPr>
            <a:spLocks noChangeShapeType="1"/>
          </p:cNvSpPr>
          <p:nvPr/>
        </p:nvSpPr>
        <p:spPr bwMode="auto">
          <a:xfrm>
            <a:off x="8983661" y="5597525"/>
            <a:ext cx="234479"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 Box 18">
            <a:extLst>
              <a:ext uri="{FF2B5EF4-FFF2-40B4-BE49-F238E27FC236}">
                <a16:creationId xmlns:a16="http://schemas.microsoft.com/office/drawing/2014/main" id="{8572CEAD-8BE8-4946-9C85-B7C364CB2563}"/>
              </a:ext>
            </a:extLst>
          </p:cNvPr>
          <p:cNvSpPr txBox="1">
            <a:spLocks noChangeArrowheads="1"/>
          </p:cNvSpPr>
          <p:nvPr/>
        </p:nvSpPr>
        <p:spPr bwMode="auto">
          <a:xfrm>
            <a:off x="9140826" y="5445125"/>
            <a:ext cx="11649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6 months</a:t>
            </a:r>
          </a:p>
        </p:txBody>
      </p:sp>
      <p:sp>
        <p:nvSpPr>
          <p:cNvPr id="32" name="Line 19">
            <a:extLst>
              <a:ext uri="{FF2B5EF4-FFF2-40B4-BE49-F238E27FC236}">
                <a16:creationId xmlns:a16="http://schemas.microsoft.com/office/drawing/2014/main" id="{51008185-950D-4D2C-A66F-855B069CC4CE}"/>
              </a:ext>
            </a:extLst>
          </p:cNvPr>
          <p:cNvSpPr>
            <a:spLocks noChangeShapeType="1"/>
          </p:cNvSpPr>
          <p:nvPr/>
        </p:nvSpPr>
        <p:spPr bwMode="auto">
          <a:xfrm>
            <a:off x="10231395" y="5597525"/>
            <a:ext cx="25721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Box 20">
            <a:extLst>
              <a:ext uri="{FF2B5EF4-FFF2-40B4-BE49-F238E27FC236}">
                <a16:creationId xmlns:a16="http://schemas.microsoft.com/office/drawing/2014/main" id="{F1ECB15A-C345-4C9E-AB15-CA02FA5B05E4}"/>
              </a:ext>
            </a:extLst>
          </p:cNvPr>
          <p:cNvSpPr txBox="1">
            <a:spLocks noChangeArrowheads="1"/>
          </p:cNvSpPr>
          <p:nvPr/>
        </p:nvSpPr>
        <p:spPr bwMode="auto">
          <a:xfrm>
            <a:off x="8816975" y="32639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p>
        </p:txBody>
      </p:sp>
      <p:sp>
        <p:nvSpPr>
          <p:cNvPr id="34" name="TextBox 33">
            <a:extLst>
              <a:ext uri="{FF2B5EF4-FFF2-40B4-BE49-F238E27FC236}">
                <a16:creationId xmlns:a16="http://schemas.microsoft.com/office/drawing/2014/main" id="{961D6A9C-D624-4D7B-894B-E4396E08AB92}"/>
              </a:ext>
            </a:extLst>
          </p:cNvPr>
          <p:cNvSpPr txBox="1"/>
          <p:nvPr/>
        </p:nvSpPr>
        <p:spPr>
          <a:xfrm>
            <a:off x="6913751" y="888019"/>
            <a:ext cx="4292220" cy="954107"/>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Condition Based Maintenance (CBM)</a:t>
            </a:r>
          </a:p>
        </p:txBody>
      </p:sp>
      <p:sp>
        <p:nvSpPr>
          <p:cNvPr id="35" name="TextBox 34">
            <a:extLst>
              <a:ext uri="{FF2B5EF4-FFF2-40B4-BE49-F238E27FC236}">
                <a16:creationId xmlns:a16="http://schemas.microsoft.com/office/drawing/2014/main" id="{1C315FDA-03B0-4C90-803E-2D674674A834}"/>
              </a:ext>
            </a:extLst>
          </p:cNvPr>
          <p:cNvSpPr txBox="1"/>
          <p:nvPr/>
        </p:nvSpPr>
        <p:spPr>
          <a:xfrm>
            <a:off x="1252810" y="1619782"/>
            <a:ext cx="3207271" cy="723275"/>
          </a:xfrm>
          <a:prstGeom prst="rect">
            <a:avLst/>
          </a:prstGeom>
          <a:noFill/>
          <a:ln>
            <a:noFill/>
            <a:prstDash val="dash"/>
          </a:ln>
        </p:spPr>
        <p:txBody>
          <a:bodyPr wrap="square" rtlCol="0">
            <a:spAutoFit/>
          </a:bodyPr>
          <a:lstStyle/>
          <a:p>
            <a:pPr marL="342891" marR="0" lvl="0" indent="-342891" algn="l" defTabSz="1218987"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Scheduled Restoration</a:t>
            </a:r>
          </a:p>
          <a:p>
            <a:pPr marL="342891" marR="0" lvl="0" indent="-342891" algn="l" defTabSz="1218987"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Scheduled Replacement</a:t>
            </a:r>
          </a:p>
        </p:txBody>
      </p:sp>
      <p:sp>
        <p:nvSpPr>
          <p:cNvPr id="36" name="Text Box 6">
            <a:extLst>
              <a:ext uri="{FF2B5EF4-FFF2-40B4-BE49-F238E27FC236}">
                <a16:creationId xmlns:a16="http://schemas.microsoft.com/office/drawing/2014/main" id="{4F45F08D-805F-4E1F-AD8A-F00F1BEAF990}"/>
              </a:ext>
            </a:extLst>
          </p:cNvPr>
          <p:cNvSpPr txBox="1">
            <a:spLocks noChangeArrowheads="1"/>
          </p:cNvSpPr>
          <p:nvPr/>
        </p:nvSpPr>
        <p:spPr bwMode="auto">
          <a:xfrm>
            <a:off x="9302953" y="3193493"/>
            <a:ext cx="27523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28600" algn="l"/>
              </a:tabLst>
              <a:defRPr/>
            </a:pPr>
            <a:r>
              <a:rPr kumimoji="0" lang="en-US" alt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sym typeface="Wingdings 3" panose="05040102010807070707" pitchFamily="18" charset="2"/>
              </a:rPr>
              <a:t>Visual evidence of wear on belt</a:t>
            </a:r>
          </a:p>
        </p:txBody>
      </p:sp>
      <p:sp>
        <p:nvSpPr>
          <p:cNvPr id="37" name="Text Box 6">
            <a:extLst>
              <a:ext uri="{FF2B5EF4-FFF2-40B4-BE49-F238E27FC236}">
                <a16:creationId xmlns:a16="http://schemas.microsoft.com/office/drawing/2014/main" id="{32590CE1-1406-4E84-BED1-1117E4BB9CC2}"/>
              </a:ext>
            </a:extLst>
          </p:cNvPr>
          <p:cNvSpPr txBox="1">
            <a:spLocks noChangeArrowheads="1"/>
          </p:cNvSpPr>
          <p:nvPr/>
        </p:nvSpPr>
        <p:spPr bwMode="auto">
          <a:xfrm>
            <a:off x="6807207" y="2571650"/>
            <a:ext cx="18470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28600" algn="l"/>
              </a:tabLst>
              <a:defRPr/>
            </a:pPr>
            <a:r>
              <a:rPr kumimoji="0" lang="en-US" alt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sym typeface="Wingdings 3" panose="05040102010807070707" pitchFamily="18" charset="2"/>
              </a:rPr>
              <a:t>New V-belt installed</a:t>
            </a:r>
          </a:p>
        </p:txBody>
      </p:sp>
      <p:sp>
        <p:nvSpPr>
          <p:cNvPr id="38" name="Text Box 6">
            <a:extLst>
              <a:ext uri="{FF2B5EF4-FFF2-40B4-BE49-F238E27FC236}">
                <a16:creationId xmlns:a16="http://schemas.microsoft.com/office/drawing/2014/main" id="{EE1A7A5E-2E5C-48DB-B4DE-615ADBA42E48}"/>
              </a:ext>
            </a:extLst>
          </p:cNvPr>
          <p:cNvSpPr txBox="1">
            <a:spLocks noChangeArrowheads="1"/>
          </p:cNvSpPr>
          <p:nvPr/>
        </p:nvSpPr>
        <p:spPr bwMode="auto">
          <a:xfrm>
            <a:off x="10782015" y="5213548"/>
            <a:ext cx="11237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28600" algn="l"/>
              </a:tabLst>
              <a:defRPr/>
            </a:pPr>
            <a:r>
              <a:rPr kumimoji="0" lang="en-US" alt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sym typeface="Wingdings 3" panose="05040102010807070707" pitchFamily="18" charset="2"/>
              </a:rPr>
              <a:t>Belt breaks</a:t>
            </a:r>
          </a:p>
        </p:txBody>
      </p:sp>
      <p:sp>
        <p:nvSpPr>
          <p:cNvPr id="39" name="Text Box 11">
            <a:extLst>
              <a:ext uri="{FF2B5EF4-FFF2-40B4-BE49-F238E27FC236}">
                <a16:creationId xmlns:a16="http://schemas.microsoft.com/office/drawing/2014/main" id="{8C2EFD06-244A-4795-B946-E514D67D9F36}"/>
              </a:ext>
            </a:extLst>
          </p:cNvPr>
          <p:cNvSpPr txBox="1">
            <a:spLocks noChangeArrowheads="1"/>
          </p:cNvSpPr>
          <p:nvPr/>
        </p:nvSpPr>
        <p:spPr bwMode="auto">
          <a:xfrm>
            <a:off x="2182814" y="4373562"/>
            <a:ext cx="245745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srgbClr val="FFC000"/>
                </a:solidFill>
                <a:effectLst/>
                <a:uLnTx/>
                <a:uFillTx/>
                <a:latin typeface="Calibri" panose="020F0502020204030204"/>
                <a:ea typeface="+mn-ea"/>
                <a:cs typeface="+mn-cs"/>
              </a:rPr>
              <a:t>Constant Failure Probability</a:t>
            </a:r>
          </a:p>
        </p:txBody>
      </p:sp>
      <p:sp>
        <p:nvSpPr>
          <p:cNvPr id="40" name="Speech Bubble: Rectangle 39">
            <a:extLst>
              <a:ext uri="{FF2B5EF4-FFF2-40B4-BE49-F238E27FC236}">
                <a16:creationId xmlns:a16="http://schemas.microsoft.com/office/drawing/2014/main" id="{E47305F5-4040-4959-A2B9-5D8DCF726408}"/>
              </a:ext>
            </a:extLst>
          </p:cNvPr>
          <p:cNvSpPr/>
          <p:nvPr/>
        </p:nvSpPr>
        <p:spPr>
          <a:xfrm>
            <a:off x="10355262" y="3709781"/>
            <a:ext cx="1788840" cy="823542"/>
          </a:xfrm>
          <a:prstGeom prst="wedgeRectCallout">
            <a:avLst>
              <a:gd name="adj1" fmla="val -73725"/>
              <a:gd name="adj2" fmla="val -10118"/>
            </a:avLst>
          </a:prstGeom>
          <a:solidFill>
            <a:srgbClr val="FFC000"/>
          </a:solidFill>
          <a:ln>
            <a:solidFill>
              <a:srgbClr val="153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5306B"/>
                </a:solidFill>
                <a:effectLst/>
                <a:uLnTx/>
                <a:uFillTx/>
                <a:latin typeface="Arial" panose="020B0604020202020204" pitchFamily="34" charset="0"/>
                <a:ea typeface="+mn-ea"/>
                <a:cs typeface="Arial" panose="020B0604020202020204" pitchFamily="34" charset="0"/>
              </a:rPr>
              <a:t>How </a:t>
            </a:r>
            <a:r>
              <a:rPr kumimoji="0" lang="en-US" sz="1700" b="1" i="1" u="none" strike="noStrike" kern="1200" cap="none" spc="0" normalizeH="0" baseline="0" noProof="0" dirty="0">
                <a:ln>
                  <a:noFill/>
                </a:ln>
                <a:solidFill>
                  <a:srgbClr val="15306B"/>
                </a:solidFill>
                <a:effectLst/>
                <a:uLnTx/>
                <a:uFillTx/>
                <a:latin typeface="Arial" panose="020B0604020202020204" pitchFamily="34" charset="0"/>
                <a:ea typeface="+mn-ea"/>
                <a:cs typeface="Arial" panose="020B0604020202020204" pitchFamily="34" charset="0"/>
              </a:rPr>
              <a:t>QUICKLY</a:t>
            </a:r>
            <a:r>
              <a:rPr kumimoji="0" lang="en-US" sz="1700" b="1" i="0" u="none" strike="noStrike" kern="1200" cap="none" spc="0" normalizeH="0" baseline="0" noProof="0" dirty="0">
                <a:ln>
                  <a:noFill/>
                </a:ln>
                <a:solidFill>
                  <a:srgbClr val="15306B"/>
                </a:solidFill>
                <a:effectLst/>
                <a:uLnTx/>
                <a:uFillTx/>
                <a:latin typeface="Arial" panose="020B0604020202020204" pitchFamily="34" charset="0"/>
                <a:ea typeface="+mn-ea"/>
                <a:cs typeface="Arial" panose="020B0604020202020204" pitchFamily="34" charset="0"/>
              </a:rPr>
              <a:t> Failure Occurs</a:t>
            </a:r>
          </a:p>
        </p:txBody>
      </p:sp>
      <p:sp>
        <p:nvSpPr>
          <p:cNvPr id="41" name="Text Box 6">
            <a:extLst>
              <a:ext uri="{FF2B5EF4-FFF2-40B4-BE49-F238E27FC236}">
                <a16:creationId xmlns:a16="http://schemas.microsoft.com/office/drawing/2014/main" id="{2A28E00A-D72E-403E-8DBD-AD6343B8D180}"/>
              </a:ext>
            </a:extLst>
          </p:cNvPr>
          <p:cNvSpPr txBox="1">
            <a:spLocks noChangeArrowheads="1"/>
          </p:cNvSpPr>
          <p:nvPr/>
        </p:nvSpPr>
        <p:spPr bwMode="auto">
          <a:xfrm>
            <a:off x="8905873" y="5732631"/>
            <a:ext cx="16779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28600" algn="l"/>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P-F Interval:</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p:txBody>
      </p:sp>
      <p:sp>
        <p:nvSpPr>
          <p:cNvPr id="42" name="Text Box 6">
            <a:extLst>
              <a:ext uri="{FF2B5EF4-FFF2-40B4-BE49-F238E27FC236}">
                <a16:creationId xmlns:a16="http://schemas.microsoft.com/office/drawing/2014/main" id="{DA4543E8-B69C-4695-BCAA-698514A2122F}"/>
              </a:ext>
            </a:extLst>
          </p:cNvPr>
          <p:cNvSpPr txBox="1">
            <a:spLocks noChangeArrowheads="1"/>
          </p:cNvSpPr>
          <p:nvPr/>
        </p:nvSpPr>
        <p:spPr bwMode="auto">
          <a:xfrm>
            <a:off x="6068823" y="1899376"/>
            <a:ext cx="16779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28600" algn="l"/>
              </a:tabLst>
              <a:defRPr/>
            </a:pPr>
            <a:r>
              <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P-F Curve</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p:txBody>
      </p:sp>
    </p:spTree>
    <p:extLst>
      <p:ext uri="{BB962C8B-B14F-4D97-AF65-F5344CB8AC3E}">
        <p14:creationId xmlns:p14="http://schemas.microsoft.com/office/powerpoint/2010/main" val="319121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animBg="1"/>
      <p:bldP spid="15" grpId="0" animBg="1"/>
      <p:bldP spid="16" grpId="0" animBg="1"/>
      <p:bldP spid="17" grpId="0" animBg="1"/>
      <p:bldP spid="18" grpId="0" animBg="1"/>
      <p:bldP spid="19" grpId="0"/>
      <p:bldP spid="20" grpId="0"/>
      <p:bldP spid="21" grpId="0" animBg="1"/>
      <p:bldP spid="22" grpId="0" animBg="1"/>
      <p:bldP spid="23" grpId="0"/>
      <p:bldP spid="24" grpId="0"/>
      <p:bldP spid="25" grpId="0" animBg="1"/>
      <p:bldP spid="26" grpId="0"/>
      <p:bldP spid="27" grpId="0"/>
      <p:bldP spid="28" grpId="0" animBg="1"/>
      <p:bldP spid="29" grpId="0" animBg="1"/>
      <p:bldP spid="30" grpId="0" animBg="1"/>
      <p:bldP spid="31" grpId="0"/>
      <p:bldP spid="32" grpId="0" animBg="1"/>
      <p:bldP spid="33" grpId="0"/>
      <p:bldP spid="36" grpId="0"/>
      <p:bldP spid="37" grpId="0"/>
      <p:bldP spid="38" grpId="0"/>
      <p:bldP spid="39" grpId="0"/>
      <p:bldP spid="40" grpId="0" animBg="1"/>
      <p:bldP spid="41" grpId="0"/>
      <p:bldP spid="42"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D3B5A2-425F-4BB3-B715-BB03ABB53252}"/>
              </a:ext>
            </a:extLst>
          </p:cNvPr>
          <p:cNvGraphicFramePr>
            <a:graphicFrameLocks noGrp="1"/>
          </p:cNvGraphicFramePr>
          <p:nvPr>
            <p:extLst>
              <p:ext uri="{D42A27DB-BD31-4B8C-83A1-F6EECF244321}">
                <p14:modId xmlns:p14="http://schemas.microsoft.com/office/powerpoint/2010/main" val="1882437081"/>
              </p:ext>
            </p:extLst>
          </p:nvPr>
        </p:nvGraphicFramePr>
        <p:xfrm>
          <a:off x="295275" y="388620"/>
          <a:ext cx="11601450" cy="6080760"/>
        </p:xfrm>
        <a:graphic>
          <a:graphicData uri="http://schemas.openxmlformats.org/drawingml/2006/table">
            <a:tbl>
              <a:tblPr firstRow="1" bandRow="1">
                <a:tableStyleId>{8799B23B-EC83-4686-B30A-512413B5E67A}</a:tableStyleId>
              </a:tblPr>
              <a:tblGrid>
                <a:gridCol w="962025">
                  <a:extLst>
                    <a:ext uri="{9D8B030D-6E8A-4147-A177-3AD203B41FA5}">
                      <a16:colId xmlns:a16="http://schemas.microsoft.com/office/drawing/2014/main" val="3285400172"/>
                    </a:ext>
                  </a:extLst>
                </a:gridCol>
                <a:gridCol w="2600325">
                  <a:extLst>
                    <a:ext uri="{9D8B030D-6E8A-4147-A177-3AD203B41FA5}">
                      <a16:colId xmlns:a16="http://schemas.microsoft.com/office/drawing/2014/main" val="1059313463"/>
                    </a:ext>
                  </a:extLst>
                </a:gridCol>
                <a:gridCol w="2162175">
                  <a:extLst>
                    <a:ext uri="{9D8B030D-6E8A-4147-A177-3AD203B41FA5}">
                      <a16:colId xmlns:a16="http://schemas.microsoft.com/office/drawing/2014/main" val="2008647364"/>
                    </a:ext>
                  </a:extLst>
                </a:gridCol>
                <a:gridCol w="1666875">
                  <a:extLst>
                    <a:ext uri="{9D8B030D-6E8A-4147-A177-3AD203B41FA5}">
                      <a16:colId xmlns:a16="http://schemas.microsoft.com/office/drawing/2014/main" val="3242144525"/>
                    </a:ext>
                  </a:extLst>
                </a:gridCol>
                <a:gridCol w="4210050">
                  <a:extLst>
                    <a:ext uri="{9D8B030D-6E8A-4147-A177-3AD203B41FA5}">
                      <a16:colId xmlns:a16="http://schemas.microsoft.com/office/drawing/2014/main" val="1516369111"/>
                    </a:ext>
                  </a:extLst>
                </a:gridCol>
              </a:tblGrid>
              <a:tr h="370840">
                <a:tc>
                  <a:txBody>
                    <a:bodyPr/>
                    <a:lstStyle/>
                    <a:p>
                      <a:r>
                        <a:rPr lang="en-US" dirty="0">
                          <a:latin typeface="Arial" panose="020B0604020202020204" pitchFamily="34" charset="0"/>
                          <a:cs typeface="Arial" panose="020B0604020202020204" pitchFamily="34" charset="0"/>
                        </a:rPr>
                        <a:t>Failure Mode</a:t>
                      </a:r>
                    </a:p>
                  </a:txBody>
                  <a:tcPr/>
                </a:tc>
                <a:tc>
                  <a:txBody>
                    <a:bodyPr/>
                    <a:lstStyle/>
                    <a:p>
                      <a:r>
                        <a:rPr lang="en-US" dirty="0">
                          <a:latin typeface="Arial" panose="020B0604020202020204" pitchFamily="34" charset="0"/>
                          <a:cs typeface="Arial" panose="020B0604020202020204" pitchFamily="34" charset="0"/>
                        </a:rPr>
                        <a:t>Function</a:t>
                      </a:r>
                    </a:p>
                  </a:txBody>
                  <a:tcPr/>
                </a:tc>
                <a:tc>
                  <a:txBody>
                    <a:bodyPr/>
                    <a:lstStyle/>
                    <a:p>
                      <a:r>
                        <a:rPr lang="en-US" dirty="0">
                          <a:latin typeface="Arial" panose="020B0604020202020204" pitchFamily="34" charset="0"/>
                          <a:cs typeface="Arial" panose="020B0604020202020204" pitchFamily="34" charset="0"/>
                        </a:rPr>
                        <a:t>Functional Failure</a:t>
                      </a:r>
                    </a:p>
                  </a:txBody>
                  <a:tcPr/>
                </a:tc>
                <a:tc>
                  <a:txBody>
                    <a:bodyPr/>
                    <a:lstStyle/>
                    <a:p>
                      <a:r>
                        <a:rPr lang="en-US" dirty="0">
                          <a:latin typeface="Arial" panose="020B0604020202020204" pitchFamily="34" charset="0"/>
                          <a:cs typeface="Arial" panose="020B0604020202020204" pitchFamily="34" charset="0"/>
                        </a:rPr>
                        <a:t>Failure Mode</a:t>
                      </a:r>
                    </a:p>
                  </a:txBody>
                  <a:tcPr/>
                </a:tc>
                <a:tc>
                  <a:txBody>
                    <a:bodyPr/>
                    <a:lstStyle/>
                    <a:p>
                      <a:r>
                        <a:rPr lang="en-US" dirty="0">
                          <a:latin typeface="Arial" panose="020B0604020202020204" pitchFamily="34" charset="0"/>
                          <a:cs typeface="Arial" panose="020B0604020202020204" pitchFamily="34" charset="0"/>
                        </a:rPr>
                        <a:t>Failure Effect</a:t>
                      </a:r>
                    </a:p>
                  </a:txBody>
                  <a:tcPr/>
                </a:tc>
                <a:extLst>
                  <a:ext uri="{0D108BD9-81ED-4DB2-BD59-A6C34878D82A}">
                    <a16:rowId xmlns:a16="http://schemas.microsoft.com/office/drawing/2014/main" val="591575815"/>
                  </a:ext>
                </a:extLst>
              </a:tr>
              <a:tr h="370840">
                <a:tc>
                  <a:txBody>
                    <a:bodyPr/>
                    <a:lstStyle/>
                    <a:p>
                      <a:r>
                        <a:rPr lang="en-US" dirty="0">
                          <a:latin typeface="Arial" panose="020B0604020202020204" pitchFamily="34" charset="0"/>
                          <a:cs typeface="Arial" panose="020B0604020202020204" pitchFamily="34" charset="0"/>
                        </a:rPr>
                        <a:t>1A1</a:t>
                      </a:r>
                    </a:p>
                  </a:txBody>
                  <a:tcPr/>
                </a:tc>
                <a:tc>
                  <a:txBody>
                    <a:bodyPr/>
                    <a:lstStyle/>
                    <a:p>
                      <a:r>
                        <a:rPr lang="en-US" dirty="0">
                          <a:latin typeface="Arial" panose="020B0604020202020204" pitchFamily="34" charset="0"/>
                          <a:cs typeface="Arial" panose="020B0604020202020204" pitchFamily="34" charset="0"/>
                        </a:rPr>
                        <a:t>1. To provide compressed air that is oil free, &lt;95F, at a minimum of 3,500 SCFM, 100 </a:t>
                      </a:r>
                      <a:r>
                        <a:rPr lang="en-US" dirty="0" err="1">
                          <a:latin typeface="Arial" panose="020B0604020202020204" pitchFamily="34" charset="0"/>
                          <a:cs typeface="Arial" panose="020B0604020202020204" pitchFamily="34" charset="0"/>
                        </a:rPr>
                        <a:t>psig</a:t>
                      </a:r>
                      <a:r>
                        <a:rPr lang="en-US" dirty="0">
                          <a:latin typeface="Arial" panose="020B0604020202020204" pitchFamily="34" charset="0"/>
                          <a:cs typeface="Arial" panose="020B0604020202020204" pitchFamily="34" charset="0"/>
                        </a:rPr>
                        <a:t> output pressure, with a minimum of 5 </a:t>
                      </a:r>
                      <a:r>
                        <a:rPr lang="en-US" dirty="0" err="1">
                          <a:latin typeface="Arial" panose="020B0604020202020204" pitchFamily="34" charset="0"/>
                          <a:cs typeface="Arial" panose="020B0604020202020204" pitchFamily="34" charset="0"/>
                        </a:rPr>
                        <a:t>psig</a:t>
                      </a:r>
                      <a:r>
                        <a:rPr lang="en-US" dirty="0">
                          <a:latin typeface="Arial" panose="020B0604020202020204" pitchFamily="34" charset="0"/>
                          <a:cs typeface="Arial" panose="020B0604020202020204" pitchFamily="34" charset="0"/>
                        </a:rPr>
                        <a:t> rise to surge to make up this compressor's portion of maintaining 10,500 SCFM and 90 </a:t>
                      </a:r>
                      <a:r>
                        <a:rPr lang="en-US" dirty="0" err="1">
                          <a:latin typeface="Arial" panose="020B0604020202020204" pitchFamily="34" charset="0"/>
                          <a:cs typeface="Arial" panose="020B0604020202020204" pitchFamily="34" charset="0"/>
                        </a:rPr>
                        <a:t>psig</a:t>
                      </a:r>
                      <a:r>
                        <a:rPr lang="en-US" dirty="0">
                          <a:latin typeface="Arial" panose="020B0604020202020204" pitchFamily="34" charset="0"/>
                          <a:cs typeface="Arial" panose="020B0604020202020204" pitchFamily="34" charset="0"/>
                        </a:rPr>
                        <a:t> header pressure to the plant.</a:t>
                      </a:r>
                    </a:p>
                  </a:txBody>
                  <a:tcPr/>
                </a:tc>
                <a:tc>
                  <a:txBody>
                    <a:bodyPr/>
                    <a:lstStyle/>
                    <a:p>
                      <a:r>
                        <a:rPr lang="en-US" dirty="0">
                          <a:latin typeface="Arial" panose="020B0604020202020204" pitchFamily="34" charset="0"/>
                          <a:cs typeface="Arial" panose="020B0604020202020204" pitchFamily="34" charset="0"/>
                        </a:rPr>
                        <a:t>A. Unable to provide compressed air.</a:t>
                      </a:r>
                    </a:p>
                  </a:txBody>
                  <a:tcPr/>
                </a:tc>
                <a:tc>
                  <a:txBody>
                    <a:bodyPr/>
                    <a:lstStyle/>
                    <a:p>
                      <a:r>
                        <a:rPr lang="en-US" dirty="0">
                          <a:latin typeface="Arial" panose="020B0604020202020204" pitchFamily="34" charset="0"/>
                          <a:cs typeface="Arial" panose="020B0604020202020204" pitchFamily="34" charset="0"/>
                        </a:rPr>
                        <a:t>1. Main drive shaft (coupling the motor to the compressor) lubrication dissipates.</a:t>
                      </a:r>
                    </a:p>
                  </a:txBody>
                  <a:tcPr/>
                </a:tc>
                <a:tc>
                  <a:txBody>
                    <a:bodyPr/>
                    <a:lstStyle/>
                    <a:p>
                      <a:r>
                        <a:rPr lang="en-US" sz="1300" dirty="0">
                          <a:latin typeface="Arial" panose="020B0604020202020204" pitchFamily="34" charset="0"/>
                          <a:cs typeface="Arial" panose="020B0604020202020204" pitchFamily="34" charset="0"/>
                        </a:rPr>
                        <a:t>Over time, this causes metal to metal contact which causes abnormal wear on the coupling teeth.  Eventually, vibration levels increase.  May cause excessive stress on the shaft, motor bearing(s), and the </a:t>
                      </a:r>
                      <a:r>
                        <a:rPr lang="en-US" sz="1300" dirty="0" err="1">
                          <a:latin typeface="Arial" panose="020B0604020202020204" pitchFamily="34" charset="0"/>
                          <a:cs typeface="Arial" panose="020B0604020202020204" pitchFamily="34" charset="0"/>
                        </a:rPr>
                        <a:t>bullgear</a:t>
                      </a:r>
                      <a:r>
                        <a:rPr lang="en-US" sz="1300" dirty="0">
                          <a:latin typeface="Arial" panose="020B0604020202020204" pitchFamily="34" charset="0"/>
                          <a:cs typeface="Arial" panose="020B0604020202020204" pitchFamily="34" charset="0"/>
                        </a:rPr>
                        <a:t> bearings.  Vibration levels increase and are indicated on the system tab of the graphic display.  Eventually, vibration levels increase such that the high vibration alarm system (from any one of the stages) produces alarm text on the INFO tab of the graphic display and illuminates the TROUBLE INDICATION light.  If the text and the light go unnoticed, eventually, the vibration in one or more of the stages increases such that the high vibration trip system produces alarm text on the INFO tab, shuts down the compressor motor, energizes the </a:t>
                      </a:r>
                      <a:r>
                        <a:rPr lang="en-US" sz="1300" dirty="0" err="1">
                          <a:latin typeface="Arial" panose="020B0604020202020204" pitchFamily="34" charset="0"/>
                          <a:cs typeface="Arial" panose="020B0604020202020204" pitchFamily="34" charset="0"/>
                        </a:rPr>
                        <a:t>prelube</a:t>
                      </a:r>
                      <a:r>
                        <a:rPr lang="en-US" sz="1300" dirty="0">
                          <a:latin typeface="Arial" panose="020B0604020202020204" pitchFamily="34" charset="0"/>
                          <a:cs typeface="Arial" panose="020B0604020202020204" pitchFamily="34" charset="0"/>
                        </a:rPr>
                        <a:t> pump, and illuminates the PRELUBE PUMP RUNNING light.  (The TROUBLE INDICATION light remains illuminated.)  The inlet valve closes, and the bypass valve opens unloading the compressor.  The graphic display indicates that the compressor is down.  Possible internal damage to the motor, shaft, and/or the </a:t>
                      </a:r>
                      <a:r>
                        <a:rPr lang="en-US" sz="1300" dirty="0" err="1">
                          <a:latin typeface="Arial" panose="020B0604020202020204" pitchFamily="34" charset="0"/>
                          <a:cs typeface="Arial" panose="020B0604020202020204" pitchFamily="34" charset="0"/>
                        </a:rPr>
                        <a:t>bullgear</a:t>
                      </a:r>
                      <a:r>
                        <a:rPr lang="en-US" sz="1300" dirty="0">
                          <a:latin typeface="Arial" panose="020B0604020202020204" pitchFamily="34" charset="0"/>
                          <a:cs typeface="Arial" panose="020B0604020202020204" pitchFamily="34" charset="0"/>
                        </a:rPr>
                        <a:t> bearing.  This causes low instrument air to the plant.  It takes 2 days to replace the coupling but it could take weeks if the motor, shaft, and/or </a:t>
                      </a:r>
                      <a:r>
                        <a:rPr lang="en-US" sz="1300" dirty="0" err="1">
                          <a:latin typeface="Arial" panose="020B0604020202020204" pitchFamily="34" charset="0"/>
                          <a:cs typeface="Arial" panose="020B0604020202020204" pitchFamily="34" charset="0"/>
                        </a:rPr>
                        <a:t>bullgear</a:t>
                      </a:r>
                      <a:r>
                        <a:rPr lang="en-US" sz="1300" dirty="0">
                          <a:latin typeface="Arial" panose="020B0604020202020204" pitchFamily="34" charset="0"/>
                          <a:cs typeface="Arial" panose="020B0604020202020204" pitchFamily="34" charset="0"/>
                        </a:rPr>
                        <a:t> are damaged.  Production stops for up to 2 days while an alternate means of producing instrument air is put in place.</a:t>
                      </a:r>
                    </a:p>
                  </a:txBody>
                  <a:tcPr/>
                </a:tc>
                <a:extLst>
                  <a:ext uri="{0D108BD9-81ED-4DB2-BD59-A6C34878D82A}">
                    <a16:rowId xmlns:a16="http://schemas.microsoft.com/office/drawing/2014/main" val="3812436290"/>
                  </a:ext>
                </a:extLst>
              </a:tr>
            </a:tbl>
          </a:graphicData>
        </a:graphic>
      </p:graphicFrame>
    </p:spTree>
    <p:extLst>
      <p:ext uri="{BB962C8B-B14F-4D97-AF65-F5344CB8AC3E}">
        <p14:creationId xmlns:p14="http://schemas.microsoft.com/office/powerpoint/2010/main" val="16429656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92CAF-8276-40A5-9A64-1D9FA00D5902}"/>
              </a:ext>
            </a:extLst>
          </p:cNvPr>
          <p:cNvSpPr/>
          <p:nvPr/>
        </p:nvSpPr>
        <p:spPr>
          <a:xfrm>
            <a:off x="168537" y="139353"/>
            <a:ext cx="6338046" cy="53528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Main drive shaft lubrication dissipates</a:t>
            </a:r>
          </a:p>
        </p:txBody>
      </p:sp>
      <p:sp>
        <p:nvSpPr>
          <p:cNvPr id="5" name="Speech Bubble: Rectangle 4">
            <a:extLst>
              <a:ext uri="{FF2B5EF4-FFF2-40B4-BE49-F238E27FC236}">
                <a16:creationId xmlns:a16="http://schemas.microsoft.com/office/drawing/2014/main" id="{FE78359F-561D-43DA-A6D6-88155931B6A7}"/>
              </a:ext>
            </a:extLst>
          </p:cNvPr>
          <p:cNvSpPr/>
          <p:nvPr/>
        </p:nvSpPr>
        <p:spPr>
          <a:xfrm>
            <a:off x="168537" y="620838"/>
            <a:ext cx="11854926" cy="6148261"/>
          </a:xfrm>
          <a:prstGeom prst="wedgeRectCallout">
            <a:avLst>
              <a:gd name="adj1" fmla="val 18820"/>
              <a:gd name="adj2" fmla="val -424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black"/>
                </a:solidFill>
                <a:latin typeface="Arial" panose="020B0604020202020204" pitchFamily="34" charset="0"/>
                <a:cs typeface="Arial" panose="020B0604020202020204" pitchFamily="34" charset="0"/>
              </a:rPr>
              <a:t>Over time, this causes metal to metal contact which causes abnormal wear on the coupling teeth.  Eventually, vibration levels increase.  May cause excessive stress on the shaft, motor bearing(s), and the </a:t>
            </a:r>
            <a:r>
              <a:rPr lang="en-US" sz="2400" dirty="0" err="1">
                <a:solidFill>
                  <a:prstClr val="black"/>
                </a:solidFill>
                <a:latin typeface="Arial" panose="020B0604020202020204" pitchFamily="34" charset="0"/>
                <a:cs typeface="Arial" panose="020B0604020202020204" pitchFamily="34" charset="0"/>
              </a:rPr>
              <a:t>bullgear</a:t>
            </a:r>
            <a:r>
              <a:rPr lang="en-US" sz="2400" dirty="0">
                <a:solidFill>
                  <a:prstClr val="black"/>
                </a:solidFill>
                <a:latin typeface="Arial" panose="020B0604020202020204" pitchFamily="34" charset="0"/>
                <a:cs typeface="Arial" panose="020B0604020202020204" pitchFamily="34" charset="0"/>
              </a:rPr>
              <a:t> bearings.  </a:t>
            </a:r>
            <a:r>
              <a:rPr lang="en-US" sz="2400" dirty="0">
                <a:solidFill>
                  <a:schemeClr val="bg1"/>
                </a:solidFill>
                <a:latin typeface="Arial" panose="020B0604020202020204" pitchFamily="34" charset="0"/>
                <a:cs typeface="Arial" panose="020B0604020202020204" pitchFamily="34" charset="0"/>
              </a:rPr>
              <a:t>Vibration levels increase and are indicated on the system tab of the graphic display.  Eventually, vibration levels increase such that the high vibration alarm system (from any one of the stages) produces alarm text on the INFO tab of the graphic display and illuminates the TROUBLE INDICATION light.  If the text and the light go unnoticed, eventually, the vibration in one or more of the stages increases such that the high vibration trip system produces alarm text on the INFO tab, shuts down the compressor motor, energizes the </a:t>
            </a:r>
            <a:r>
              <a:rPr lang="en-US" sz="2400" dirty="0" err="1">
                <a:solidFill>
                  <a:schemeClr val="bg1"/>
                </a:solidFill>
                <a:latin typeface="Arial" panose="020B0604020202020204" pitchFamily="34" charset="0"/>
                <a:cs typeface="Arial" panose="020B0604020202020204" pitchFamily="34" charset="0"/>
              </a:rPr>
              <a:t>prelube</a:t>
            </a:r>
            <a:r>
              <a:rPr lang="en-US" sz="2400" dirty="0">
                <a:solidFill>
                  <a:schemeClr val="bg1"/>
                </a:solidFill>
                <a:latin typeface="Arial" panose="020B0604020202020204" pitchFamily="34" charset="0"/>
                <a:cs typeface="Arial" panose="020B0604020202020204" pitchFamily="34" charset="0"/>
              </a:rPr>
              <a:t> pump, and illuminates the PRELUBE PUMP RUNNING light.  (The TROUBLE INDICATION light remains illuminated.)  The inlet valve closes, and the bypass valve opens unloading the compressor.  The graphic display indicates that the compressor is down.  Possible internal damage to the motor, shaft, and/or the </a:t>
            </a:r>
            <a:r>
              <a:rPr lang="en-US" sz="2400" dirty="0" err="1">
                <a:solidFill>
                  <a:schemeClr val="bg1"/>
                </a:solidFill>
                <a:latin typeface="Arial" panose="020B0604020202020204" pitchFamily="34" charset="0"/>
                <a:cs typeface="Arial" panose="020B0604020202020204" pitchFamily="34" charset="0"/>
              </a:rPr>
              <a:t>bullgear</a:t>
            </a:r>
            <a:r>
              <a:rPr lang="en-US" sz="2400" dirty="0">
                <a:solidFill>
                  <a:schemeClr val="bg1"/>
                </a:solidFill>
                <a:latin typeface="Arial" panose="020B0604020202020204" pitchFamily="34" charset="0"/>
                <a:cs typeface="Arial" panose="020B0604020202020204" pitchFamily="34" charset="0"/>
              </a:rPr>
              <a:t> bearing.  This causes low instrument air to the plant.  It takes 2 days to replace the coupling but it could take weeks if the motor, shaft, and/or </a:t>
            </a:r>
            <a:r>
              <a:rPr lang="en-US" sz="2400" dirty="0" err="1">
                <a:solidFill>
                  <a:schemeClr val="bg1"/>
                </a:solidFill>
                <a:latin typeface="Arial" panose="020B0604020202020204" pitchFamily="34" charset="0"/>
                <a:cs typeface="Arial" panose="020B0604020202020204" pitchFamily="34" charset="0"/>
              </a:rPr>
              <a:t>bullgear</a:t>
            </a:r>
            <a:r>
              <a:rPr lang="en-US" sz="2400" dirty="0">
                <a:solidFill>
                  <a:schemeClr val="bg1"/>
                </a:solidFill>
                <a:latin typeface="Arial" panose="020B0604020202020204" pitchFamily="34" charset="0"/>
                <a:cs typeface="Arial" panose="020B0604020202020204" pitchFamily="34" charset="0"/>
              </a:rPr>
              <a:t> are damaged.  Production stops for up to 2 days while an alternate means of producing instrument air is put in place at a cost of $200,000.</a:t>
            </a:r>
          </a:p>
        </p:txBody>
      </p:sp>
    </p:spTree>
    <p:extLst>
      <p:ext uri="{BB962C8B-B14F-4D97-AF65-F5344CB8AC3E}">
        <p14:creationId xmlns:p14="http://schemas.microsoft.com/office/powerpoint/2010/main" val="25325391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92CAF-8276-40A5-9A64-1D9FA00D5902}"/>
              </a:ext>
            </a:extLst>
          </p:cNvPr>
          <p:cNvSpPr/>
          <p:nvPr/>
        </p:nvSpPr>
        <p:spPr>
          <a:xfrm>
            <a:off x="168537" y="139353"/>
            <a:ext cx="6338046" cy="53528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Main drive shaft lubrication dissipates</a:t>
            </a:r>
          </a:p>
        </p:txBody>
      </p:sp>
      <p:sp>
        <p:nvSpPr>
          <p:cNvPr id="5" name="Speech Bubble: Rectangle 4">
            <a:extLst>
              <a:ext uri="{FF2B5EF4-FFF2-40B4-BE49-F238E27FC236}">
                <a16:creationId xmlns:a16="http://schemas.microsoft.com/office/drawing/2014/main" id="{FE78359F-561D-43DA-A6D6-88155931B6A7}"/>
              </a:ext>
            </a:extLst>
          </p:cNvPr>
          <p:cNvSpPr/>
          <p:nvPr/>
        </p:nvSpPr>
        <p:spPr>
          <a:xfrm>
            <a:off x="168537" y="620838"/>
            <a:ext cx="11854926" cy="6148261"/>
          </a:xfrm>
          <a:prstGeom prst="wedgeRectCallout">
            <a:avLst>
              <a:gd name="adj1" fmla="val 18820"/>
              <a:gd name="adj2" fmla="val -424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chemeClr val="bg1">
                    <a:lumMod val="75000"/>
                  </a:schemeClr>
                </a:solidFill>
                <a:latin typeface="Arial" panose="020B0604020202020204" pitchFamily="34" charset="0"/>
                <a:cs typeface="Arial" panose="020B0604020202020204" pitchFamily="34" charset="0"/>
              </a:rPr>
              <a:t>Over time, this causes metal to metal contact which causes abnormal wear on the coupling teeth.  Eventually, vibration levels increase.  May cause excessive stress on the shaft, motor bearing(s), and the </a:t>
            </a:r>
            <a:r>
              <a:rPr lang="en-US" sz="2400" dirty="0" err="1">
                <a:solidFill>
                  <a:schemeClr val="bg1">
                    <a:lumMod val="75000"/>
                  </a:schemeClr>
                </a:solidFill>
                <a:latin typeface="Arial" panose="020B0604020202020204" pitchFamily="34" charset="0"/>
                <a:cs typeface="Arial" panose="020B0604020202020204" pitchFamily="34" charset="0"/>
              </a:rPr>
              <a:t>bullgear</a:t>
            </a:r>
            <a:r>
              <a:rPr lang="en-US" sz="2400" dirty="0">
                <a:solidFill>
                  <a:schemeClr val="bg1">
                    <a:lumMod val="75000"/>
                  </a:schemeClr>
                </a:solidFill>
                <a:latin typeface="Arial" panose="020B0604020202020204" pitchFamily="34" charset="0"/>
                <a:cs typeface="Arial" panose="020B0604020202020204" pitchFamily="34" charset="0"/>
              </a:rPr>
              <a:t> bearings.  </a:t>
            </a:r>
            <a:r>
              <a:rPr lang="en-US" sz="2400" dirty="0">
                <a:solidFill>
                  <a:schemeClr val="tx1"/>
                </a:solidFill>
                <a:latin typeface="Arial" panose="020B0604020202020204" pitchFamily="34" charset="0"/>
                <a:cs typeface="Arial" panose="020B0604020202020204" pitchFamily="34" charset="0"/>
              </a:rPr>
              <a:t>Vibration levels increase and are indicated on the system tab of the graphic display.  </a:t>
            </a:r>
            <a:r>
              <a:rPr lang="en-US" sz="2400" dirty="0">
                <a:solidFill>
                  <a:prstClr val="black"/>
                </a:solidFill>
                <a:latin typeface="Arial" panose="020B0604020202020204" pitchFamily="34" charset="0"/>
                <a:cs typeface="Arial" panose="020B0604020202020204" pitchFamily="34" charset="0"/>
              </a:rPr>
              <a:t>Eventually, vibration levels increase such that the high vibration alarm system (from any one of the stages) produces alarm text on the INFO tab of the graphic display and illuminates the TROUBLE INDICATION light.  </a:t>
            </a:r>
            <a:r>
              <a:rPr lang="en-US" sz="2400" dirty="0">
                <a:solidFill>
                  <a:schemeClr val="bg1"/>
                </a:solidFill>
                <a:latin typeface="Arial" panose="020B0604020202020204" pitchFamily="34" charset="0"/>
                <a:cs typeface="Arial" panose="020B0604020202020204" pitchFamily="34" charset="0"/>
              </a:rPr>
              <a:t>If the text and the light go unnoticed, eventually, the vibration in one or more of the stages increases such that the high vibration trip system produces alarm text on the INFO tab, shuts down the compressor motor, energizes the </a:t>
            </a:r>
            <a:r>
              <a:rPr lang="en-US" sz="2400" dirty="0" err="1">
                <a:solidFill>
                  <a:schemeClr val="bg1"/>
                </a:solidFill>
                <a:latin typeface="Arial" panose="020B0604020202020204" pitchFamily="34" charset="0"/>
                <a:cs typeface="Arial" panose="020B0604020202020204" pitchFamily="34" charset="0"/>
              </a:rPr>
              <a:t>prelube</a:t>
            </a:r>
            <a:r>
              <a:rPr lang="en-US" sz="2400" dirty="0">
                <a:solidFill>
                  <a:schemeClr val="bg1"/>
                </a:solidFill>
                <a:latin typeface="Arial" panose="020B0604020202020204" pitchFamily="34" charset="0"/>
                <a:cs typeface="Arial" panose="020B0604020202020204" pitchFamily="34" charset="0"/>
              </a:rPr>
              <a:t> pump, and illuminates the PRELUBE PUMP RUNNING light.  (The TROUBLE INDICATION light remains illuminated.)  The inlet valve closes, and the bypass valve opens unloading the compressor.  The graphic display indicates that the compressor is down.  Possible internal damage to the motor, shaft, and/or the </a:t>
            </a:r>
            <a:r>
              <a:rPr lang="en-US" sz="2400" dirty="0" err="1">
                <a:solidFill>
                  <a:schemeClr val="bg1"/>
                </a:solidFill>
                <a:latin typeface="Arial" panose="020B0604020202020204" pitchFamily="34" charset="0"/>
                <a:cs typeface="Arial" panose="020B0604020202020204" pitchFamily="34" charset="0"/>
              </a:rPr>
              <a:t>bullgear</a:t>
            </a:r>
            <a:r>
              <a:rPr lang="en-US" sz="2400" dirty="0">
                <a:solidFill>
                  <a:schemeClr val="bg1"/>
                </a:solidFill>
                <a:latin typeface="Arial" panose="020B0604020202020204" pitchFamily="34" charset="0"/>
                <a:cs typeface="Arial" panose="020B0604020202020204" pitchFamily="34" charset="0"/>
              </a:rPr>
              <a:t> bearing.  This causes low instrument air to the plant.  It takes 2 days to replace the coupling but it could take weeks if the motor, shaft, and/or </a:t>
            </a:r>
            <a:r>
              <a:rPr lang="en-US" sz="2400" dirty="0" err="1">
                <a:solidFill>
                  <a:schemeClr val="bg1"/>
                </a:solidFill>
                <a:latin typeface="Arial" panose="020B0604020202020204" pitchFamily="34" charset="0"/>
                <a:cs typeface="Arial" panose="020B0604020202020204" pitchFamily="34" charset="0"/>
              </a:rPr>
              <a:t>bullgear</a:t>
            </a:r>
            <a:r>
              <a:rPr lang="en-US" sz="2400" dirty="0">
                <a:solidFill>
                  <a:schemeClr val="bg1"/>
                </a:solidFill>
                <a:latin typeface="Arial" panose="020B0604020202020204" pitchFamily="34" charset="0"/>
                <a:cs typeface="Arial" panose="020B0604020202020204" pitchFamily="34" charset="0"/>
              </a:rPr>
              <a:t> are damaged.  Production stops for up to 2 days while an alternate means of producing instrument air is put in place at a cost of $200,000.</a:t>
            </a:r>
          </a:p>
        </p:txBody>
      </p:sp>
    </p:spTree>
    <p:extLst>
      <p:ext uri="{BB962C8B-B14F-4D97-AF65-F5344CB8AC3E}">
        <p14:creationId xmlns:p14="http://schemas.microsoft.com/office/powerpoint/2010/main" val="3660965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92CAF-8276-40A5-9A64-1D9FA00D5902}"/>
              </a:ext>
            </a:extLst>
          </p:cNvPr>
          <p:cNvSpPr/>
          <p:nvPr/>
        </p:nvSpPr>
        <p:spPr>
          <a:xfrm>
            <a:off x="168537" y="139353"/>
            <a:ext cx="6338046" cy="53528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Main drive shaft lubrication dissipates</a:t>
            </a:r>
          </a:p>
        </p:txBody>
      </p:sp>
      <p:sp>
        <p:nvSpPr>
          <p:cNvPr id="5" name="Speech Bubble: Rectangle 4">
            <a:extLst>
              <a:ext uri="{FF2B5EF4-FFF2-40B4-BE49-F238E27FC236}">
                <a16:creationId xmlns:a16="http://schemas.microsoft.com/office/drawing/2014/main" id="{FE78359F-561D-43DA-A6D6-88155931B6A7}"/>
              </a:ext>
            </a:extLst>
          </p:cNvPr>
          <p:cNvSpPr/>
          <p:nvPr/>
        </p:nvSpPr>
        <p:spPr>
          <a:xfrm>
            <a:off x="168537" y="620838"/>
            <a:ext cx="11854926" cy="6148261"/>
          </a:xfrm>
          <a:prstGeom prst="wedgeRectCallout">
            <a:avLst>
              <a:gd name="adj1" fmla="val 18820"/>
              <a:gd name="adj2" fmla="val -424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chemeClr val="bg1">
                    <a:lumMod val="75000"/>
                  </a:schemeClr>
                </a:solidFill>
                <a:latin typeface="Arial" panose="020B0604020202020204" pitchFamily="34" charset="0"/>
                <a:cs typeface="Arial" panose="020B0604020202020204" pitchFamily="34" charset="0"/>
              </a:rPr>
              <a:t>Over time, this causes metal to metal contact which causes abnormal wear on the coupling teeth.  Eventually, vibration levels increase.  May cause excessive stress on the shaft, motor bearing(s), and the </a:t>
            </a:r>
            <a:r>
              <a:rPr lang="en-US" sz="2400" dirty="0" err="1">
                <a:solidFill>
                  <a:schemeClr val="bg1">
                    <a:lumMod val="75000"/>
                  </a:schemeClr>
                </a:solidFill>
                <a:latin typeface="Arial" panose="020B0604020202020204" pitchFamily="34" charset="0"/>
                <a:cs typeface="Arial" panose="020B0604020202020204" pitchFamily="34" charset="0"/>
              </a:rPr>
              <a:t>bullgear</a:t>
            </a:r>
            <a:r>
              <a:rPr lang="en-US" sz="2400" dirty="0">
                <a:solidFill>
                  <a:schemeClr val="bg1">
                    <a:lumMod val="75000"/>
                  </a:schemeClr>
                </a:solidFill>
                <a:latin typeface="Arial" panose="020B0604020202020204" pitchFamily="34" charset="0"/>
                <a:cs typeface="Arial" panose="020B0604020202020204" pitchFamily="34" charset="0"/>
              </a:rPr>
              <a:t> bearings.  Vibration levels increase and are indicated on the system tab of the graphic display.  Eventually, vibration levels increase such that the high vibration alarm system (from any one of the stages) produces alarm text on the INFO tab of the graphic display and illuminates the TROUBLE INDICATION light.  </a:t>
            </a:r>
            <a:r>
              <a:rPr lang="en-US" sz="2400" dirty="0">
                <a:solidFill>
                  <a:prstClr val="black"/>
                </a:solidFill>
                <a:latin typeface="Arial" panose="020B0604020202020204" pitchFamily="34" charset="0"/>
                <a:cs typeface="Arial" panose="020B0604020202020204" pitchFamily="34" charset="0"/>
              </a:rPr>
              <a:t>If the text and the light go unnoticed, eventually, the vibration in one or more of the stages increases such that the high vibration trip system produces alarm text on the INFO tab, shuts down the compressor motor, energizes the </a:t>
            </a:r>
            <a:r>
              <a:rPr lang="en-US" sz="2400" dirty="0" err="1">
                <a:solidFill>
                  <a:prstClr val="black"/>
                </a:solidFill>
                <a:latin typeface="Arial" panose="020B0604020202020204" pitchFamily="34" charset="0"/>
                <a:cs typeface="Arial" panose="020B0604020202020204" pitchFamily="34" charset="0"/>
              </a:rPr>
              <a:t>prelube</a:t>
            </a:r>
            <a:r>
              <a:rPr lang="en-US" sz="2400" dirty="0">
                <a:solidFill>
                  <a:prstClr val="black"/>
                </a:solidFill>
                <a:latin typeface="Arial" panose="020B0604020202020204" pitchFamily="34" charset="0"/>
                <a:cs typeface="Arial" panose="020B0604020202020204" pitchFamily="34" charset="0"/>
              </a:rPr>
              <a:t> pump, and illuminates the PRELUBE PUMP RUNNING light.  (The TROUBLE INDICATION light remains illuminated.)  </a:t>
            </a:r>
            <a:r>
              <a:rPr lang="en-US" sz="2400" dirty="0">
                <a:solidFill>
                  <a:schemeClr val="bg1"/>
                </a:solidFill>
                <a:latin typeface="Arial" panose="020B0604020202020204" pitchFamily="34" charset="0"/>
                <a:cs typeface="Arial" panose="020B0604020202020204" pitchFamily="34" charset="0"/>
              </a:rPr>
              <a:t>The inlet valve closes, and the bypass valve opens unloading the compressor.  The graphic display indicates that the compressor is down.  Possible internal damage to the motor, shaft, and/or the </a:t>
            </a:r>
            <a:r>
              <a:rPr lang="en-US" sz="2400" dirty="0" err="1">
                <a:solidFill>
                  <a:schemeClr val="bg1"/>
                </a:solidFill>
                <a:latin typeface="Arial" panose="020B0604020202020204" pitchFamily="34" charset="0"/>
                <a:cs typeface="Arial" panose="020B0604020202020204" pitchFamily="34" charset="0"/>
              </a:rPr>
              <a:t>bullgear</a:t>
            </a:r>
            <a:r>
              <a:rPr lang="en-US" sz="2400" dirty="0">
                <a:solidFill>
                  <a:schemeClr val="bg1"/>
                </a:solidFill>
                <a:latin typeface="Arial" panose="020B0604020202020204" pitchFamily="34" charset="0"/>
                <a:cs typeface="Arial" panose="020B0604020202020204" pitchFamily="34" charset="0"/>
              </a:rPr>
              <a:t> bearing.  This causes low instrument air to the plant.  It takes 2 days to replace the coupling but it could take weeks if the motor, shaft, and/or </a:t>
            </a:r>
            <a:r>
              <a:rPr lang="en-US" sz="2400" dirty="0" err="1">
                <a:solidFill>
                  <a:schemeClr val="bg1"/>
                </a:solidFill>
                <a:latin typeface="Arial" panose="020B0604020202020204" pitchFamily="34" charset="0"/>
                <a:cs typeface="Arial" panose="020B0604020202020204" pitchFamily="34" charset="0"/>
              </a:rPr>
              <a:t>bullgear</a:t>
            </a:r>
            <a:r>
              <a:rPr lang="en-US" sz="2400" dirty="0">
                <a:solidFill>
                  <a:schemeClr val="bg1"/>
                </a:solidFill>
                <a:latin typeface="Arial" panose="020B0604020202020204" pitchFamily="34" charset="0"/>
                <a:cs typeface="Arial" panose="020B0604020202020204" pitchFamily="34" charset="0"/>
              </a:rPr>
              <a:t> are damaged.  Production stops for up to 2 days while an alternate means of producing instrument air is put in place at a cost of $200,000.</a:t>
            </a:r>
          </a:p>
        </p:txBody>
      </p:sp>
    </p:spTree>
    <p:extLst>
      <p:ext uri="{BB962C8B-B14F-4D97-AF65-F5344CB8AC3E}">
        <p14:creationId xmlns:p14="http://schemas.microsoft.com/office/powerpoint/2010/main" val="39695922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92CAF-8276-40A5-9A64-1D9FA00D5902}"/>
              </a:ext>
            </a:extLst>
          </p:cNvPr>
          <p:cNvSpPr/>
          <p:nvPr/>
        </p:nvSpPr>
        <p:spPr>
          <a:xfrm>
            <a:off x="168537" y="139353"/>
            <a:ext cx="6338046" cy="53528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Main drive shaft lubrication dissipates</a:t>
            </a:r>
          </a:p>
        </p:txBody>
      </p:sp>
      <p:sp>
        <p:nvSpPr>
          <p:cNvPr id="5" name="Speech Bubble: Rectangle 4">
            <a:extLst>
              <a:ext uri="{FF2B5EF4-FFF2-40B4-BE49-F238E27FC236}">
                <a16:creationId xmlns:a16="http://schemas.microsoft.com/office/drawing/2014/main" id="{FE78359F-561D-43DA-A6D6-88155931B6A7}"/>
              </a:ext>
            </a:extLst>
          </p:cNvPr>
          <p:cNvSpPr/>
          <p:nvPr/>
        </p:nvSpPr>
        <p:spPr>
          <a:xfrm>
            <a:off x="168537" y="620838"/>
            <a:ext cx="11854926" cy="6148261"/>
          </a:xfrm>
          <a:prstGeom prst="wedgeRectCallout">
            <a:avLst>
              <a:gd name="adj1" fmla="val 18820"/>
              <a:gd name="adj2" fmla="val -424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chemeClr val="bg1">
                    <a:lumMod val="75000"/>
                  </a:schemeClr>
                </a:solidFill>
                <a:latin typeface="Arial" panose="020B0604020202020204" pitchFamily="34" charset="0"/>
                <a:cs typeface="Arial" panose="020B0604020202020204" pitchFamily="34" charset="0"/>
              </a:rPr>
              <a:t>Over time, this causes metal to metal contact which causes abnormal wear on the coupling teeth.  Eventually, vibration levels increase.  May cause excessive stress on the shaft, motor bearing(s), and the </a:t>
            </a:r>
            <a:r>
              <a:rPr lang="en-US" sz="2400" dirty="0" err="1">
                <a:solidFill>
                  <a:schemeClr val="bg1">
                    <a:lumMod val="75000"/>
                  </a:schemeClr>
                </a:solidFill>
                <a:latin typeface="Arial" panose="020B0604020202020204" pitchFamily="34" charset="0"/>
                <a:cs typeface="Arial" panose="020B0604020202020204" pitchFamily="34" charset="0"/>
              </a:rPr>
              <a:t>bullgear</a:t>
            </a:r>
            <a:r>
              <a:rPr lang="en-US" sz="2400" dirty="0">
                <a:solidFill>
                  <a:schemeClr val="bg1">
                    <a:lumMod val="75000"/>
                  </a:schemeClr>
                </a:solidFill>
                <a:latin typeface="Arial" panose="020B0604020202020204" pitchFamily="34" charset="0"/>
                <a:cs typeface="Arial" panose="020B0604020202020204" pitchFamily="34" charset="0"/>
              </a:rPr>
              <a:t> bearings.  Vibration levels increase and are indicated on the system tab of the graphic display.  Eventually, vibration levels increase such that the high vibration alarm system (from any one of the stages) produces alarm text on the INFO tab of the graphic display and illuminates the TROUBLE INDICATION light.  If the text and the light go unnoticed, eventually, the vibration in one or more of the stages increases such that the high vibration trip system produces alarm text on the INFO tab, shuts down the compressor motor, energizes the </a:t>
            </a:r>
            <a:r>
              <a:rPr lang="en-US" sz="2400" dirty="0" err="1">
                <a:solidFill>
                  <a:schemeClr val="bg1">
                    <a:lumMod val="75000"/>
                  </a:schemeClr>
                </a:solidFill>
                <a:latin typeface="Arial" panose="020B0604020202020204" pitchFamily="34" charset="0"/>
                <a:cs typeface="Arial" panose="020B0604020202020204" pitchFamily="34" charset="0"/>
              </a:rPr>
              <a:t>prelube</a:t>
            </a:r>
            <a:r>
              <a:rPr lang="en-US" sz="2400" dirty="0">
                <a:solidFill>
                  <a:schemeClr val="bg1">
                    <a:lumMod val="75000"/>
                  </a:schemeClr>
                </a:solidFill>
                <a:latin typeface="Arial" panose="020B0604020202020204" pitchFamily="34" charset="0"/>
                <a:cs typeface="Arial" panose="020B0604020202020204" pitchFamily="34" charset="0"/>
              </a:rPr>
              <a:t> pump, and illuminates the PRELUBE PUMP RUNNING light.  (The TROUBLE INDICATION light remains illuminated.)  </a:t>
            </a:r>
            <a:r>
              <a:rPr lang="en-US" sz="2400" dirty="0">
                <a:solidFill>
                  <a:prstClr val="black"/>
                </a:solidFill>
                <a:latin typeface="Arial" panose="020B0604020202020204" pitchFamily="34" charset="0"/>
                <a:cs typeface="Arial" panose="020B0604020202020204" pitchFamily="34" charset="0"/>
              </a:rPr>
              <a:t>The inlet valve closes, and the bypass valve opens unloading the compressor.  The graphic display indicates that the compressor is down.  Possible internal damage to the motor, shaft, and/or the </a:t>
            </a:r>
            <a:r>
              <a:rPr lang="en-US" sz="2400" dirty="0" err="1">
                <a:solidFill>
                  <a:prstClr val="black"/>
                </a:solidFill>
                <a:latin typeface="Arial" panose="020B0604020202020204" pitchFamily="34" charset="0"/>
                <a:cs typeface="Arial" panose="020B0604020202020204" pitchFamily="34" charset="0"/>
              </a:rPr>
              <a:t>bullgear</a:t>
            </a:r>
            <a:r>
              <a:rPr lang="en-US" sz="2400" dirty="0">
                <a:solidFill>
                  <a:prstClr val="black"/>
                </a:solidFill>
                <a:latin typeface="Arial" panose="020B0604020202020204" pitchFamily="34" charset="0"/>
                <a:cs typeface="Arial" panose="020B0604020202020204" pitchFamily="34" charset="0"/>
              </a:rPr>
              <a:t> bearing.  This causes low instrument air to the plant.  </a:t>
            </a:r>
            <a:r>
              <a:rPr lang="en-US" sz="2400" dirty="0">
                <a:solidFill>
                  <a:schemeClr val="bg1"/>
                </a:solidFill>
                <a:latin typeface="Arial" panose="020B0604020202020204" pitchFamily="34" charset="0"/>
                <a:cs typeface="Arial" panose="020B0604020202020204" pitchFamily="34" charset="0"/>
              </a:rPr>
              <a:t>It takes 2 days to replace the coupling but it could take weeks if the motor, shaft, and/or </a:t>
            </a:r>
            <a:r>
              <a:rPr lang="en-US" sz="2400" dirty="0" err="1">
                <a:solidFill>
                  <a:schemeClr val="bg1"/>
                </a:solidFill>
                <a:latin typeface="Arial" panose="020B0604020202020204" pitchFamily="34" charset="0"/>
                <a:cs typeface="Arial" panose="020B0604020202020204" pitchFamily="34" charset="0"/>
              </a:rPr>
              <a:t>bullgear</a:t>
            </a:r>
            <a:r>
              <a:rPr lang="en-US" sz="2400" dirty="0">
                <a:solidFill>
                  <a:schemeClr val="bg1"/>
                </a:solidFill>
                <a:latin typeface="Arial" panose="020B0604020202020204" pitchFamily="34" charset="0"/>
                <a:cs typeface="Arial" panose="020B0604020202020204" pitchFamily="34" charset="0"/>
              </a:rPr>
              <a:t> are damaged.  Production stops for up to 2 days while an alternate means of producing instrument air is put in place at a cost of $200,000.</a:t>
            </a:r>
          </a:p>
        </p:txBody>
      </p:sp>
    </p:spTree>
    <p:extLst>
      <p:ext uri="{BB962C8B-B14F-4D97-AF65-F5344CB8AC3E}">
        <p14:creationId xmlns:p14="http://schemas.microsoft.com/office/powerpoint/2010/main" val="7178158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92CAF-8276-40A5-9A64-1D9FA00D5902}"/>
              </a:ext>
            </a:extLst>
          </p:cNvPr>
          <p:cNvSpPr/>
          <p:nvPr/>
        </p:nvSpPr>
        <p:spPr>
          <a:xfrm>
            <a:off x="168537" y="139353"/>
            <a:ext cx="6338046" cy="53528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Main drive shaft lubrication dissipates</a:t>
            </a:r>
          </a:p>
        </p:txBody>
      </p:sp>
      <p:sp>
        <p:nvSpPr>
          <p:cNvPr id="5" name="Speech Bubble: Rectangle 4">
            <a:extLst>
              <a:ext uri="{FF2B5EF4-FFF2-40B4-BE49-F238E27FC236}">
                <a16:creationId xmlns:a16="http://schemas.microsoft.com/office/drawing/2014/main" id="{FE78359F-561D-43DA-A6D6-88155931B6A7}"/>
              </a:ext>
            </a:extLst>
          </p:cNvPr>
          <p:cNvSpPr/>
          <p:nvPr/>
        </p:nvSpPr>
        <p:spPr>
          <a:xfrm>
            <a:off x="168537" y="620838"/>
            <a:ext cx="11854926" cy="6148261"/>
          </a:xfrm>
          <a:prstGeom prst="wedgeRectCallout">
            <a:avLst>
              <a:gd name="adj1" fmla="val 18820"/>
              <a:gd name="adj2" fmla="val -424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chemeClr val="bg1">
                    <a:lumMod val="75000"/>
                  </a:schemeClr>
                </a:solidFill>
                <a:latin typeface="Arial" panose="020B0604020202020204" pitchFamily="34" charset="0"/>
                <a:cs typeface="Arial" panose="020B0604020202020204" pitchFamily="34" charset="0"/>
              </a:rPr>
              <a:t>Over time, this causes metal to metal contact which causes abnormal wear on the coupling teeth.  Eventually, vibration levels increase.  May cause excessive stress on the shaft, motor bearing(s), and the </a:t>
            </a:r>
            <a:r>
              <a:rPr lang="en-US" sz="2400" dirty="0" err="1">
                <a:solidFill>
                  <a:schemeClr val="bg1">
                    <a:lumMod val="75000"/>
                  </a:schemeClr>
                </a:solidFill>
                <a:latin typeface="Arial" panose="020B0604020202020204" pitchFamily="34" charset="0"/>
                <a:cs typeface="Arial" panose="020B0604020202020204" pitchFamily="34" charset="0"/>
              </a:rPr>
              <a:t>bullgear</a:t>
            </a:r>
            <a:r>
              <a:rPr lang="en-US" sz="2400" dirty="0">
                <a:solidFill>
                  <a:schemeClr val="bg1">
                    <a:lumMod val="75000"/>
                  </a:schemeClr>
                </a:solidFill>
                <a:latin typeface="Arial" panose="020B0604020202020204" pitchFamily="34" charset="0"/>
                <a:cs typeface="Arial" panose="020B0604020202020204" pitchFamily="34" charset="0"/>
              </a:rPr>
              <a:t> bearings.  Vibration levels increase and are indicated on the system tab of the graphic display.  Eventually, vibration levels increase such that the high vibration alarm system (from any one of the stages) produces alarm text on the INFO tab of the graphic display and illuminates the TROUBLE INDICATION light.  If the text and the light go unnoticed, eventually, the vibration in one or more of the stages increases such that the high vibration trip system produces alarm text on the INFO tab, shuts down the compressor motor, energizes the </a:t>
            </a:r>
            <a:r>
              <a:rPr lang="en-US" sz="2400" dirty="0" err="1">
                <a:solidFill>
                  <a:schemeClr val="bg1">
                    <a:lumMod val="75000"/>
                  </a:schemeClr>
                </a:solidFill>
                <a:latin typeface="Arial" panose="020B0604020202020204" pitchFamily="34" charset="0"/>
                <a:cs typeface="Arial" panose="020B0604020202020204" pitchFamily="34" charset="0"/>
              </a:rPr>
              <a:t>prelube</a:t>
            </a:r>
            <a:r>
              <a:rPr lang="en-US" sz="2400" dirty="0">
                <a:solidFill>
                  <a:schemeClr val="bg1">
                    <a:lumMod val="75000"/>
                  </a:schemeClr>
                </a:solidFill>
                <a:latin typeface="Arial" panose="020B0604020202020204" pitchFamily="34" charset="0"/>
                <a:cs typeface="Arial" panose="020B0604020202020204" pitchFamily="34" charset="0"/>
              </a:rPr>
              <a:t> pump, and illuminates the PRELUBE PUMP RUNNING light.  (The TROUBLE INDICATION light remains illuminated.)  The inlet valve closes, and the bypass valve opens unloading the compressor.  The graphic display indicates that the compressor is down.  Possible internal damage to the motor, shaft, and/or the </a:t>
            </a:r>
            <a:r>
              <a:rPr lang="en-US" sz="2400" dirty="0" err="1">
                <a:solidFill>
                  <a:schemeClr val="bg1">
                    <a:lumMod val="75000"/>
                  </a:schemeClr>
                </a:solidFill>
                <a:latin typeface="Arial" panose="020B0604020202020204" pitchFamily="34" charset="0"/>
                <a:cs typeface="Arial" panose="020B0604020202020204" pitchFamily="34" charset="0"/>
              </a:rPr>
              <a:t>bullgear</a:t>
            </a:r>
            <a:r>
              <a:rPr lang="en-US" sz="2400" dirty="0">
                <a:solidFill>
                  <a:schemeClr val="bg1">
                    <a:lumMod val="75000"/>
                  </a:schemeClr>
                </a:solidFill>
                <a:latin typeface="Arial" panose="020B0604020202020204" pitchFamily="34" charset="0"/>
                <a:cs typeface="Arial" panose="020B0604020202020204" pitchFamily="34" charset="0"/>
              </a:rPr>
              <a:t> bearing.  This causes low instrument air to the plant.  </a:t>
            </a:r>
            <a:r>
              <a:rPr lang="en-US" sz="2400" dirty="0">
                <a:solidFill>
                  <a:prstClr val="black"/>
                </a:solidFill>
                <a:latin typeface="Arial" panose="020B0604020202020204" pitchFamily="34" charset="0"/>
                <a:cs typeface="Arial" panose="020B0604020202020204" pitchFamily="34" charset="0"/>
              </a:rPr>
              <a:t>It takes 2 days to replace the coupling but it could take weeks if the motor, shaft, and/or </a:t>
            </a:r>
            <a:r>
              <a:rPr lang="en-US" sz="2400" dirty="0" err="1">
                <a:solidFill>
                  <a:prstClr val="black"/>
                </a:solidFill>
                <a:latin typeface="Arial" panose="020B0604020202020204" pitchFamily="34" charset="0"/>
                <a:cs typeface="Arial" panose="020B0604020202020204" pitchFamily="34" charset="0"/>
              </a:rPr>
              <a:t>bullgear</a:t>
            </a:r>
            <a:r>
              <a:rPr lang="en-US" sz="2400" dirty="0">
                <a:solidFill>
                  <a:prstClr val="black"/>
                </a:solidFill>
                <a:latin typeface="Arial" panose="020B0604020202020204" pitchFamily="34" charset="0"/>
                <a:cs typeface="Arial" panose="020B0604020202020204" pitchFamily="34" charset="0"/>
              </a:rPr>
              <a:t> are damaged.  Production stops for up to 2 days while an alternate means of producing instrument air is put in place at a cost of $200,000.</a:t>
            </a:r>
          </a:p>
        </p:txBody>
      </p:sp>
    </p:spTree>
    <p:extLst>
      <p:ext uri="{BB962C8B-B14F-4D97-AF65-F5344CB8AC3E}">
        <p14:creationId xmlns:p14="http://schemas.microsoft.com/office/powerpoint/2010/main" val="37860655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0" y="0"/>
            <a:ext cx="8871082" cy="6858000"/>
          </a:xfrm>
          <a:prstGeom prst="rect">
            <a:avLst/>
          </a:prstGeom>
        </p:spPr>
      </p:pic>
      <p:sp>
        <p:nvSpPr>
          <p:cNvPr id="17" name="TextBox 16">
            <a:extLst>
              <a:ext uri="{FF2B5EF4-FFF2-40B4-BE49-F238E27FC236}">
                <a16:creationId xmlns:a16="http://schemas.microsoft.com/office/drawing/2014/main" id="{4E235092-5140-4F38-99F8-0736F3B17F3C}"/>
              </a:ext>
            </a:extLst>
          </p:cNvPr>
          <p:cNvSpPr txBox="1"/>
          <p:nvPr/>
        </p:nvSpPr>
        <p:spPr>
          <a:xfrm>
            <a:off x="925157" y="2165075"/>
            <a:ext cx="96925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as required.</a:t>
            </a:r>
          </a:p>
        </p:txBody>
      </p:sp>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C563541B-75EB-4B0B-A867-0E384844896A}"/>
              </a:ext>
            </a:extLst>
          </p:cNvPr>
          <p:cNvSpPr/>
          <p:nvPr/>
        </p:nvSpPr>
        <p:spPr>
          <a:xfrm>
            <a:off x="6096000" y="3073400"/>
            <a:ext cx="2572512" cy="31369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BE26AC-5F16-411A-85BC-D6AB123721B0}"/>
              </a:ext>
            </a:extLst>
          </p:cNvPr>
          <p:cNvSpPr/>
          <p:nvPr/>
        </p:nvSpPr>
        <p:spPr>
          <a:xfrm>
            <a:off x="4165600" y="3085535"/>
            <a:ext cx="1930400"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21">
            <a:extLst>
              <a:ext uri="{FF2B5EF4-FFF2-40B4-BE49-F238E27FC236}">
                <a16:creationId xmlns:a16="http://schemas.microsoft.com/office/drawing/2014/main" id="{B7F2DB82-5B17-469C-822C-3E861CF9A0C1}"/>
              </a:ext>
            </a:extLst>
          </p:cNvPr>
          <p:cNvSpPr/>
          <p:nvPr/>
        </p:nvSpPr>
        <p:spPr>
          <a:xfrm>
            <a:off x="514575" y="4142321"/>
            <a:ext cx="4197125" cy="785279"/>
          </a:xfrm>
          <a:prstGeom prst="wedgeRectCallout">
            <a:avLst>
              <a:gd name="adj1" fmla="val 39521"/>
              <a:gd name="adj2" fmla="val -12727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Engine oil system leaks.</a:t>
            </a:r>
          </a:p>
        </p:txBody>
      </p:sp>
      <p:sp>
        <p:nvSpPr>
          <p:cNvPr id="11" name="TextBox 10">
            <a:extLst>
              <a:ext uri="{FF2B5EF4-FFF2-40B4-BE49-F238E27FC236}">
                <a16:creationId xmlns:a16="http://schemas.microsoft.com/office/drawing/2014/main" id="{6B04DB88-F30E-4249-9C6C-01C805D827B5}"/>
              </a:ext>
            </a:extLst>
          </p:cNvPr>
          <p:cNvSpPr txBox="1"/>
          <p:nvPr/>
        </p:nvSpPr>
        <p:spPr>
          <a:xfrm>
            <a:off x="538235" y="1199865"/>
            <a:ext cx="1486481" cy="1777410"/>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spTree>
    <p:extLst>
      <p:ext uri="{BB962C8B-B14F-4D97-AF65-F5344CB8AC3E}">
        <p14:creationId xmlns:p14="http://schemas.microsoft.com/office/powerpoint/2010/main" val="35056006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4A1A77-26C0-4CD7-AB6A-507DE8CC1544}"/>
              </a:ext>
            </a:extLst>
          </p:cNvPr>
          <p:cNvSpPr/>
          <p:nvPr/>
        </p:nvSpPr>
        <p:spPr>
          <a:xfrm>
            <a:off x="2141840" y="1090140"/>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97BE08E1-80A3-441E-A736-BB05E4DCC750}"/>
              </a:ext>
            </a:extLst>
          </p:cNvPr>
          <p:cNvSpPr/>
          <p:nvPr/>
        </p:nvSpPr>
        <p:spPr>
          <a:xfrm>
            <a:off x="215154" y="608654"/>
            <a:ext cx="4138185" cy="4889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Engine oil system leaks.</a:t>
            </a:r>
          </a:p>
        </p:txBody>
      </p:sp>
      <p:sp>
        <p:nvSpPr>
          <p:cNvPr id="13" name="Speech Bubble: Rectangle 12">
            <a:extLst>
              <a:ext uri="{FF2B5EF4-FFF2-40B4-BE49-F238E27FC236}">
                <a16:creationId xmlns:a16="http://schemas.microsoft.com/office/drawing/2014/main" id="{7621EC2B-89DB-4CC5-BADF-586A4B6820F4}"/>
              </a:ext>
            </a:extLst>
          </p:cNvPr>
          <p:cNvSpPr/>
          <p:nvPr/>
        </p:nvSpPr>
        <p:spPr>
          <a:xfrm>
            <a:off x="215154" y="1090140"/>
            <a:ext cx="11854926" cy="5616322"/>
          </a:xfrm>
          <a:prstGeom prst="wedgeRectCallout">
            <a:avLst>
              <a:gd name="adj1" fmla="val 18820"/>
              <a:gd name="adj2" fmla="val -424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Without warning, the system</a:t>
            </a:r>
            <a:r>
              <a:rPr kumimoji="0" lang="en-US" sz="28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develops a leak.  The leak is visually detectable on the ground.)  If the visual leak goes unnoticed, the oil quantity gradually decreases.  The decrease in </a:t>
            </a:r>
            <a:r>
              <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oil is indicated on the dipstick.  If this goes unnoticed, eventually the engine oil drops to the point that the LOW OIL LEVEL Light illuminates.  The driver pulls over at the nearest service station and checks the oil.  The dipstick indicates that the engine oil is low.  The driver replenishes the oil and continues to</a:t>
            </a:r>
            <a:r>
              <a:rPr kumimoji="0" lang="en-US" sz="28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the</a:t>
            </a:r>
            <a:r>
              <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destination but with some delay.  Most likely, the leak</a:t>
            </a:r>
            <a:r>
              <a:rPr kumimoji="0" lang="en-US" sz="28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is small and the driver is able to reach the destination with minimal delay.  However, worst case, the leak is so extensive that the driver cannot complete the journey. Driver is stuck on the side of the</a:t>
            </a:r>
            <a:r>
              <a:rPr lang="en-US" sz="2800" dirty="0">
                <a:solidFill>
                  <a:schemeClr val="tx1"/>
                </a:solidFill>
                <a:latin typeface="Arial" panose="020B0604020202020204" pitchFamily="34" charset="0"/>
                <a:cs typeface="Arial" panose="020B0604020202020204" pitchFamily="34" charset="0"/>
              </a:rPr>
              <a:t> road waiting for a tow truck</a:t>
            </a:r>
            <a:r>
              <a:rPr kumimoji="0" lang="en-US" sz="28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Worst case, this is at night on the highway or on a two-lane</a:t>
            </a:r>
            <a:r>
              <a:rPr lang="en-US" sz="2800" dirty="0">
                <a:solidFill>
                  <a:schemeClr val="tx1"/>
                </a:solidFill>
                <a:latin typeface="Arial" panose="020B0604020202020204" pitchFamily="34" charset="0"/>
                <a:cs typeface="Arial" panose="020B0604020202020204" pitchFamily="34" charset="0"/>
              </a:rPr>
              <a:t>, dark country road.  </a:t>
            </a:r>
            <a:r>
              <a:rPr kumimoji="0" lang="en-US" sz="28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Downtime to repair, up to two weeks, up to $2,000.</a:t>
            </a:r>
            <a:endPar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497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3432334041"/>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FFC92A"/>
                          </a:solidFill>
                          <a:latin typeface="Arial" panose="020B0604020202020204" pitchFamily="34" charset="0"/>
                          <a:ea typeface="+mn-ea"/>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kern="1200" dirty="0">
                          <a:solidFill>
                            <a:srgbClr val="FFC92A"/>
                          </a:solidFill>
                          <a:latin typeface="Arial" panose="020B0604020202020204" pitchFamily="34" charset="0"/>
                          <a:ea typeface="+mn-ea"/>
                          <a:cs typeface="Arial" panose="020B0604020202020204" pitchFamily="34" charset="0"/>
                        </a:rPr>
                        <a:t>Along paved roads and highways</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Go up to 360 miles without stopping</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In climates that range from 0º to 115º F (-17º to 46º C)</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Tree>
    <p:extLst>
      <p:ext uri="{BB962C8B-B14F-4D97-AF65-F5344CB8AC3E}">
        <p14:creationId xmlns:p14="http://schemas.microsoft.com/office/powerpoint/2010/main" val="15898929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506650-1F0B-4A42-855E-CF02BCE2EFF8}"/>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4" name="Rectangle 13">
            <a:extLst>
              <a:ext uri="{FF2B5EF4-FFF2-40B4-BE49-F238E27FC236}">
                <a16:creationId xmlns:a16="http://schemas.microsoft.com/office/drawing/2014/main" id="{6A51C887-C63C-43B8-A249-001038FFC2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CB525B-DED6-4CD6-98F0-B0940C45ABC7}"/>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411AFE-1D30-47CE-972A-EA74BAB673F4}"/>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Speech Bubble: Rectangle 30">
            <a:extLst>
              <a:ext uri="{FF2B5EF4-FFF2-40B4-BE49-F238E27FC236}">
                <a16:creationId xmlns:a16="http://schemas.microsoft.com/office/drawing/2014/main" id="{B7D0ABC0-93B6-40CE-81FA-B071FC897551}"/>
              </a:ext>
            </a:extLst>
          </p:cNvPr>
          <p:cNvSpPr/>
          <p:nvPr/>
        </p:nvSpPr>
        <p:spPr>
          <a:xfrm>
            <a:off x="495687" y="2783805"/>
            <a:ext cx="7640384" cy="1489167"/>
          </a:xfrm>
          <a:prstGeom prst="wedgeRectCallout">
            <a:avLst>
              <a:gd name="adj1" fmla="val -36711"/>
              <a:gd name="adj2" fmla="val -95416"/>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lumMod val="50000"/>
                  </a:schemeClr>
                </a:solidFill>
                <a:latin typeface="Arial" panose="020B0604020202020204" pitchFamily="34" charset="0"/>
                <a:cs typeface="Arial" panose="020B0604020202020204" pitchFamily="34" charset="0"/>
              </a:rPr>
              <a:t>To be capable of</a:t>
            </a:r>
            <a:r>
              <a:rPr lang="en-US" sz="2800" dirty="0">
                <a:solidFill>
                  <a:schemeClr val="bg1">
                    <a:lumMod val="50000"/>
                  </a:schemeClr>
                </a:solidFill>
                <a:latin typeface="Arial" panose="020B0604020202020204" pitchFamily="34" charset="0"/>
                <a:cs typeface="Arial" panose="020B0604020202020204" pitchFamily="34" charset="0"/>
              </a:rPr>
              <a:t> visually alerting the driver </a:t>
            </a:r>
            <a:r>
              <a:rPr lang="en-US" sz="2800" b="1" dirty="0">
                <a:solidFill>
                  <a:schemeClr val="bg1">
                    <a:lumMod val="50000"/>
                  </a:schemeClr>
                </a:solidFill>
                <a:latin typeface="Arial" panose="020B0604020202020204" pitchFamily="34" charset="0"/>
                <a:cs typeface="Arial" panose="020B0604020202020204" pitchFamily="34" charset="0"/>
              </a:rPr>
              <a:t>in the event that</a:t>
            </a:r>
            <a:r>
              <a:rPr lang="en-US" sz="2800" dirty="0">
                <a:solidFill>
                  <a:schemeClr val="bg1">
                    <a:lumMod val="50000"/>
                  </a:schemeClr>
                </a:solidFill>
                <a:latin typeface="Arial" panose="020B0604020202020204" pitchFamily="34" charset="0"/>
                <a:cs typeface="Arial" panose="020B0604020202020204" pitchFamily="34" charset="0"/>
              </a:rPr>
              <a:t> the engine oil level decreases to the lower limit.  (LOW OIL LEVEL light)</a:t>
            </a:r>
          </a:p>
        </p:txBody>
      </p:sp>
      <p:sp>
        <p:nvSpPr>
          <p:cNvPr id="3" name="TextBox 2">
            <a:extLst>
              <a:ext uri="{FF2B5EF4-FFF2-40B4-BE49-F238E27FC236}">
                <a16:creationId xmlns:a16="http://schemas.microsoft.com/office/drawing/2014/main" id="{353BD236-7630-4A83-AC3B-40DAAADDD711}"/>
              </a:ext>
            </a:extLst>
          </p:cNvPr>
          <p:cNvSpPr txBox="1"/>
          <p:nvPr/>
        </p:nvSpPr>
        <p:spPr>
          <a:xfrm>
            <a:off x="4291380" y="5006405"/>
            <a:ext cx="459343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is another Functional Failure?</a:t>
            </a:r>
          </a:p>
        </p:txBody>
      </p:sp>
      <p:sp>
        <p:nvSpPr>
          <p:cNvPr id="33" name="Rectangle 32">
            <a:extLst>
              <a:ext uri="{FF2B5EF4-FFF2-40B4-BE49-F238E27FC236}">
                <a16:creationId xmlns:a16="http://schemas.microsoft.com/office/drawing/2014/main" id="{09FC177D-2129-4A73-9223-0365D33F9F94}"/>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A4E5F-BA32-43DA-AD5E-2E4F64B273E1}"/>
              </a:ext>
            </a:extLst>
          </p:cNvPr>
          <p:cNvSpPr/>
          <p:nvPr/>
        </p:nvSpPr>
        <p:spPr>
          <a:xfrm>
            <a:off x="2084223" y="4846320"/>
            <a:ext cx="2068677" cy="63245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FDF554-D645-4B4C-A5A4-5DC87449BF44}"/>
              </a:ext>
            </a:extLst>
          </p:cNvPr>
          <p:cNvSpPr txBox="1"/>
          <p:nvPr/>
        </p:nvSpPr>
        <p:spPr>
          <a:xfrm>
            <a:off x="2764845" y="4883295"/>
            <a:ext cx="60960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217FE9F-2060-4231-8CAE-34091B4F24A1}"/>
              </a:ext>
            </a:extLst>
          </p:cNvPr>
          <p:cNvPicPr>
            <a:picLocks noChangeAspect="1"/>
          </p:cNvPicPr>
          <p:nvPr/>
        </p:nvPicPr>
        <p:blipFill rotWithShape="1">
          <a:blip r:embed="rId4">
            <a:extLst>
              <a:ext uri="{28A0092B-C50C-407E-A947-70E740481C1C}">
                <a14:useLocalDpi xmlns:a14="http://schemas.microsoft.com/office/drawing/2010/main" val="0"/>
              </a:ext>
            </a:extLst>
          </a:blip>
          <a:srcRect l="4418" t="28102" b="7406"/>
          <a:stretch/>
        </p:blipFill>
        <p:spPr>
          <a:xfrm>
            <a:off x="9676505" y="94614"/>
            <a:ext cx="2329005" cy="1178573"/>
          </a:xfrm>
          <a:prstGeom prst="rect">
            <a:avLst/>
          </a:prstGeom>
          <a:effectLst>
            <a:softEdge rad="25400"/>
          </a:effectLst>
        </p:spPr>
      </p:pic>
      <p:sp>
        <p:nvSpPr>
          <p:cNvPr id="25" name="Oval 24">
            <a:extLst>
              <a:ext uri="{FF2B5EF4-FFF2-40B4-BE49-F238E27FC236}">
                <a16:creationId xmlns:a16="http://schemas.microsoft.com/office/drawing/2014/main" id="{578EC6DC-450B-4A69-926E-B87D4F3892F5}"/>
              </a:ext>
            </a:extLst>
          </p:cNvPr>
          <p:cNvSpPr/>
          <p:nvPr/>
        </p:nvSpPr>
        <p:spPr>
          <a:xfrm>
            <a:off x="10081907" y="736716"/>
            <a:ext cx="325518" cy="28896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4266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F54E2D7-D7F7-44D8-9DCD-CAF81744D1D0}"/>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4" name="Rectangle 13">
            <a:extLst>
              <a:ext uri="{FF2B5EF4-FFF2-40B4-BE49-F238E27FC236}">
                <a16:creationId xmlns:a16="http://schemas.microsoft.com/office/drawing/2014/main" id="{6A51C887-C63C-43B8-A249-001038FFC2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CB525B-DED6-4CD6-98F0-B0940C45ABC7}"/>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411AFE-1D30-47CE-972A-EA74BAB673F4}"/>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063A4E5F-BA32-43DA-AD5E-2E4F64B273E1}"/>
              </a:ext>
            </a:extLst>
          </p:cNvPr>
          <p:cNvSpPr/>
          <p:nvPr/>
        </p:nvSpPr>
        <p:spPr>
          <a:xfrm>
            <a:off x="2062264" y="4834093"/>
            <a:ext cx="2101174" cy="644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Rectangle 23">
            <a:extLst>
              <a:ext uri="{FF2B5EF4-FFF2-40B4-BE49-F238E27FC236}">
                <a16:creationId xmlns:a16="http://schemas.microsoft.com/office/drawing/2014/main" id="{4229629D-1537-404D-B4EF-FBBA15BE80FC}"/>
              </a:ext>
            </a:extLst>
          </p:cNvPr>
          <p:cNvSpPr/>
          <p:nvPr/>
        </p:nvSpPr>
        <p:spPr>
          <a:xfrm>
            <a:off x="4853274" y="4737463"/>
            <a:ext cx="3998055" cy="1109907"/>
          </a:xfrm>
          <a:prstGeom prst="wedgeRectCallout">
            <a:avLst>
              <a:gd name="adj1" fmla="val -65773"/>
              <a:gd name="adj2" fmla="val -1381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Falsely illuminates the LOW OIL LEVEL Light.</a:t>
            </a:r>
          </a:p>
        </p:txBody>
      </p:sp>
      <p:sp>
        <p:nvSpPr>
          <p:cNvPr id="25" name="Speech Bubble: Rectangle 24">
            <a:extLst>
              <a:ext uri="{FF2B5EF4-FFF2-40B4-BE49-F238E27FC236}">
                <a16:creationId xmlns:a16="http://schemas.microsoft.com/office/drawing/2014/main" id="{841E55A8-F5F4-4571-810F-CBBEDF41F421}"/>
              </a:ext>
            </a:extLst>
          </p:cNvPr>
          <p:cNvSpPr/>
          <p:nvPr/>
        </p:nvSpPr>
        <p:spPr>
          <a:xfrm>
            <a:off x="495687" y="2783805"/>
            <a:ext cx="7640384" cy="1489167"/>
          </a:xfrm>
          <a:prstGeom prst="wedgeRectCallout">
            <a:avLst>
              <a:gd name="adj1" fmla="val -36711"/>
              <a:gd name="adj2" fmla="val -95416"/>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lumMod val="50000"/>
                  </a:schemeClr>
                </a:solidFill>
                <a:latin typeface="Arial" panose="020B0604020202020204" pitchFamily="34" charset="0"/>
                <a:cs typeface="Arial" panose="020B0604020202020204" pitchFamily="34" charset="0"/>
              </a:rPr>
              <a:t>To be capable of</a:t>
            </a:r>
            <a:r>
              <a:rPr lang="en-US" sz="2800" dirty="0">
                <a:solidFill>
                  <a:schemeClr val="bg1">
                    <a:lumMod val="50000"/>
                  </a:schemeClr>
                </a:solidFill>
                <a:latin typeface="Arial" panose="020B0604020202020204" pitchFamily="34" charset="0"/>
                <a:cs typeface="Arial" panose="020B0604020202020204" pitchFamily="34" charset="0"/>
              </a:rPr>
              <a:t> visually alerting the driver </a:t>
            </a:r>
            <a:r>
              <a:rPr lang="en-US" sz="2800" b="1" dirty="0">
                <a:solidFill>
                  <a:schemeClr val="bg1">
                    <a:lumMod val="50000"/>
                  </a:schemeClr>
                </a:solidFill>
                <a:latin typeface="Arial" panose="020B0604020202020204" pitchFamily="34" charset="0"/>
                <a:cs typeface="Arial" panose="020B0604020202020204" pitchFamily="34" charset="0"/>
              </a:rPr>
              <a:t>in the event that</a:t>
            </a:r>
            <a:r>
              <a:rPr lang="en-US" sz="2800" dirty="0">
                <a:solidFill>
                  <a:schemeClr val="bg1">
                    <a:lumMod val="50000"/>
                  </a:schemeClr>
                </a:solidFill>
                <a:latin typeface="Arial" panose="020B0604020202020204" pitchFamily="34" charset="0"/>
                <a:cs typeface="Arial" panose="020B0604020202020204" pitchFamily="34" charset="0"/>
              </a:rPr>
              <a:t> the engine oil level decreases to the lower limit.  (LOW OIL LEVEL light)</a:t>
            </a:r>
          </a:p>
        </p:txBody>
      </p:sp>
      <p:sp>
        <p:nvSpPr>
          <p:cNvPr id="32" name="TextBox 31">
            <a:extLst>
              <a:ext uri="{FF2B5EF4-FFF2-40B4-BE49-F238E27FC236}">
                <a16:creationId xmlns:a16="http://schemas.microsoft.com/office/drawing/2014/main" id="{CA759DDE-4D0D-4DE7-BBA1-344123F77DC3}"/>
              </a:ext>
            </a:extLst>
          </p:cNvPr>
          <p:cNvSpPr txBox="1"/>
          <p:nvPr/>
        </p:nvSpPr>
        <p:spPr>
          <a:xfrm>
            <a:off x="2413735" y="4893041"/>
            <a:ext cx="1659282" cy="546303"/>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Falsely illuminates the LOW OIL LEVEL Light.</a:t>
            </a:r>
          </a:p>
          <a:p>
            <a:endParaRPr lang="en-US" sz="1050" dirty="0">
              <a:solidFill>
                <a:srgbClr val="595959"/>
              </a:solidFill>
              <a:latin typeface="Arial" panose="020B0604020202020204" pitchFamily="34" charset="0"/>
              <a:cs typeface="Arial" panose="020B0604020202020204" pitchFamily="34" charset="0"/>
            </a:endParaRPr>
          </a:p>
          <a:p>
            <a:endParaRPr lang="en-US" sz="400" dirty="0">
              <a:solidFill>
                <a:srgbClr val="595959"/>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336E1723-74DC-4E35-ADE6-440646EC598D}"/>
              </a:ext>
            </a:extLst>
          </p:cNvPr>
          <p:cNvPicPr>
            <a:picLocks noChangeAspect="1"/>
          </p:cNvPicPr>
          <p:nvPr/>
        </p:nvPicPr>
        <p:blipFill rotWithShape="1">
          <a:blip r:embed="rId4">
            <a:extLst>
              <a:ext uri="{28A0092B-C50C-407E-A947-70E740481C1C}">
                <a14:useLocalDpi xmlns:a14="http://schemas.microsoft.com/office/drawing/2010/main" val="0"/>
              </a:ext>
            </a:extLst>
          </a:blip>
          <a:srcRect l="4418" t="28102" b="7406"/>
          <a:stretch/>
        </p:blipFill>
        <p:spPr>
          <a:xfrm>
            <a:off x="9676505" y="94614"/>
            <a:ext cx="2329005" cy="1178573"/>
          </a:xfrm>
          <a:prstGeom prst="rect">
            <a:avLst/>
          </a:prstGeom>
          <a:effectLst>
            <a:softEdge rad="25400"/>
          </a:effectLst>
        </p:spPr>
      </p:pic>
      <p:sp>
        <p:nvSpPr>
          <p:cNvPr id="31" name="Oval 30">
            <a:extLst>
              <a:ext uri="{FF2B5EF4-FFF2-40B4-BE49-F238E27FC236}">
                <a16:creationId xmlns:a16="http://schemas.microsoft.com/office/drawing/2014/main" id="{8A9DCB36-0E00-4FA3-95CC-01D3226BC49D}"/>
              </a:ext>
            </a:extLst>
          </p:cNvPr>
          <p:cNvSpPr/>
          <p:nvPr/>
        </p:nvSpPr>
        <p:spPr>
          <a:xfrm>
            <a:off x="10081907" y="736716"/>
            <a:ext cx="325518" cy="28896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4310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F54E2D7-D7F7-44D8-9DCD-CAF81744D1D0}"/>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4" name="Rectangle 13">
            <a:extLst>
              <a:ext uri="{FF2B5EF4-FFF2-40B4-BE49-F238E27FC236}">
                <a16:creationId xmlns:a16="http://schemas.microsoft.com/office/drawing/2014/main" id="{6A51C887-C63C-43B8-A249-001038FFC2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CB525B-DED6-4CD6-98F0-B0940C45ABC7}"/>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411AFE-1D30-47CE-972A-EA74BAB673F4}"/>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063A4E5F-BA32-43DA-AD5E-2E4F64B273E1}"/>
              </a:ext>
            </a:extLst>
          </p:cNvPr>
          <p:cNvSpPr/>
          <p:nvPr/>
        </p:nvSpPr>
        <p:spPr>
          <a:xfrm>
            <a:off x="2053869" y="4834094"/>
            <a:ext cx="2105886" cy="644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Rectangle 23">
            <a:extLst>
              <a:ext uri="{FF2B5EF4-FFF2-40B4-BE49-F238E27FC236}">
                <a16:creationId xmlns:a16="http://schemas.microsoft.com/office/drawing/2014/main" id="{4229629D-1537-404D-B4EF-FBBA15BE80FC}"/>
              </a:ext>
            </a:extLst>
          </p:cNvPr>
          <p:cNvSpPr/>
          <p:nvPr/>
        </p:nvSpPr>
        <p:spPr>
          <a:xfrm>
            <a:off x="285204" y="3711155"/>
            <a:ext cx="3065430" cy="860145"/>
          </a:xfrm>
          <a:prstGeom prst="wedgeRectCallout">
            <a:avLst>
              <a:gd name="adj1" fmla="val 21326"/>
              <a:gd name="adj2" fmla="val 7527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Falsely illuminates the LOW OIL LEVEL Light.</a:t>
            </a:r>
          </a:p>
        </p:txBody>
      </p:sp>
      <p:sp>
        <p:nvSpPr>
          <p:cNvPr id="32" name="TextBox 31">
            <a:extLst>
              <a:ext uri="{FF2B5EF4-FFF2-40B4-BE49-F238E27FC236}">
                <a16:creationId xmlns:a16="http://schemas.microsoft.com/office/drawing/2014/main" id="{CA759DDE-4D0D-4DE7-BBA1-344123F77DC3}"/>
              </a:ext>
            </a:extLst>
          </p:cNvPr>
          <p:cNvSpPr txBox="1"/>
          <p:nvPr/>
        </p:nvSpPr>
        <p:spPr>
          <a:xfrm>
            <a:off x="2413735" y="4893041"/>
            <a:ext cx="1659282" cy="546303"/>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Falsely illuminates the LOW OIL LEVEL Light.</a:t>
            </a:r>
          </a:p>
          <a:p>
            <a:endParaRPr lang="en-US" sz="1050" dirty="0">
              <a:solidFill>
                <a:srgbClr val="595959"/>
              </a:solidFill>
              <a:latin typeface="Arial" panose="020B0604020202020204" pitchFamily="34" charset="0"/>
              <a:cs typeface="Arial" panose="020B0604020202020204" pitchFamily="34" charset="0"/>
            </a:endParaRPr>
          </a:p>
          <a:p>
            <a:endParaRPr lang="en-US" sz="400" dirty="0">
              <a:solidFill>
                <a:srgbClr val="595959"/>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33A59C65-5960-4C00-B7EF-D9F61FAB5884}"/>
              </a:ext>
            </a:extLst>
          </p:cNvPr>
          <p:cNvSpPr/>
          <p:nvPr/>
        </p:nvSpPr>
        <p:spPr>
          <a:xfrm>
            <a:off x="4472004" y="4838769"/>
            <a:ext cx="1623996"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B070AAC-09CB-4625-A814-BBA1174DF0C2}"/>
              </a:ext>
            </a:extLst>
          </p:cNvPr>
          <p:cNvSpPr txBox="1"/>
          <p:nvPr/>
        </p:nvSpPr>
        <p:spPr>
          <a:xfrm>
            <a:off x="4889395" y="4784404"/>
            <a:ext cx="60960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CA24CC9-CA93-4ECD-AF45-D918824F33EC}"/>
              </a:ext>
            </a:extLst>
          </p:cNvPr>
          <p:cNvSpPr txBox="1"/>
          <p:nvPr/>
        </p:nvSpPr>
        <p:spPr>
          <a:xfrm>
            <a:off x="6134238" y="4816349"/>
            <a:ext cx="3275857"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specifically causes it to falsely illuminate?</a:t>
            </a:r>
          </a:p>
        </p:txBody>
      </p:sp>
    </p:spTree>
    <p:extLst>
      <p:ext uri="{BB962C8B-B14F-4D97-AF65-F5344CB8AC3E}">
        <p14:creationId xmlns:p14="http://schemas.microsoft.com/office/powerpoint/2010/main" val="16359334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F54E2D7-D7F7-44D8-9DCD-CAF81744D1D0}"/>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4" name="Rectangle 13">
            <a:extLst>
              <a:ext uri="{FF2B5EF4-FFF2-40B4-BE49-F238E27FC236}">
                <a16:creationId xmlns:a16="http://schemas.microsoft.com/office/drawing/2014/main" id="{6A51C887-C63C-43B8-A249-001038FFC2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CB525B-DED6-4CD6-98F0-B0940C45ABC7}"/>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063A4E5F-BA32-43DA-AD5E-2E4F64B273E1}"/>
              </a:ext>
            </a:extLst>
          </p:cNvPr>
          <p:cNvSpPr/>
          <p:nvPr/>
        </p:nvSpPr>
        <p:spPr>
          <a:xfrm>
            <a:off x="2053869" y="4834094"/>
            <a:ext cx="2105886" cy="644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Rectangle 23">
            <a:extLst>
              <a:ext uri="{FF2B5EF4-FFF2-40B4-BE49-F238E27FC236}">
                <a16:creationId xmlns:a16="http://schemas.microsoft.com/office/drawing/2014/main" id="{4229629D-1537-404D-B4EF-FBBA15BE80FC}"/>
              </a:ext>
            </a:extLst>
          </p:cNvPr>
          <p:cNvSpPr/>
          <p:nvPr/>
        </p:nvSpPr>
        <p:spPr>
          <a:xfrm>
            <a:off x="285204" y="3711155"/>
            <a:ext cx="3065430" cy="860145"/>
          </a:xfrm>
          <a:prstGeom prst="wedgeRectCallout">
            <a:avLst>
              <a:gd name="adj1" fmla="val 21326"/>
              <a:gd name="adj2" fmla="val 75275"/>
            </a:avLst>
          </a:prstGeom>
          <a:solidFill>
            <a:schemeClr val="bg1"/>
          </a:solidFill>
          <a:ln w="12700">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666666"/>
                </a:solidFill>
                <a:latin typeface="Arial" panose="020B0604020202020204" pitchFamily="34" charset="0"/>
                <a:cs typeface="Arial" panose="020B0604020202020204" pitchFamily="34" charset="0"/>
              </a:rPr>
              <a:t>Falsely illuminates the LOW OIL LEVEL Light.</a:t>
            </a:r>
          </a:p>
        </p:txBody>
      </p:sp>
      <p:sp>
        <p:nvSpPr>
          <p:cNvPr id="32" name="TextBox 31">
            <a:extLst>
              <a:ext uri="{FF2B5EF4-FFF2-40B4-BE49-F238E27FC236}">
                <a16:creationId xmlns:a16="http://schemas.microsoft.com/office/drawing/2014/main" id="{CA759DDE-4D0D-4DE7-BBA1-344123F77DC3}"/>
              </a:ext>
            </a:extLst>
          </p:cNvPr>
          <p:cNvSpPr txBox="1"/>
          <p:nvPr/>
        </p:nvSpPr>
        <p:spPr>
          <a:xfrm>
            <a:off x="2413735" y="4893041"/>
            <a:ext cx="1659282" cy="546303"/>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Falsely illuminates the LOW OIL LEVEL Light.</a:t>
            </a:r>
          </a:p>
          <a:p>
            <a:endParaRPr lang="en-US" sz="1050" dirty="0">
              <a:solidFill>
                <a:srgbClr val="595959"/>
              </a:solidFill>
              <a:latin typeface="Arial" panose="020B0604020202020204" pitchFamily="34" charset="0"/>
              <a:cs typeface="Arial" panose="020B0604020202020204" pitchFamily="34" charset="0"/>
            </a:endParaRPr>
          </a:p>
          <a:p>
            <a:endParaRPr lang="en-US" sz="400" dirty="0">
              <a:solidFill>
                <a:srgbClr val="595959"/>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33A59C65-5960-4C00-B7EF-D9F61FAB5884}"/>
              </a:ext>
            </a:extLst>
          </p:cNvPr>
          <p:cNvSpPr/>
          <p:nvPr/>
        </p:nvSpPr>
        <p:spPr>
          <a:xfrm>
            <a:off x="4472004" y="4838769"/>
            <a:ext cx="1623996"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peech Bubble: Rectangle 24">
            <a:extLst>
              <a:ext uri="{FF2B5EF4-FFF2-40B4-BE49-F238E27FC236}">
                <a16:creationId xmlns:a16="http://schemas.microsoft.com/office/drawing/2014/main" id="{EFAD4A04-F755-4D47-818D-16F1293DF57F}"/>
              </a:ext>
            </a:extLst>
          </p:cNvPr>
          <p:cNvSpPr/>
          <p:nvPr/>
        </p:nvSpPr>
        <p:spPr>
          <a:xfrm>
            <a:off x="6883277" y="4717839"/>
            <a:ext cx="2877472" cy="860145"/>
          </a:xfrm>
          <a:prstGeom prst="wedgeRectCallout">
            <a:avLst>
              <a:gd name="adj1" fmla="val -74128"/>
              <a:gd name="adj2" fmla="val -1721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LOW OIL LEVEL Light circuit fails closed.</a:t>
            </a:r>
          </a:p>
        </p:txBody>
      </p:sp>
    </p:spTree>
    <p:extLst>
      <p:ext uri="{BB962C8B-B14F-4D97-AF65-F5344CB8AC3E}">
        <p14:creationId xmlns:p14="http://schemas.microsoft.com/office/powerpoint/2010/main" val="30788197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F54E2D7-D7F7-44D8-9DCD-CAF81744D1D0}"/>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4" name="Rectangle 13">
            <a:extLst>
              <a:ext uri="{FF2B5EF4-FFF2-40B4-BE49-F238E27FC236}">
                <a16:creationId xmlns:a16="http://schemas.microsoft.com/office/drawing/2014/main" id="{6A51C887-C63C-43B8-A249-001038FFC2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CB525B-DED6-4CD6-98F0-B0940C45ABC7}"/>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063A4E5F-BA32-43DA-AD5E-2E4F64B273E1}"/>
              </a:ext>
            </a:extLst>
          </p:cNvPr>
          <p:cNvSpPr/>
          <p:nvPr/>
        </p:nvSpPr>
        <p:spPr>
          <a:xfrm>
            <a:off x="2053869" y="4834094"/>
            <a:ext cx="2058269" cy="644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Rectangle 23">
            <a:extLst>
              <a:ext uri="{FF2B5EF4-FFF2-40B4-BE49-F238E27FC236}">
                <a16:creationId xmlns:a16="http://schemas.microsoft.com/office/drawing/2014/main" id="{4229629D-1537-404D-B4EF-FBBA15BE80FC}"/>
              </a:ext>
            </a:extLst>
          </p:cNvPr>
          <p:cNvSpPr/>
          <p:nvPr/>
        </p:nvSpPr>
        <p:spPr>
          <a:xfrm>
            <a:off x="285204" y="3711155"/>
            <a:ext cx="2877472" cy="860145"/>
          </a:xfrm>
          <a:prstGeom prst="wedgeRectCallout">
            <a:avLst>
              <a:gd name="adj1" fmla="val 21326"/>
              <a:gd name="adj2" fmla="val 75275"/>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666666"/>
                </a:solidFill>
                <a:latin typeface="Arial" panose="020B0604020202020204" pitchFamily="34" charset="0"/>
                <a:cs typeface="Arial" panose="020B0604020202020204" pitchFamily="34" charset="0"/>
              </a:rPr>
              <a:t>Falsely illuminates the LOW OIL LEVEL Light.</a:t>
            </a:r>
          </a:p>
        </p:txBody>
      </p:sp>
      <p:sp>
        <p:nvSpPr>
          <p:cNvPr id="32" name="TextBox 31">
            <a:extLst>
              <a:ext uri="{FF2B5EF4-FFF2-40B4-BE49-F238E27FC236}">
                <a16:creationId xmlns:a16="http://schemas.microsoft.com/office/drawing/2014/main" id="{CA759DDE-4D0D-4DE7-BBA1-344123F77DC3}"/>
              </a:ext>
            </a:extLst>
          </p:cNvPr>
          <p:cNvSpPr txBox="1"/>
          <p:nvPr/>
        </p:nvSpPr>
        <p:spPr>
          <a:xfrm>
            <a:off x="2413735" y="4893041"/>
            <a:ext cx="1659282" cy="546303"/>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Falsely illuminates the LOW OIL LEVEL Light.</a:t>
            </a:r>
          </a:p>
          <a:p>
            <a:endParaRPr lang="en-US" sz="1050" dirty="0">
              <a:solidFill>
                <a:srgbClr val="595959"/>
              </a:solidFill>
              <a:latin typeface="Arial" panose="020B0604020202020204" pitchFamily="34" charset="0"/>
              <a:cs typeface="Arial" panose="020B0604020202020204" pitchFamily="34" charset="0"/>
            </a:endParaRPr>
          </a:p>
          <a:p>
            <a:endParaRPr lang="en-US" sz="400" dirty="0">
              <a:solidFill>
                <a:srgbClr val="595959"/>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33A59C65-5960-4C00-B7EF-D9F61FAB5884}"/>
              </a:ext>
            </a:extLst>
          </p:cNvPr>
          <p:cNvSpPr/>
          <p:nvPr/>
        </p:nvSpPr>
        <p:spPr>
          <a:xfrm>
            <a:off x="4472004" y="4838769"/>
            <a:ext cx="1623996"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peech Bubble: Rectangle 24">
            <a:extLst>
              <a:ext uri="{FF2B5EF4-FFF2-40B4-BE49-F238E27FC236}">
                <a16:creationId xmlns:a16="http://schemas.microsoft.com/office/drawing/2014/main" id="{EFAD4A04-F755-4D47-818D-16F1293DF57F}"/>
              </a:ext>
            </a:extLst>
          </p:cNvPr>
          <p:cNvSpPr/>
          <p:nvPr/>
        </p:nvSpPr>
        <p:spPr>
          <a:xfrm>
            <a:off x="3269957" y="3711154"/>
            <a:ext cx="2782755" cy="860145"/>
          </a:xfrm>
          <a:prstGeom prst="wedgeRectCallout">
            <a:avLst>
              <a:gd name="adj1" fmla="val -2826"/>
              <a:gd name="adj2" fmla="val 71023"/>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666666"/>
                </a:solidFill>
                <a:latin typeface="Arial" panose="020B0604020202020204" pitchFamily="34" charset="0"/>
                <a:cs typeface="Arial" panose="020B0604020202020204" pitchFamily="34" charset="0"/>
              </a:rPr>
              <a:t>LOW OIL LEVEL Light circuit fails closed.</a:t>
            </a:r>
          </a:p>
        </p:txBody>
      </p:sp>
      <p:sp>
        <p:nvSpPr>
          <p:cNvPr id="19" name="Speech Bubble: Rectangle 18">
            <a:extLst>
              <a:ext uri="{FF2B5EF4-FFF2-40B4-BE49-F238E27FC236}">
                <a16:creationId xmlns:a16="http://schemas.microsoft.com/office/drawing/2014/main" id="{3D52EE0D-528E-43CC-B0FE-F0243D270300}"/>
              </a:ext>
            </a:extLst>
          </p:cNvPr>
          <p:cNvSpPr/>
          <p:nvPr/>
        </p:nvSpPr>
        <p:spPr>
          <a:xfrm>
            <a:off x="1457325" y="1184119"/>
            <a:ext cx="10435304" cy="2368566"/>
          </a:xfrm>
          <a:prstGeom prst="wedgeRectCallout">
            <a:avLst>
              <a:gd name="adj1" fmla="val 8274"/>
              <a:gd name="adj2" fmla="val 10071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While</a:t>
            </a:r>
            <a:r>
              <a:rPr kumimoji="0" lang="en-US" sz="24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driving, the LOW OIL LEVEL Light illuminates.  The driver thinks that there is a low oil situation.  Driver pulls over at the nearest service station and checks the oil.  The dipstick indicates that the engine oil level is normal.  The time it takes to check the oil is minimal so the driver is able </a:t>
            </a:r>
            <a:r>
              <a:rPr lang="en-US" sz="2400" dirty="0">
                <a:solidFill>
                  <a:schemeClr val="tx1"/>
                </a:solidFill>
                <a:latin typeface="Arial" panose="020B0604020202020204" pitchFamily="34" charset="0"/>
                <a:cs typeface="Arial" panose="020B0604020202020204" pitchFamily="34" charset="0"/>
              </a:rPr>
              <a:t>t</a:t>
            </a:r>
            <a:r>
              <a:rPr kumimoji="0" lang="en-US" sz="24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o arrive at the intended destination with minimal delay.  Driver schedules the vehicle for service at the next available opportunity.  Time to repair, up to one day.</a:t>
            </a:r>
            <a:endParaRPr kumimoji="0" lang="en-US" sz="24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87D9BDFC-634D-413D-B680-844E2AFF4CB3}"/>
              </a:ext>
            </a:extLst>
          </p:cNvPr>
          <p:cNvSpPr/>
          <p:nvPr/>
        </p:nvSpPr>
        <p:spPr>
          <a:xfrm>
            <a:off x="6096000" y="4843238"/>
            <a:ext cx="2542903" cy="15724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5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2435569167"/>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FFC92A"/>
                          </a:solidFill>
                          <a:latin typeface="Arial" panose="020B0604020202020204" pitchFamily="34" charset="0"/>
                          <a:ea typeface="+mn-ea"/>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kern="1200" dirty="0">
                          <a:solidFill>
                            <a:srgbClr val="FFC92A"/>
                          </a:solidFill>
                          <a:latin typeface="Arial" panose="020B0604020202020204" pitchFamily="34" charset="0"/>
                          <a:ea typeface="+mn-ea"/>
                          <a:cs typeface="Arial" panose="020B0604020202020204" pitchFamily="34" charset="0"/>
                        </a:rPr>
                        <a:t>Along paved roads and highways</a:t>
                      </a:r>
                    </a:p>
                    <a:p>
                      <a:pPr marL="285750" indent="-285750">
                        <a:buFontTx/>
                        <a:buChar char="-"/>
                      </a:pPr>
                      <a:r>
                        <a:rPr lang="en-US" sz="2400" b="0" kern="1200" dirty="0">
                          <a:solidFill>
                            <a:srgbClr val="FFC92A"/>
                          </a:solidFill>
                          <a:latin typeface="Arial" panose="020B0604020202020204" pitchFamily="34" charset="0"/>
                          <a:ea typeface="+mn-ea"/>
                          <a:cs typeface="Arial" panose="020B0604020202020204" pitchFamily="34" charset="0"/>
                        </a:rPr>
                        <a:t>Drive up to 360 miles without stopping</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In climates that range from 0º to 115º F (-17º to 46º C)</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Tree>
    <p:extLst>
      <p:ext uri="{BB962C8B-B14F-4D97-AF65-F5344CB8AC3E}">
        <p14:creationId xmlns:p14="http://schemas.microsoft.com/office/powerpoint/2010/main" val="3446486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3416625288"/>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FFC92A"/>
                          </a:solidFill>
                          <a:latin typeface="Arial" panose="020B0604020202020204" pitchFamily="34" charset="0"/>
                          <a:ea typeface="+mn-ea"/>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kern="1200" dirty="0">
                          <a:solidFill>
                            <a:srgbClr val="FFC92A"/>
                          </a:solidFill>
                          <a:latin typeface="Arial" panose="020B0604020202020204" pitchFamily="34" charset="0"/>
                          <a:ea typeface="+mn-ea"/>
                          <a:cs typeface="Arial" panose="020B0604020202020204" pitchFamily="34" charset="0"/>
                        </a:rPr>
                        <a:t>Along paved roads and highways</a:t>
                      </a:r>
                    </a:p>
                    <a:p>
                      <a:pPr marL="285750" indent="-285750">
                        <a:buFontTx/>
                        <a:buChar char="-"/>
                      </a:pPr>
                      <a:r>
                        <a:rPr lang="en-US" sz="2400" b="0" kern="1200" dirty="0">
                          <a:solidFill>
                            <a:srgbClr val="FFC92A"/>
                          </a:solidFill>
                          <a:latin typeface="Arial" panose="020B0604020202020204" pitchFamily="34" charset="0"/>
                          <a:ea typeface="+mn-ea"/>
                          <a:cs typeface="Arial" panose="020B0604020202020204" pitchFamily="34" charset="0"/>
                        </a:rPr>
                        <a:t>Drive up to 360 miles without stopping</a:t>
                      </a:r>
                    </a:p>
                    <a:p>
                      <a:pPr marL="285750" indent="-285750">
                        <a:buFontTx/>
                        <a:buChar char="-"/>
                      </a:pPr>
                      <a:r>
                        <a:rPr lang="en-US" sz="2400" b="0" kern="1200" dirty="0">
                          <a:solidFill>
                            <a:srgbClr val="FFC92A"/>
                          </a:solidFill>
                          <a:latin typeface="Arial" panose="020B0604020202020204" pitchFamily="34" charset="0"/>
                          <a:ea typeface="+mn-ea"/>
                          <a:cs typeface="Arial" panose="020B0604020202020204" pitchFamily="34" charset="0"/>
                        </a:rPr>
                        <a:t>In climates that range from 0º to 115º F (-17º to 46º C)</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Tree>
    <p:extLst>
      <p:ext uri="{BB962C8B-B14F-4D97-AF65-F5344CB8AC3E}">
        <p14:creationId xmlns:p14="http://schemas.microsoft.com/office/powerpoint/2010/main" val="221326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2140819575"/>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Along paved roads and highways</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Drive up to 360 miles without stopping</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In climates that range from 0º to 115º F (-17º to 46º C)</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dirty="0">
                          <a:solidFill>
                            <a:srgbClr val="595959"/>
                          </a:solidFill>
                          <a:latin typeface="Arial" panose="020B0604020202020204" pitchFamily="34" charset="0"/>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Tree>
    <p:extLst>
      <p:ext uri="{BB962C8B-B14F-4D97-AF65-F5344CB8AC3E}">
        <p14:creationId xmlns:p14="http://schemas.microsoft.com/office/powerpoint/2010/main" val="26439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805127546"/>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Along paved roads and highways</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Drive up to 360 miles without stopping</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In climates that range from 0º to 115º F (-17º to 46º C)</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
        <p:nvSpPr>
          <p:cNvPr id="30" name="TextBox 29">
            <a:extLst>
              <a:ext uri="{FF2B5EF4-FFF2-40B4-BE49-F238E27FC236}">
                <a16:creationId xmlns:a16="http://schemas.microsoft.com/office/drawing/2014/main" id="{8787E664-99B1-4EBA-A4CA-6F9CF8C8C78B}"/>
              </a:ext>
            </a:extLst>
          </p:cNvPr>
          <p:cNvSpPr txBox="1"/>
          <p:nvPr/>
        </p:nvSpPr>
        <p:spPr>
          <a:xfrm>
            <a:off x="494473" y="5511989"/>
            <a:ext cx="10174528" cy="1107996"/>
          </a:xfrm>
          <a:prstGeom prst="rect">
            <a:avLst/>
          </a:prstGeom>
          <a:noFill/>
        </p:spPr>
        <p:txBody>
          <a:bodyPr wrap="square" rtlCol="0">
            <a:spAutoFit/>
          </a:bodyPr>
          <a:lstStyle/>
          <a:p>
            <a:r>
              <a:rPr lang="en-US" sz="2200" i="1" dirty="0">
                <a:solidFill>
                  <a:schemeClr val="bg1"/>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a:t>
            </a:r>
            <a:r>
              <a:rPr lang="en-US" sz="2200" dirty="0">
                <a:solidFill>
                  <a:schemeClr val="bg1"/>
                </a:solidFill>
                <a:latin typeface="Arial" panose="020B0604020202020204" pitchFamily="34" charset="0"/>
                <a:cs typeface="Arial" panose="020B0604020202020204" pitchFamily="34" charset="0"/>
              </a:rPr>
              <a:t>0º to 115º F (-17º to 46º C) </a:t>
            </a:r>
            <a:r>
              <a:rPr lang="en-US" sz="2200" i="1" dirty="0">
                <a:solidFill>
                  <a:schemeClr val="bg1"/>
                </a:solidFill>
                <a:latin typeface="Arial" panose="020B0604020202020204" pitchFamily="34" charset="0"/>
                <a:cs typeface="Arial" panose="020B0604020202020204" pitchFamily="34" charset="0"/>
              </a:rPr>
              <a:t>while protecting passengers from the elements.</a:t>
            </a:r>
          </a:p>
        </p:txBody>
      </p:sp>
    </p:spTree>
    <p:extLst>
      <p:ext uri="{BB962C8B-B14F-4D97-AF65-F5344CB8AC3E}">
        <p14:creationId xmlns:p14="http://schemas.microsoft.com/office/powerpoint/2010/main" val="24316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0" y="0"/>
            <a:ext cx="8871082" cy="6858000"/>
          </a:xfrm>
          <a:prstGeom prst="rect">
            <a:avLst/>
          </a:prstGeom>
        </p:spPr>
      </p:pic>
      <p:sp>
        <p:nvSpPr>
          <p:cNvPr id="9" name="Rectangle 8">
            <a:extLst>
              <a:ext uri="{FF2B5EF4-FFF2-40B4-BE49-F238E27FC236}">
                <a16:creationId xmlns:a16="http://schemas.microsoft.com/office/drawing/2014/main" id="{DFBB41E0-6A7A-4E04-9188-F61135D5C3FD}"/>
              </a:ext>
            </a:extLst>
          </p:cNvPr>
          <p:cNvSpPr/>
          <p:nvPr/>
        </p:nvSpPr>
        <p:spPr>
          <a:xfrm>
            <a:off x="2364251" y="1209408"/>
            <a:ext cx="1772320"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04A1A77-26C0-4CD7-AB6A-507DE8CC1544}"/>
              </a:ext>
            </a:extLst>
          </p:cNvPr>
          <p:cNvSpPr/>
          <p:nvPr/>
        </p:nvSpPr>
        <p:spPr>
          <a:xfrm>
            <a:off x="2141840" y="1209408"/>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58D3E6-E9ED-4D9C-9C87-51A3049FD8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14D928-946A-40C0-A4BD-80E10DC795CA}"/>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D4123E-319D-4E5D-B3A7-5918155B2FB8}"/>
              </a:ext>
            </a:extLst>
          </p:cNvPr>
          <p:cNvSpPr/>
          <p:nvPr/>
        </p:nvSpPr>
        <p:spPr>
          <a:xfrm>
            <a:off x="6139289" y="1209407"/>
            <a:ext cx="2438654" cy="180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F0179A-EC4B-4B3E-BDBA-24F817E0C75E}"/>
              </a:ext>
            </a:extLst>
          </p:cNvPr>
          <p:cNvSpPr/>
          <p:nvPr/>
        </p:nvSpPr>
        <p:spPr>
          <a:xfrm>
            <a:off x="6139289" y="3131823"/>
            <a:ext cx="2438654" cy="298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175BD-AEB4-452D-AFE8-278EA84B1583}"/>
              </a:ext>
            </a:extLst>
          </p:cNvPr>
          <p:cNvSpPr/>
          <p:nvPr/>
        </p:nvSpPr>
        <p:spPr>
          <a:xfrm>
            <a:off x="4519621" y="315711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1F9DD2-67F6-4693-A440-628348FC64D6}"/>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235092-5140-4F38-99F8-0736F3B17F3C}"/>
              </a:ext>
            </a:extLst>
          </p:cNvPr>
          <p:cNvSpPr txBox="1"/>
          <p:nvPr/>
        </p:nvSpPr>
        <p:spPr>
          <a:xfrm>
            <a:off x="925157" y="2165075"/>
            <a:ext cx="969258" cy="246221"/>
          </a:xfrm>
          <a:prstGeom prst="rect">
            <a:avLst/>
          </a:prstGeom>
          <a:noFill/>
        </p:spPr>
        <p:txBody>
          <a:bodyPr wrap="square" rtlCol="0">
            <a:spAutoFit/>
          </a:bodyPr>
          <a:lstStyle/>
          <a:p>
            <a:pPr algn="r"/>
            <a:r>
              <a:rPr lang="en-US" sz="1000" dirty="0">
                <a:solidFill>
                  <a:schemeClr val="tx1">
                    <a:lumMod val="65000"/>
                    <a:lumOff val="35000"/>
                  </a:schemeClr>
                </a:solidFill>
                <a:latin typeface="Arial" panose="020B0604020202020204" pitchFamily="34" charset="0"/>
                <a:cs typeface="Arial" panose="020B0604020202020204" pitchFamily="34" charset="0"/>
              </a:rPr>
              <a:t>, as required.</a:t>
            </a:r>
          </a:p>
        </p:txBody>
      </p:sp>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Copyright © The Force, Inc. 2017-2023  All Rights Reserved</a:t>
            </a: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81E4C92-105D-49C6-A8E7-73EE91307CEE}"/>
              </a:ext>
            </a:extLst>
          </p:cNvPr>
          <p:cNvSpPr txBox="1"/>
          <p:nvPr/>
        </p:nvSpPr>
        <p:spPr>
          <a:xfrm>
            <a:off x="538235" y="1199865"/>
            <a:ext cx="1486481" cy="1777410"/>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sp>
        <p:nvSpPr>
          <p:cNvPr id="20" name="Speech Bubble: Rectangle 19">
            <a:extLst>
              <a:ext uri="{FF2B5EF4-FFF2-40B4-BE49-F238E27FC236}">
                <a16:creationId xmlns:a16="http://schemas.microsoft.com/office/drawing/2014/main" id="{B6DFD0D5-4D83-4D69-8E54-DBC0E540B1C1}"/>
              </a:ext>
            </a:extLst>
          </p:cNvPr>
          <p:cNvSpPr/>
          <p:nvPr/>
        </p:nvSpPr>
        <p:spPr>
          <a:xfrm>
            <a:off x="1281475" y="3102060"/>
            <a:ext cx="10075874" cy="2147884"/>
          </a:xfrm>
          <a:prstGeom prst="wedgeRectCallout">
            <a:avLst>
              <a:gd name="adj1" fmla="val -41996"/>
              <a:gd name="adj2" fmla="val -11378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a:t>
            </a:r>
          </a:p>
        </p:txBody>
      </p:sp>
    </p:spTree>
    <p:extLst>
      <p:ext uri="{BB962C8B-B14F-4D97-AF65-F5344CB8AC3E}">
        <p14:creationId xmlns:p14="http://schemas.microsoft.com/office/powerpoint/2010/main" val="2418199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0" y="0"/>
            <a:ext cx="8871082" cy="6858000"/>
          </a:xfrm>
          <a:prstGeom prst="rect">
            <a:avLst/>
          </a:prstGeom>
        </p:spPr>
      </p:pic>
      <p:sp>
        <p:nvSpPr>
          <p:cNvPr id="9" name="Rectangle 8">
            <a:extLst>
              <a:ext uri="{FF2B5EF4-FFF2-40B4-BE49-F238E27FC236}">
                <a16:creationId xmlns:a16="http://schemas.microsoft.com/office/drawing/2014/main" id="{DFBB41E0-6A7A-4E04-9188-F61135D5C3FD}"/>
              </a:ext>
            </a:extLst>
          </p:cNvPr>
          <p:cNvSpPr/>
          <p:nvPr/>
        </p:nvSpPr>
        <p:spPr>
          <a:xfrm>
            <a:off x="2364251" y="1209408"/>
            <a:ext cx="1772320"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04A1A77-26C0-4CD7-AB6A-507DE8CC1544}"/>
              </a:ext>
            </a:extLst>
          </p:cNvPr>
          <p:cNvSpPr/>
          <p:nvPr/>
        </p:nvSpPr>
        <p:spPr>
          <a:xfrm>
            <a:off x="2141840" y="1209408"/>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58D3E6-E9ED-4D9C-9C87-51A3049FD8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14D928-946A-40C0-A4BD-80E10DC795CA}"/>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D4123E-319D-4E5D-B3A7-5918155B2FB8}"/>
              </a:ext>
            </a:extLst>
          </p:cNvPr>
          <p:cNvSpPr/>
          <p:nvPr/>
        </p:nvSpPr>
        <p:spPr>
          <a:xfrm>
            <a:off x="6139289" y="1209407"/>
            <a:ext cx="2438654" cy="180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F0179A-EC4B-4B3E-BDBA-24F817E0C75E}"/>
              </a:ext>
            </a:extLst>
          </p:cNvPr>
          <p:cNvSpPr/>
          <p:nvPr/>
        </p:nvSpPr>
        <p:spPr>
          <a:xfrm>
            <a:off x="6139289" y="3131823"/>
            <a:ext cx="2438654" cy="298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175BD-AEB4-452D-AFE8-278EA84B1583}"/>
              </a:ext>
            </a:extLst>
          </p:cNvPr>
          <p:cNvSpPr/>
          <p:nvPr/>
        </p:nvSpPr>
        <p:spPr>
          <a:xfrm>
            <a:off x="4519621" y="315711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1F9DD2-67F6-4693-A440-628348FC64D6}"/>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235092-5140-4F38-99F8-0736F3B17F3C}"/>
              </a:ext>
            </a:extLst>
          </p:cNvPr>
          <p:cNvSpPr txBox="1"/>
          <p:nvPr/>
        </p:nvSpPr>
        <p:spPr>
          <a:xfrm>
            <a:off x="925157" y="2165075"/>
            <a:ext cx="969258" cy="246221"/>
          </a:xfrm>
          <a:prstGeom prst="rect">
            <a:avLst/>
          </a:prstGeom>
          <a:noFill/>
        </p:spPr>
        <p:txBody>
          <a:bodyPr wrap="square" rtlCol="0">
            <a:spAutoFit/>
          </a:bodyPr>
          <a:lstStyle/>
          <a:p>
            <a:pPr algn="r"/>
            <a:r>
              <a:rPr lang="en-US" sz="1000" dirty="0">
                <a:solidFill>
                  <a:schemeClr val="tx1">
                    <a:lumMod val="65000"/>
                    <a:lumOff val="35000"/>
                  </a:schemeClr>
                </a:solidFill>
                <a:latin typeface="Arial" panose="020B0604020202020204" pitchFamily="34" charset="0"/>
                <a:cs typeface="Arial" panose="020B0604020202020204" pitchFamily="34" charset="0"/>
              </a:rPr>
              <a:t>, as required.</a:t>
            </a:r>
          </a:p>
        </p:txBody>
      </p:sp>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Copyright © The Force, Inc. 2017-2023  All Rights Reserved</a:t>
            </a: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81E4C92-105D-49C6-A8E7-73EE91307CEE}"/>
              </a:ext>
            </a:extLst>
          </p:cNvPr>
          <p:cNvSpPr txBox="1"/>
          <p:nvPr/>
        </p:nvSpPr>
        <p:spPr>
          <a:xfrm>
            <a:off x="538235" y="1199865"/>
            <a:ext cx="1486481" cy="1777410"/>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sp>
        <p:nvSpPr>
          <p:cNvPr id="21" name="Speech Bubble: Rectangle 20">
            <a:extLst>
              <a:ext uri="{FF2B5EF4-FFF2-40B4-BE49-F238E27FC236}">
                <a16:creationId xmlns:a16="http://schemas.microsoft.com/office/drawing/2014/main" id="{37C3DAA4-3408-4F59-85ED-E639FB6B8063}"/>
              </a:ext>
            </a:extLst>
          </p:cNvPr>
          <p:cNvSpPr/>
          <p:nvPr/>
        </p:nvSpPr>
        <p:spPr>
          <a:xfrm>
            <a:off x="2708806" y="3701745"/>
            <a:ext cx="6306099" cy="688133"/>
          </a:xfrm>
          <a:prstGeom prst="wedgeRectCallout">
            <a:avLst>
              <a:gd name="adj1" fmla="val -62667"/>
              <a:gd name="adj2" fmla="val -487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Continue listing Secondary Functions.</a:t>
            </a:r>
          </a:p>
        </p:txBody>
      </p:sp>
      <p:sp>
        <p:nvSpPr>
          <p:cNvPr id="4" name="TextBox 3">
            <a:extLst>
              <a:ext uri="{FF2B5EF4-FFF2-40B4-BE49-F238E27FC236}">
                <a16:creationId xmlns:a16="http://schemas.microsoft.com/office/drawing/2014/main" id="{69F5FEA0-F987-4A6E-8985-A672617061A8}"/>
              </a:ext>
            </a:extLst>
          </p:cNvPr>
          <p:cNvSpPr txBox="1"/>
          <p:nvPr/>
        </p:nvSpPr>
        <p:spPr>
          <a:xfrm>
            <a:off x="291830" y="3271702"/>
            <a:ext cx="12238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4B2A9AA6-74E1-4381-9C20-B9C0ADD72F5E}"/>
              </a:ext>
            </a:extLst>
          </p:cNvPr>
          <p:cNvSpPr txBox="1"/>
          <p:nvPr/>
        </p:nvSpPr>
        <p:spPr>
          <a:xfrm>
            <a:off x="285708" y="4066059"/>
            <a:ext cx="13462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67D38598-B459-4ED5-97AC-4F858A2FE4A9}"/>
              </a:ext>
            </a:extLst>
          </p:cNvPr>
          <p:cNvSpPr txBox="1"/>
          <p:nvPr/>
        </p:nvSpPr>
        <p:spPr>
          <a:xfrm>
            <a:off x="291828" y="4860416"/>
            <a:ext cx="12238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4</a:t>
            </a:r>
          </a:p>
        </p:txBody>
      </p:sp>
      <p:sp>
        <p:nvSpPr>
          <p:cNvPr id="25" name="TextBox 24">
            <a:extLst>
              <a:ext uri="{FF2B5EF4-FFF2-40B4-BE49-F238E27FC236}">
                <a16:creationId xmlns:a16="http://schemas.microsoft.com/office/drawing/2014/main" id="{7F8DABCB-BBDC-4F52-B956-F002F50450CD}"/>
              </a:ext>
            </a:extLst>
          </p:cNvPr>
          <p:cNvSpPr txBox="1"/>
          <p:nvPr/>
        </p:nvSpPr>
        <p:spPr>
          <a:xfrm>
            <a:off x="181916" y="5654772"/>
            <a:ext cx="1486481" cy="369332"/>
          </a:xfrm>
          <a:prstGeom prst="rect">
            <a:avLst/>
          </a:prstGeom>
          <a:noFill/>
        </p:spPr>
        <p:txBody>
          <a:bodyPr wrap="square" rtlCol="0">
            <a:spAutoFit/>
          </a:bodyPr>
          <a:lstStyle/>
          <a:p>
            <a:r>
              <a:rPr lang="en-US" dirty="0"/>
              <a:t>…   And so on</a:t>
            </a:r>
          </a:p>
        </p:txBody>
      </p:sp>
    </p:spTree>
    <p:extLst>
      <p:ext uri="{BB962C8B-B14F-4D97-AF65-F5344CB8AC3E}">
        <p14:creationId xmlns:p14="http://schemas.microsoft.com/office/powerpoint/2010/main" val="1782504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01004A0-22F8-49AE-81F5-FC705E3E7C11}"/>
              </a:ext>
            </a:extLst>
          </p:cNvPr>
          <p:cNvSpPr>
            <a:spLocks noChangeArrowheads="1"/>
          </p:cNvSpPr>
          <p:nvPr/>
        </p:nvSpPr>
        <p:spPr bwMode="auto">
          <a:xfrm>
            <a:off x="1328613" y="2108499"/>
            <a:ext cx="9534774" cy="181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US" altLang="en-US" sz="4800" b="1" dirty="0">
                <a:solidFill>
                  <a:schemeClr val="bg1"/>
                </a:solidFill>
              </a:rPr>
              <a:t>Evident and Hidden Functions</a:t>
            </a:r>
          </a:p>
        </p:txBody>
      </p:sp>
    </p:spTree>
    <p:extLst>
      <p:ext uri="{BB962C8B-B14F-4D97-AF65-F5344CB8AC3E}">
        <p14:creationId xmlns:p14="http://schemas.microsoft.com/office/powerpoint/2010/main" val="357891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7AE-7F93-4157-B890-89DE9BEAB1E6}"/>
              </a:ext>
            </a:extLst>
          </p:cNvPr>
          <p:cNvPicPr>
            <a:picLocks noChangeAspect="1"/>
          </p:cNvPicPr>
          <p:nvPr/>
        </p:nvPicPr>
        <p:blipFill rotWithShape="1">
          <a:blip r:embed="rId2">
            <a:extLst>
              <a:ext uri="{28A0092B-C50C-407E-A947-70E740481C1C}">
                <a14:useLocalDpi xmlns:a14="http://schemas.microsoft.com/office/drawing/2010/main" val="0"/>
              </a:ext>
            </a:extLst>
          </a:blip>
          <a:srcRect l="4418" t="6231" b="7405"/>
          <a:stretch/>
        </p:blipFill>
        <p:spPr>
          <a:xfrm>
            <a:off x="6377970" y="2141128"/>
            <a:ext cx="5260938" cy="3565133"/>
          </a:xfrm>
          <a:prstGeom prst="rect">
            <a:avLst/>
          </a:prstGeom>
          <a:effectLst>
            <a:softEdge rad="25400"/>
          </a:effectLst>
        </p:spPr>
      </p:pic>
      <p:pic>
        <p:nvPicPr>
          <p:cNvPr id="14" name="Picture 13">
            <a:extLst>
              <a:ext uri="{FF2B5EF4-FFF2-40B4-BE49-F238E27FC236}">
                <a16:creationId xmlns:a16="http://schemas.microsoft.com/office/drawing/2014/main" id="{2D59848C-043E-4B56-A3F9-EED9A99ADBF6}"/>
              </a:ext>
            </a:extLst>
          </p:cNvPr>
          <p:cNvPicPr>
            <a:picLocks noChangeAspect="1"/>
          </p:cNvPicPr>
          <p:nvPr/>
        </p:nvPicPr>
        <p:blipFill rotWithShape="1">
          <a:blip r:embed="rId3">
            <a:extLst>
              <a:ext uri="{28A0092B-C50C-407E-A947-70E740481C1C}">
                <a14:useLocalDpi xmlns:a14="http://schemas.microsoft.com/office/drawing/2010/main" val="0"/>
              </a:ext>
            </a:extLst>
          </a:blip>
          <a:srcRect r="27367"/>
          <a:stretch/>
        </p:blipFill>
        <p:spPr>
          <a:xfrm>
            <a:off x="235887" y="1914436"/>
            <a:ext cx="2074704" cy="1632242"/>
          </a:xfrm>
          <a:prstGeom prst="rect">
            <a:avLst/>
          </a:prstGeom>
          <a:effectLst>
            <a:softEdge rad="25400"/>
          </a:effectLst>
        </p:spPr>
      </p:pic>
      <p:sp>
        <p:nvSpPr>
          <p:cNvPr id="16" name="Oval 15">
            <a:extLst>
              <a:ext uri="{FF2B5EF4-FFF2-40B4-BE49-F238E27FC236}">
                <a16:creationId xmlns:a16="http://schemas.microsoft.com/office/drawing/2014/main" id="{D9E63531-E86A-4F03-BD9F-565D9CBEAEC6}"/>
              </a:ext>
            </a:extLst>
          </p:cNvPr>
          <p:cNvSpPr/>
          <p:nvPr/>
        </p:nvSpPr>
        <p:spPr>
          <a:xfrm>
            <a:off x="7392472" y="4654460"/>
            <a:ext cx="442358" cy="38833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B20174-735F-4B9E-9C5C-7ABCE0A929BC}"/>
              </a:ext>
            </a:extLst>
          </p:cNvPr>
          <p:cNvSpPr txBox="1"/>
          <p:nvPr/>
        </p:nvSpPr>
        <p:spPr>
          <a:xfrm>
            <a:off x="553092" y="165440"/>
            <a:ext cx="11085816" cy="1446550"/>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Case Study</a:t>
            </a:r>
          </a:p>
          <a:p>
            <a:pPr algn="ctr"/>
            <a:r>
              <a:rPr lang="en-US" sz="4400" dirty="0">
                <a:latin typeface="Arial" panose="020B0604020202020204" pitchFamily="34" charset="0"/>
                <a:cs typeface="Arial" panose="020B0604020202020204" pitchFamily="34" charset="0"/>
              </a:rPr>
              <a:t>2014 Subaru Forester Low Engine Oil Light</a:t>
            </a:r>
          </a:p>
        </p:txBody>
      </p:sp>
      <p:cxnSp>
        <p:nvCxnSpPr>
          <p:cNvPr id="19" name="Straight Arrow Connector 18">
            <a:extLst>
              <a:ext uri="{FF2B5EF4-FFF2-40B4-BE49-F238E27FC236}">
                <a16:creationId xmlns:a16="http://schemas.microsoft.com/office/drawing/2014/main" id="{96603A99-6A5C-4809-BA26-E971E2879646}"/>
              </a:ext>
            </a:extLst>
          </p:cNvPr>
          <p:cNvCxnSpPr>
            <a:cxnSpLocks/>
            <a:endCxn id="16" idx="7"/>
          </p:cNvCxnSpPr>
          <p:nvPr/>
        </p:nvCxnSpPr>
        <p:spPr>
          <a:xfrm flipH="1">
            <a:off x="7770048" y="1527586"/>
            <a:ext cx="2478956" cy="31837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EE4AEBD-A3CD-4FBB-9AB6-D7090A64D89A}"/>
              </a:ext>
            </a:extLst>
          </p:cNvPr>
          <p:cNvPicPr>
            <a:picLocks noChangeAspect="1"/>
          </p:cNvPicPr>
          <p:nvPr/>
        </p:nvPicPr>
        <p:blipFill>
          <a:blip r:embed="rId4"/>
          <a:stretch>
            <a:fillRect/>
          </a:stretch>
        </p:blipFill>
        <p:spPr>
          <a:xfrm>
            <a:off x="2474650" y="1775010"/>
            <a:ext cx="3739261" cy="4893779"/>
          </a:xfrm>
          <a:prstGeom prst="rect">
            <a:avLst/>
          </a:prstGeom>
          <a:effectLst>
            <a:softEdge rad="25400"/>
          </a:effectLst>
        </p:spPr>
      </p:pic>
      <p:pic>
        <p:nvPicPr>
          <p:cNvPr id="22" name="Picture 21">
            <a:extLst>
              <a:ext uri="{FF2B5EF4-FFF2-40B4-BE49-F238E27FC236}">
                <a16:creationId xmlns:a16="http://schemas.microsoft.com/office/drawing/2014/main" id="{35E553B2-B293-4159-A12D-386D9E500EE6}"/>
              </a:ext>
            </a:extLst>
          </p:cNvPr>
          <p:cNvPicPr>
            <a:picLocks noChangeAspect="1"/>
          </p:cNvPicPr>
          <p:nvPr/>
        </p:nvPicPr>
        <p:blipFill rotWithShape="1">
          <a:blip r:embed="rId5">
            <a:extLst>
              <a:ext uri="{28A0092B-C50C-407E-A947-70E740481C1C}">
                <a14:useLocalDpi xmlns:a14="http://schemas.microsoft.com/office/drawing/2010/main" val="0"/>
              </a:ext>
            </a:extLst>
          </a:blip>
          <a:srcRect l="7004" t="22547" r="3858" b="18802"/>
          <a:stretch/>
        </p:blipFill>
        <p:spPr>
          <a:xfrm>
            <a:off x="184962" y="3686104"/>
            <a:ext cx="3307566" cy="1632242"/>
          </a:xfrm>
          <a:prstGeom prst="rect">
            <a:avLst/>
          </a:prstGeom>
          <a:effectLst>
            <a:softEdge rad="25400"/>
          </a:effectLst>
        </p:spPr>
      </p:pic>
      <p:sp>
        <p:nvSpPr>
          <p:cNvPr id="5" name="Rectangle 4">
            <a:extLst>
              <a:ext uri="{FF2B5EF4-FFF2-40B4-BE49-F238E27FC236}">
                <a16:creationId xmlns:a16="http://schemas.microsoft.com/office/drawing/2014/main" id="{CF76173A-A972-41FC-9120-3AD0CD80225E}"/>
              </a:ext>
            </a:extLst>
          </p:cNvPr>
          <p:cNvSpPr/>
          <p:nvPr/>
        </p:nvSpPr>
        <p:spPr>
          <a:xfrm>
            <a:off x="4002157" y="4614704"/>
            <a:ext cx="781878" cy="2886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8A5872-53C2-43FF-B018-A92E5E8DDAD1}"/>
              </a:ext>
            </a:extLst>
          </p:cNvPr>
          <p:cNvSpPr txBox="1"/>
          <p:nvPr/>
        </p:nvSpPr>
        <p:spPr>
          <a:xfrm>
            <a:off x="4619153" y="4343505"/>
            <a:ext cx="1996332" cy="830997"/>
          </a:xfrm>
          <a:prstGeom prst="rect">
            <a:avLst/>
          </a:prstGeom>
          <a:noFill/>
        </p:spPr>
        <p:txBody>
          <a:bodyPr wrap="square" rtlCol="0">
            <a:spAutoFit/>
          </a:bodyPr>
          <a:lstStyle/>
          <a:p>
            <a:pPr algn="ctr"/>
            <a:r>
              <a:rPr lang="en-US" sz="2400" b="1" dirty="0"/>
              <a:t>2 hours from home</a:t>
            </a:r>
          </a:p>
        </p:txBody>
      </p:sp>
      <p:cxnSp>
        <p:nvCxnSpPr>
          <p:cNvPr id="12" name="Straight Arrow Connector 11">
            <a:extLst>
              <a:ext uri="{FF2B5EF4-FFF2-40B4-BE49-F238E27FC236}">
                <a16:creationId xmlns:a16="http://schemas.microsoft.com/office/drawing/2014/main" id="{1B50D919-FD64-4ED5-85E5-A41A1AC129FC}"/>
              </a:ext>
            </a:extLst>
          </p:cNvPr>
          <p:cNvCxnSpPr>
            <a:cxnSpLocks/>
            <a:stCxn id="5" idx="3"/>
            <a:endCxn id="16" idx="2"/>
          </p:cNvCxnSpPr>
          <p:nvPr/>
        </p:nvCxnSpPr>
        <p:spPr>
          <a:xfrm>
            <a:off x="4784035" y="4759005"/>
            <a:ext cx="2608437" cy="896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48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9687E06B-CF04-48A3-AE83-3E92C7F1BB5A}"/>
              </a:ext>
            </a:extLst>
          </p:cNvPr>
          <p:cNvSpPr>
            <a:spLocks noChangeArrowheads="1"/>
          </p:cNvSpPr>
          <p:nvPr/>
        </p:nvSpPr>
        <p:spPr bwMode="auto">
          <a:xfrm>
            <a:off x="609600" y="240088"/>
            <a:ext cx="9525000" cy="5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Classifying Functions:  Evident</a:t>
            </a:r>
            <a:endParaRPr kumimoji="0" lang="en-US" altLang="en-US" sz="3600" b="0"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ectangle 2">
            <a:extLst>
              <a:ext uri="{FF2B5EF4-FFF2-40B4-BE49-F238E27FC236}">
                <a16:creationId xmlns:a16="http://schemas.microsoft.com/office/drawing/2014/main" id="{2256E996-1270-427B-919D-25B36FEB6796}"/>
              </a:ext>
            </a:extLst>
          </p:cNvPr>
          <p:cNvSpPr>
            <a:spLocks noChangeArrowheads="1"/>
          </p:cNvSpPr>
          <p:nvPr/>
        </p:nvSpPr>
        <p:spPr bwMode="auto">
          <a:xfrm>
            <a:off x="1066800" y="1263143"/>
            <a:ext cx="2928937" cy="1628220"/>
          </a:xfrm>
          <a:prstGeom prst="rect">
            <a:avLst/>
          </a:prstGeom>
          <a:solidFill>
            <a:srgbClr val="919191">
              <a:alpha val="27058"/>
            </a:srgbClr>
          </a:solidFill>
          <a:ln w="12700" algn="ctr">
            <a:solidFill>
              <a:srgbClr val="FFC92A"/>
            </a:solidFill>
            <a:miter lim="800000"/>
            <a:headEnd/>
            <a:tailEnd/>
          </a:ln>
          <a:effectLst/>
        </p:spPr>
        <p:txBody>
          <a:bodyPr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FC92A"/>
                </a:solidFill>
                <a:effectLst/>
                <a:uLnTx/>
                <a:uFillTx/>
                <a:latin typeface="Arial" panose="020B0604020202020204" pitchFamily="34" charset="0"/>
                <a:ea typeface="+mn-ea"/>
                <a:cs typeface="+mn-cs"/>
              </a:rPr>
              <a:t>Evident Function</a:t>
            </a:r>
          </a:p>
        </p:txBody>
      </p:sp>
      <p:cxnSp>
        <p:nvCxnSpPr>
          <p:cNvPr id="39" name="AutoShape 7">
            <a:extLst>
              <a:ext uri="{FF2B5EF4-FFF2-40B4-BE49-F238E27FC236}">
                <a16:creationId xmlns:a16="http://schemas.microsoft.com/office/drawing/2014/main" id="{D7DDAEF0-0EAD-4918-A882-E459C7F48B9A}"/>
              </a:ext>
            </a:extLst>
          </p:cNvPr>
          <p:cNvCxnSpPr>
            <a:cxnSpLocks noChangeShapeType="1"/>
          </p:cNvCxnSpPr>
          <p:nvPr/>
        </p:nvCxnSpPr>
        <p:spPr bwMode="auto">
          <a:xfrm>
            <a:off x="2438400" y="2891363"/>
            <a:ext cx="0" cy="994837"/>
          </a:xfrm>
          <a:prstGeom prst="straightConnector1">
            <a:avLst/>
          </a:prstGeom>
          <a:noFill/>
          <a:ln w="44450">
            <a:solidFill>
              <a:schemeClr val="bg1"/>
            </a:solidFill>
            <a:round/>
            <a:headEnd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a:extLst>
              <a:ext uri="{FF2B5EF4-FFF2-40B4-BE49-F238E27FC236}">
                <a16:creationId xmlns:a16="http://schemas.microsoft.com/office/drawing/2014/main" id="{031A5F39-CA7A-4903-891C-410E5FCEC66B}"/>
              </a:ext>
            </a:extLst>
          </p:cNvPr>
          <p:cNvSpPr txBox="1"/>
          <p:nvPr/>
        </p:nvSpPr>
        <p:spPr>
          <a:xfrm>
            <a:off x="457200" y="3962400"/>
            <a:ext cx="3962400" cy="1692771"/>
          </a:xfrm>
          <a:prstGeom prst="rect">
            <a:avLst/>
          </a:prstGeom>
          <a:noFill/>
          <a:ln>
            <a:solidFill>
              <a:schemeClr val="bg1"/>
            </a:solidFill>
            <a:prstDash val="dash"/>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Failure of the Function becomes evident to the operating crew under normal conditions.</a:t>
            </a:r>
          </a:p>
        </p:txBody>
      </p:sp>
    </p:spTree>
    <p:extLst>
      <p:ext uri="{BB962C8B-B14F-4D97-AF65-F5344CB8AC3E}">
        <p14:creationId xmlns:p14="http://schemas.microsoft.com/office/powerpoint/2010/main" val="138853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Along paved roads and highways</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Go up to 360 miles without stopping</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In climates that range from 0º to 115º F (-17º to 46º C)</a:t>
                      </a:r>
                    </a:p>
                    <a:p>
                      <a:pPr marL="285750" indent="-285750">
                        <a:buFontTx/>
                        <a:buChar char="-"/>
                      </a:pPr>
                      <a:r>
                        <a:rPr lang="en-US" sz="2400" b="0" dirty="0">
                          <a:solidFill>
                            <a:srgbClr val="FFC92A"/>
                          </a:solidFill>
                          <a:latin typeface="Arial" panose="020B0604020202020204" pitchFamily="34" charset="0"/>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dirty="0">
                          <a:solidFill>
                            <a:srgbClr val="FFC92A"/>
                          </a:solidFill>
                          <a:latin typeface="Arial" panose="020B0604020202020204" pitchFamily="34" charset="0"/>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
        <p:nvSpPr>
          <p:cNvPr id="30" name="TextBox 29">
            <a:extLst>
              <a:ext uri="{FF2B5EF4-FFF2-40B4-BE49-F238E27FC236}">
                <a16:creationId xmlns:a16="http://schemas.microsoft.com/office/drawing/2014/main" id="{8787E664-99B1-4EBA-A4CA-6F9CF8C8C78B}"/>
              </a:ext>
            </a:extLst>
          </p:cNvPr>
          <p:cNvSpPr txBox="1"/>
          <p:nvPr/>
        </p:nvSpPr>
        <p:spPr>
          <a:xfrm>
            <a:off x="494473" y="5511989"/>
            <a:ext cx="10174528" cy="1107996"/>
          </a:xfrm>
          <a:prstGeom prst="rect">
            <a:avLst/>
          </a:prstGeom>
          <a:noFill/>
        </p:spPr>
        <p:txBody>
          <a:bodyPr wrap="square" rtlCol="0">
            <a:spAutoFit/>
          </a:bodyPr>
          <a:lstStyle/>
          <a:p>
            <a:r>
              <a:rPr lang="en-US" sz="2200" i="1" dirty="0">
                <a:solidFill>
                  <a:schemeClr val="bg1"/>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a:t>
            </a:r>
            <a:r>
              <a:rPr lang="en-US" sz="2200" dirty="0">
                <a:solidFill>
                  <a:schemeClr val="bg1"/>
                </a:solidFill>
                <a:latin typeface="Arial" panose="020B0604020202020204" pitchFamily="34" charset="0"/>
                <a:cs typeface="Arial" panose="020B0604020202020204" pitchFamily="34" charset="0"/>
              </a:rPr>
              <a:t>0º to 115º F (-17º to 46º C) </a:t>
            </a:r>
            <a:r>
              <a:rPr lang="en-US" sz="2200" i="1" dirty="0">
                <a:solidFill>
                  <a:schemeClr val="bg1"/>
                </a:solidFill>
                <a:latin typeface="Arial" panose="020B0604020202020204" pitchFamily="34" charset="0"/>
                <a:cs typeface="Arial" panose="020B0604020202020204" pitchFamily="34" charset="0"/>
              </a:rPr>
              <a:t>while protecting passengers from the elements.</a:t>
            </a:r>
          </a:p>
        </p:txBody>
      </p:sp>
      <p:sp>
        <p:nvSpPr>
          <p:cNvPr id="2" name="Rectangle 1">
            <a:extLst>
              <a:ext uri="{FF2B5EF4-FFF2-40B4-BE49-F238E27FC236}">
                <a16:creationId xmlns:a16="http://schemas.microsoft.com/office/drawing/2014/main" id="{74474840-C0B1-4014-888C-00416011745F}"/>
              </a:ext>
            </a:extLst>
          </p:cNvPr>
          <p:cNvSpPr/>
          <p:nvPr/>
        </p:nvSpPr>
        <p:spPr>
          <a:xfrm>
            <a:off x="3236641" y="2440404"/>
            <a:ext cx="5718717" cy="2926080"/>
          </a:xfrm>
          <a:prstGeom prst="rect">
            <a:avLst/>
          </a:prstGeom>
          <a:solidFill>
            <a:srgbClr val="2B365A">
              <a:alpha val="95000"/>
            </a:srgbClr>
          </a:solidFill>
          <a:effectLst>
            <a:softEdge rad="0"/>
          </a:effectLst>
        </p:spPr>
        <p:txBody>
          <a:bodyPr wrap="square" lIns="91440" tIns="45720" rIns="91440" bIns="45720" anchor="ctr" anchorCtr="0">
            <a:noAutofit/>
            <a:scene3d>
              <a:camera prst="orthographicFront"/>
              <a:lightRig rig="harsh" dir="t"/>
            </a:scene3d>
            <a:sp3d prstMaterial="matte">
              <a:contourClr>
                <a:schemeClr val="bg1">
                  <a:lumMod val="65000"/>
                </a:schemeClr>
              </a:contourClr>
            </a:sp3d>
          </a:bodyPr>
          <a:lstStyle/>
          <a:p>
            <a:pPr algn="ctr"/>
            <a:r>
              <a:rPr lang="en-US" sz="8000" b="1" dirty="0">
                <a:ln w="9525">
                  <a:noFill/>
                  <a:prstDash val="solid"/>
                </a:ln>
                <a:solidFill>
                  <a:schemeClr val="bg1"/>
                </a:solidFill>
                <a:latin typeface="Arial" panose="020B0604020202020204" pitchFamily="34" charset="0"/>
                <a:cs typeface="Arial" panose="020B0604020202020204" pitchFamily="34" charset="0"/>
              </a:rPr>
              <a:t>Evident</a:t>
            </a:r>
          </a:p>
          <a:p>
            <a:pPr algn="ctr"/>
            <a:r>
              <a:rPr lang="en-US" sz="8000" b="1" dirty="0">
                <a:ln w="9525">
                  <a:noFill/>
                  <a:prstDash val="solid"/>
                </a:ln>
                <a:solidFill>
                  <a:schemeClr val="bg1"/>
                </a:solidFill>
                <a:latin typeface="Arial" panose="020B0604020202020204" pitchFamily="34" charset="0"/>
                <a:cs typeface="Arial" panose="020B0604020202020204" pitchFamily="34" charset="0"/>
              </a:rPr>
              <a:t>Function</a:t>
            </a:r>
          </a:p>
        </p:txBody>
      </p:sp>
    </p:spTree>
    <p:extLst>
      <p:ext uri="{BB962C8B-B14F-4D97-AF65-F5344CB8AC3E}">
        <p14:creationId xmlns:p14="http://schemas.microsoft.com/office/powerpoint/2010/main" val="103024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9687E06B-CF04-48A3-AE83-3E92C7F1BB5A}"/>
              </a:ext>
            </a:extLst>
          </p:cNvPr>
          <p:cNvSpPr>
            <a:spLocks noChangeArrowheads="1"/>
          </p:cNvSpPr>
          <p:nvPr/>
        </p:nvSpPr>
        <p:spPr bwMode="auto">
          <a:xfrm>
            <a:off x="609600" y="240088"/>
            <a:ext cx="9525000" cy="5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Classifying Functions:  Hidden</a:t>
            </a:r>
            <a:endParaRPr kumimoji="0" lang="en-US" altLang="en-US" sz="3600" b="0"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ectangle 2">
            <a:extLst>
              <a:ext uri="{FF2B5EF4-FFF2-40B4-BE49-F238E27FC236}">
                <a16:creationId xmlns:a16="http://schemas.microsoft.com/office/drawing/2014/main" id="{2256E996-1270-427B-919D-25B36FEB6796}"/>
              </a:ext>
            </a:extLst>
          </p:cNvPr>
          <p:cNvSpPr>
            <a:spLocks noChangeArrowheads="1"/>
          </p:cNvSpPr>
          <p:nvPr/>
        </p:nvSpPr>
        <p:spPr bwMode="auto">
          <a:xfrm>
            <a:off x="1066800" y="1263143"/>
            <a:ext cx="2928937" cy="1628220"/>
          </a:xfrm>
          <a:prstGeom prst="rect">
            <a:avLst/>
          </a:prstGeom>
          <a:solidFill>
            <a:srgbClr val="919191">
              <a:alpha val="27058"/>
            </a:srgbClr>
          </a:solidFill>
          <a:ln w="12700" algn="ctr">
            <a:solidFill>
              <a:srgbClr val="FFC92A"/>
            </a:solidFill>
            <a:miter lim="800000"/>
            <a:headEnd/>
            <a:tailEnd/>
          </a:ln>
          <a:effectLst/>
        </p:spPr>
        <p:txBody>
          <a:bodyPr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FC92A"/>
                </a:solidFill>
                <a:effectLst/>
                <a:uLnTx/>
                <a:uFillTx/>
                <a:latin typeface="Arial" panose="020B0604020202020204" pitchFamily="34" charset="0"/>
                <a:ea typeface="+mn-ea"/>
                <a:cs typeface="+mn-cs"/>
              </a:rPr>
              <a:t>Hidden Function</a:t>
            </a:r>
          </a:p>
        </p:txBody>
      </p:sp>
      <p:cxnSp>
        <p:nvCxnSpPr>
          <p:cNvPr id="39" name="AutoShape 7">
            <a:extLst>
              <a:ext uri="{FF2B5EF4-FFF2-40B4-BE49-F238E27FC236}">
                <a16:creationId xmlns:a16="http://schemas.microsoft.com/office/drawing/2014/main" id="{D7DDAEF0-0EAD-4918-A882-E459C7F48B9A}"/>
              </a:ext>
            </a:extLst>
          </p:cNvPr>
          <p:cNvCxnSpPr>
            <a:cxnSpLocks noChangeShapeType="1"/>
          </p:cNvCxnSpPr>
          <p:nvPr/>
        </p:nvCxnSpPr>
        <p:spPr bwMode="auto">
          <a:xfrm>
            <a:off x="2438400" y="2891363"/>
            <a:ext cx="0" cy="994837"/>
          </a:xfrm>
          <a:prstGeom prst="straightConnector1">
            <a:avLst/>
          </a:prstGeom>
          <a:noFill/>
          <a:ln w="44450">
            <a:solidFill>
              <a:schemeClr val="bg1"/>
            </a:solidFill>
            <a:round/>
            <a:headEnd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a:extLst>
              <a:ext uri="{FF2B5EF4-FFF2-40B4-BE49-F238E27FC236}">
                <a16:creationId xmlns:a16="http://schemas.microsoft.com/office/drawing/2014/main" id="{031A5F39-CA7A-4903-891C-410E5FCEC66B}"/>
              </a:ext>
            </a:extLst>
          </p:cNvPr>
          <p:cNvSpPr txBox="1"/>
          <p:nvPr/>
        </p:nvSpPr>
        <p:spPr>
          <a:xfrm>
            <a:off x="457200" y="3886200"/>
            <a:ext cx="3962400" cy="1692771"/>
          </a:xfrm>
          <a:prstGeom prst="rect">
            <a:avLst/>
          </a:prstGeom>
          <a:noFill/>
          <a:ln>
            <a:solidFill>
              <a:schemeClr val="bg1"/>
            </a:solidFill>
            <a:prstDash val="dash"/>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Failure of the Function is </a:t>
            </a:r>
            <a:r>
              <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evident to the operating crew under normal conditions.</a:t>
            </a:r>
          </a:p>
        </p:txBody>
      </p:sp>
      <p:cxnSp>
        <p:nvCxnSpPr>
          <p:cNvPr id="6" name="AutoShape 7">
            <a:extLst>
              <a:ext uri="{FF2B5EF4-FFF2-40B4-BE49-F238E27FC236}">
                <a16:creationId xmlns:a16="http://schemas.microsoft.com/office/drawing/2014/main" id="{7033F218-85E8-4886-A958-48817795FC1F}"/>
              </a:ext>
            </a:extLst>
          </p:cNvPr>
          <p:cNvCxnSpPr>
            <a:cxnSpLocks noChangeShapeType="1"/>
          </p:cNvCxnSpPr>
          <p:nvPr/>
        </p:nvCxnSpPr>
        <p:spPr bwMode="auto">
          <a:xfrm>
            <a:off x="3995737" y="2057400"/>
            <a:ext cx="996696" cy="0"/>
          </a:xfrm>
          <a:prstGeom prst="straightConnector1">
            <a:avLst/>
          </a:prstGeom>
          <a:noFill/>
          <a:ln w="44450">
            <a:solidFill>
              <a:schemeClr val="bg1"/>
            </a:solidFill>
            <a:round/>
            <a:headEnd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993B047E-3DC2-48E7-90BC-466FBA593F58}"/>
              </a:ext>
            </a:extLst>
          </p:cNvPr>
          <p:cNvSpPr txBox="1"/>
          <p:nvPr/>
        </p:nvSpPr>
        <p:spPr>
          <a:xfrm>
            <a:off x="4992433" y="1430922"/>
            <a:ext cx="3124200" cy="1292662"/>
          </a:xfrm>
          <a:prstGeom prst="rect">
            <a:avLst/>
          </a:prstGeom>
          <a:noFill/>
          <a:ln>
            <a:solidFill>
              <a:schemeClr val="bg1"/>
            </a:solidFill>
            <a:prstDash val="dash"/>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Hidden Functions are almost always Protective Devices</a:t>
            </a:r>
          </a:p>
        </p:txBody>
      </p:sp>
    </p:spTree>
    <p:extLst>
      <p:ext uri="{BB962C8B-B14F-4D97-AF65-F5344CB8AC3E}">
        <p14:creationId xmlns:p14="http://schemas.microsoft.com/office/powerpoint/2010/main" val="5300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484311" y="773113"/>
            <a:ext cx="9223375" cy="2246312"/>
          </a:xfrm>
          <a:prstGeom prst="rect">
            <a:avLst/>
          </a:prstGeom>
        </p:spPr>
        <p:txBody>
          <a:bodyPr anchor="ctr" anchorCtr="0">
            <a:normAutofit/>
          </a:bodyPr>
          <a:lstStyle/>
          <a:p>
            <a:pPr algn="ctr"/>
            <a:r>
              <a:rPr lang="en-US" sz="6600" b="1" dirty="0">
                <a:solidFill>
                  <a:schemeClr val="bg1"/>
                </a:solidFill>
                <a:latin typeface="Arial" panose="020B0604020202020204" pitchFamily="34" charset="0"/>
                <a:cs typeface="Arial" panose="020B0604020202020204" pitchFamily="34" charset="0"/>
              </a:rPr>
              <a:t>Protective Devices and Hidden Failures</a:t>
            </a:r>
            <a:endParaRPr lang="en-US" sz="54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E45015-23B3-465C-8D34-AE7FD016B0F4}"/>
              </a:ext>
            </a:extLst>
          </p:cNvPr>
          <p:cNvSpPr txBox="1"/>
          <p:nvPr/>
        </p:nvSpPr>
        <p:spPr>
          <a:xfrm>
            <a:off x="2477847" y="3429000"/>
            <a:ext cx="7236301" cy="1646605"/>
          </a:xfrm>
          <a:prstGeom prst="rect">
            <a:avLst/>
          </a:prstGeom>
          <a:noFill/>
        </p:spPr>
        <p:txBody>
          <a:bodyPr wrap="square">
            <a:spAutoFit/>
          </a:bodyPr>
          <a:lstStyle/>
          <a:p>
            <a:pPr marL="0" marR="0" lvl="0" indent="0" algn="ctr" defTabSz="1218987" rtl="0" eaLnBrk="1" fontAlgn="auto" latinLnBrk="0" hangingPunct="1">
              <a:lnSpc>
                <a:spcPct val="100000"/>
              </a:lnSpc>
              <a:spcBef>
                <a:spcPts val="0"/>
              </a:spcBef>
              <a:spcAft>
                <a:spcPts val="6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anose="05000000000000000000" pitchFamily="2" charset="2"/>
              </a:rPr>
              <a:t>Protective Device:</a:t>
            </a:r>
          </a:p>
          <a:p>
            <a:pPr marL="0" marR="0" lvl="0" indent="0" algn="ctr" defTabSz="1218987" rtl="0" eaLnBrk="1" fontAlgn="auto" latinLnBrk="0" hangingPunct="1">
              <a:lnSpc>
                <a:spcPct val="100000"/>
              </a:lnSpc>
              <a:spcBef>
                <a:spcPts val="0"/>
              </a:spcBef>
              <a:spcAft>
                <a:spcPts val="6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anose="05000000000000000000" pitchFamily="2" charset="2"/>
              </a:rPr>
              <a:t>Device or System intended to protect </a:t>
            </a:r>
            <a:r>
              <a:rPr kumimoji="0" lang="en-US" altLang="en-US" sz="32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sym typeface="Wingdings" panose="05000000000000000000" pitchFamily="2" charset="2"/>
              </a:rPr>
              <a:t>in the event</a:t>
            </a: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anose="05000000000000000000" pitchFamily="2" charset="2"/>
              </a:rPr>
              <a:t> that another failure occurs.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33770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9687E06B-CF04-48A3-AE83-3E92C7F1BB5A}"/>
              </a:ext>
            </a:extLst>
          </p:cNvPr>
          <p:cNvSpPr>
            <a:spLocks noChangeArrowheads="1"/>
          </p:cNvSpPr>
          <p:nvPr/>
        </p:nvSpPr>
        <p:spPr bwMode="auto">
          <a:xfrm>
            <a:off x="609600" y="240088"/>
            <a:ext cx="9525000" cy="5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Hidden Functions</a:t>
            </a:r>
            <a:endParaRPr kumimoji="0" lang="en-US" altLang="en-US" sz="3600" b="0"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0" name="AutoShape 7">
            <a:extLst>
              <a:ext uri="{FF2B5EF4-FFF2-40B4-BE49-F238E27FC236}">
                <a16:creationId xmlns:a16="http://schemas.microsoft.com/office/drawing/2014/main" id="{7A7BBF64-B248-4CCD-9E7F-3353BE9B6CE2}"/>
              </a:ext>
            </a:extLst>
          </p:cNvPr>
          <p:cNvCxnSpPr>
            <a:cxnSpLocks noChangeShapeType="1"/>
          </p:cNvCxnSpPr>
          <p:nvPr/>
        </p:nvCxnSpPr>
        <p:spPr bwMode="auto">
          <a:xfrm>
            <a:off x="6705600" y="2096822"/>
            <a:ext cx="990600" cy="0"/>
          </a:xfrm>
          <a:prstGeom prst="straightConnector1">
            <a:avLst/>
          </a:prstGeom>
          <a:noFill/>
          <a:ln w="44450">
            <a:solidFill>
              <a:schemeClr val="bg1"/>
            </a:solidFill>
            <a:round/>
            <a:headEnd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a:extLst>
              <a:ext uri="{FF2B5EF4-FFF2-40B4-BE49-F238E27FC236}">
                <a16:creationId xmlns:a16="http://schemas.microsoft.com/office/drawing/2014/main" id="{6C0C2FD1-690F-4117-846A-7BBB7674F5E3}"/>
              </a:ext>
            </a:extLst>
          </p:cNvPr>
          <p:cNvSpPr/>
          <p:nvPr/>
        </p:nvSpPr>
        <p:spPr>
          <a:xfrm>
            <a:off x="2590800" y="1305518"/>
            <a:ext cx="4114800" cy="1582608"/>
          </a:xfrm>
          <a:prstGeom prst="rect">
            <a:avLst/>
          </a:prstGeom>
          <a:solidFill>
            <a:schemeClr val="bg1">
              <a:lumMod val="85000"/>
            </a:schemeClr>
          </a:solidFill>
          <a:ln>
            <a:noFill/>
          </a:ln>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Home Smoke Detector</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an audible</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alarm </a:t>
            </a:r>
            <a:r>
              <a:rPr kumimoji="0" lang="en-US" sz="2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in the event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there is a fire in the room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7C07B4D-989C-4462-A4C3-56E36E80E1BD}"/>
              </a:ext>
            </a:extLst>
          </p:cNvPr>
          <p:cNvSpPr txBox="1"/>
          <p:nvPr/>
        </p:nvSpPr>
        <p:spPr>
          <a:xfrm>
            <a:off x="7679635" y="1835212"/>
            <a:ext cx="3429000" cy="523220"/>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Protective Device</a:t>
            </a:r>
          </a:p>
        </p:txBody>
      </p:sp>
      <p:sp>
        <p:nvSpPr>
          <p:cNvPr id="20" name="Rectangle 2">
            <a:extLst>
              <a:ext uri="{FF2B5EF4-FFF2-40B4-BE49-F238E27FC236}">
                <a16:creationId xmlns:a16="http://schemas.microsoft.com/office/drawing/2014/main" id="{0AE23C5F-96C6-40CC-A6F5-957FDEF406DA}"/>
              </a:ext>
            </a:extLst>
          </p:cNvPr>
          <p:cNvSpPr>
            <a:spLocks noChangeArrowheads="1"/>
          </p:cNvSpPr>
          <p:nvPr/>
        </p:nvSpPr>
        <p:spPr bwMode="auto">
          <a:xfrm>
            <a:off x="1264321" y="3120909"/>
            <a:ext cx="2652959" cy="378583"/>
          </a:xfrm>
          <a:prstGeom prst="rect">
            <a:avLst/>
          </a:prstGeom>
          <a:solidFill>
            <a:srgbClr val="919191">
              <a:alpha val="27058"/>
            </a:srgbClr>
          </a:solidFill>
          <a:ln w="12700" algn="ctr">
            <a:solidFill>
              <a:schemeClr val="bg1"/>
            </a:solidFill>
            <a:miter lim="800000"/>
            <a:headEnd/>
            <a:tailEnd/>
          </a:ln>
          <a:effectLst/>
        </p:spPr>
        <p:txBody>
          <a:bodyPr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FFC92A"/>
                </a:solidFill>
                <a:effectLst/>
                <a:uLnTx/>
                <a:uFillTx/>
                <a:latin typeface="Arial" panose="020B0604020202020204" pitchFamily="34" charset="0"/>
                <a:ea typeface="+mn-ea"/>
                <a:cs typeface="+mn-cs"/>
              </a:rPr>
              <a:t>Hidden Function</a:t>
            </a:r>
          </a:p>
        </p:txBody>
      </p:sp>
      <p:cxnSp>
        <p:nvCxnSpPr>
          <p:cNvPr id="23" name="AutoShape 7">
            <a:extLst>
              <a:ext uri="{FF2B5EF4-FFF2-40B4-BE49-F238E27FC236}">
                <a16:creationId xmlns:a16="http://schemas.microsoft.com/office/drawing/2014/main" id="{F4C5499F-C647-4FEA-BA87-968A0218FB85}"/>
              </a:ext>
            </a:extLst>
          </p:cNvPr>
          <p:cNvCxnSpPr>
            <a:cxnSpLocks noChangeShapeType="1"/>
          </p:cNvCxnSpPr>
          <p:nvPr/>
        </p:nvCxnSpPr>
        <p:spPr bwMode="auto">
          <a:xfrm>
            <a:off x="2590800" y="3499492"/>
            <a:ext cx="0" cy="462908"/>
          </a:xfrm>
          <a:prstGeom prst="straightConnector1">
            <a:avLst/>
          </a:prstGeom>
          <a:noFill/>
          <a:ln w="44450">
            <a:solidFill>
              <a:schemeClr val="bg1"/>
            </a:solidFill>
            <a:round/>
            <a:headEnd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60BCE1BA-339E-472F-954F-F50FA41E71BF}"/>
              </a:ext>
            </a:extLst>
          </p:cNvPr>
          <p:cNvSpPr txBox="1"/>
          <p:nvPr/>
        </p:nvSpPr>
        <p:spPr>
          <a:xfrm>
            <a:off x="425700" y="3938790"/>
            <a:ext cx="4330200" cy="1200329"/>
          </a:xfrm>
          <a:prstGeom prst="rect">
            <a:avLst/>
          </a:prstGeom>
          <a:noFill/>
          <a:ln>
            <a:solidFill>
              <a:schemeClr val="bg1"/>
            </a:solidFill>
            <a:prstDash val="dash"/>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Failure of the Function is </a:t>
            </a: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evident to the operating crew under normal conditions.</a:t>
            </a:r>
          </a:p>
        </p:txBody>
      </p:sp>
      <p:sp>
        <p:nvSpPr>
          <p:cNvPr id="26" name="TextBox 25">
            <a:extLst>
              <a:ext uri="{FF2B5EF4-FFF2-40B4-BE49-F238E27FC236}">
                <a16:creationId xmlns:a16="http://schemas.microsoft.com/office/drawing/2014/main" id="{F5A4C534-14A9-46D8-A0B2-9CBE8C87CC1E}"/>
              </a:ext>
            </a:extLst>
          </p:cNvPr>
          <p:cNvSpPr txBox="1"/>
          <p:nvPr/>
        </p:nvSpPr>
        <p:spPr>
          <a:xfrm>
            <a:off x="687404" y="5538508"/>
            <a:ext cx="4038600" cy="830997"/>
          </a:xfrm>
          <a:prstGeom prst="rect">
            <a:avLst/>
          </a:prstGeom>
          <a:solidFill>
            <a:srgbClr val="15306B"/>
          </a:solidFill>
          <a:ln>
            <a:solidFill>
              <a:schemeClr val="bg1"/>
            </a:solidFill>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fire</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(normal condition)</a:t>
            </a:r>
          </a:p>
        </p:txBody>
      </p:sp>
      <p:sp>
        <p:nvSpPr>
          <p:cNvPr id="33" name="TextBox 32">
            <a:extLst>
              <a:ext uri="{FF2B5EF4-FFF2-40B4-BE49-F238E27FC236}">
                <a16:creationId xmlns:a16="http://schemas.microsoft.com/office/drawing/2014/main" id="{932D3A30-594E-4D4A-B773-C7026F2EE438}"/>
              </a:ext>
            </a:extLst>
          </p:cNvPr>
          <p:cNvSpPr txBox="1"/>
          <p:nvPr/>
        </p:nvSpPr>
        <p:spPr>
          <a:xfrm>
            <a:off x="4573604" y="5492341"/>
            <a:ext cx="990600" cy="707886"/>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4" name="TextBox 33">
            <a:extLst>
              <a:ext uri="{FF2B5EF4-FFF2-40B4-BE49-F238E27FC236}">
                <a16:creationId xmlns:a16="http://schemas.microsoft.com/office/drawing/2014/main" id="{14749625-576C-430E-BE99-D64588FE4DD5}"/>
              </a:ext>
            </a:extLst>
          </p:cNvPr>
          <p:cNvSpPr txBox="1"/>
          <p:nvPr/>
        </p:nvSpPr>
        <p:spPr>
          <a:xfrm>
            <a:off x="5541344" y="5492341"/>
            <a:ext cx="2590800" cy="830997"/>
          </a:xfrm>
          <a:prstGeom prst="rect">
            <a:avLst/>
          </a:prstGeom>
          <a:solidFill>
            <a:srgbClr val="15306B"/>
          </a:solidFill>
          <a:ln w="28575">
            <a:solidFill>
              <a:srgbClr val="FF0000"/>
            </a:solidFill>
            <a:prstDash val="dash"/>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Smoke detector fails</a:t>
            </a:r>
          </a:p>
        </p:txBody>
      </p:sp>
      <p:pic>
        <p:nvPicPr>
          <p:cNvPr id="18" name="Picture 17">
            <a:extLst>
              <a:ext uri="{FF2B5EF4-FFF2-40B4-BE49-F238E27FC236}">
                <a16:creationId xmlns:a16="http://schemas.microsoft.com/office/drawing/2014/main" id="{AA93E341-F9A2-445C-8A57-7C5727CD1BA7}"/>
              </a:ext>
            </a:extLst>
          </p:cNvPr>
          <p:cNvPicPr>
            <a:picLocks noChangeAspect="1"/>
          </p:cNvPicPr>
          <p:nvPr/>
        </p:nvPicPr>
        <p:blipFill rotWithShape="1">
          <a:blip r:embed="rId3">
            <a:extLst>
              <a:ext uri="{28A0092B-C50C-407E-A947-70E740481C1C}">
                <a14:useLocalDpi xmlns:a14="http://schemas.microsoft.com/office/drawing/2010/main" val="0"/>
              </a:ext>
            </a:extLst>
          </a:blip>
          <a:srcRect l="29481" t="9591" r="20980" b="29210"/>
          <a:stretch/>
        </p:blipFill>
        <p:spPr>
          <a:xfrm>
            <a:off x="888841" y="1496657"/>
            <a:ext cx="1455848" cy="1200329"/>
          </a:xfrm>
          <a:prstGeom prst="rect">
            <a:avLst/>
          </a:prstGeom>
          <a:effectLst>
            <a:softEdge rad="25400"/>
          </a:effectLst>
        </p:spPr>
      </p:pic>
    </p:spTree>
    <p:extLst>
      <p:ext uri="{BB962C8B-B14F-4D97-AF65-F5344CB8AC3E}">
        <p14:creationId xmlns:p14="http://schemas.microsoft.com/office/powerpoint/2010/main" val="379812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20" grpId="0" animBg="1"/>
      <p:bldP spid="25" grpId="0" animBg="1"/>
      <p:bldP spid="26" grpId="0" animBg="1"/>
      <p:bldP spid="33"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9687E06B-CF04-48A3-AE83-3E92C7F1BB5A}"/>
              </a:ext>
            </a:extLst>
          </p:cNvPr>
          <p:cNvSpPr>
            <a:spLocks noChangeArrowheads="1"/>
          </p:cNvSpPr>
          <p:nvPr/>
        </p:nvSpPr>
        <p:spPr bwMode="auto">
          <a:xfrm>
            <a:off x="609600" y="240088"/>
            <a:ext cx="9525000" cy="5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Hidden Functions</a:t>
            </a:r>
            <a:endParaRPr kumimoji="0" lang="en-US" altLang="en-US" sz="3600" b="0"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0" name="AutoShape 7">
            <a:extLst>
              <a:ext uri="{FF2B5EF4-FFF2-40B4-BE49-F238E27FC236}">
                <a16:creationId xmlns:a16="http://schemas.microsoft.com/office/drawing/2014/main" id="{7A7BBF64-B248-4CCD-9E7F-3353BE9B6CE2}"/>
              </a:ext>
            </a:extLst>
          </p:cNvPr>
          <p:cNvCxnSpPr>
            <a:cxnSpLocks noChangeShapeType="1"/>
          </p:cNvCxnSpPr>
          <p:nvPr/>
        </p:nvCxnSpPr>
        <p:spPr bwMode="auto">
          <a:xfrm>
            <a:off x="6705600" y="2096822"/>
            <a:ext cx="987552" cy="0"/>
          </a:xfrm>
          <a:prstGeom prst="straightConnector1">
            <a:avLst/>
          </a:prstGeom>
          <a:noFill/>
          <a:ln w="44450">
            <a:solidFill>
              <a:schemeClr val="bg1"/>
            </a:solidFill>
            <a:round/>
            <a:headEnd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a:extLst>
              <a:ext uri="{FF2B5EF4-FFF2-40B4-BE49-F238E27FC236}">
                <a16:creationId xmlns:a16="http://schemas.microsoft.com/office/drawing/2014/main" id="{6C0C2FD1-690F-4117-846A-7BBB7674F5E3}"/>
              </a:ext>
            </a:extLst>
          </p:cNvPr>
          <p:cNvSpPr/>
          <p:nvPr/>
        </p:nvSpPr>
        <p:spPr>
          <a:xfrm>
            <a:off x="2590800" y="1305518"/>
            <a:ext cx="4114800" cy="1582608"/>
          </a:xfrm>
          <a:prstGeom prst="rect">
            <a:avLst/>
          </a:prstGeom>
          <a:solidFill>
            <a:schemeClr val="bg1">
              <a:lumMod val="85000"/>
            </a:schemeClr>
          </a:solidFill>
          <a:ln>
            <a:noFill/>
          </a:ln>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rtlCol="0" anchor="ctr"/>
          <a:lstStyle/>
          <a:p>
            <a:pPr lvl="0" algn="ctr" defTabSz="1218987">
              <a:defRPr/>
            </a:pPr>
            <a:r>
              <a:rPr lang="en-US" sz="2000" u="sng" dirty="0">
                <a:solidFill>
                  <a:prstClr val="black"/>
                </a:solidFill>
                <a:latin typeface="Arial" panose="020B0604020202020204" pitchFamily="34" charset="0"/>
                <a:cs typeface="Arial" panose="020B0604020202020204" pitchFamily="34" charset="0"/>
              </a:rPr>
              <a:t>Home Smoke Detector</a:t>
            </a:r>
          </a:p>
          <a:p>
            <a:pPr lvl="0" algn="ctr" defTabSz="1218987">
              <a:defRPr/>
            </a:pPr>
            <a:r>
              <a:rPr lang="en-US" sz="2000" dirty="0">
                <a:solidFill>
                  <a:prstClr val="black"/>
                </a:solidFill>
                <a:latin typeface="Arial" panose="020B0604020202020204" pitchFamily="34" charset="0"/>
                <a:cs typeface="Arial" panose="020B0604020202020204" pitchFamily="34" charset="0"/>
              </a:rPr>
              <a:t>Sound an audible alarm </a:t>
            </a:r>
            <a:r>
              <a:rPr lang="en-US" sz="2000" i="1" dirty="0">
                <a:solidFill>
                  <a:prstClr val="black"/>
                </a:solidFill>
                <a:latin typeface="Arial" panose="020B0604020202020204" pitchFamily="34" charset="0"/>
                <a:cs typeface="Arial" panose="020B0604020202020204" pitchFamily="34" charset="0"/>
              </a:rPr>
              <a:t>in the event</a:t>
            </a:r>
            <a:r>
              <a:rPr lang="en-US" sz="2000" dirty="0">
                <a:solidFill>
                  <a:prstClr val="black"/>
                </a:solidFill>
                <a:latin typeface="Arial" panose="020B0604020202020204" pitchFamily="34" charset="0"/>
                <a:cs typeface="Arial" panose="020B0604020202020204" pitchFamily="34" charset="0"/>
              </a:rPr>
              <a:t> there is a fire in the room</a:t>
            </a:r>
          </a:p>
        </p:txBody>
      </p:sp>
      <p:sp>
        <p:nvSpPr>
          <p:cNvPr id="13" name="TextBox 12">
            <a:extLst>
              <a:ext uri="{FF2B5EF4-FFF2-40B4-BE49-F238E27FC236}">
                <a16:creationId xmlns:a16="http://schemas.microsoft.com/office/drawing/2014/main" id="{97C07B4D-989C-4462-A4C3-56E36E80E1BD}"/>
              </a:ext>
            </a:extLst>
          </p:cNvPr>
          <p:cNvSpPr txBox="1"/>
          <p:nvPr/>
        </p:nvSpPr>
        <p:spPr>
          <a:xfrm>
            <a:off x="7680960" y="1837944"/>
            <a:ext cx="3429000" cy="523220"/>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Protective Device</a:t>
            </a:r>
          </a:p>
        </p:txBody>
      </p:sp>
      <p:sp>
        <p:nvSpPr>
          <p:cNvPr id="27" name="TextBox 26">
            <a:extLst>
              <a:ext uri="{FF2B5EF4-FFF2-40B4-BE49-F238E27FC236}">
                <a16:creationId xmlns:a16="http://schemas.microsoft.com/office/drawing/2014/main" id="{AB17C669-2915-4230-9E00-768BF9E1243E}"/>
              </a:ext>
            </a:extLst>
          </p:cNvPr>
          <p:cNvSpPr txBox="1"/>
          <p:nvPr/>
        </p:nvSpPr>
        <p:spPr>
          <a:xfrm>
            <a:off x="381000" y="4171414"/>
            <a:ext cx="4038600" cy="830997"/>
          </a:xfrm>
          <a:prstGeom prst="rect">
            <a:avLst/>
          </a:prstGeom>
          <a:solidFill>
            <a:srgbClr val="15306B"/>
          </a:solidFill>
          <a:ln w="28575">
            <a:solidFill>
              <a:srgbClr val="FF0000"/>
            </a:solidFill>
            <a:prstDash val="dash"/>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There</a:t>
            </a:r>
            <a:r>
              <a:rPr kumimoji="0" lang="en-US" sz="2400" b="0" i="0" u="none" strike="noStrike" kern="1200" cap="none" spc="0" normalizeH="0" noProof="0" dirty="0">
                <a:ln>
                  <a:noFill/>
                </a:ln>
                <a:solidFill>
                  <a:srgbClr val="FFC92A"/>
                </a:solidFill>
                <a:effectLst/>
                <a:uLnTx/>
                <a:uFillTx/>
                <a:latin typeface="Arial" panose="020B0604020202020204" pitchFamily="34" charset="0"/>
                <a:ea typeface="+mn-ea"/>
                <a:cs typeface="Arial" panose="020B0604020202020204" pitchFamily="34" charset="0"/>
              </a:rPr>
              <a:t> IS a fire in the room</a:t>
            </a:r>
            <a:endParaRPr kumimoji="0" lang="en-US" sz="24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(failure condition)</a:t>
            </a:r>
          </a:p>
        </p:txBody>
      </p:sp>
      <p:sp>
        <p:nvSpPr>
          <p:cNvPr id="28" name="TextBox 27">
            <a:extLst>
              <a:ext uri="{FF2B5EF4-FFF2-40B4-BE49-F238E27FC236}">
                <a16:creationId xmlns:a16="http://schemas.microsoft.com/office/drawing/2014/main" id="{C6AD2285-E059-42BD-9C4F-2E8DA7F71156}"/>
              </a:ext>
            </a:extLst>
          </p:cNvPr>
          <p:cNvSpPr txBox="1"/>
          <p:nvPr/>
        </p:nvSpPr>
        <p:spPr>
          <a:xfrm>
            <a:off x="4267200" y="4125247"/>
            <a:ext cx="990600" cy="707886"/>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9" name="TextBox 28">
            <a:extLst>
              <a:ext uri="{FF2B5EF4-FFF2-40B4-BE49-F238E27FC236}">
                <a16:creationId xmlns:a16="http://schemas.microsoft.com/office/drawing/2014/main" id="{9C3A8BA9-E221-4808-9FF3-65647224837E}"/>
              </a:ext>
            </a:extLst>
          </p:cNvPr>
          <p:cNvSpPr txBox="1"/>
          <p:nvPr/>
        </p:nvSpPr>
        <p:spPr>
          <a:xfrm>
            <a:off x="5234940" y="4125247"/>
            <a:ext cx="2590800" cy="830997"/>
          </a:xfrm>
          <a:prstGeom prst="rect">
            <a:avLst/>
          </a:prstGeom>
          <a:solidFill>
            <a:srgbClr val="15306B"/>
          </a:solidFill>
          <a:ln w="28575">
            <a:solidFill>
              <a:srgbClr val="FF0000"/>
            </a:solidFill>
            <a:prstDash val="dash"/>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Smoke </a:t>
            </a:r>
            <a:r>
              <a:rPr lang="en-US" sz="2400" dirty="0">
                <a:solidFill>
                  <a:srgbClr val="FFC92A"/>
                </a:solidFill>
                <a:latin typeface="Arial" panose="020B0604020202020204" pitchFamily="34" charset="0"/>
                <a:cs typeface="Arial" panose="020B0604020202020204" pitchFamily="34" charset="0"/>
              </a:rPr>
              <a:t>detector </a:t>
            </a:r>
            <a:r>
              <a:rPr kumimoji="0" lang="en-US" sz="2400" b="0"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fails</a:t>
            </a:r>
          </a:p>
        </p:txBody>
      </p:sp>
      <p:sp>
        <p:nvSpPr>
          <p:cNvPr id="30" name="TextBox 29">
            <a:extLst>
              <a:ext uri="{FF2B5EF4-FFF2-40B4-BE49-F238E27FC236}">
                <a16:creationId xmlns:a16="http://schemas.microsoft.com/office/drawing/2014/main" id="{5FDA792A-71DC-4CB1-945C-97D9CE5409A2}"/>
              </a:ext>
            </a:extLst>
          </p:cNvPr>
          <p:cNvSpPr txBox="1"/>
          <p:nvPr/>
        </p:nvSpPr>
        <p:spPr>
          <a:xfrm>
            <a:off x="7696200" y="4114800"/>
            <a:ext cx="990600" cy="707886"/>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1" name="TextBox 30">
            <a:extLst>
              <a:ext uri="{FF2B5EF4-FFF2-40B4-BE49-F238E27FC236}">
                <a16:creationId xmlns:a16="http://schemas.microsoft.com/office/drawing/2014/main" id="{3F2434D7-D098-49F9-9789-312238FB001C}"/>
              </a:ext>
            </a:extLst>
          </p:cNvPr>
          <p:cNvSpPr txBox="1"/>
          <p:nvPr/>
        </p:nvSpPr>
        <p:spPr>
          <a:xfrm>
            <a:off x="8420100" y="4217580"/>
            <a:ext cx="3429000" cy="523220"/>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Multiple Failure</a:t>
            </a:r>
          </a:p>
        </p:txBody>
      </p:sp>
      <p:pic>
        <p:nvPicPr>
          <p:cNvPr id="14" name="Picture 13">
            <a:extLst>
              <a:ext uri="{FF2B5EF4-FFF2-40B4-BE49-F238E27FC236}">
                <a16:creationId xmlns:a16="http://schemas.microsoft.com/office/drawing/2014/main" id="{6813D2BC-0FCB-40C7-A911-E8C70E4F05A5}"/>
              </a:ext>
            </a:extLst>
          </p:cNvPr>
          <p:cNvPicPr>
            <a:picLocks noChangeAspect="1"/>
          </p:cNvPicPr>
          <p:nvPr/>
        </p:nvPicPr>
        <p:blipFill rotWithShape="1">
          <a:blip r:embed="rId3">
            <a:extLst>
              <a:ext uri="{28A0092B-C50C-407E-A947-70E740481C1C}">
                <a14:useLocalDpi xmlns:a14="http://schemas.microsoft.com/office/drawing/2010/main" val="0"/>
              </a:ext>
            </a:extLst>
          </a:blip>
          <a:srcRect l="29481" t="9591" r="20980" b="29210"/>
          <a:stretch/>
        </p:blipFill>
        <p:spPr>
          <a:xfrm>
            <a:off x="888841" y="1496657"/>
            <a:ext cx="1455848" cy="1200329"/>
          </a:xfrm>
          <a:prstGeom prst="rect">
            <a:avLst/>
          </a:prstGeom>
          <a:effectLst>
            <a:softEdge rad="25400"/>
          </a:effectLst>
        </p:spPr>
      </p:pic>
    </p:spTree>
    <p:extLst>
      <p:ext uri="{BB962C8B-B14F-4D97-AF65-F5344CB8AC3E}">
        <p14:creationId xmlns:p14="http://schemas.microsoft.com/office/powerpoint/2010/main" val="366165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7AE-7F93-4157-B890-89DE9BEAB1E6}"/>
              </a:ext>
            </a:extLst>
          </p:cNvPr>
          <p:cNvPicPr>
            <a:picLocks noChangeAspect="1"/>
          </p:cNvPicPr>
          <p:nvPr/>
        </p:nvPicPr>
        <p:blipFill rotWithShape="1">
          <a:blip r:embed="rId3">
            <a:extLst>
              <a:ext uri="{28A0092B-C50C-407E-A947-70E740481C1C}">
                <a14:useLocalDpi xmlns:a14="http://schemas.microsoft.com/office/drawing/2010/main" val="0"/>
              </a:ext>
            </a:extLst>
          </a:blip>
          <a:srcRect l="4418" t="6231" b="7405"/>
          <a:stretch/>
        </p:blipFill>
        <p:spPr>
          <a:xfrm>
            <a:off x="6377970" y="2141128"/>
            <a:ext cx="5260938" cy="3565133"/>
          </a:xfrm>
          <a:prstGeom prst="rect">
            <a:avLst/>
          </a:prstGeom>
          <a:effectLst>
            <a:softEdge rad="25400"/>
          </a:effectLst>
        </p:spPr>
      </p:pic>
      <p:pic>
        <p:nvPicPr>
          <p:cNvPr id="14" name="Picture 13">
            <a:extLst>
              <a:ext uri="{FF2B5EF4-FFF2-40B4-BE49-F238E27FC236}">
                <a16:creationId xmlns:a16="http://schemas.microsoft.com/office/drawing/2014/main" id="{2D59848C-043E-4B56-A3F9-EED9A99ADBF6}"/>
              </a:ext>
            </a:extLst>
          </p:cNvPr>
          <p:cNvPicPr>
            <a:picLocks noChangeAspect="1"/>
          </p:cNvPicPr>
          <p:nvPr/>
        </p:nvPicPr>
        <p:blipFill rotWithShape="1">
          <a:blip r:embed="rId4">
            <a:extLst>
              <a:ext uri="{28A0092B-C50C-407E-A947-70E740481C1C}">
                <a14:useLocalDpi xmlns:a14="http://schemas.microsoft.com/office/drawing/2010/main" val="0"/>
              </a:ext>
            </a:extLst>
          </a:blip>
          <a:srcRect r="27367"/>
          <a:stretch/>
        </p:blipFill>
        <p:spPr>
          <a:xfrm>
            <a:off x="235887" y="1914436"/>
            <a:ext cx="2074704" cy="1632242"/>
          </a:xfrm>
          <a:prstGeom prst="rect">
            <a:avLst/>
          </a:prstGeom>
          <a:effectLst>
            <a:softEdge rad="25400"/>
          </a:effectLst>
        </p:spPr>
      </p:pic>
      <p:sp>
        <p:nvSpPr>
          <p:cNvPr id="16" name="Oval 15">
            <a:extLst>
              <a:ext uri="{FF2B5EF4-FFF2-40B4-BE49-F238E27FC236}">
                <a16:creationId xmlns:a16="http://schemas.microsoft.com/office/drawing/2014/main" id="{D9E63531-E86A-4F03-BD9F-565D9CBEAEC6}"/>
              </a:ext>
            </a:extLst>
          </p:cNvPr>
          <p:cNvSpPr/>
          <p:nvPr/>
        </p:nvSpPr>
        <p:spPr>
          <a:xfrm>
            <a:off x="7392472" y="4654460"/>
            <a:ext cx="442358" cy="38833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B20174-735F-4B9E-9C5C-7ABCE0A929BC}"/>
              </a:ext>
            </a:extLst>
          </p:cNvPr>
          <p:cNvSpPr txBox="1"/>
          <p:nvPr/>
        </p:nvSpPr>
        <p:spPr>
          <a:xfrm>
            <a:off x="553092" y="165440"/>
            <a:ext cx="11085816" cy="1446550"/>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Case Study</a:t>
            </a:r>
          </a:p>
          <a:p>
            <a:pPr algn="ctr"/>
            <a:r>
              <a:rPr lang="en-US" sz="4400" dirty="0">
                <a:latin typeface="Arial" panose="020B0604020202020204" pitchFamily="34" charset="0"/>
                <a:cs typeface="Arial" panose="020B0604020202020204" pitchFamily="34" charset="0"/>
              </a:rPr>
              <a:t>2014 Subaru Forester Low Engine Oil Light</a:t>
            </a:r>
          </a:p>
        </p:txBody>
      </p:sp>
      <p:pic>
        <p:nvPicPr>
          <p:cNvPr id="22" name="Picture 21">
            <a:extLst>
              <a:ext uri="{FF2B5EF4-FFF2-40B4-BE49-F238E27FC236}">
                <a16:creationId xmlns:a16="http://schemas.microsoft.com/office/drawing/2014/main" id="{35E553B2-B293-4159-A12D-386D9E500EE6}"/>
              </a:ext>
            </a:extLst>
          </p:cNvPr>
          <p:cNvPicPr>
            <a:picLocks noChangeAspect="1"/>
          </p:cNvPicPr>
          <p:nvPr/>
        </p:nvPicPr>
        <p:blipFill rotWithShape="1">
          <a:blip r:embed="rId5">
            <a:extLst>
              <a:ext uri="{28A0092B-C50C-407E-A947-70E740481C1C}">
                <a14:useLocalDpi xmlns:a14="http://schemas.microsoft.com/office/drawing/2010/main" val="0"/>
              </a:ext>
            </a:extLst>
          </a:blip>
          <a:srcRect l="7004" t="22547" r="3858" b="18802"/>
          <a:stretch/>
        </p:blipFill>
        <p:spPr>
          <a:xfrm>
            <a:off x="2690497" y="1914436"/>
            <a:ext cx="3307566" cy="1632242"/>
          </a:xfrm>
          <a:prstGeom prst="rect">
            <a:avLst/>
          </a:prstGeom>
          <a:effectLst>
            <a:softEdge rad="25400"/>
          </a:effectLst>
        </p:spPr>
      </p:pic>
      <p:sp>
        <p:nvSpPr>
          <p:cNvPr id="13" name="Oval 12">
            <a:extLst>
              <a:ext uri="{FF2B5EF4-FFF2-40B4-BE49-F238E27FC236}">
                <a16:creationId xmlns:a16="http://schemas.microsoft.com/office/drawing/2014/main" id="{FE45E46C-38F8-418E-A75A-B193C4AA254B}"/>
              </a:ext>
            </a:extLst>
          </p:cNvPr>
          <p:cNvSpPr/>
          <p:nvPr/>
        </p:nvSpPr>
        <p:spPr>
          <a:xfrm>
            <a:off x="7392472" y="4654460"/>
            <a:ext cx="442358" cy="38833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302569C-5328-419E-8F3C-0F742DF4C49E}"/>
              </a:ext>
            </a:extLst>
          </p:cNvPr>
          <p:cNvCxnSpPr>
            <a:cxnSpLocks/>
          </p:cNvCxnSpPr>
          <p:nvPr/>
        </p:nvCxnSpPr>
        <p:spPr>
          <a:xfrm>
            <a:off x="5108448" y="4133088"/>
            <a:ext cx="2284024" cy="6284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A8EF64-5925-4811-BF38-3696822F8FF0}"/>
              </a:ext>
            </a:extLst>
          </p:cNvPr>
          <p:cNvSpPr txBox="1"/>
          <p:nvPr/>
        </p:nvSpPr>
        <p:spPr>
          <a:xfrm>
            <a:off x="553092" y="3849124"/>
            <a:ext cx="5036634" cy="523220"/>
          </a:xfrm>
          <a:prstGeom prst="rect">
            <a:avLst/>
          </a:prstGeom>
          <a:noFill/>
        </p:spPr>
        <p:txBody>
          <a:bodyPr wrap="square" rtlCol="0">
            <a:spAutoFit/>
          </a:bodyPr>
          <a:lstStyle/>
          <a:p>
            <a:pPr algn="ctr"/>
            <a:r>
              <a:rPr lang="en-US" sz="2800" b="1" dirty="0">
                <a:solidFill>
                  <a:srgbClr val="692C58"/>
                </a:solidFill>
              </a:rPr>
              <a:t>What is the Function?</a:t>
            </a:r>
            <a:endParaRPr lang="en-US" b="1" dirty="0">
              <a:solidFill>
                <a:srgbClr val="692C58"/>
              </a:solidFill>
            </a:endParaRPr>
          </a:p>
        </p:txBody>
      </p:sp>
      <p:sp>
        <p:nvSpPr>
          <p:cNvPr id="6" name="Rectangle 5">
            <a:extLst>
              <a:ext uri="{FF2B5EF4-FFF2-40B4-BE49-F238E27FC236}">
                <a16:creationId xmlns:a16="http://schemas.microsoft.com/office/drawing/2014/main" id="{4BBD09C8-A12B-44C0-B80B-663004C51AFD}"/>
              </a:ext>
            </a:extLst>
          </p:cNvPr>
          <p:cNvSpPr/>
          <p:nvPr/>
        </p:nvSpPr>
        <p:spPr>
          <a:xfrm>
            <a:off x="219850" y="4567342"/>
            <a:ext cx="6096000" cy="1815882"/>
          </a:xfrm>
          <a:prstGeom prst="rect">
            <a:avLst/>
          </a:prstGeom>
        </p:spPr>
        <p:txBody>
          <a:bodyPr>
            <a:spAutoFit/>
          </a:bodyPr>
          <a:lstStyle/>
          <a:p>
            <a:pPr marL="0" lvl="1" defTabSz="1218987">
              <a:spcBef>
                <a:spcPct val="20000"/>
              </a:spcBef>
              <a:buClr>
                <a:srgbClr val="692C58"/>
              </a:buClr>
              <a:buSzPct val="100000"/>
              <a:defRPr/>
            </a:pPr>
            <a:r>
              <a:rPr lang="en-US" altLang="en-US" sz="2800" b="1" dirty="0">
                <a:solidFill>
                  <a:srgbClr val="692C58"/>
                </a:solidFill>
                <a:latin typeface="Arial" panose="020B0604020202020204" pitchFamily="34" charset="0"/>
              </a:rPr>
              <a:t>To be capable of</a:t>
            </a:r>
            <a:r>
              <a:rPr lang="en-US" altLang="en-US" sz="2800" dirty="0">
                <a:solidFill>
                  <a:srgbClr val="692C58"/>
                </a:solidFill>
                <a:latin typeface="Arial" panose="020B0604020202020204" pitchFamily="34" charset="0"/>
              </a:rPr>
              <a:t> </a:t>
            </a:r>
            <a:r>
              <a:rPr lang="en-US" sz="2800" dirty="0">
                <a:solidFill>
                  <a:srgbClr val="692C58"/>
                </a:solidFill>
                <a:latin typeface="Arial" panose="020B0604020202020204" pitchFamily="34" charset="0"/>
                <a:cs typeface="Arial" panose="020B0604020202020204" pitchFamily="34" charset="0"/>
              </a:rPr>
              <a:t>visually alerting the driver </a:t>
            </a:r>
            <a:r>
              <a:rPr lang="en-US" sz="2800" b="1" dirty="0">
                <a:solidFill>
                  <a:srgbClr val="692C58"/>
                </a:solidFill>
                <a:latin typeface="Arial" panose="020B0604020202020204" pitchFamily="34" charset="0"/>
                <a:cs typeface="Arial" panose="020B0604020202020204" pitchFamily="34" charset="0"/>
              </a:rPr>
              <a:t>in the event that</a:t>
            </a:r>
            <a:r>
              <a:rPr lang="en-US" sz="2800" dirty="0">
                <a:solidFill>
                  <a:srgbClr val="692C58"/>
                </a:solidFill>
                <a:latin typeface="Arial" panose="020B0604020202020204" pitchFamily="34" charset="0"/>
                <a:cs typeface="Arial" panose="020B0604020202020204" pitchFamily="34" charset="0"/>
              </a:rPr>
              <a:t> the engine oil level decreases to the low level limit.  (LOW OIL LEVEL Light)</a:t>
            </a:r>
          </a:p>
        </p:txBody>
      </p:sp>
    </p:spTree>
    <p:extLst>
      <p:ext uri="{BB962C8B-B14F-4D97-AF65-F5344CB8AC3E}">
        <p14:creationId xmlns:p14="http://schemas.microsoft.com/office/powerpoint/2010/main" val="13767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7AE-7F93-4157-B890-89DE9BEAB1E6}"/>
              </a:ext>
            </a:extLst>
          </p:cNvPr>
          <p:cNvPicPr>
            <a:picLocks noChangeAspect="1"/>
          </p:cNvPicPr>
          <p:nvPr/>
        </p:nvPicPr>
        <p:blipFill rotWithShape="1">
          <a:blip r:embed="rId2">
            <a:extLst>
              <a:ext uri="{28A0092B-C50C-407E-A947-70E740481C1C}">
                <a14:useLocalDpi xmlns:a14="http://schemas.microsoft.com/office/drawing/2010/main" val="0"/>
              </a:ext>
            </a:extLst>
          </a:blip>
          <a:srcRect l="4418" t="6231" b="7405"/>
          <a:stretch/>
        </p:blipFill>
        <p:spPr>
          <a:xfrm>
            <a:off x="6377970" y="2141128"/>
            <a:ext cx="5260938" cy="3565133"/>
          </a:xfrm>
          <a:prstGeom prst="rect">
            <a:avLst/>
          </a:prstGeom>
          <a:effectLst>
            <a:softEdge rad="25400"/>
          </a:effectLst>
        </p:spPr>
      </p:pic>
      <p:pic>
        <p:nvPicPr>
          <p:cNvPr id="14" name="Picture 13">
            <a:extLst>
              <a:ext uri="{FF2B5EF4-FFF2-40B4-BE49-F238E27FC236}">
                <a16:creationId xmlns:a16="http://schemas.microsoft.com/office/drawing/2014/main" id="{2D59848C-043E-4B56-A3F9-EED9A99ADBF6}"/>
              </a:ext>
            </a:extLst>
          </p:cNvPr>
          <p:cNvPicPr>
            <a:picLocks noChangeAspect="1"/>
          </p:cNvPicPr>
          <p:nvPr/>
        </p:nvPicPr>
        <p:blipFill rotWithShape="1">
          <a:blip r:embed="rId3">
            <a:extLst>
              <a:ext uri="{28A0092B-C50C-407E-A947-70E740481C1C}">
                <a14:useLocalDpi xmlns:a14="http://schemas.microsoft.com/office/drawing/2010/main" val="0"/>
              </a:ext>
            </a:extLst>
          </a:blip>
          <a:srcRect r="27367"/>
          <a:stretch/>
        </p:blipFill>
        <p:spPr>
          <a:xfrm>
            <a:off x="235887" y="1914436"/>
            <a:ext cx="2074704" cy="1632242"/>
          </a:xfrm>
          <a:prstGeom prst="rect">
            <a:avLst/>
          </a:prstGeom>
          <a:effectLst>
            <a:softEdge rad="25400"/>
          </a:effectLst>
        </p:spPr>
      </p:pic>
      <p:sp>
        <p:nvSpPr>
          <p:cNvPr id="16" name="Oval 15">
            <a:extLst>
              <a:ext uri="{FF2B5EF4-FFF2-40B4-BE49-F238E27FC236}">
                <a16:creationId xmlns:a16="http://schemas.microsoft.com/office/drawing/2014/main" id="{D9E63531-E86A-4F03-BD9F-565D9CBEAEC6}"/>
              </a:ext>
            </a:extLst>
          </p:cNvPr>
          <p:cNvSpPr/>
          <p:nvPr/>
        </p:nvSpPr>
        <p:spPr>
          <a:xfrm>
            <a:off x="7392472" y="4654460"/>
            <a:ext cx="442358" cy="38833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B20174-735F-4B9E-9C5C-7ABCE0A929BC}"/>
              </a:ext>
            </a:extLst>
          </p:cNvPr>
          <p:cNvSpPr txBox="1"/>
          <p:nvPr/>
        </p:nvSpPr>
        <p:spPr>
          <a:xfrm>
            <a:off x="553092" y="165440"/>
            <a:ext cx="11085816" cy="1446550"/>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Case Study</a:t>
            </a:r>
          </a:p>
          <a:p>
            <a:pPr algn="ctr"/>
            <a:r>
              <a:rPr lang="en-US" sz="4400" dirty="0">
                <a:latin typeface="Arial" panose="020B0604020202020204" pitchFamily="34" charset="0"/>
                <a:cs typeface="Arial" panose="020B0604020202020204" pitchFamily="34" charset="0"/>
              </a:rPr>
              <a:t>2014 Subaru Forester Low Engine Oil Light</a:t>
            </a:r>
          </a:p>
        </p:txBody>
      </p:sp>
      <p:pic>
        <p:nvPicPr>
          <p:cNvPr id="22" name="Picture 21">
            <a:extLst>
              <a:ext uri="{FF2B5EF4-FFF2-40B4-BE49-F238E27FC236}">
                <a16:creationId xmlns:a16="http://schemas.microsoft.com/office/drawing/2014/main" id="{35E553B2-B293-4159-A12D-386D9E500EE6}"/>
              </a:ext>
            </a:extLst>
          </p:cNvPr>
          <p:cNvPicPr>
            <a:picLocks noChangeAspect="1"/>
          </p:cNvPicPr>
          <p:nvPr/>
        </p:nvPicPr>
        <p:blipFill rotWithShape="1">
          <a:blip r:embed="rId4">
            <a:extLst>
              <a:ext uri="{28A0092B-C50C-407E-A947-70E740481C1C}">
                <a14:useLocalDpi xmlns:a14="http://schemas.microsoft.com/office/drawing/2010/main" val="0"/>
              </a:ext>
            </a:extLst>
          </a:blip>
          <a:srcRect l="7004" t="22547" r="3858" b="18802"/>
          <a:stretch/>
        </p:blipFill>
        <p:spPr>
          <a:xfrm>
            <a:off x="2690497" y="1914436"/>
            <a:ext cx="3307566" cy="1632242"/>
          </a:xfrm>
          <a:prstGeom prst="rect">
            <a:avLst/>
          </a:prstGeom>
          <a:effectLst>
            <a:softEdge rad="25400"/>
          </a:effectLst>
        </p:spPr>
      </p:pic>
      <p:sp>
        <p:nvSpPr>
          <p:cNvPr id="13" name="Oval 12">
            <a:extLst>
              <a:ext uri="{FF2B5EF4-FFF2-40B4-BE49-F238E27FC236}">
                <a16:creationId xmlns:a16="http://schemas.microsoft.com/office/drawing/2014/main" id="{FE45E46C-38F8-418E-A75A-B193C4AA254B}"/>
              </a:ext>
            </a:extLst>
          </p:cNvPr>
          <p:cNvSpPr/>
          <p:nvPr/>
        </p:nvSpPr>
        <p:spPr>
          <a:xfrm>
            <a:off x="7392472" y="4654460"/>
            <a:ext cx="442358" cy="38833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302569C-5328-419E-8F3C-0F742DF4C49E}"/>
              </a:ext>
            </a:extLst>
          </p:cNvPr>
          <p:cNvCxnSpPr>
            <a:cxnSpLocks/>
            <a:stCxn id="2" idx="3"/>
          </p:cNvCxnSpPr>
          <p:nvPr/>
        </p:nvCxnSpPr>
        <p:spPr>
          <a:xfrm>
            <a:off x="5589726" y="4110734"/>
            <a:ext cx="1802746" cy="650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A8EF64-5925-4811-BF38-3696822F8FF0}"/>
              </a:ext>
            </a:extLst>
          </p:cNvPr>
          <p:cNvSpPr txBox="1"/>
          <p:nvPr/>
        </p:nvSpPr>
        <p:spPr>
          <a:xfrm>
            <a:off x="553092" y="3849124"/>
            <a:ext cx="5036634" cy="523220"/>
          </a:xfrm>
          <a:prstGeom prst="rect">
            <a:avLst/>
          </a:prstGeom>
          <a:noFill/>
        </p:spPr>
        <p:txBody>
          <a:bodyPr wrap="square" rtlCol="0">
            <a:spAutoFit/>
          </a:bodyPr>
          <a:lstStyle/>
          <a:p>
            <a:pPr algn="ctr"/>
            <a:r>
              <a:rPr lang="en-US" sz="2800" b="1" dirty="0">
                <a:solidFill>
                  <a:srgbClr val="FF0000"/>
                </a:solidFill>
              </a:rPr>
              <a:t>What is the Multiple Failure?</a:t>
            </a:r>
            <a:endParaRPr lang="en-US" b="1" dirty="0">
              <a:solidFill>
                <a:srgbClr val="FF0000"/>
              </a:solidFill>
            </a:endParaRPr>
          </a:p>
        </p:txBody>
      </p:sp>
      <p:sp>
        <p:nvSpPr>
          <p:cNvPr id="6" name="Rectangle 5">
            <a:extLst>
              <a:ext uri="{FF2B5EF4-FFF2-40B4-BE49-F238E27FC236}">
                <a16:creationId xmlns:a16="http://schemas.microsoft.com/office/drawing/2014/main" id="{4BBD09C8-A12B-44C0-B80B-663004C51AFD}"/>
              </a:ext>
            </a:extLst>
          </p:cNvPr>
          <p:cNvSpPr/>
          <p:nvPr/>
        </p:nvSpPr>
        <p:spPr>
          <a:xfrm>
            <a:off x="219850" y="4567342"/>
            <a:ext cx="6096000" cy="1902059"/>
          </a:xfrm>
          <a:prstGeom prst="rect">
            <a:avLst/>
          </a:prstGeom>
        </p:spPr>
        <p:txBody>
          <a:bodyPr>
            <a:spAutoFit/>
          </a:bodyPr>
          <a:lstStyle/>
          <a:p>
            <a:pPr lvl="1" indent="-457200" defTabSz="1218987">
              <a:spcBef>
                <a:spcPct val="20000"/>
              </a:spcBef>
              <a:buClr>
                <a:srgbClr val="FF0000"/>
              </a:buClr>
              <a:buSzPct val="100000"/>
              <a:buFont typeface="+mj-lt"/>
              <a:buAutoNum type="arabicPeriod"/>
              <a:defRPr/>
            </a:pPr>
            <a:r>
              <a:rPr lang="en-US" altLang="en-US" sz="2800" dirty="0">
                <a:solidFill>
                  <a:srgbClr val="FF0000"/>
                </a:solidFill>
                <a:latin typeface="Arial" panose="020B0604020202020204" pitchFamily="34" charset="0"/>
              </a:rPr>
              <a:t>Oil in the reservoir falls to the low level limit</a:t>
            </a:r>
          </a:p>
          <a:p>
            <a:pPr lvl="1" indent="-457200" defTabSz="1218987">
              <a:spcBef>
                <a:spcPct val="20000"/>
              </a:spcBef>
              <a:buClr>
                <a:srgbClr val="FF0000"/>
              </a:buClr>
              <a:buSzPct val="100000"/>
              <a:buFont typeface="+mj-lt"/>
              <a:buAutoNum type="arabicPeriod"/>
              <a:defRPr/>
            </a:pPr>
            <a:r>
              <a:rPr lang="en-US" altLang="en-US" sz="2800" dirty="0">
                <a:solidFill>
                  <a:srgbClr val="FF0000"/>
                </a:solidFill>
                <a:latin typeface="Arial" panose="020B0604020202020204" pitchFamily="34" charset="0"/>
              </a:rPr>
              <a:t>Low Engine Oil Light “system” is failed.</a:t>
            </a:r>
          </a:p>
        </p:txBody>
      </p:sp>
    </p:spTree>
    <p:extLst>
      <p:ext uri="{BB962C8B-B14F-4D97-AF65-F5344CB8AC3E}">
        <p14:creationId xmlns:p14="http://schemas.microsoft.com/office/powerpoint/2010/main" val="13234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6DBCD-390D-4BA1-90B0-08AC094CE1C9}"/>
              </a:ext>
            </a:extLst>
          </p:cNvPr>
          <p:cNvPicPr>
            <a:picLocks noChangeAspect="1"/>
          </p:cNvPicPr>
          <p:nvPr/>
        </p:nvPicPr>
        <p:blipFill>
          <a:blip r:embed="rId2"/>
          <a:stretch>
            <a:fillRect/>
          </a:stretch>
        </p:blipFill>
        <p:spPr>
          <a:xfrm>
            <a:off x="0" y="0"/>
            <a:ext cx="8851329" cy="6858000"/>
          </a:xfrm>
          <a:prstGeom prst="rect">
            <a:avLst/>
          </a:prstGeom>
        </p:spPr>
      </p:pic>
      <p:sp>
        <p:nvSpPr>
          <p:cNvPr id="4" name="Rectangle 3">
            <a:extLst>
              <a:ext uri="{FF2B5EF4-FFF2-40B4-BE49-F238E27FC236}">
                <a16:creationId xmlns:a16="http://schemas.microsoft.com/office/drawing/2014/main" id="{E133A3A7-0501-4E63-B620-169337D8BD19}"/>
              </a:ext>
            </a:extLst>
          </p:cNvPr>
          <p:cNvSpPr/>
          <p:nvPr/>
        </p:nvSpPr>
        <p:spPr>
          <a:xfrm>
            <a:off x="2364251" y="1209408"/>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718888-64BA-4BFE-AC91-A10FD0C5C740}"/>
              </a:ext>
            </a:extLst>
          </p:cNvPr>
          <p:cNvSpPr/>
          <p:nvPr/>
        </p:nvSpPr>
        <p:spPr>
          <a:xfrm>
            <a:off x="2141840" y="1209408"/>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6F2C4B-D9AB-4236-80A5-FAD37C49BE04}"/>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8AC1AF-3C5D-4AD9-9F5E-12090D07D562}"/>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1D6C58-9B4A-491D-BEDB-F7D2CDFBE3BB}"/>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6C6AA5-A00F-4FEE-B661-62A1647BF9E6}"/>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5E966D-E828-4A91-A002-726F9E9B879E}"/>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1C160-20E9-4608-AD2B-500966A29FD8}"/>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A00751-815F-4F47-BBDC-DE2D7FA659F9}"/>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7C0C41-CF24-4776-922A-7A02DFEEB48C}"/>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F743A-5EB8-476F-8AAD-E6ECDF948A89}"/>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3AC893-12EC-48BC-A956-2AE89AB94B2B}"/>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32A447-0276-47BD-953E-78603470C354}"/>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99CBB2E6-AF40-4606-A472-ACD2567869AB}"/>
              </a:ext>
            </a:extLst>
          </p:cNvPr>
          <p:cNvSpPr/>
          <p:nvPr/>
        </p:nvSpPr>
        <p:spPr>
          <a:xfrm>
            <a:off x="1314568" y="3885820"/>
            <a:ext cx="7911794" cy="1605640"/>
          </a:xfrm>
          <a:prstGeom prst="wedgeRectCallout">
            <a:avLst>
              <a:gd name="adj1" fmla="val -46200"/>
              <a:gd name="adj2" fmla="val -14329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be capable of visually alerting the driver in the event that the engine oil level decreases</a:t>
            </a:r>
            <a:r>
              <a:rPr kumimoji="0" lang="en-US" sz="28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to the lower level limit.  (LOW OIL LEVEL Light)</a:t>
            </a:r>
            <a:endPar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9C15157B-11A3-471B-83D1-26D29A95B580}"/>
              </a:ext>
            </a:extLst>
          </p:cNvPr>
          <p:cNvSpPr/>
          <p:nvPr/>
        </p:nvSpPr>
        <p:spPr>
          <a:xfrm>
            <a:off x="4527623" y="760401"/>
            <a:ext cx="5718717" cy="2926080"/>
          </a:xfrm>
          <a:prstGeom prst="rect">
            <a:avLst/>
          </a:prstGeom>
          <a:solidFill>
            <a:srgbClr val="800000"/>
          </a:solidFill>
          <a:effectLst>
            <a:softEdge rad="0"/>
          </a:effectLst>
        </p:spPr>
        <p:txBody>
          <a:bodyPr wrap="square" lIns="91440" tIns="45720" rIns="91440" bIns="45720" anchor="ctr" anchorCtr="0">
            <a:noAutofit/>
            <a:scene3d>
              <a:camera prst="orthographicFront"/>
              <a:lightRig rig="harsh" dir="t"/>
            </a:scene3d>
            <a:sp3d prstMaterial="matte">
              <a:contourClr>
                <a:schemeClr val="bg1">
                  <a:lumMod val="65000"/>
                </a:schemeClr>
              </a:contourClr>
            </a:sp3d>
          </a:bodyPr>
          <a:lstStyle/>
          <a:p>
            <a:pPr algn="ctr"/>
            <a:r>
              <a:rPr lang="en-US" sz="8000" b="1" dirty="0">
                <a:ln w="9525">
                  <a:noFill/>
                  <a:prstDash val="solid"/>
                </a:ln>
                <a:solidFill>
                  <a:schemeClr val="bg1"/>
                </a:solidFill>
                <a:latin typeface="Arial" panose="020B0604020202020204" pitchFamily="34" charset="0"/>
                <a:cs typeface="Arial" panose="020B0604020202020204" pitchFamily="34" charset="0"/>
              </a:rPr>
              <a:t>Hidden</a:t>
            </a:r>
          </a:p>
          <a:p>
            <a:pPr algn="ctr"/>
            <a:r>
              <a:rPr lang="en-US" sz="8000" b="1" dirty="0">
                <a:ln w="9525">
                  <a:noFill/>
                  <a:prstDash val="solid"/>
                </a:ln>
                <a:solidFill>
                  <a:schemeClr val="bg1"/>
                </a:solidFill>
                <a:latin typeface="Arial" panose="020B0604020202020204" pitchFamily="34" charset="0"/>
                <a:cs typeface="Arial" panose="020B0604020202020204" pitchFamily="34" charset="0"/>
              </a:rPr>
              <a:t>Function</a:t>
            </a:r>
          </a:p>
        </p:txBody>
      </p:sp>
      <p:sp>
        <p:nvSpPr>
          <p:cNvPr id="20" name="TextBox 19">
            <a:extLst>
              <a:ext uri="{FF2B5EF4-FFF2-40B4-BE49-F238E27FC236}">
                <a16:creationId xmlns:a16="http://schemas.microsoft.com/office/drawing/2014/main" id="{3DF4D609-9884-49A9-A94C-63950DC24E66}"/>
              </a:ext>
            </a:extLst>
          </p:cNvPr>
          <p:cNvSpPr txBox="1"/>
          <p:nvPr/>
        </p:nvSpPr>
        <p:spPr>
          <a:xfrm>
            <a:off x="538235" y="1199865"/>
            <a:ext cx="1486481" cy="969496"/>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be capable of visually alerting the driver in the event that the engine oil level decreases to the lower limit (LOW OIL LEVEL Light)</a:t>
            </a:r>
          </a:p>
        </p:txBody>
      </p:sp>
      <p:sp>
        <p:nvSpPr>
          <p:cNvPr id="21" name="TextBox 20">
            <a:extLst>
              <a:ext uri="{FF2B5EF4-FFF2-40B4-BE49-F238E27FC236}">
                <a16:creationId xmlns:a16="http://schemas.microsoft.com/office/drawing/2014/main" id="{37920A21-B727-41F5-A7D6-E70E5FD89EE2}"/>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9F7EA7B-7326-435C-91D0-86A27ABD52BB}"/>
              </a:ext>
            </a:extLst>
          </p:cNvPr>
          <p:cNvSpPr txBox="1"/>
          <p:nvPr/>
        </p:nvSpPr>
        <p:spPr>
          <a:xfrm>
            <a:off x="3250411" y="1894468"/>
            <a:ext cx="8102789" cy="584775"/>
          </a:xfrm>
          <a:prstGeom prst="rect">
            <a:avLst/>
          </a:prstGeom>
          <a:noFill/>
        </p:spPr>
        <p:txBody>
          <a:bodyPr wrap="square" rtlCol="0">
            <a:spAutoFit/>
          </a:bodyPr>
          <a:lstStyle/>
          <a:p>
            <a:pPr algn="ctr">
              <a:spcAft>
                <a:spcPts val="600"/>
              </a:spcAft>
            </a:pPr>
            <a:r>
              <a:rPr lang="en-US" sz="3200" b="1" dirty="0">
                <a:solidFill>
                  <a:srgbClr val="800000"/>
                </a:solidFill>
                <a:latin typeface="Arial" panose="020B0604020202020204" pitchFamily="34" charset="0"/>
                <a:ea typeface="Roboto" panose="020B0604020202020204" charset="0"/>
                <a:cs typeface="Arial" panose="020B0604020202020204" pitchFamily="34" charset="0"/>
              </a:rPr>
              <a:t>Is this an Evident or Hidden Function?</a:t>
            </a:r>
          </a:p>
        </p:txBody>
      </p:sp>
    </p:spTree>
    <p:extLst>
      <p:ext uri="{BB962C8B-B14F-4D97-AF65-F5344CB8AC3E}">
        <p14:creationId xmlns:p14="http://schemas.microsoft.com/office/powerpoint/2010/main" val="1570896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37E96E-26BC-43DB-803A-BAE6F090D88B}"/>
              </a:ext>
            </a:extLst>
          </p:cNvPr>
          <p:cNvGrpSpPr/>
          <p:nvPr/>
        </p:nvGrpSpPr>
        <p:grpSpPr>
          <a:xfrm>
            <a:off x="6910009" y="2785315"/>
            <a:ext cx="4932688" cy="3453324"/>
            <a:chOff x="4800376" y="2172330"/>
            <a:chExt cx="4932688" cy="3453324"/>
          </a:xfrm>
          <a:scene3d>
            <a:camera prst="orthographicFront"/>
            <a:lightRig rig="threePt" dir="t"/>
          </a:scene3d>
        </p:grpSpPr>
        <p:sp>
          <p:nvSpPr>
            <p:cNvPr id="3" name="Rounded Rectangle 5">
              <a:extLst>
                <a:ext uri="{FF2B5EF4-FFF2-40B4-BE49-F238E27FC236}">
                  <a16:creationId xmlns:a16="http://schemas.microsoft.com/office/drawing/2014/main" id="{ACFEF5CB-0862-4049-987C-4BFAC1B16375}"/>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style>
            <a:lnRef idx="2">
              <a:scrgbClr r="0" g="0" b="0"/>
            </a:lnRef>
            <a:fillRef idx="1">
              <a:scrgbClr r="0" g="0" b="0"/>
            </a:fillRef>
            <a:effectRef idx="0">
              <a:scrgbClr r="0" g="0" b="0"/>
            </a:effectRef>
            <a:fontRef idx="minor">
              <a:schemeClr val="lt1"/>
            </a:fontRef>
          </p:style>
          <p:txBody>
            <a:bodyPr/>
            <a:lstStyle/>
            <a:p>
              <a:endParaRPr lang="en-US">
                <a:solidFill>
                  <a:schemeClr val="bg1"/>
                </a:solidFill>
              </a:endParaRPr>
            </a:p>
          </p:txBody>
        </p:sp>
        <p:sp>
          <p:nvSpPr>
            <p:cNvPr id="4" name="Rounded Rectangle 4">
              <a:extLst>
                <a:ext uri="{FF2B5EF4-FFF2-40B4-BE49-F238E27FC236}">
                  <a16:creationId xmlns:a16="http://schemas.microsoft.com/office/drawing/2014/main" id="{CB5B0C86-21AA-4E73-AAE4-A6480CC37E57}"/>
                </a:ext>
              </a:extLst>
            </p:cNvPr>
            <p:cNvSpPr/>
            <p:nvPr/>
          </p:nvSpPr>
          <p:spPr>
            <a:xfrm>
              <a:off x="4968953" y="2340907"/>
              <a:ext cx="4595534" cy="3116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1" tIns="49531" rIns="49531" bIns="49531" numCol="1" spcCol="1270" anchor="ctr" anchorCtr="0">
              <a:noAutofit/>
            </a:bodyPr>
            <a:lstStyle/>
            <a:p>
              <a:pPr algn="ctr" defTabSz="577836">
                <a:lnSpc>
                  <a:spcPct val="90000"/>
                </a:lnSpc>
                <a:spcBef>
                  <a:spcPct val="0"/>
                </a:spcBef>
                <a:spcAft>
                  <a:spcPct val="35000"/>
                </a:spcAft>
              </a:pPr>
              <a:r>
                <a:rPr lang="en-US" sz="2000" b="1" dirty="0">
                  <a:solidFill>
                    <a:schemeClr val="bg1"/>
                  </a:solidFill>
                  <a:latin typeface="Arial" panose="020B0604020202020204" pitchFamily="34" charset="0"/>
                  <a:cs typeface="Arial" panose="020B0604020202020204" pitchFamily="34" charset="0"/>
                </a:rPr>
                <a:t>RCM Process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1. Functions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2. Functional Failures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3. Failure Modes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4. Failure Effects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5. Failure Consequences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6. Proactive Maintenance and Intervals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7. Default Strategies</a:t>
              </a:r>
            </a:p>
          </p:txBody>
        </p:sp>
      </p:grpSp>
      <p:sp>
        <p:nvSpPr>
          <p:cNvPr id="5" name="Rectangle 4">
            <a:extLst>
              <a:ext uri="{FF2B5EF4-FFF2-40B4-BE49-F238E27FC236}">
                <a16:creationId xmlns:a16="http://schemas.microsoft.com/office/drawing/2014/main" id="{62AC174E-4E69-45E3-8EE9-14F87089C24D}"/>
              </a:ext>
            </a:extLst>
          </p:cNvPr>
          <p:cNvSpPr/>
          <p:nvPr/>
        </p:nvSpPr>
        <p:spPr>
          <a:xfrm>
            <a:off x="7078587" y="3743747"/>
            <a:ext cx="2531759" cy="380199"/>
          </a:xfrm>
          <a:prstGeom prst="rect">
            <a:avLst/>
          </a:prstGeom>
          <a:noFill/>
          <a:ln w="38100">
            <a:solidFill>
              <a:srgbClr val="FF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C3300"/>
                </a:solidFill>
              </a:ln>
              <a:solidFill>
                <a:schemeClr val="bg1"/>
              </a:solidFill>
            </a:endParaRPr>
          </a:p>
        </p:txBody>
      </p:sp>
      <p:sp>
        <p:nvSpPr>
          <p:cNvPr id="6" name="TextBox 5">
            <a:extLst>
              <a:ext uri="{FF2B5EF4-FFF2-40B4-BE49-F238E27FC236}">
                <a16:creationId xmlns:a16="http://schemas.microsoft.com/office/drawing/2014/main" id="{360107AE-D48B-4466-9D45-94C03173C6AF}"/>
              </a:ext>
            </a:extLst>
          </p:cNvPr>
          <p:cNvSpPr txBox="1"/>
          <p:nvPr/>
        </p:nvSpPr>
        <p:spPr>
          <a:xfrm>
            <a:off x="610147" y="947712"/>
            <a:ext cx="5472973" cy="2893100"/>
          </a:xfrm>
          <a:prstGeom prst="rect">
            <a:avLst/>
          </a:prstGeom>
          <a:noFill/>
        </p:spPr>
        <p:txBody>
          <a:bodyPr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RCM is a zero-based process used to identify the Failure Management Strategies that are required to ensure an asset meets its mission requirements in its operational environment in the most safe and cost effective manner.</a:t>
            </a:r>
          </a:p>
        </p:txBody>
      </p:sp>
      <p:sp>
        <p:nvSpPr>
          <p:cNvPr id="7" name="Rectangle 2">
            <a:extLst>
              <a:ext uri="{FF2B5EF4-FFF2-40B4-BE49-F238E27FC236}">
                <a16:creationId xmlns:a16="http://schemas.microsoft.com/office/drawing/2014/main" id="{EDBF6802-0348-4D21-81FA-7DE18F0EBAE6}"/>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3601" b="1" dirty="0">
                <a:solidFill>
                  <a:schemeClr val="bg1"/>
                </a:solidFill>
              </a:rPr>
              <a:t>Reliability Centered Maintenance</a:t>
            </a:r>
          </a:p>
        </p:txBody>
      </p:sp>
      <p:sp>
        <p:nvSpPr>
          <p:cNvPr id="8" name="TextBox 7">
            <a:extLst>
              <a:ext uri="{FF2B5EF4-FFF2-40B4-BE49-F238E27FC236}">
                <a16:creationId xmlns:a16="http://schemas.microsoft.com/office/drawing/2014/main" id="{4CFB2B4C-56F9-4F40-BB0C-1BD9E2C78139}"/>
              </a:ext>
            </a:extLst>
          </p:cNvPr>
          <p:cNvSpPr txBox="1"/>
          <p:nvPr/>
        </p:nvSpPr>
        <p:spPr>
          <a:xfrm>
            <a:off x="1086821" y="4511977"/>
            <a:ext cx="4519624" cy="1154162"/>
          </a:xfrm>
          <a:prstGeom prst="rect">
            <a:avLst/>
          </a:prstGeom>
          <a:noFill/>
        </p:spPr>
        <p:txBody>
          <a:bodyPr wrap="square" rtlCol="0">
            <a:spAutoFit/>
          </a:bodyPr>
          <a:lstStyle/>
          <a:p>
            <a:pPr algn="ctr">
              <a:spcAft>
                <a:spcPts val="600"/>
              </a:spcAft>
            </a:pPr>
            <a:r>
              <a:rPr lang="en-US" sz="3200" b="1" dirty="0">
                <a:solidFill>
                  <a:srgbClr val="FFC92A"/>
                </a:solidFill>
                <a:latin typeface="Arial" panose="020B0604020202020204" pitchFamily="34" charset="0"/>
                <a:ea typeface="Roboto" panose="020B0604020202020204" charset="0"/>
                <a:cs typeface="Arial" panose="020B0604020202020204" pitchFamily="34" charset="0"/>
              </a:rPr>
              <a:t>Total Failure</a:t>
            </a:r>
          </a:p>
          <a:p>
            <a:pPr algn="ctr">
              <a:spcAft>
                <a:spcPts val="600"/>
              </a:spcAft>
            </a:pPr>
            <a:r>
              <a:rPr lang="en-US" sz="3200" b="1" dirty="0">
                <a:solidFill>
                  <a:srgbClr val="FFC92A"/>
                </a:solidFill>
                <a:latin typeface="Arial" panose="020B0604020202020204" pitchFamily="34" charset="0"/>
                <a:ea typeface="Roboto" panose="020B0604020202020204" charset="0"/>
                <a:cs typeface="Arial" panose="020B0604020202020204" pitchFamily="34" charset="0"/>
              </a:rPr>
              <a:t>Partial Failure</a:t>
            </a:r>
            <a:endParaRPr lang="en-US" sz="1400" b="1" dirty="0">
              <a:solidFill>
                <a:srgbClr val="FFC92A"/>
              </a:solidFill>
              <a:latin typeface="Arial" panose="020B0604020202020204" pitchFamily="34" charset="0"/>
              <a:ea typeface="Roboto" panose="020B0604020202020204" charset="0"/>
              <a:cs typeface="Arial" panose="020B0604020202020204" pitchFamily="34" charset="0"/>
            </a:endParaRPr>
          </a:p>
        </p:txBody>
      </p:sp>
    </p:spTree>
    <p:extLst>
      <p:ext uri="{BB962C8B-B14F-4D97-AF65-F5344CB8AC3E}">
        <p14:creationId xmlns:p14="http://schemas.microsoft.com/office/powerpoint/2010/main" val="33572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D7A71-428D-85F6-3054-D927C939B59B}"/>
              </a:ext>
            </a:extLst>
          </p:cNvPr>
          <p:cNvSpPr>
            <a:spLocks noGrp="1"/>
          </p:cNvSpPr>
          <p:nvPr>
            <p:ph type="ctrTitle" idx="4294967295"/>
          </p:nvPr>
        </p:nvSpPr>
        <p:spPr>
          <a:xfrm>
            <a:off x="3494746" y="320911"/>
            <a:ext cx="5202507" cy="858837"/>
          </a:xfrm>
          <a:prstGeom prst="rect">
            <a:avLst/>
          </a:prstGeom>
        </p:spPr>
        <p:txBody>
          <a:bodyPr anchor="ctr" anchorCtr="0"/>
          <a:lstStyle/>
          <a:p>
            <a:pPr algn="ctr"/>
            <a:r>
              <a:rPr lang="es-MX" b="1" dirty="0"/>
              <a:t>Workshop Agenda</a:t>
            </a:r>
          </a:p>
        </p:txBody>
      </p:sp>
      <p:sp>
        <p:nvSpPr>
          <p:cNvPr id="10" name="TextBox 9">
            <a:extLst>
              <a:ext uri="{FF2B5EF4-FFF2-40B4-BE49-F238E27FC236}">
                <a16:creationId xmlns:a16="http://schemas.microsoft.com/office/drawing/2014/main" id="{BE93FA35-4339-4EFD-B968-7DDC4F45ECAA}"/>
              </a:ext>
            </a:extLst>
          </p:cNvPr>
          <p:cNvSpPr txBox="1"/>
          <p:nvPr/>
        </p:nvSpPr>
        <p:spPr>
          <a:xfrm>
            <a:off x="3044576" y="1566952"/>
            <a:ext cx="8626867" cy="4893647"/>
          </a:xfrm>
          <a:prstGeom prst="rect">
            <a:avLst/>
          </a:prstGeom>
          <a:noFill/>
        </p:spPr>
        <p:txBody>
          <a:bodyPr wrap="square" rtlCol="0">
            <a:spAutoFit/>
          </a:bodyPr>
          <a:lstStyle/>
          <a:p>
            <a:pPr>
              <a:spcAft>
                <a:spcPts val="1200"/>
              </a:spcAft>
            </a:pPr>
            <a:r>
              <a:rPr lang="en-US" sz="2800" b="1" dirty="0"/>
              <a:t>Goal:  </a:t>
            </a:r>
            <a:r>
              <a:rPr lang="en-US" sz="2800" b="1" dirty="0">
                <a:sym typeface="Wingdings" panose="05000000000000000000" pitchFamily="2" charset="2"/>
              </a:rPr>
              <a:t>Understand SAE-JA1011 Compliant RCM</a:t>
            </a:r>
            <a:endParaRPr lang="en-US" sz="2800" b="1" dirty="0"/>
          </a:p>
          <a:p>
            <a:pPr marL="742950" lvl="1" indent="-285750">
              <a:spcAft>
                <a:spcPts val="1200"/>
              </a:spcAft>
              <a:buFont typeface="Wingdings" panose="05000000000000000000" pitchFamily="2" charset="2"/>
              <a:buChar char="§"/>
            </a:pPr>
            <a:r>
              <a:rPr lang="en-US" sz="2800" dirty="0"/>
              <a:t>Real-World (personal!) Case Study</a:t>
            </a:r>
          </a:p>
          <a:p>
            <a:pPr marL="1257300" lvl="2" indent="-342900">
              <a:spcAft>
                <a:spcPts val="1200"/>
              </a:spcAft>
              <a:buFont typeface="Courier New" panose="02070309020205020404" pitchFamily="49" charset="0"/>
              <a:buChar char="o"/>
            </a:pPr>
            <a:r>
              <a:rPr lang="en-US" sz="2800" dirty="0"/>
              <a:t>Build an FMEA for 4 Failure Modes (scope!)</a:t>
            </a:r>
          </a:p>
          <a:p>
            <a:pPr marL="1257300" lvl="2" indent="-342900">
              <a:spcAft>
                <a:spcPts val="1200"/>
              </a:spcAft>
              <a:buFont typeface="Courier New" panose="02070309020205020404" pitchFamily="49" charset="0"/>
              <a:buChar char="o"/>
            </a:pPr>
            <a:r>
              <a:rPr lang="en-US" sz="2800" dirty="0"/>
              <a:t>Assess Consequences</a:t>
            </a:r>
          </a:p>
          <a:p>
            <a:pPr marL="1257300" lvl="2" indent="-342900">
              <a:spcAft>
                <a:spcPts val="1200"/>
              </a:spcAft>
              <a:buFont typeface="Courier New" panose="02070309020205020404" pitchFamily="49" charset="0"/>
              <a:buChar char="o"/>
            </a:pPr>
            <a:r>
              <a:rPr lang="en-US" sz="2800" dirty="0"/>
              <a:t>Use RCM Logic to establish a CBM task</a:t>
            </a:r>
          </a:p>
          <a:p>
            <a:pPr marL="914400" lvl="1" indent="-457200">
              <a:spcAft>
                <a:spcPts val="1200"/>
              </a:spcAft>
              <a:buFont typeface="Wingdings" panose="05000000000000000000" pitchFamily="2" charset="2"/>
              <a:buChar char="§"/>
            </a:pPr>
            <a:r>
              <a:rPr lang="en-US" sz="2800" b="1" dirty="0"/>
              <a:t>NOT</a:t>
            </a:r>
            <a:r>
              <a:rPr lang="en-US" sz="2800" dirty="0"/>
              <a:t> a comprehensive introduction to RCM.  It is an overview of some key RCM concepts.</a:t>
            </a:r>
          </a:p>
          <a:p>
            <a:pPr marL="914400" lvl="1" indent="-457200">
              <a:spcAft>
                <a:spcPts val="1200"/>
              </a:spcAft>
              <a:buFont typeface="Wingdings" panose="05000000000000000000" pitchFamily="2" charset="2"/>
              <a:buChar char="§"/>
            </a:pPr>
            <a:r>
              <a:rPr lang="en-US" sz="2800" dirty="0"/>
              <a:t>You </a:t>
            </a:r>
            <a:r>
              <a:rPr lang="en-US" sz="2800" b="1" dirty="0"/>
              <a:t>WILL</a:t>
            </a:r>
            <a:r>
              <a:rPr lang="en-US" sz="2800" dirty="0"/>
              <a:t> leave understanding what “True” RCM is.</a:t>
            </a:r>
          </a:p>
        </p:txBody>
      </p:sp>
      <p:pic>
        <p:nvPicPr>
          <p:cNvPr id="14" name="Picture 13">
            <a:extLst>
              <a:ext uri="{FF2B5EF4-FFF2-40B4-BE49-F238E27FC236}">
                <a16:creationId xmlns:a16="http://schemas.microsoft.com/office/drawing/2014/main" id="{77FA40C5-2987-4641-8421-EC7B47232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073" y="1566952"/>
            <a:ext cx="1104037" cy="1104037"/>
          </a:xfrm>
          <a:prstGeom prst="rect">
            <a:avLst/>
          </a:prstGeom>
        </p:spPr>
      </p:pic>
      <p:pic>
        <p:nvPicPr>
          <p:cNvPr id="18" name="Picture 17">
            <a:extLst>
              <a:ext uri="{FF2B5EF4-FFF2-40B4-BE49-F238E27FC236}">
                <a16:creationId xmlns:a16="http://schemas.microsoft.com/office/drawing/2014/main" id="{F85F1B79-A4B7-448F-87D5-AB26DA7F5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96" y="4341524"/>
            <a:ext cx="3136554" cy="2206826"/>
          </a:xfrm>
          <a:prstGeom prst="rect">
            <a:avLst/>
          </a:prstGeom>
        </p:spPr>
      </p:pic>
    </p:spTree>
    <p:extLst>
      <p:ext uri="{BB962C8B-B14F-4D97-AF65-F5344CB8AC3E}">
        <p14:creationId xmlns:p14="http://schemas.microsoft.com/office/powerpoint/2010/main" val="3494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0" y="0"/>
            <a:ext cx="8871082" cy="6858000"/>
          </a:xfrm>
          <a:prstGeom prst="rect">
            <a:avLst/>
          </a:prstGeom>
        </p:spPr>
      </p:pic>
      <p:sp>
        <p:nvSpPr>
          <p:cNvPr id="9" name="Rectangle 8">
            <a:extLst>
              <a:ext uri="{FF2B5EF4-FFF2-40B4-BE49-F238E27FC236}">
                <a16:creationId xmlns:a16="http://schemas.microsoft.com/office/drawing/2014/main" id="{DFBB41E0-6A7A-4E04-9188-F61135D5C3FD}"/>
              </a:ext>
            </a:extLst>
          </p:cNvPr>
          <p:cNvSpPr/>
          <p:nvPr/>
        </p:nvSpPr>
        <p:spPr>
          <a:xfrm>
            <a:off x="2364251" y="1209408"/>
            <a:ext cx="1772320"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04A1A77-26C0-4CD7-AB6A-507DE8CC1544}"/>
              </a:ext>
            </a:extLst>
          </p:cNvPr>
          <p:cNvSpPr/>
          <p:nvPr/>
        </p:nvSpPr>
        <p:spPr>
          <a:xfrm>
            <a:off x="2141840" y="1209408"/>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58D3E6-E9ED-4D9C-9C87-51A3049FD8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14D928-946A-40C0-A4BD-80E10DC795CA}"/>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D4123E-319D-4E5D-B3A7-5918155B2FB8}"/>
              </a:ext>
            </a:extLst>
          </p:cNvPr>
          <p:cNvSpPr/>
          <p:nvPr/>
        </p:nvSpPr>
        <p:spPr>
          <a:xfrm>
            <a:off x="6139289" y="1209407"/>
            <a:ext cx="2438654" cy="180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F0179A-EC4B-4B3E-BDBA-24F817E0C75E}"/>
              </a:ext>
            </a:extLst>
          </p:cNvPr>
          <p:cNvSpPr/>
          <p:nvPr/>
        </p:nvSpPr>
        <p:spPr>
          <a:xfrm>
            <a:off x="6139289" y="3131823"/>
            <a:ext cx="2438654" cy="298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175BD-AEB4-452D-AFE8-278EA84B1583}"/>
              </a:ext>
            </a:extLst>
          </p:cNvPr>
          <p:cNvSpPr/>
          <p:nvPr/>
        </p:nvSpPr>
        <p:spPr>
          <a:xfrm>
            <a:off x="4519621" y="315711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1F9DD2-67F6-4693-A440-628348FC64D6}"/>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235092-5140-4F38-99F8-0736F3B17F3C}"/>
              </a:ext>
            </a:extLst>
          </p:cNvPr>
          <p:cNvSpPr txBox="1"/>
          <p:nvPr/>
        </p:nvSpPr>
        <p:spPr>
          <a:xfrm>
            <a:off x="925157" y="2165075"/>
            <a:ext cx="969258" cy="246221"/>
          </a:xfrm>
          <a:prstGeom prst="rect">
            <a:avLst/>
          </a:prstGeom>
          <a:noFill/>
        </p:spPr>
        <p:txBody>
          <a:bodyPr wrap="square" rtlCol="0">
            <a:spAutoFit/>
          </a:bodyPr>
          <a:lstStyle/>
          <a:p>
            <a:pPr algn="r"/>
            <a:r>
              <a:rPr lang="en-US" sz="1000" dirty="0">
                <a:solidFill>
                  <a:schemeClr val="tx1">
                    <a:lumMod val="65000"/>
                    <a:lumOff val="35000"/>
                  </a:schemeClr>
                </a:solidFill>
                <a:latin typeface="Arial" panose="020B0604020202020204" pitchFamily="34" charset="0"/>
                <a:cs typeface="Arial" panose="020B0604020202020204" pitchFamily="34" charset="0"/>
              </a:rPr>
              <a:t>, as required.</a:t>
            </a:r>
          </a:p>
        </p:txBody>
      </p:sp>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Copyright © The Force, Inc. 2017-2023  All Rights Reserved</a:t>
            </a: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81E4C92-105D-49C6-A8E7-73EE91307CEE}"/>
              </a:ext>
            </a:extLst>
          </p:cNvPr>
          <p:cNvSpPr txBox="1"/>
          <p:nvPr/>
        </p:nvSpPr>
        <p:spPr>
          <a:xfrm>
            <a:off x="538235" y="1199865"/>
            <a:ext cx="1486481" cy="1777410"/>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sp>
        <p:nvSpPr>
          <p:cNvPr id="20" name="Speech Bubble: Rectangle 19">
            <a:extLst>
              <a:ext uri="{FF2B5EF4-FFF2-40B4-BE49-F238E27FC236}">
                <a16:creationId xmlns:a16="http://schemas.microsoft.com/office/drawing/2014/main" id="{B6DFD0D5-4D83-4D69-8E54-DBC0E540B1C1}"/>
              </a:ext>
            </a:extLst>
          </p:cNvPr>
          <p:cNvSpPr/>
          <p:nvPr/>
        </p:nvSpPr>
        <p:spPr>
          <a:xfrm>
            <a:off x="538235" y="4036797"/>
            <a:ext cx="10075874" cy="2147884"/>
          </a:xfrm>
          <a:prstGeom prst="wedgeRectCallout">
            <a:avLst>
              <a:gd name="adj1" fmla="val -36823"/>
              <a:gd name="adj2" fmla="val -1018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a:t>
            </a:r>
          </a:p>
        </p:txBody>
      </p:sp>
      <p:sp>
        <p:nvSpPr>
          <p:cNvPr id="21" name="Speech Bubble: Rectangle 20">
            <a:extLst>
              <a:ext uri="{FF2B5EF4-FFF2-40B4-BE49-F238E27FC236}">
                <a16:creationId xmlns:a16="http://schemas.microsoft.com/office/drawing/2014/main" id="{0AD814B3-0152-4C1C-93DD-C21327896E60}"/>
              </a:ext>
            </a:extLst>
          </p:cNvPr>
          <p:cNvSpPr/>
          <p:nvPr/>
        </p:nvSpPr>
        <p:spPr>
          <a:xfrm>
            <a:off x="2411638" y="1991589"/>
            <a:ext cx="4423815" cy="702513"/>
          </a:xfrm>
          <a:prstGeom prst="wedgeRectCallout">
            <a:avLst>
              <a:gd name="adj1" fmla="val -43160"/>
              <a:gd name="adj2" fmla="val -171256"/>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What is Total Failure?</a:t>
            </a:r>
          </a:p>
        </p:txBody>
      </p:sp>
      <p:sp>
        <p:nvSpPr>
          <p:cNvPr id="22" name="Rectangle 21">
            <a:extLst>
              <a:ext uri="{FF2B5EF4-FFF2-40B4-BE49-F238E27FC236}">
                <a16:creationId xmlns:a16="http://schemas.microsoft.com/office/drawing/2014/main" id="{CF0B28EE-F8DA-41D4-981F-32D48FEE0B03}"/>
              </a:ext>
            </a:extLst>
          </p:cNvPr>
          <p:cNvSpPr/>
          <p:nvPr/>
        </p:nvSpPr>
        <p:spPr>
          <a:xfrm>
            <a:off x="2354094" y="719847"/>
            <a:ext cx="1819072" cy="437744"/>
          </a:xfrm>
          <a:prstGeom prst="rect">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C3300"/>
                </a:solidFill>
              </a:ln>
              <a:solidFill>
                <a:schemeClr val="bg1"/>
              </a:solidFill>
            </a:endParaRPr>
          </a:p>
        </p:txBody>
      </p:sp>
    </p:spTree>
    <p:extLst>
      <p:ext uri="{BB962C8B-B14F-4D97-AF65-F5344CB8AC3E}">
        <p14:creationId xmlns:p14="http://schemas.microsoft.com/office/powerpoint/2010/main" val="220330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0" y="0"/>
            <a:ext cx="8871082" cy="6858000"/>
          </a:xfrm>
          <a:prstGeom prst="rect">
            <a:avLst/>
          </a:prstGeom>
        </p:spPr>
      </p:pic>
      <p:sp>
        <p:nvSpPr>
          <p:cNvPr id="11" name="Rectangle 10">
            <a:extLst>
              <a:ext uri="{FF2B5EF4-FFF2-40B4-BE49-F238E27FC236}">
                <a16:creationId xmlns:a16="http://schemas.microsoft.com/office/drawing/2014/main" id="{F558D3E6-E9ED-4D9C-9C87-51A3049FD8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14D928-946A-40C0-A4BD-80E10DC795CA}"/>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D4123E-319D-4E5D-B3A7-5918155B2FB8}"/>
              </a:ext>
            </a:extLst>
          </p:cNvPr>
          <p:cNvSpPr/>
          <p:nvPr/>
        </p:nvSpPr>
        <p:spPr>
          <a:xfrm>
            <a:off x="6139289" y="1209407"/>
            <a:ext cx="2438654" cy="180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F0179A-EC4B-4B3E-BDBA-24F817E0C75E}"/>
              </a:ext>
            </a:extLst>
          </p:cNvPr>
          <p:cNvSpPr/>
          <p:nvPr/>
        </p:nvSpPr>
        <p:spPr>
          <a:xfrm>
            <a:off x="6139289" y="3131823"/>
            <a:ext cx="2438654" cy="298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175BD-AEB4-452D-AFE8-278EA84B1583}"/>
              </a:ext>
            </a:extLst>
          </p:cNvPr>
          <p:cNvSpPr/>
          <p:nvPr/>
        </p:nvSpPr>
        <p:spPr>
          <a:xfrm>
            <a:off x="4519621" y="315711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1F9DD2-67F6-4693-A440-628348FC64D6}"/>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235092-5140-4F38-99F8-0736F3B17F3C}"/>
              </a:ext>
            </a:extLst>
          </p:cNvPr>
          <p:cNvSpPr txBox="1"/>
          <p:nvPr/>
        </p:nvSpPr>
        <p:spPr>
          <a:xfrm>
            <a:off x="925157" y="2165075"/>
            <a:ext cx="969258" cy="246221"/>
          </a:xfrm>
          <a:prstGeom prst="rect">
            <a:avLst/>
          </a:prstGeom>
          <a:noFill/>
        </p:spPr>
        <p:txBody>
          <a:bodyPr wrap="square" rtlCol="0">
            <a:spAutoFit/>
          </a:bodyPr>
          <a:lstStyle/>
          <a:p>
            <a:pPr algn="r"/>
            <a:r>
              <a:rPr lang="en-US" sz="1000" dirty="0">
                <a:solidFill>
                  <a:schemeClr val="tx1">
                    <a:lumMod val="65000"/>
                    <a:lumOff val="35000"/>
                  </a:schemeClr>
                </a:solidFill>
                <a:latin typeface="Arial" panose="020B0604020202020204" pitchFamily="34" charset="0"/>
                <a:cs typeface="Arial" panose="020B0604020202020204" pitchFamily="34" charset="0"/>
              </a:rPr>
              <a:t>, as required.</a:t>
            </a:r>
          </a:p>
        </p:txBody>
      </p:sp>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Copyright © The Force, Inc. 2017-2023  All Rights Reserved</a:t>
            </a: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0" name="Speech Bubble: Rectangle 19">
            <a:extLst>
              <a:ext uri="{FF2B5EF4-FFF2-40B4-BE49-F238E27FC236}">
                <a16:creationId xmlns:a16="http://schemas.microsoft.com/office/drawing/2014/main" id="{2AE6DC73-66FF-42FF-B099-111C45119039}"/>
              </a:ext>
            </a:extLst>
          </p:cNvPr>
          <p:cNvSpPr/>
          <p:nvPr/>
        </p:nvSpPr>
        <p:spPr>
          <a:xfrm>
            <a:off x="3099801" y="2248775"/>
            <a:ext cx="5367594" cy="741485"/>
          </a:xfrm>
          <a:prstGeom prst="wedgeRectCallout">
            <a:avLst>
              <a:gd name="adj1" fmla="val -43594"/>
              <a:gd name="adj2" fmla="val -1603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Completely unable to transport.</a:t>
            </a:r>
          </a:p>
        </p:txBody>
      </p:sp>
      <p:sp>
        <p:nvSpPr>
          <p:cNvPr id="21" name="TextBox 20">
            <a:extLst>
              <a:ext uri="{FF2B5EF4-FFF2-40B4-BE49-F238E27FC236}">
                <a16:creationId xmlns:a16="http://schemas.microsoft.com/office/drawing/2014/main" id="{D3651682-7E5F-41A9-95D9-76ED2C0F0A75}"/>
              </a:ext>
            </a:extLst>
          </p:cNvPr>
          <p:cNvSpPr txBox="1"/>
          <p:nvPr/>
        </p:nvSpPr>
        <p:spPr>
          <a:xfrm>
            <a:off x="538235" y="1199865"/>
            <a:ext cx="1486481" cy="1777410"/>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sp>
        <p:nvSpPr>
          <p:cNvPr id="22" name="TextBox 21">
            <a:extLst>
              <a:ext uri="{FF2B5EF4-FFF2-40B4-BE49-F238E27FC236}">
                <a16:creationId xmlns:a16="http://schemas.microsoft.com/office/drawing/2014/main" id="{A8A983C8-FBCD-42C3-8DE6-977626BF0981}"/>
              </a:ext>
            </a:extLst>
          </p:cNvPr>
          <p:cNvSpPr txBox="1"/>
          <p:nvPr/>
        </p:nvSpPr>
        <p:spPr>
          <a:xfrm>
            <a:off x="3947771" y="1217278"/>
            <a:ext cx="4519624" cy="584775"/>
          </a:xfrm>
          <a:prstGeom prst="rect">
            <a:avLst/>
          </a:prstGeom>
          <a:noFill/>
        </p:spPr>
        <p:txBody>
          <a:bodyPr wrap="square" rtlCol="0">
            <a:spAutoFit/>
          </a:bodyPr>
          <a:lstStyle/>
          <a:p>
            <a:pPr algn="ctr">
              <a:spcAft>
                <a:spcPts val="600"/>
              </a:spcAft>
            </a:pPr>
            <a:r>
              <a:rPr lang="en-US" sz="3200" b="1" dirty="0">
                <a:solidFill>
                  <a:srgbClr val="800000"/>
                </a:solidFill>
                <a:latin typeface="Arial" panose="020B0604020202020204" pitchFamily="34" charset="0"/>
                <a:ea typeface="Roboto" panose="020B0604020202020204" charset="0"/>
                <a:cs typeface="Arial" panose="020B0604020202020204" pitchFamily="34" charset="0"/>
              </a:rPr>
              <a:t>Total Failure</a:t>
            </a:r>
          </a:p>
        </p:txBody>
      </p:sp>
    </p:spTree>
    <p:extLst>
      <p:ext uri="{BB962C8B-B14F-4D97-AF65-F5344CB8AC3E}">
        <p14:creationId xmlns:p14="http://schemas.microsoft.com/office/powerpoint/2010/main" val="2042836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6DBCD-390D-4BA1-90B0-08AC094CE1C9}"/>
              </a:ext>
            </a:extLst>
          </p:cNvPr>
          <p:cNvPicPr>
            <a:picLocks noChangeAspect="1"/>
          </p:cNvPicPr>
          <p:nvPr/>
        </p:nvPicPr>
        <p:blipFill>
          <a:blip r:embed="rId2"/>
          <a:stretch>
            <a:fillRect/>
          </a:stretch>
        </p:blipFill>
        <p:spPr>
          <a:xfrm>
            <a:off x="0" y="0"/>
            <a:ext cx="8851329" cy="6858000"/>
          </a:xfrm>
          <a:prstGeom prst="rect">
            <a:avLst/>
          </a:prstGeom>
        </p:spPr>
      </p:pic>
      <p:sp>
        <p:nvSpPr>
          <p:cNvPr id="4" name="Rectangle 3">
            <a:extLst>
              <a:ext uri="{FF2B5EF4-FFF2-40B4-BE49-F238E27FC236}">
                <a16:creationId xmlns:a16="http://schemas.microsoft.com/office/drawing/2014/main" id="{E133A3A7-0501-4E63-B620-169337D8BD19}"/>
              </a:ext>
            </a:extLst>
          </p:cNvPr>
          <p:cNvSpPr/>
          <p:nvPr/>
        </p:nvSpPr>
        <p:spPr>
          <a:xfrm>
            <a:off x="2364251" y="1209408"/>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718888-64BA-4BFE-AC91-A10FD0C5C740}"/>
              </a:ext>
            </a:extLst>
          </p:cNvPr>
          <p:cNvSpPr/>
          <p:nvPr/>
        </p:nvSpPr>
        <p:spPr>
          <a:xfrm>
            <a:off x="2141840" y="1209408"/>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6F2C4B-D9AB-4236-80A5-FAD37C49BE04}"/>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8AC1AF-3C5D-4AD9-9F5E-12090D07D562}"/>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1D6C58-9B4A-491D-BEDB-F7D2CDFBE3BB}"/>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6C6AA5-A00F-4FEE-B661-62A1647BF9E6}"/>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5E966D-E828-4A91-A002-726F9E9B879E}"/>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1C160-20E9-4608-AD2B-500966A29FD8}"/>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A00751-815F-4F47-BBDC-DE2D7FA659F9}"/>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7C0C41-CF24-4776-922A-7A02DFEEB48C}"/>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F743A-5EB8-476F-8AAD-E6ECDF948A89}"/>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3AC893-12EC-48BC-A956-2AE89AB94B2B}"/>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32A447-0276-47BD-953E-78603470C354}"/>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99CBB2E6-AF40-4606-A472-ACD2567869AB}"/>
              </a:ext>
            </a:extLst>
          </p:cNvPr>
          <p:cNvSpPr/>
          <p:nvPr/>
        </p:nvSpPr>
        <p:spPr>
          <a:xfrm>
            <a:off x="1314568" y="3885820"/>
            <a:ext cx="7911794" cy="1605640"/>
          </a:xfrm>
          <a:prstGeom prst="wedgeRectCallout">
            <a:avLst>
              <a:gd name="adj1" fmla="val -46200"/>
              <a:gd name="adj2" fmla="val -14329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be capable of visually alerting the driver in the event that the engine oil level decreases</a:t>
            </a:r>
            <a:r>
              <a:rPr kumimoji="0" lang="en-US" sz="2800" b="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to the lower level limit.  (LOW OIL LEVEL Light)</a:t>
            </a:r>
            <a:endPar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3DF4D609-9884-49A9-A94C-63950DC24E66}"/>
              </a:ext>
            </a:extLst>
          </p:cNvPr>
          <p:cNvSpPr txBox="1"/>
          <p:nvPr/>
        </p:nvSpPr>
        <p:spPr>
          <a:xfrm>
            <a:off x="538235" y="1199865"/>
            <a:ext cx="1486481" cy="969496"/>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be capable of visually alerting the driver in the event that the engine oil level decreases to the lower limit (LOW OIL LEVEL Light)</a:t>
            </a:r>
          </a:p>
        </p:txBody>
      </p:sp>
      <p:sp>
        <p:nvSpPr>
          <p:cNvPr id="21" name="TextBox 20">
            <a:extLst>
              <a:ext uri="{FF2B5EF4-FFF2-40B4-BE49-F238E27FC236}">
                <a16:creationId xmlns:a16="http://schemas.microsoft.com/office/drawing/2014/main" id="{37920A21-B727-41F5-A7D6-E70E5FD89EE2}"/>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2" name="Speech Bubble: Rectangle 21">
            <a:extLst>
              <a:ext uri="{FF2B5EF4-FFF2-40B4-BE49-F238E27FC236}">
                <a16:creationId xmlns:a16="http://schemas.microsoft.com/office/drawing/2014/main" id="{FCE19B5A-4BC4-48C0-8E8F-C82D08369DD1}"/>
              </a:ext>
            </a:extLst>
          </p:cNvPr>
          <p:cNvSpPr/>
          <p:nvPr/>
        </p:nvSpPr>
        <p:spPr>
          <a:xfrm>
            <a:off x="3552348" y="2159858"/>
            <a:ext cx="4423815" cy="702513"/>
          </a:xfrm>
          <a:prstGeom prst="wedgeRectCallout">
            <a:avLst>
              <a:gd name="adj1" fmla="val -43160"/>
              <a:gd name="adj2" fmla="val -171256"/>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What is Total Failure?</a:t>
            </a:r>
          </a:p>
        </p:txBody>
      </p:sp>
    </p:spTree>
    <p:extLst>
      <p:ext uri="{BB962C8B-B14F-4D97-AF65-F5344CB8AC3E}">
        <p14:creationId xmlns:p14="http://schemas.microsoft.com/office/powerpoint/2010/main" val="1667640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6DBCD-390D-4BA1-90B0-08AC094CE1C9}"/>
              </a:ext>
            </a:extLst>
          </p:cNvPr>
          <p:cNvPicPr>
            <a:picLocks noChangeAspect="1"/>
          </p:cNvPicPr>
          <p:nvPr/>
        </p:nvPicPr>
        <p:blipFill>
          <a:blip r:embed="rId2"/>
          <a:stretch>
            <a:fillRect/>
          </a:stretch>
        </p:blipFill>
        <p:spPr>
          <a:xfrm>
            <a:off x="0" y="0"/>
            <a:ext cx="8851329" cy="6858000"/>
          </a:xfrm>
          <a:prstGeom prst="rect">
            <a:avLst/>
          </a:prstGeom>
        </p:spPr>
      </p:pic>
      <p:sp>
        <p:nvSpPr>
          <p:cNvPr id="6" name="Rectangle 5">
            <a:extLst>
              <a:ext uri="{FF2B5EF4-FFF2-40B4-BE49-F238E27FC236}">
                <a16:creationId xmlns:a16="http://schemas.microsoft.com/office/drawing/2014/main" id="{FB6F2C4B-D9AB-4236-80A5-FAD37C49BE04}"/>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8AC1AF-3C5D-4AD9-9F5E-12090D07D562}"/>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1D6C58-9B4A-491D-BEDB-F7D2CDFBE3BB}"/>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6C6AA5-A00F-4FEE-B661-62A1647BF9E6}"/>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5E966D-E828-4A91-A002-726F9E9B879E}"/>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1C160-20E9-4608-AD2B-500966A29FD8}"/>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A00751-815F-4F47-BBDC-DE2D7FA659F9}"/>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7C0C41-CF24-4776-922A-7A02DFEEB48C}"/>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F743A-5EB8-476F-8AAD-E6ECDF948A89}"/>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3AC893-12EC-48BC-A956-2AE89AB94B2B}"/>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32A447-0276-47BD-953E-78603470C354}"/>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99CBB2E6-AF40-4606-A472-ACD2567869AB}"/>
              </a:ext>
            </a:extLst>
          </p:cNvPr>
          <p:cNvSpPr/>
          <p:nvPr/>
        </p:nvSpPr>
        <p:spPr>
          <a:xfrm>
            <a:off x="433439" y="4505384"/>
            <a:ext cx="7911794" cy="1605640"/>
          </a:xfrm>
          <a:prstGeom prst="wedgeRectCallout">
            <a:avLst>
              <a:gd name="adj1" fmla="val -46200"/>
              <a:gd name="adj2" fmla="val -143299"/>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To be capable of visually alerting the driver in the event that the engine oil level decreases</a:t>
            </a:r>
            <a:r>
              <a:rPr kumimoji="0" lang="en-US" sz="2800" b="0" u="none" strike="noStrike" kern="1200" cap="none" spc="0" normalizeH="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 to the lower level limit.  (LOW OIL LEVEL Light)</a:t>
            </a:r>
            <a:endParaRPr kumimoji="0" lang="en-US" sz="2800" b="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3DF4D609-9884-49A9-A94C-63950DC24E66}"/>
              </a:ext>
            </a:extLst>
          </p:cNvPr>
          <p:cNvSpPr txBox="1"/>
          <p:nvPr/>
        </p:nvSpPr>
        <p:spPr>
          <a:xfrm>
            <a:off x="538235" y="1199865"/>
            <a:ext cx="1486481" cy="969496"/>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be capable of visually alerting the driver in the event that the engine oil level decreases to the lower limit (LOW OIL LEVEL Light)</a:t>
            </a:r>
          </a:p>
        </p:txBody>
      </p:sp>
      <p:sp>
        <p:nvSpPr>
          <p:cNvPr id="21" name="TextBox 20">
            <a:extLst>
              <a:ext uri="{FF2B5EF4-FFF2-40B4-BE49-F238E27FC236}">
                <a16:creationId xmlns:a16="http://schemas.microsoft.com/office/drawing/2014/main" id="{37920A21-B727-41F5-A7D6-E70E5FD89EE2}"/>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3" name="Speech Bubble: Rectangle 22">
            <a:extLst>
              <a:ext uri="{FF2B5EF4-FFF2-40B4-BE49-F238E27FC236}">
                <a16:creationId xmlns:a16="http://schemas.microsoft.com/office/drawing/2014/main" id="{91BE95A8-757F-4BE0-8795-2E22DBC2A433}"/>
              </a:ext>
            </a:extLst>
          </p:cNvPr>
          <p:cNvSpPr/>
          <p:nvPr/>
        </p:nvSpPr>
        <p:spPr>
          <a:xfrm>
            <a:off x="3892072" y="2529538"/>
            <a:ext cx="6394395" cy="1551125"/>
          </a:xfrm>
          <a:prstGeom prst="wedgeRectCallout">
            <a:avLst>
              <a:gd name="adj1" fmla="val -49664"/>
              <a:gd name="adj2" fmla="val -10040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Incapable of visually alerting the driver in the event that the engine oil level decreases to the lower limit.</a:t>
            </a:r>
          </a:p>
        </p:txBody>
      </p:sp>
      <p:sp>
        <p:nvSpPr>
          <p:cNvPr id="24" name="TextBox 23">
            <a:extLst>
              <a:ext uri="{FF2B5EF4-FFF2-40B4-BE49-F238E27FC236}">
                <a16:creationId xmlns:a16="http://schemas.microsoft.com/office/drawing/2014/main" id="{1E17C8B6-CFEE-439E-A60A-0249DB16AD28}"/>
              </a:ext>
            </a:extLst>
          </p:cNvPr>
          <p:cNvSpPr txBox="1"/>
          <p:nvPr/>
        </p:nvSpPr>
        <p:spPr>
          <a:xfrm>
            <a:off x="5766843" y="1479618"/>
            <a:ext cx="4519624" cy="584775"/>
          </a:xfrm>
          <a:prstGeom prst="rect">
            <a:avLst/>
          </a:prstGeom>
          <a:noFill/>
        </p:spPr>
        <p:txBody>
          <a:bodyPr wrap="square" rtlCol="0">
            <a:spAutoFit/>
          </a:bodyPr>
          <a:lstStyle/>
          <a:p>
            <a:pPr algn="ctr">
              <a:spcAft>
                <a:spcPts val="600"/>
              </a:spcAft>
            </a:pPr>
            <a:r>
              <a:rPr lang="en-US" sz="3200" b="1" dirty="0">
                <a:solidFill>
                  <a:srgbClr val="800000"/>
                </a:solidFill>
                <a:latin typeface="Arial" panose="020B0604020202020204" pitchFamily="34" charset="0"/>
                <a:ea typeface="Roboto" panose="020B0604020202020204" charset="0"/>
                <a:cs typeface="Arial" panose="020B0604020202020204" pitchFamily="34" charset="0"/>
              </a:rPr>
              <a:t>Total Failure</a:t>
            </a:r>
          </a:p>
        </p:txBody>
      </p:sp>
    </p:spTree>
    <p:extLst>
      <p:ext uri="{BB962C8B-B14F-4D97-AF65-F5344CB8AC3E}">
        <p14:creationId xmlns:p14="http://schemas.microsoft.com/office/powerpoint/2010/main" val="3973891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DA6BF1A-64AE-4AC3-A6B5-2EC9D87B2743}"/>
              </a:ext>
            </a:extLst>
          </p:cNvPr>
          <p:cNvPicPr>
            <a:picLocks noChangeAspect="1"/>
          </p:cNvPicPr>
          <p:nvPr/>
        </p:nvPicPr>
        <p:blipFill>
          <a:blip r:embed="rId3"/>
          <a:stretch>
            <a:fillRect/>
          </a:stretch>
        </p:blipFill>
        <p:spPr>
          <a:xfrm>
            <a:off x="0" y="0"/>
            <a:ext cx="8851329" cy="6858000"/>
          </a:xfrm>
          <a:prstGeom prst="rect">
            <a:avLst/>
          </a:prstGeom>
        </p:spPr>
      </p:pic>
      <p:sp>
        <p:nvSpPr>
          <p:cNvPr id="25" name="TextBox 24">
            <a:extLst>
              <a:ext uri="{FF2B5EF4-FFF2-40B4-BE49-F238E27FC236}">
                <a16:creationId xmlns:a16="http://schemas.microsoft.com/office/drawing/2014/main" id="{5B541D47-A0C7-4CB4-B90B-D3FC97A8B7A9}"/>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6F2C4B-D9AB-4236-80A5-FAD37C49BE04}"/>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8AC1AF-3C5D-4AD9-9F5E-12090D07D562}"/>
              </a:ext>
            </a:extLst>
          </p:cNvPr>
          <p:cNvSpPr/>
          <p:nvPr/>
        </p:nvSpPr>
        <p:spPr>
          <a:xfrm>
            <a:off x="4266947" y="1242487"/>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1D6C58-9B4A-491D-BEDB-F7D2CDFBE3BB}"/>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6C6AA5-A00F-4FEE-B661-62A1647BF9E6}"/>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5E966D-E828-4A91-A002-726F9E9B879E}"/>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1C160-20E9-4608-AD2B-500966A29FD8}"/>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A00751-815F-4F47-BBDC-DE2D7FA659F9}"/>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7C0C41-CF24-4776-922A-7A02DFEEB48C}"/>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F743A-5EB8-476F-8AAD-E6ECDF948A89}"/>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3AC893-12EC-48BC-A956-2AE89AB94B2B}"/>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32A447-0276-47BD-953E-78603470C354}"/>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99CBB2E6-AF40-4606-A472-ACD2567869AB}"/>
              </a:ext>
            </a:extLst>
          </p:cNvPr>
          <p:cNvSpPr/>
          <p:nvPr/>
        </p:nvSpPr>
        <p:spPr>
          <a:xfrm>
            <a:off x="433439" y="4505384"/>
            <a:ext cx="7911794" cy="1605640"/>
          </a:xfrm>
          <a:prstGeom prst="wedgeRectCallout">
            <a:avLst>
              <a:gd name="adj1" fmla="val -46200"/>
              <a:gd name="adj2" fmla="val -143299"/>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To be capable of visually alerting the driver in the event that the engine oil level decreases</a:t>
            </a:r>
            <a:r>
              <a:rPr kumimoji="0" lang="en-US" sz="2800" b="0" u="none" strike="noStrike" kern="1200" cap="none" spc="0" normalizeH="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 to the lower level limit.  (LOW OIL LEVEL Light)</a:t>
            </a:r>
            <a:endParaRPr kumimoji="0" lang="en-US" sz="2800" b="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3DF4D609-9884-49A9-A94C-63950DC24E66}"/>
              </a:ext>
            </a:extLst>
          </p:cNvPr>
          <p:cNvSpPr txBox="1"/>
          <p:nvPr/>
        </p:nvSpPr>
        <p:spPr>
          <a:xfrm>
            <a:off x="538235" y="1199865"/>
            <a:ext cx="1486481" cy="969496"/>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be capable of visually alerting the driver in the event that the engine oil level decreases to the lower limit (LOW OIL LEVEL Light)</a:t>
            </a:r>
          </a:p>
        </p:txBody>
      </p:sp>
      <p:sp>
        <p:nvSpPr>
          <p:cNvPr id="24" name="TextBox 23">
            <a:extLst>
              <a:ext uri="{FF2B5EF4-FFF2-40B4-BE49-F238E27FC236}">
                <a16:creationId xmlns:a16="http://schemas.microsoft.com/office/drawing/2014/main" id="{1E17C8B6-CFEE-439E-A60A-0249DB16AD28}"/>
              </a:ext>
            </a:extLst>
          </p:cNvPr>
          <p:cNvSpPr txBox="1"/>
          <p:nvPr/>
        </p:nvSpPr>
        <p:spPr>
          <a:xfrm>
            <a:off x="4813111" y="2183628"/>
            <a:ext cx="4519624" cy="584775"/>
          </a:xfrm>
          <a:prstGeom prst="rect">
            <a:avLst/>
          </a:prstGeom>
          <a:noFill/>
        </p:spPr>
        <p:txBody>
          <a:bodyPr wrap="square" rtlCol="0">
            <a:spAutoFit/>
          </a:bodyPr>
          <a:lstStyle/>
          <a:p>
            <a:pPr algn="ctr">
              <a:spcAft>
                <a:spcPts val="600"/>
              </a:spcAft>
            </a:pPr>
            <a:r>
              <a:rPr lang="en-US" sz="3200" b="1" dirty="0">
                <a:solidFill>
                  <a:srgbClr val="800000"/>
                </a:solidFill>
                <a:latin typeface="Arial" panose="020B0604020202020204" pitchFamily="34" charset="0"/>
                <a:ea typeface="Roboto" panose="020B0604020202020204" charset="0"/>
                <a:cs typeface="Arial" panose="020B0604020202020204" pitchFamily="34" charset="0"/>
              </a:rPr>
              <a:t>How else can it fail?</a:t>
            </a:r>
          </a:p>
        </p:txBody>
      </p:sp>
    </p:spTree>
    <p:extLst>
      <p:ext uri="{BB962C8B-B14F-4D97-AF65-F5344CB8AC3E}">
        <p14:creationId xmlns:p14="http://schemas.microsoft.com/office/powerpoint/2010/main" val="3897644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6DBCD-390D-4BA1-90B0-08AC094CE1C9}"/>
              </a:ext>
            </a:extLst>
          </p:cNvPr>
          <p:cNvPicPr>
            <a:picLocks noChangeAspect="1"/>
          </p:cNvPicPr>
          <p:nvPr/>
        </p:nvPicPr>
        <p:blipFill>
          <a:blip r:embed="rId3"/>
          <a:stretch>
            <a:fillRect/>
          </a:stretch>
        </p:blipFill>
        <p:spPr>
          <a:xfrm>
            <a:off x="0" y="32270"/>
            <a:ext cx="8851329" cy="6858000"/>
          </a:xfrm>
          <a:prstGeom prst="rect">
            <a:avLst/>
          </a:prstGeom>
        </p:spPr>
      </p:pic>
      <p:sp>
        <p:nvSpPr>
          <p:cNvPr id="6" name="Rectangle 5">
            <a:extLst>
              <a:ext uri="{FF2B5EF4-FFF2-40B4-BE49-F238E27FC236}">
                <a16:creationId xmlns:a16="http://schemas.microsoft.com/office/drawing/2014/main" id="{FB6F2C4B-D9AB-4236-80A5-FAD37C49BE04}"/>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8AC1AF-3C5D-4AD9-9F5E-12090D07D562}"/>
              </a:ext>
            </a:extLst>
          </p:cNvPr>
          <p:cNvSpPr/>
          <p:nvPr/>
        </p:nvSpPr>
        <p:spPr>
          <a:xfrm>
            <a:off x="4266947" y="126194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1D6C58-9B4A-491D-BEDB-F7D2CDFBE3BB}"/>
              </a:ext>
            </a:extLst>
          </p:cNvPr>
          <p:cNvSpPr/>
          <p:nvPr/>
        </p:nvSpPr>
        <p:spPr>
          <a:xfrm>
            <a:off x="6139289" y="1209407"/>
            <a:ext cx="2438654" cy="3584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6C6AA5-A00F-4FEE-B661-62A1647BF9E6}"/>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5E966D-E828-4A91-A002-726F9E9B879E}"/>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1C160-20E9-4608-AD2B-500966A29FD8}"/>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F743A-5EB8-476F-8AAD-E6ECDF948A89}"/>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3AC893-12EC-48BC-A956-2AE89AB94B2B}"/>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32A447-0276-47BD-953E-78603470C354}"/>
              </a:ext>
            </a:extLst>
          </p:cNvPr>
          <p:cNvSpPr/>
          <p:nvPr/>
        </p:nvSpPr>
        <p:spPr>
          <a:xfrm>
            <a:off x="4236593" y="4911917"/>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DF4D609-9884-49A9-A94C-63950DC24E66}"/>
              </a:ext>
            </a:extLst>
          </p:cNvPr>
          <p:cNvSpPr txBox="1"/>
          <p:nvPr/>
        </p:nvSpPr>
        <p:spPr>
          <a:xfrm>
            <a:off x="538235" y="1199865"/>
            <a:ext cx="1486481" cy="969496"/>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be capable of visually alerting the driver in the event that the engine oil level decreases to the lower limit (LOW OIL LEVEL Light)</a:t>
            </a:r>
          </a:p>
        </p:txBody>
      </p:sp>
      <p:sp>
        <p:nvSpPr>
          <p:cNvPr id="21" name="TextBox 20">
            <a:extLst>
              <a:ext uri="{FF2B5EF4-FFF2-40B4-BE49-F238E27FC236}">
                <a16:creationId xmlns:a16="http://schemas.microsoft.com/office/drawing/2014/main" id="{37920A21-B727-41F5-A7D6-E70E5FD89EE2}"/>
              </a:ext>
            </a:extLst>
          </p:cNvPr>
          <p:cNvSpPr txBox="1"/>
          <p:nvPr/>
        </p:nvSpPr>
        <p:spPr>
          <a:xfrm>
            <a:off x="3099801" y="32270"/>
            <a:ext cx="591510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Failure Modes and Effects Analysis (FMEA)</a:t>
            </a:r>
            <a:endParaRPr 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0BCC93A-E380-4F2F-BFE6-645330F6ACF6}"/>
              </a:ext>
            </a:extLst>
          </p:cNvPr>
          <p:cNvSpPr txBox="1"/>
          <p:nvPr/>
        </p:nvSpPr>
        <p:spPr>
          <a:xfrm>
            <a:off x="2388684" y="4893071"/>
            <a:ext cx="1723454" cy="646331"/>
          </a:xfrm>
          <a:prstGeom prst="rect">
            <a:avLst/>
          </a:prstGeom>
          <a:solidFill>
            <a:schemeClr val="bg1"/>
          </a:solidFill>
        </p:spPr>
        <p:txBody>
          <a:bodyPr wrap="square" lIns="0" tIns="0" rIns="0" bIns="0" rtlCol="0">
            <a:spAutoFit/>
          </a:bodyPr>
          <a:lstStyle/>
          <a:p>
            <a:r>
              <a:rPr lang="en-US" sz="1050" dirty="0">
                <a:solidFill>
                  <a:schemeClr val="tx1">
                    <a:lumMod val="75000"/>
                    <a:lumOff val="25000"/>
                  </a:schemeClr>
                </a:solidFill>
                <a:latin typeface="Arial" panose="020B0604020202020204" pitchFamily="34" charset="0"/>
                <a:cs typeface="Arial" panose="020B0604020202020204" pitchFamily="34" charset="0"/>
              </a:rPr>
              <a:t>Falsely illuminates the LOW OIL LEVEL Light.</a:t>
            </a:r>
          </a:p>
          <a:p>
            <a:endParaRPr lang="en-US" sz="1050" dirty="0">
              <a:solidFill>
                <a:srgbClr val="595959"/>
              </a:solidFill>
              <a:latin typeface="Arial" panose="020B0604020202020204" pitchFamily="34" charset="0"/>
              <a:cs typeface="Arial" panose="020B0604020202020204" pitchFamily="34" charset="0"/>
            </a:endParaRPr>
          </a:p>
          <a:p>
            <a:endParaRPr lang="en-US" sz="1050" dirty="0">
              <a:solidFill>
                <a:srgbClr val="595959"/>
              </a:solidFill>
              <a:latin typeface="Arial" panose="020B0604020202020204" pitchFamily="34" charset="0"/>
              <a:cs typeface="Arial" panose="020B0604020202020204" pitchFamily="34" charset="0"/>
            </a:endParaRPr>
          </a:p>
        </p:txBody>
      </p:sp>
      <p:sp>
        <p:nvSpPr>
          <p:cNvPr id="23" name="Speech Bubble: Rectangle 22">
            <a:extLst>
              <a:ext uri="{FF2B5EF4-FFF2-40B4-BE49-F238E27FC236}">
                <a16:creationId xmlns:a16="http://schemas.microsoft.com/office/drawing/2014/main" id="{91BE95A8-757F-4BE0-8795-2E22DBC2A433}"/>
              </a:ext>
            </a:extLst>
          </p:cNvPr>
          <p:cNvSpPr/>
          <p:nvPr/>
        </p:nvSpPr>
        <p:spPr>
          <a:xfrm>
            <a:off x="5088601" y="3131823"/>
            <a:ext cx="4074854" cy="1260722"/>
          </a:xfrm>
          <a:prstGeom prst="wedgeRectCallout">
            <a:avLst>
              <a:gd name="adj1" fmla="val -76427"/>
              <a:gd name="adj2" fmla="val 10813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Falsely illuminates the LOW OIL LEVEL Light.</a:t>
            </a:r>
          </a:p>
        </p:txBody>
      </p:sp>
    </p:spTree>
    <p:extLst>
      <p:ext uri="{BB962C8B-B14F-4D97-AF65-F5344CB8AC3E}">
        <p14:creationId xmlns:p14="http://schemas.microsoft.com/office/powerpoint/2010/main" val="415055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F3BFA1-328D-4AB9-95C6-079425256030}"/>
              </a:ext>
            </a:extLst>
          </p:cNvPr>
          <p:cNvGrpSpPr/>
          <p:nvPr/>
        </p:nvGrpSpPr>
        <p:grpSpPr>
          <a:xfrm>
            <a:off x="6910009" y="2785315"/>
            <a:ext cx="4932688" cy="3453324"/>
            <a:chOff x="4800376" y="2172330"/>
            <a:chExt cx="4932688" cy="3453324"/>
          </a:xfrm>
          <a:scene3d>
            <a:camera prst="orthographicFront"/>
            <a:lightRig rig="threePt" dir="t"/>
          </a:scene3d>
        </p:grpSpPr>
        <p:sp>
          <p:nvSpPr>
            <p:cNvPr id="3" name="Rounded Rectangle 5">
              <a:extLst>
                <a:ext uri="{FF2B5EF4-FFF2-40B4-BE49-F238E27FC236}">
                  <a16:creationId xmlns:a16="http://schemas.microsoft.com/office/drawing/2014/main" id="{DF45B7B5-E36D-4B64-84B7-B6546EE41138}"/>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style>
            <a:lnRef idx="2">
              <a:scrgbClr r="0" g="0" b="0"/>
            </a:lnRef>
            <a:fillRef idx="1">
              <a:scrgbClr r="0" g="0" b="0"/>
            </a:fillRef>
            <a:effectRef idx="0">
              <a:scrgbClr r="0" g="0" b="0"/>
            </a:effectRef>
            <a:fontRef idx="minor">
              <a:schemeClr val="lt1"/>
            </a:fontRef>
          </p:style>
          <p:txBody>
            <a:bodyPr/>
            <a:lstStyle/>
            <a:p>
              <a:endParaRPr lang="en-US"/>
            </a:p>
          </p:txBody>
        </p:sp>
        <p:sp>
          <p:nvSpPr>
            <p:cNvPr id="4" name="Rounded Rectangle 4">
              <a:extLst>
                <a:ext uri="{FF2B5EF4-FFF2-40B4-BE49-F238E27FC236}">
                  <a16:creationId xmlns:a16="http://schemas.microsoft.com/office/drawing/2014/main" id="{2E8D380A-1F1F-4878-8A6A-3C57570BFEC1}"/>
                </a:ext>
              </a:extLst>
            </p:cNvPr>
            <p:cNvSpPr/>
            <p:nvPr/>
          </p:nvSpPr>
          <p:spPr>
            <a:xfrm>
              <a:off x="4968953" y="2340907"/>
              <a:ext cx="4595534" cy="3116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1" tIns="49531" rIns="49531" bIns="49531" numCol="1" spcCol="1270" anchor="ctr" anchorCtr="0">
              <a:noAutofit/>
            </a:bodyPr>
            <a:lstStyle/>
            <a:p>
              <a:pPr algn="ctr" defTabSz="577836">
                <a:lnSpc>
                  <a:spcPct val="90000"/>
                </a:lnSpc>
                <a:spcBef>
                  <a:spcPct val="0"/>
                </a:spcBef>
                <a:spcAft>
                  <a:spcPct val="35000"/>
                </a:spcAft>
              </a:pPr>
              <a:r>
                <a:rPr lang="en-US" sz="2000" b="1" dirty="0">
                  <a:solidFill>
                    <a:schemeClr val="bg1"/>
                  </a:solidFill>
                  <a:latin typeface="Arial" panose="020B0604020202020204" pitchFamily="34" charset="0"/>
                  <a:cs typeface="Arial" panose="020B0604020202020204" pitchFamily="34" charset="0"/>
                </a:rPr>
                <a:t>RCM Process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1. Functions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2. Functional Failures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3. Failure Modes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4. Failure Effects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5. Failure Consequences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6. Proactive Maintenance and Intervals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7. Default Strategies</a:t>
              </a:r>
            </a:p>
          </p:txBody>
        </p:sp>
      </p:grpSp>
      <p:sp>
        <p:nvSpPr>
          <p:cNvPr id="5" name="Rectangle 4">
            <a:extLst>
              <a:ext uri="{FF2B5EF4-FFF2-40B4-BE49-F238E27FC236}">
                <a16:creationId xmlns:a16="http://schemas.microsoft.com/office/drawing/2014/main" id="{653BD879-F95C-4F1D-ABA9-351FD870805B}"/>
              </a:ext>
            </a:extLst>
          </p:cNvPr>
          <p:cNvSpPr/>
          <p:nvPr/>
        </p:nvSpPr>
        <p:spPr>
          <a:xfrm>
            <a:off x="7078586" y="4161549"/>
            <a:ext cx="2001407" cy="309759"/>
          </a:xfrm>
          <a:prstGeom prst="rect">
            <a:avLst/>
          </a:prstGeom>
          <a:noFill/>
          <a:ln w="38100">
            <a:solidFill>
              <a:srgbClr val="FF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C3300"/>
                </a:solidFill>
              </a:ln>
              <a:solidFill>
                <a:srgbClr val="CC3300"/>
              </a:solidFill>
            </a:endParaRPr>
          </a:p>
        </p:txBody>
      </p:sp>
      <p:sp>
        <p:nvSpPr>
          <p:cNvPr id="6" name="TextBox 5">
            <a:extLst>
              <a:ext uri="{FF2B5EF4-FFF2-40B4-BE49-F238E27FC236}">
                <a16:creationId xmlns:a16="http://schemas.microsoft.com/office/drawing/2014/main" id="{14E51912-25B2-4CFA-8E53-A3DC90558C92}"/>
              </a:ext>
            </a:extLst>
          </p:cNvPr>
          <p:cNvSpPr txBox="1"/>
          <p:nvPr/>
        </p:nvSpPr>
        <p:spPr>
          <a:xfrm>
            <a:off x="1085128" y="2992509"/>
            <a:ext cx="4519624" cy="954107"/>
          </a:xfrm>
          <a:prstGeom prst="rect">
            <a:avLst/>
          </a:prstGeom>
          <a:noFill/>
        </p:spPr>
        <p:txBody>
          <a:bodyPr wrap="square" rtlCol="0">
            <a:spAutoFit/>
          </a:bodyPr>
          <a:lstStyle/>
          <a:p>
            <a:pPr algn="ctr"/>
            <a:r>
              <a:rPr lang="en-US" sz="2800" b="1" dirty="0">
                <a:solidFill>
                  <a:srgbClr val="FFC92A"/>
                </a:solidFill>
                <a:latin typeface="Arial" panose="020B0604020202020204" pitchFamily="34" charset="0"/>
                <a:ea typeface="Roboto" panose="020B0604020202020204" charset="0"/>
                <a:cs typeface="Arial" panose="020B0604020202020204" pitchFamily="34" charset="0"/>
              </a:rPr>
              <a:t>We manage assets at the Failure Mode level.</a:t>
            </a:r>
            <a:endParaRPr lang="en-US" sz="1200" b="1" dirty="0">
              <a:solidFill>
                <a:srgbClr val="FFC92A"/>
              </a:solidFill>
              <a:latin typeface="Arial" panose="020B0604020202020204" pitchFamily="34" charset="0"/>
              <a:ea typeface="Roboto" panose="020B060402020202020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1DCAE129-BE8A-45AC-8D0F-457353B8F894}"/>
              </a:ext>
            </a:extLst>
          </p:cNvPr>
          <p:cNvCxnSpPr>
            <a:cxnSpLocks/>
            <a:endCxn id="5" idx="1"/>
          </p:cNvCxnSpPr>
          <p:nvPr/>
        </p:nvCxnSpPr>
        <p:spPr>
          <a:xfrm>
            <a:off x="5113415" y="3786585"/>
            <a:ext cx="1965171" cy="529844"/>
          </a:xfrm>
          <a:prstGeom prst="straightConnector1">
            <a:avLst/>
          </a:prstGeom>
          <a:ln w="57150">
            <a:solidFill>
              <a:srgbClr val="FFC92A"/>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686389-BFBD-405D-BEE2-E5FCFC9629FC}"/>
              </a:ext>
            </a:extLst>
          </p:cNvPr>
          <p:cNvSpPr txBox="1"/>
          <p:nvPr/>
        </p:nvSpPr>
        <p:spPr>
          <a:xfrm>
            <a:off x="532208" y="4471308"/>
            <a:ext cx="5838812" cy="1938992"/>
          </a:xfrm>
          <a:prstGeom prst="rect">
            <a:avLst/>
          </a:prstGeom>
          <a:noFill/>
          <a:ln>
            <a:solidFill>
              <a:srgbClr val="FFC92A"/>
            </a:solidFill>
            <a:prstDash val="dash"/>
          </a:ln>
        </p:spPr>
        <p:txBody>
          <a:bodyPr wrap="square" rtlCol="0">
            <a:spAutoFit/>
          </a:bodyPr>
          <a:lstStyle/>
          <a:p>
            <a:pPr algn="ctr"/>
            <a:r>
              <a:rPr lang="en-US" sz="2400" dirty="0">
                <a:solidFill>
                  <a:srgbClr val="FFC92A"/>
                </a:solidFill>
                <a:latin typeface="Arial" panose="020B0604020202020204" pitchFamily="34" charset="0"/>
                <a:cs typeface="Arial" panose="020B0604020202020204" pitchFamily="34" charset="0"/>
              </a:rPr>
              <a:t>We proactively identify what could cause each Functional Failure, and then use the remaining four steps of the RCM process to figure out what (if anything at all) we should do to manage it.</a:t>
            </a:r>
            <a:endParaRPr lang="en-US" sz="2400" i="1" dirty="0">
              <a:solidFill>
                <a:srgbClr val="FFC92A"/>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0FBA3D4-BD45-4D2C-B25E-4051FC99F513}"/>
              </a:ext>
            </a:extLst>
          </p:cNvPr>
          <p:cNvSpPr/>
          <p:nvPr/>
        </p:nvSpPr>
        <p:spPr>
          <a:xfrm>
            <a:off x="7037198" y="4540431"/>
            <a:ext cx="4524596" cy="1442979"/>
          </a:xfrm>
          <a:prstGeom prst="roundRect">
            <a:avLst/>
          </a:prstGeom>
          <a:noFill/>
          <a:ln w="28575">
            <a:solidFill>
              <a:srgbClr val="FFC9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1C1BC4-7678-4960-A016-D5B940FEF938}"/>
              </a:ext>
            </a:extLst>
          </p:cNvPr>
          <p:cNvSpPr txBox="1"/>
          <p:nvPr/>
        </p:nvSpPr>
        <p:spPr>
          <a:xfrm>
            <a:off x="610147" y="947712"/>
            <a:ext cx="5472973" cy="1631216"/>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RCM is a zero-based process used to identify the Failure Management Strategies that are required to ensure an asset meets its mission requirements in its operational environment in the most safe and cost effective manner.</a:t>
            </a:r>
          </a:p>
        </p:txBody>
      </p:sp>
      <p:sp>
        <p:nvSpPr>
          <p:cNvPr id="11" name="Speech Bubble: Rectangle with Corners Rounded 10">
            <a:extLst>
              <a:ext uri="{FF2B5EF4-FFF2-40B4-BE49-F238E27FC236}">
                <a16:creationId xmlns:a16="http://schemas.microsoft.com/office/drawing/2014/main" id="{FDF18DC5-A854-4B61-909C-98A12DC98DD3}"/>
              </a:ext>
            </a:extLst>
          </p:cNvPr>
          <p:cNvSpPr/>
          <p:nvPr/>
        </p:nvSpPr>
        <p:spPr>
          <a:xfrm>
            <a:off x="9674253" y="3429001"/>
            <a:ext cx="2084155" cy="1035231"/>
          </a:xfrm>
          <a:prstGeom prst="wedgeRoundRectCallout">
            <a:avLst>
              <a:gd name="adj1" fmla="val -77842"/>
              <a:gd name="adj2" fmla="val 342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What specifically </a:t>
            </a:r>
            <a:r>
              <a:rPr lang="en-US" sz="2000" i="1" u="sng" dirty="0">
                <a:solidFill>
                  <a:schemeClr val="tx1"/>
                </a:solidFill>
              </a:rPr>
              <a:t>causes</a:t>
            </a:r>
            <a:r>
              <a:rPr lang="en-US" sz="2000" dirty="0">
                <a:solidFill>
                  <a:schemeClr val="tx1"/>
                </a:solidFill>
              </a:rPr>
              <a:t> failure</a:t>
            </a:r>
          </a:p>
        </p:txBody>
      </p:sp>
      <p:sp>
        <p:nvSpPr>
          <p:cNvPr id="12" name="Rectangle 2">
            <a:extLst>
              <a:ext uri="{FF2B5EF4-FFF2-40B4-BE49-F238E27FC236}">
                <a16:creationId xmlns:a16="http://schemas.microsoft.com/office/drawing/2014/main" id="{91825332-CF3C-48B7-83A6-E800A2D917FE}"/>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3601" b="1" dirty="0">
                <a:solidFill>
                  <a:schemeClr val="bg1"/>
                </a:solidFill>
              </a:rPr>
              <a:t>Reliability Centered Maintenance</a:t>
            </a:r>
          </a:p>
        </p:txBody>
      </p:sp>
    </p:spTree>
    <p:extLst>
      <p:ext uri="{BB962C8B-B14F-4D97-AF65-F5344CB8AC3E}">
        <p14:creationId xmlns:p14="http://schemas.microsoft.com/office/powerpoint/2010/main" val="23654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7B4E877-8D2C-410E-B93D-F8951E96D970}"/>
              </a:ext>
            </a:extLst>
          </p:cNvPr>
          <p:cNvCxnSpPr>
            <a:cxnSpLocks/>
          </p:cNvCxnSpPr>
          <p:nvPr/>
        </p:nvCxnSpPr>
        <p:spPr>
          <a:xfrm flipV="1">
            <a:off x="1295400" y="1905000"/>
            <a:ext cx="7680960" cy="2286000"/>
          </a:xfrm>
          <a:prstGeom prst="line">
            <a:avLst/>
          </a:prstGeom>
          <a:noFill/>
          <a:ln w="38100" cap="flat" cmpd="sng" algn="ctr">
            <a:solidFill>
              <a:srgbClr val="F8F8F8"/>
            </a:solidFill>
            <a:prstDash val="solid"/>
          </a:ln>
          <a:effectLst/>
        </p:spPr>
      </p:cxnSp>
      <p:cxnSp>
        <p:nvCxnSpPr>
          <p:cNvPr id="19" name="Straight Connector 18">
            <a:extLst>
              <a:ext uri="{FF2B5EF4-FFF2-40B4-BE49-F238E27FC236}">
                <a16:creationId xmlns:a16="http://schemas.microsoft.com/office/drawing/2014/main" id="{153B626D-2495-4E78-B883-3F8B7C17657C}"/>
              </a:ext>
            </a:extLst>
          </p:cNvPr>
          <p:cNvCxnSpPr>
            <a:cxnSpLocks/>
          </p:cNvCxnSpPr>
          <p:nvPr/>
        </p:nvCxnSpPr>
        <p:spPr>
          <a:xfrm flipV="1">
            <a:off x="1676400" y="2743200"/>
            <a:ext cx="7680960" cy="2286000"/>
          </a:xfrm>
          <a:prstGeom prst="line">
            <a:avLst/>
          </a:prstGeom>
          <a:noFill/>
          <a:ln w="38100" cap="flat" cmpd="sng" algn="ctr">
            <a:solidFill>
              <a:srgbClr val="F8F8F8"/>
            </a:solidFill>
            <a:prstDash val="solid"/>
          </a:ln>
          <a:effectLst/>
        </p:spPr>
      </p:cxnSp>
      <p:cxnSp>
        <p:nvCxnSpPr>
          <p:cNvPr id="20" name="Straight Connector 19">
            <a:extLst>
              <a:ext uri="{FF2B5EF4-FFF2-40B4-BE49-F238E27FC236}">
                <a16:creationId xmlns:a16="http://schemas.microsoft.com/office/drawing/2014/main" id="{F8D08F00-B826-489A-AE0D-FC880EA39192}"/>
              </a:ext>
            </a:extLst>
          </p:cNvPr>
          <p:cNvCxnSpPr>
            <a:cxnSpLocks/>
          </p:cNvCxnSpPr>
          <p:nvPr/>
        </p:nvCxnSpPr>
        <p:spPr>
          <a:xfrm flipV="1">
            <a:off x="1485900" y="2324100"/>
            <a:ext cx="7680960" cy="2286000"/>
          </a:xfrm>
          <a:prstGeom prst="line">
            <a:avLst/>
          </a:prstGeom>
          <a:noFill/>
          <a:ln w="38100" cap="flat" cmpd="sng" algn="ctr">
            <a:solidFill>
              <a:srgbClr val="F8F8F8"/>
            </a:solidFill>
            <a:prstDash val="dash"/>
          </a:ln>
          <a:effectLst/>
        </p:spPr>
      </p:cxnSp>
      <p:sp>
        <p:nvSpPr>
          <p:cNvPr id="21" name="TextBox 20">
            <a:extLst>
              <a:ext uri="{FF2B5EF4-FFF2-40B4-BE49-F238E27FC236}">
                <a16:creationId xmlns:a16="http://schemas.microsoft.com/office/drawing/2014/main" id="{F0D3D71F-F405-4CDB-A916-29A3878464CD}"/>
              </a:ext>
            </a:extLst>
          </p:cNvPr>
          <p:cNvSpPr txBox="1"/>
          <p:nvPr/>
        </p:nvSpPr>
        <p:spPr>
          <a:xfrm rot="20615048">
            <a:off x="2478068" y="3580247"/>
            <a:ext cx="4838700" cy="461665"/>
          </a:xfrm>
          <a:prstGeom prst="rect">
            <a:avLst/>
          </a:prstGeom>
          <a:noFill/>
          <a:ln>
            <a:noFill/>
          </a:ln>
        </p:spPr>
        <p:txBody>
          <a:bodyPr wrap="square" rtlCol="0" anchor="ctr" anchorCtr="1">
            <a:spAutoFit/>
          </a:bodyPr>
          <a:lstStyle/>
          <a:p>
            <a:pPr defTabSz="1218987"/>
            <a:r>
              <a:rPr lang="en-US" sz="2400" b="1" dirty="0">
                <a:solidFill>
                  <a:srgbClr val="FFC92A"/>
                </a:solidFill>
                <a:latin typeface="Arial" panose="020B0604020202020204" pitchFamily="34" charset="0"/>
                <a:cs typeface="Arial" panose="020B0604020202020204" pitchFamily="34" charset="0"/>
              </a:rPr>
              <a:t>Failure Mode</a:t>
            </a:r>
          </a:p>
        </p:txBody>
      </p:sp>
      <p:sp>
        <p:nvSpPr>
          <p:cNvPr id="22" name="Rectangle: Top Corners Snipped 21">
            <a:extLst>
              <a:ext uri="{FF2B5EF4-FFF2-40B4-BE49-F238E27FC236}">
                <a16:creationId xmlns:a16="http://schemas.microsoft.com/office/drawing/2014/main" id="{9936BFAF-951E-4698-8C1E-B8A0E649DE79}"/>
              </a:ext>
            </a:extLst>
          </p:cNvPr>
          <p:cNvSpPr/>
          <p:nvPr/>
        </p:nvSpPr>
        <p:spPr>
          <a:xfrm>
            <a:off x="7325946" y="1538261"/>
            <a:ext cx="4495800" cy="2003601"/>
          </a:xfrm>
          <a:prstGeom prst="snip2SameRect">
            <a:avLst/>
          </a:prstGeom>
          <a:gradFill rotWithShape="1">
            <a:gsLst>
              <a:gs pos="0">
                <a:srgbClr val="B2B2B2">
                  <a:tint val="83000"/>
                  <a:shade val="100000"/>
                  <a:satMod val="100000"/>
                </a:srgbClr>
              </a:gs>
              <a:gs pos="100000">
                <a:srgbClr val="B2B2B2">
                  <a:tint val="61000"/>
                  <a:alpha val="100000"/>
                  <a:satMod val="180000"/>
                </a:srgbClr>
              </a:gs>
            </a:gsLst>
            <a:path path="circle">
              <a:fillToRect l="100000" t="100000" r="100000" b="100000"/>
            </a:path>
          </a:gradFill>
          <a:ln w="9525"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Destination:</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Management Strategies</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Maintenance </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Default Strategies</a:t>
            </a:r>
          </a:p>
        </p:txBody>
      </p:sp>
      <p:sp>
        <p:nvSpPr>
          <p:cNvPr id="23" name="Arc 22">
            <a:extLst>
              <a:ext uri="{FF2B5EF4-FFF2-40B4-BE49-F238E27FC236}">
                <a16:creationId xmlns:a16="http://schemas.microsoft.com/office/drawing/2014/main" id="{F8ED5788-0130-40FA-A02D-AF4CC374F395}"/>
              </a:ext>
            </a:extLst>
          </p:cNvPr>
          <p:cNvSpPr/>
          <p:nvPr/>
        </p:nvSpPr>
        <p:spPr>
          <a:xfrm rot="17999572" flipV="1">
            <a:off x="-2972488" y="1154394"/>
            <a:ext cx="5034978" cy="4052887"/>
          </a:xfrm>
          <a:prstGeom prst="arc">
            <a:avLst>
              <a:gd name="adj1" fmla="val 16200000"/>
              <a:gd name="adj2" fmla="val 21388555"/>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24" name="Arc 23">
            <a:extLst>
              <a:ext uri="{FF2B5EF4-FFF2-40B4-BE49-F238E27FC236}">
                <a16:creationId xmlns:a16="http://schemas.microsoft.com/office/drawing/2014/main" id="{4BFDCD1F-653F-47F5-9E19-36E9D935E155}"/>
              </a:ext>
            </a:extLst>
          </p:cNvPr>
          <p:cNvSpPr/>
          <p:nvPr/>
        </p:nvSpPr>
        <p:spPr>
          <a:xfrm rot="17999572" flipV="1">
            <a:off x="-3529811" y="1117392"/>
            <a:ext cx="4698943" cy="3384809"/>
          </a:xfrm>
          <a:prstGeom prst="arc">
            <a:avLst>
              <a:gd name="adj1" fmla="val 16200000"/>
              <a:gd name="adj2" fmla="val 21388555"/>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25" name="Arc 24">
            <a:extLst>
              <a:ext uri="{FF2B5EF4-FFF2-40B4-BE49-F238E27FC236}">
                <a16:creationId xmlns:a16="http://schemas.microsoft.com/office/drawing/2014/main" id="{15D7565D-EB72-4AC6-9F3D-EE5385DAD2A8}"/>
              </a:ext>
            </a:extLst>
          </p:cNvPr>
          <p:cNvSpPr/>
          <p:nvPr/>
        </p:nvSpPr>
        <p:spPr>
          <a:xfrm rot="17999572" flipV="1">
            <a:off x="-3047751" y="1320993"/>
            <a:ext cx="4698943" cy="3384809"/>
          </a:xfrm>
          <a:prstGeom prst="arc">
            <a:avLst>
              <a:gd name="adj1" fmla="val 16200000"/>
              <a:gd name="adj2" fmla="val 21388555"/>
            </a:avLst>
          </a:prstGeom>
          <a:noFill/>
          <a:ln w="38100" cap="flat" cmpd="sng" algn="ctr">
            <a:solidFill>
              <a:srgbClr val="F8F8F8"/>
            </a:solidFill>
            <a:prstDash val="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26" name="Arc 25">
            <a:extLst>
              <a:ext uri="{FF2B5EF4-FFF2-40B4-BE49-F238E27FC236}">
                <a16:creationId xmlns:a16="http://schemas.microsoft.com/office/drawing/2014/main" id="{540E0F10-8D1D-4205-A7D9-A117CBEF44AB}"/>
              </a:ext>
            </a:extLst>
          </p:cNvPr>
          <p:cNvSpPr/>
          <p:nvPr/>
        </p:nvSpPr>
        <p:spPr>
          <a:xfrm>
            <a:off x="-860061" y="5029200"/>
            <a:ext cx="5104361" cy="3017663"/>
          </a:xfrm>
          <a:prstGeom prst="arc">
            <a:avLst>
              <a:gd name="adj1" fmla="val 16200000"/>
              <a:gd name="adj2" fmla="val 20926304"/>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7" name="Arc 26">
            <a:extLst>
              <a:ext uri="{FF2B5EF4-FFF2-40B4-BE49-F238E27FC236}">
                <a16:creationId xmlns:a16="http://schemas.microsoft.com/office/drawing/2014/main" id="{05CD6E03-9777-45D2-9AB2-FBB1613100B8}"/>
              </a:ext>
            </a:extLst>
          </p:cNvPr>
          <p:cNvSpPr/>
          <p:nvPr/>
        </p:nvSpPr>
        <p:spPr>
          <a:xfrm>
            <a:off x="-872540" y="5921217"/>
            <a:ext cx="5117880" cy="3075511"/>
          </a:xfrm>
          <a:prstGeom prst="arc">
            <a:avLst>
              <a:gd name="adj1" fmla="val 16200000"/>
              <a:gd name="adj2" fmla="val 20592363"/>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8" name="Arc 27">
            <a:extLst>
              <a:ext uri="{FF2B5EF4-FFF2-40B4-BE49-F238E27FC236}">
                <a16:creationId xmlns:a16="http://schemas.microsoft.com/office/drawing/2014/main" id="{7E729F7E-97C9-4A65-996F-5E56D9309A54}"/>
              </a:ext>
            </a:extLst>
          </p:cNvPr>
          <p:cNvSpPr/>
          <p:nvPr/>
        </p:nvSpPr>
        <p:spPr>
          <a:xfrm>
            <a:off x="-835517" y="5493461"/>
            <a:ext cx="5104811" cy="3081927"/>
          </a:xfrm>
          <a:prstGeom prst="arc">
            <a:avLst>
              <a:gd name="adj1" fmla="val 16200000"/>
              <a:gd name="adj2" fmla="val 20618564"/>
            </a:avLst>
          </a:prstGeom>
          <a:noFill/>
          <a:ln w="38100" cap="flat" cmpd="sng" algn="ctr">
            <a:solidFill>
              <a:srgbClr val="F8F8F8"/>
            </a:solidFill>
            <a:prstDash val="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9" name="TextBox 28">
            <a:extLst>
              <a:ext uri="{FF2B5EF4-FFF2-40B4-BE49-F238E27FC236}">
                <a16:creationId xmlns:a16="http://schemas.microsoft.com/office/drawing/2014/main" id="{2357FE62-BC2A-48F7-89A6-A4B99EFFD468}"/>
              </a:ext>
            </a:extLst>
          </p:cNvPr>
          <p:cNvSpPr txBox="1"/>
          <p:nvPr/>
        </p:nvSpPr>
        <p:spPr>
          <a:xfrm>
            <a:off x="3698105" y="4877964"/>
            <a:ext cx="8125690" cy="830997"/>
          </a:xfrm>
          <a:prstGeom prst="rect">
            <a:avLst/>
          </a:prstGeom>
          <a:noFill/>
          <a:ln>
            <a:noFill/>
          </a:ln>
        </p:spPr>
        <p:txBody>
          <a:bodyPr wrap="square" rtlCol="0" anchor="ctr" anchorCtr="1">
            <a:spAutoFit/>
          </a:bodyPr>
          <a:lstStyle/>
          <a:p>
            <a:pPr algn="ctr" defTabSz="1218987"/>
            <a:r>
              <a:rPr lang="en-US" sz="2400" dirty="0">
                <a:solidFill>
                  <a:srgbClr val="FFC92A"/>
                </a:solidFill>
                <a:latin typeface="Arial" panose="020B0604020202020204" pitchFamily="34" charset="0"/>
                <a:cs typeface="Arial" panose="020B0604020202020204" pitchFamily="34" charset="0"/>
              </a:rPr>
              <a:t>A properly written Failure Mode puts you on the right road and sends you in the right direction.</a:t>
            </a:r>
          </a:p>
        </p:txBody>
      </p:sp>
      <p:cxnSp>
        <p:nvCxnSpPr>
          <p:cNvPr id="30" name="Straight Arrow Connector 29">
            <a:extLst>
              <a:ext uri="{FF2B5EF4-FFF2-40B4-BE49-F238E27FC236}">
                <a16:creationId xmlns:a16="http://schemas.microsoft.com/office/drawing/2014/main" id="{CC037FEB-72AE-485A-B139-A32F51455626}"/>
              </a:ext>
            </a:extLst>
          </p:cNvPr>
          <p:cNvCxnSpPr/>
          <p:nvPr/>
        </p:nvCxnSpPr>
        <p:spPr>
          <a:xfrm flipV="1">
            <a:off x="6007030" y="3241497"/>
            <a:ext cx="914400" cy="265262"/>
          </a:xfrm>
          <a:prstGeom prst="straightConnector1">
            <a:avLst/>
          </a:prstGeom>
          <a:noFill/>
          <a:ln w="31750" cap="flat" cmpd="sng" algn="ctr">
            <a:solidFill>
              <a:srgbClr val="FFC92A"/>
            </a:solidFill>
            <a:prstDash val="solid"/>
            <a:tailEnd type="arrow" w="lg" len="lg"/>
          </a:ln>
          <a:effectLst/>
        </p:spPr>
      </p:cxnSp>
      <p:cxnSp>
        <p:nvCxnSpPr>
          <p:cNvPr id="31" name="Straight Arrow Connector 30">
            <a:extLst>
              <a:ext uri="{FF2B5EF4-FFF2-40B4-BE49-F238E27FC236}">
                <a16:creationId xmlns:a16="http://schemas.microsoft.com/office/drawing/2014/main" id="{E30E08D4-9258-4209-8387-FC8EDBC73A48}"/>
              </a:ext>
            </a:extLst>
          </p:cNvPr>
          <p:cNvCxnSpPr/>
          <p:nvPr/>
        </p:nvCxnSpPr>
        <p:spPr>
          <a:xfrm flipV="1">
            <a:off x="6735285" y="2563750"/>
            <a:ext cx="914400" cy="265262"/>
          </a:xfrm>
          <a:prstGeom prst="straightConnector1">
            <a:avLst/>
          </a:prstGeom>
          <a:noFill/>
          <a:ln w="31750" cap="flat" cmpd="sng" algn="ctr">
            <a:solidFill>
              <a:srgbClr val="FFC92A"/>
            </a:solidFill>
            <a:prstDash val="solid"/>
            <a:tailEnd type="arrow" w="lg" len="lg"/>
          </a:ln>
          <a:effectLst/>
        </p:spPr>
      </p:cxnSp>
      <p:sp>
        <p:nvSpPr>
          <p:cNvPr id="16" name="Rectangle 2">
            <a:extLst>
              <a:ext uri="{FF2B5EF4-FFF2-40B4-BE49-F238E27FC236}">
                <a16:creationId xmlns:a16="http://schemas.microsoft.com/office/drawing/2014/main" id="{04C5D5B6-528D-4F27-8716-F7DC36DE9EB6}"/>
              </a:ext>
            </a:extLst>
          </p:cNvPr>
          <p:cNvSpPr>
            <a:spLocks noChangeArrowheads="1"/>
          </p:cNvSpPr>
          <p:nvPr/>
        </p:nvSpPr>
        <p:spPr bwMode="auto">
          <a:xfrm>
            <a:off x="2997200" y="225848"/>
            <a:ext cx="6197600" cy="5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1218987"/>
            <a:r>
              <a:rPr lang="en-US" altLang="en-US" sz="3600" b="1" dirty="0">
                <a:solidFill>
                  <a:prstClr val="white"/>
                </a:solidFill>
                <a:cs typeface="Arial" panose="020B0604020202020204" pitchFamily="34" charset="0"/>
              </a:rPr>
              <a:t>Failure Modes</a:t>
            </a:r>
            <a:endParaRPr lang="en-US" altLang="en-US" sz="3600" i="1" u="sng" dirty="0">
              <a:solidFill>
                <a:prstClr val="white"/>
              </a:solidFill>
              <a:cs typeface="Arial" panose="020B0604020202020204" pitchFamily="34" charset="0"/>
            </a:endParaRPr>
          </a:p>
        </p:txBody>
      </p:sp>
    </p:spTree>
    <p:extLst>
      <p:ext uri="{BB962C8B-B14F-4D97-AF65-F5344CB8AC3E}">
        <p14:creationId xmlns:p14="http://schemas.microsoft.com/office/powerpoint/2010/main" val="218225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A868FB2D-F6A4-4486-91EB-0D76D3E231C5}"/>
              </a:ext>
            </a:extLst>
          </p:cNvPr>
          <p:cNvSpPr>
            <a:spLocks noChangeArrowheads="1"/>
          </p:cNvSpPr>
          <p:nvPr/>
        </p:nvSpPr>
        <p:spPr bwMode="auto">
          <a:xfrm>
            <a:off x="4376503" y="1140694"/>
            <a:ext cx="3453981" cy="793213"/>
          </a:xfrm>
          <a:prstGeom prst="rect">
            <a:avLst/>
          </a:prstGeom>
          <a:gradFill rotWithShape="1">
            <a:gsLst>
              <a:gs pos="0">
                <a:srgbClr val="F8F8F8">
                  <a:alpha val="14000"/>
                </a:srgbClr>
              </a:gs>
              <a:gs pos="50000">
                <a:srgbClr val="F8F8F8">
                  <a:gamma/>
                  <a:tint val="0"/>
                  <a:invGamma/>
                  <a:alpha val="14000"/>
                </a:srgbClr>
              </a:gs>
              <a:gs pos="100000">
                <a:srgbClr val="F8F8F8">
                  <a:alpha val="14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90000"/>
              </a:lnSpc>
              <a:spcBef>
                <a:spcPct val="2500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Proactive Maintenance Plan</a:t>
            </a:r>
          </a:p>
        </p:txBody>
      </p:sp>
      <p:sp>
        <p:nvSpPr>
          <p:cNvPr id="21" name="Line 4">
            <a:extLst>
              <a:ext uri="{FF2B5EF4-FFF2-40B4-BE49-F238E27FC236}">
                <a16:creationId xmlns:a16="http://schemas.microsoft.com/office/drawing/2014/main" id="{A3749EEF-DEBF-4CE2-A7FF-F22643280FD5}"/>
              </a:ext>
            </a:extLst>
          </p:cNvPr>
          <p:cNvSpPr>
            <a:spLocks noChangeShapeType="1"/>
          </p:cNvSpPr>
          <p:nvPr/>
        </p:nvSpPr>
        <p:spPr bwMode="auto">
          <a:xfrm flipH="1" flipV="1">
            <a:off x="6120319" y="1930232"/>
            <a:ext cx="0" cy="1115511"/>
          </a:xfrm>
          <a:prstGeom prst="line">
            <a:avLst/>
          </a:prstGeom>
          <a:noFill/>
          <a:ln w="571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5">
            <a:extLst>
              <a:ext uri="{FF2B5EF4-FFF2-40B4-BE49-F238E27FC236}">
                <a16:creationId xmlns:a16="http://schemas.microsoft.com/office/drawing/2014/main" id="{DD331098-119B-4C56-8278-728B1C5AE981}"/>
              </a:ext>
            </a:extLst>
          </p:cNvPr>
          <p:cNvSpPr>
            <a:spLocks noChangeArrowheads="1"/>
          </p:cNvSpPr>
          <p:nvPr/>
        </p:nvSpPr>
        <p:spPr bwMode="auto">
          <a:xfrm>
            <a:off x="2129980" y="2221972"/>
            <a:ext cx="2360613" cy="1057335"/>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New/Modifications to Operating Procedures</a:t>
            </a:r>
          </a:p>
        </p:txBody>
      </p:sp>
      <p:sp>
        <p:nvSpPr>
          <p:cNvPr id="23" name="Rectangle 6">
            <a:extLst>
              <a:ext uri="{FF2B5EF4-FFF2-40B4-BE49-F238E27FC236}">
                <a16:creationId xmlns:a16="http://schemas.microsoft.com/office/drawing/2014/main" id="{BFA301EA-2119-4C34-A914-C04CAA30908B}"/>
              </a:ext>
            </a:extLst>
          </p:cNvPr>
          <p:cNvSpPr>
            <a:spLocks noChangeArrowheads="1"/>
          </p:cNvSpPr>
          <p:nvPr/>
        </p:nvSpPr>
        <p:spPr bwMode="auto">
          <a:xfrm>
            <a:off x="7746804" y="2218988"/>
            <a:ext cx="2357437" cy="1057335"/>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C92A"/>
                </a:solidFill>
                <a:effectLst/>
                <a:uLnTx/>
                <a:uFillTx/>
                <a:latin typeface="Arial" panose="020B0604020202020204" pitchFamily="34" charset="0"/>
                <a:ea typeface="宋体" panose="02010600030101010101" pitchFamily="2" charset="-122"/>
                <a:cs typeface="Arial" panose="020B0604020202020204" pitchFamily="34" charset="0"/>
              </a:rPr>
              <a:t>Failure Finding tasks</a:t>
            </a:r>
          </a:p>
        </p:txBody>
      </p:sp>
      <p:sp>
        <p:nvSpPr>
          <p:cNvPr id="24" name="Rectangle 7">
            <a:extLst>
              <a:ext uri="{FF2B5EF4-FFF2-40B4-BE49-F238E27FC236}">
                <a16:creationId xmlns:a16="http://schemas.microsoft.com/office/drawing/2014/main" id="{51349899-AE93-4456-A805-F0C5B256539F}"/>
              </a:ext>
            </a:extLst>
          </p:cNvPr>
          <p:cNvSpPr>
            <a:spLocks noChangeArrowheads="1"/>
          </p:cNvSpPr>
          <p:nvPr/>
        </p:nvSpPr>
        <p:spPr bwMode="auto">
          <a:xfrm>
            <a:off x="2129980" y="3806586"/>
            <a:ext cx="2360613"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Updates/Additions to Technical Publications</a:t>
            </a:r>
          </a:p>
        </p:txBody>
      </p:sp>
      <p:sp>
        <p:nvSpPr>
          <p:cNvPr id="25" name="Rectangle 8">
            <a:extLst>
              <a:ext uri="{FF2B5EF4-FFF2-40B4-BE49-F238E27FC236}">
                <a16:creationId xmlns:a16="http://schemas.microsoft.com/office/drawing/2014/main" id="{27CA3E2C-FA4A-4E27-8400-0F3714771B76}"/>
              </a:ext>
            </a:extLst>
          </p:cNvPr>
          <p:cNvSpPr>
            <a:spLocks noChangeArrowheads="1"/>
          </p:cNvSpPr>
          <p:nvPr/>
        </p:nvSpPr>
        <p:spPr bwMode="auto">
          <a:xfrm>
            <a:off x="2504631" y="5172567"/>
            <a:ext cx="2360613"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New/Modifications to Training Programs</a:t>
            </a:r>
          </a:p>
        </p:txBody>
      </p:sp>
      <p:sp>
        <p:nvSpPr>
          <p:cNvPr id="26" name="Rectangle 9">
            <a:extLst>
              <a:ext uri="{FF2B5EF4-FFF2-40B4-BE49-F238E27FC236}">
                <a16:creationId xmlns:a16="http://schemas.microsoft.com/office/drawing/2014/main" id="{EB20890F-36FE-4B93-A6D7-1545C97B7B4C}"/>
              </a:ext>
            </a:extLst>
          </p:cNvPr>
          <p:cNvSpPr>
            <a:spLocks noChangeArrowheads="1"/>
          </p:cNvSpPr>
          <p:nvPr/>
        </p:nvSpPr>
        <p:spPr bwMode="auto">
          <a:xfrm>
            <a:off x="5239308" y="5353049"/>
            <a:ext cx="1731963" cy="895351"/>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Equipment Redesigns</a:t>
            </a:r>
          </a:p>
        </p:txBody>
      </p:sp>
      <p:sp>
        <p:nvSpPr>
          <p:cNvPr id="27" name="Rectangle 10">
            <a:extLst>
              <a:ext uri="{FF2B5EF4-FFF2-40B4-BE49-F238E27FC236}">
                <a16:creationId xmlns:a16="http://schemas.microsoft.com/office/drawing/2014/main" id="{6C4587D4-3F2D-4D1A-B6DF-2172D819DDD0}"/>
              </a:ext>
            </a:extLst>
          </p:cNvPr>
          <p:cNvSpPr>
            <a:spLocks noChangeArrowheads="1"/>
          </p:cNvSpPr>
          <p:nvPr/>
        </p:nvSpPr>
        <p:spPr bwMode="auto">
          <a:xfrm>
            <a:off x="7758836" y="3807155"/>
            <a:ext cx="2357437"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Troubleshooting Procedures</a:t>
            </a:r>
          </a:p>
        </p:txBody>
      </p:sp>
      <p:sp>
        <p:nvSpPr>
          <p:cNvPr id="28" name="Rectangle 11">
            <a:extLst>
              <a:ext uri="{FF2B5EF4-FFF2-40B4-BE49-F238E27FC236}">
                <a16:creationId xmlns:a16="http://schemas.microsoft.com/office/drawing/2014/main" id="{A7724321-A309-4C3D-975C-6F31E420B214}"/>
              </a:ext>
            </a:extLst>
          </p:cNvPr>
          <p:cNvSpPr>
            <a:spLocks noChangeArrowheads="1"/>
          </p:cNvSpPr>
          <p:nvPr/>
        </p:nvSpPr>
        <p:spPr bwMode="auto">
          <a:xfrm>
            <a:off x="7527480" y="5172567"/>
            <a:ext cx="2360613"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Supply Changes</a:t>
            </a:r>
            <a:endParaRPr kumimoji="0" lang="en-US" altLang="zh-CN" sz="2000" b="0" i="1"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Line 12">
            <a:extLst>
              <a:ext uri="{FF2B5EF4-FFF2-40B4-BE49-F238E27FC236}">
                <a16:creationId xmlns:a16="http://schemas.microsoft.com/office/drawing/2014/main" id="{7351E889-BD9D-43B4-8047-801D7CD4EB34}"/>
              </a:ext>
            </a:extLst>
          </p:cNvPr>
          <p:cNvSpPr>
            <a:spLocks noChangeShapeType="1"/>
          </p:cNvSpPr>
          <p:nvPr/>
        </p:nvSpPr>
        <p:spPr bwMode="auto">
          <a:xfrm flipH="1" flipV="1">
            <a:off x="4490593" y="2796507"/>
            <a:ext cx="469900" cy="523875"/>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Line 13">
            <a:extLst>
              <a:ext uri="{FF2B5EF4-FFF2-40B4-BE49-F238E27FC236}">
                <a16:creationId xmlns:a16="http://schemas.microsoft.com/office/drawing/2014/main" id="{50D6EFC6-482C-4129-AF87-0BF1A29CDAD9}"/>
              </a:ext>
            </a:extLst>
          </p:cNvPr>
          <p:cNvSpPr>
            <a:spLocks noChangeShapeType="1"/>
          </p:cNvSpPr>
          <p:nvPr/>
        </p:nvSpPr>
        <p:spPr bwMode="auto">
          <a:xfrm flipH="1">
            <a:off x="4490593" y="3949031"/>
            <a:ext cx="469900" cy="469900"/>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1" name="Line 14">
            <a:extLst>
              <a:ext uri="{FF2B5EF4-FFF2-40B4-BE49-F238E27FC236}">
                <a16:creationId xmlns:a16="http://schemas.microsoft.com/office/drawing/2014/main" id="{749210BC-CB2E-4DDF-AB57-277DBDBA3D69}"/>
              </a:ext>
            </a:extLst>
          </p:cNvPr>
          <p:cNvSpPr>
            <a:spLocks noChangeShapeType="1"/>
          </p:cNvSpPr>
          <p:nvPr/>
        </p:nvSpPr>
        <p:spPr bwMode="auto">
          <a:xfrm flipH="1">
            <a:off x="4873180" y="4303044"/>
            <a:ext cx="520699" cy="1257300"/>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Line 15">
            <a:extLst>
              <a:ext uri="{FF2B5EF4-FFF2-40B4-BE49-F238E27FC236}">
                <a16:creationId xmlns:a16="http://schemas.microsoft.com/office/drawing/2014/main" id="{16F708FA-17E9-4083-A5CE-AC3ED0B23C86}"/>
              </a:ext>
            </a:extLst>
          </p:cNvPr>
          <p:cNvSpPr>
            <a:spLocks noChangeShapeType="1"/>
          </p:cNvSpPr>
          <p:nvPr/>
        </p:nvSpPr>
        <p:spPr bwMode="auto">
          <a:xfrm>
            <a:off x="6105289" y="4303044"/>
            <a:ext cx="0" cy="1062039"/>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Line 16">
            <a:extLst>
              <a:ext uri="{FF2B5EF4-FFF2-40B4-BE49-F238E27FC236}">
                <a16:creationId xmlns:a16="http://schemas.microsoft.com/office/drawing/2014/main" id="{A86832A8-2239-46E5-A4FB-3919CE72FA9A}"/>
              </a:ext>
            </a:extLst>
          </p:cNvPr>
          <p:cNvSpPr>
            <a:spLocks noChangeShapeType="1"/>
          </p:cNvSpPr>
          <p:nvPr/>
        </p:nvSpPr>
        <p:spPr bwMode="auto">
          <a:xfrm>
            <a:off x="7044879" y="4303044"/>
            <a:ext cx="471488" cy="1257300"/>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Line 17">
            <a:extLst>
              <a:ext uri="{FF2B5EF4-FFF2-40B4-BE49-F238E27FC236}">
                <a16:creationId xmlns:a16="http://schemas.microsoft.com/office/drawing/2014/main" id="{8B731D73-DCDC-4DF7-AA95-CBFBDC973C5E}"/>
              </a:ext>
            </a:extLst>
          </p:cNvPr>
          <p:cNvSpPr>
            <a:spLocks noChangeShapeType="1"/>
          </p:cNvSpPr>
          <p:nvPr/>
        </p:nvSpPr>
        <p:spPr bwMode="auto">
          <a:xfrm>
            <a:off x="7192916" y="4018879"/>
            <a:ext cx="589979" cy="400051"/>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5" name="Line 18">
            <a:extLst>
              <a:ext uri="{FF2B5EF4-FFF2-40B4-BE49-F238E27FC236}">
                <a16:creationId xmlns:a16="http://schemas.microsoft.com/office/drawing/2014/main" id="{A15842DD-B648-41AE-AABC-F9B2270E7D6B}"/>
              </a:ext>
            </a:extLst>
          </p:cNvPr>
          <p:cNvSpPr>
            <a:spLocks noChangeShapeType="1"/>
          </p:cNvSpPr>
          <p:nvPr/>
        </p:nvSpPr>
        <p:spPr bwMode="auto">
          <a:xfrm flipV="1">
            <a:off x="7128600" y="2809208"/>
            <a:ext cx="630237" cy="511175"/>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6" name="AutoShape 19">
            <a:extLst>
              <a:ext uri="{FF2B5EF4-FFF2-40B4-BE49-F238E27FC236}">
                <a16:creationId xmlns:a16="http://schemas.microsoft.com/office/drawing/2014/main" id="{B42458A9-6C6D-43B1-B9FC-61A2FA7B75A1}"/>
              </a:ext>
            </a:extLst>
          </p:cNvPr>
          <p:cNvSpPr>
            <a:spLocks noChangeArrowheads="1"/>
          </p:cNvSpPr>
          <p:nvPr/>
        </p:nvSpPr>
        <p:spPr bwMode="auto">
          <a:xfrm>
            <a:off x="4876424" y="2577050"/>
            <a:ext cx="2436813" cy="1905000"/>
          </a:xfrm>
          <a:prstGeom prst="bevel">
            <a:avLst>
              <a:gd name="adj" fmla="val 12500"/>
            </a:avLst>
          </a:prstGeom>
          <a:solidFill>
            <a:srgbClr val="15306B"/>
          </a:solidFill>
          <a:ln>
            <a:noFill/>
          </a:ln>
          <a:effectLst/>
        </p:spPr>
        <p:txBody>
          <a:bodyPr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1218987"/>
            <a:r>
              <a:rPr lang="en-US" altLang="zh-CN" sz="3200" dirty="0">
                <a:solidFill>
                  <a:srgbClr val="FFC92A"/>
                </a:solidFill>
                <a:ea typeface="宋体" panose="02010600030101010101" pitchFamily="2" charset="-122"/>
                <a:cs typeface="Arial" panose="020B0604020202020204" pitchFamily="34" charset="0"/>
              </a:rPr>
              <a:t>RCM Can Yield</a:t>
            </a:r>
          </a:p>
        </p:txBody>
      </p:sp>
      <p:sp>
        <p:nvSpPr>
          <p:cNvPr id="37" name="Rectangle 2">
            <a:extLst>
              <a:ext uri="{FF2B5EF4-FFF2-40B4-BE49-F238E27FC236}">
                <a16:creationId xmlns:a16="http://schemas.microsoft.com/office/drawing/2014/main" id="{D120E6CA-FEFC-438D-8D09-6B65CAF76492}"/>
              </a:ext>
            </a:extLst>
          </p:cNvPr>
          <p:cNvSpPr>
            <a:spLocks noChangeArrowheads="1"/>
          </p:cNvSpPr>
          <p:nvPr/>
        </p:nvSpPr>
        <p:spPr bwMode="auto">
          <a:xfrm>
            <a:off x="1649265" y="204743"/>
            <a:ext cx="89068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1218987"/>
            <a:r>
              <a:rPr lang="en-US" altLang="en-US" sz="3601" b="1" dirty="0">
                <a:solidFill>
                  <a:prstClr val="white"/>
                </a:solidFill>
                <a:cs typeface="Arial" panose="020B0604020202020204" pitchFamily="34" charset="0"/>
              </a:rPr>
              <a:t>Potential Products of an RCM Analysis</a:t>
            </a:r>
            <a:endParaRPr lang="en-US" altLang="en-US" sz="3601" i="1" u="sng" dirty="0">
              <a:solidFill>
                <a:prstClr val="white"/>
              </a:solidFill>
              <a:cs typeface="Arial" panose="020B0604020202020204" pitchFamily="34" charset="0"/>
            </a:endParaRPr>
          </a:p>
        </p:txBody>
      </p:sp>
    </p:spTree>
    <p:extLst>
      <p:ext uri="{BB962C8B-B14F-4D97-AF65-F5344CB8AC3E}">
        <p14:creationId xmlns:p14="http://schemas.microsoft.com/office/powerpoint/2010/main" val="174121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id="{AC2E4371-6712-4EF7-BF2E-DBC8C0742729}"/>
              </a:ext>
            </a:extLst>
          </p:cNvPr>
          <p:cNvSpPr>
            <a:spLocks noChangeArrowheads="1"/>
          </p:cNvSpPr>
          <p:nvPr/>
        </p:nvSpPr>
        <p:spPr bwMode="auto">
          <a:xfrm>
            <a:off x="609600" y="240088"/>
            <a:ext cx="10744200" cy="5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600" b="1" dirty="0">
                <a:solidFill>
                  <a:prstClr val="white"/>
                </a:solidFill>
                <a:cs typeface="Arial" panose="020B0604020202020204" pitchFamily="34" charset="0"/>
              </a:rPr>
              <a:t>How to Compose Failure Modes</a:t>
            </a:r>
            <a:endParaRPr lang="en-US" altLang="en-US" sz="3600" i="1" u="sng" dirty="0">
              <a:solidFill>
                <a:prstClr val="white"/>
              </a:solidFill>
              <a:cs typeface="Arial" panose="020B0604020202020204" pitchFamily="34" charset="0"/>
            </a:endParaRPr>
          </a:p>
        </p:txBody>
      </p:sp>
      <p:sp>
        <p:nvSpPr>
          <p:cNvPr id="28" name="TextBox 27">
            <a:extLst>
              <a:ext uri="{FF2B5EF4-FFF2-40B4-BE49-F238E27FC236}">
                <a16:creationId xmlns:a16="http://schemas.microsoft.com/office/drawing/2014/main" id="{CECE37E3-BFC1-4915-99AA-B09E123521B2}"/>
              </a:ext>
            </a:extLst>
          </p:cNvPr>
          <p:cNvSpPr txBox="1"/>
          <p:nvPr/>
        </p:nvSpPr>
        <p:spPr>
          <a:xfrm>
            <a:off x="2241462" y="1208542"/>
            <a:ext cx="914086" cy="461665"/>
          </a:xfrm>
          <a:prstGeom prst="rect">
            <a:avLst/>
          </a:prstGeom>
          <a:solidFill>
            <a:srgbClr val="15306B"/>
          </a:solidFill>
          <a:ln>
            <a:solidFill>
              <a:sysClr val="window" lastClr="FFFFFF"/>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Noun</a:t>
            </a:r>
          </a:p>
        </p:txBody>
      </p:sp>
      <p:sp>
        <p:nvSpPr>
          <p:cNvPr id="29" name="TextBox 28">
            <a:extLst>
              <a:ext uri="{FF2B5EF4-FFF2-40B4-BE49-F238E27FC236}">
                <a16:creationId xmlns:a16="http://schemas.microsoft.com/office/drawing/2014/main" id="{8E6D9BCD-BFD1-4F32-8593-7D747A97B272}"/>
              </a:ext>
            </a:extLst>
          </p:cNvPr>
          <p:cNvSpPr txBox="1"/>
          <p:nvPr/>
        </p:nvSpPr>
        <p:spPr>
          <a:xfrm>
            <a:off x="3178202" y="1208542"/>
            <a:ext cx="392430" cy="461665"/>
          </a:xfrm>
          <a:prstGeom prst="rect">
            <a:avLst/>
          </a:prstGeom>
          <a:noFill/>
          <a:ln>
            <a:noFill/>
          </a:ln>
        </p:spPr>
        <p:txBody>
          <a:bodyPr wrap="square" rtlCol="0" anchor="ctr" anchorCtr="1">
            <a:spAutoFit/>
          </a:bodyPr>
          <a:lstStyle/>
          <a:p>
            <a:pPr defTabSz="1218987"/>
            <a:r>
              <a:rPr lang="en-US" sz="2400" dirty="0">
                <a:solidFill>
                  <a:prstClr val="white"/>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7D932BAA-0112-4C5C-88A1-020C9FEBE160}"/>
              </a:ext>
            </a:extLst>
          </p:cNvPr>
          <p:cNvSpPr txBox="1"/>
          <p:nvPr/>
        </p:nvSpPr>
        <p:spPr>
          <a:xfrm>
            <a:off x="5105400" y="1208542"/>
            <a:ext cx="4876800" cy="461665"/>
          </a:xfrm>
          <a:prstGeom prst="rect">
            <a:avLst/>
          </a:prstGeom>
          <a:solidFill>
            <a:srgbClr val="15306B"/>
          </a:solidFill>
          <a:ln>
            <a:solidFill>
              <a:sysClr val="window" lastClr="FFFFFF"/>
            </a:solidFill>
            <a:prstDash val="solid"/>
          </a:ln>
        </p:spPr>
        <p:txBody>
          <a:bodyPr wrap="square" rtlCol="0" anchor="ctr" anchorCtr="1">
            <a:sp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(as necessary)</a:t>
            </a: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 Operating Context</a:t>
            </a:r>
          </a:p>
        </p:txBody>
      </p:sp>
      <p:sp>
        <p:nvSpPr>
          <p:cNvPr id="31" name="Rectangle 30">
            <a:extLst>
              <a:ext uri="{FF2B5EF4-FFF2-40B4-BE49-F238E27FC236}">
                <a16:creationId xmlns:a16="http://schemas.microsoft.com/office/drawing/2014/main" id="{023ADA69-796C-4C46-AD3F-0B20197A78A4}"/>
              </a:ext>
            </a:extLst>
          </p:cNvPr>
          <p:cNvSpPr/>
          <p:nvPr/>
        </p:nvSpPr>
        <p:spPr>
          <a:xfrm>
            <a:off x="1981200" y="1066800"/>
            <a:ext cx="8229600" cy="762000"/>
          </a:xfrm>
          <a:prstGeom prst="rect">
            <a:avLst/>
          </a:prstGeom>
          <a:noFill/>
          <a:ln w="9525" cap="flat" cmpd="sng" algn="ctr">
            <a:solidFill>
              <a:sysClr val="window" lastClr="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32" name="TextBox 31">
            <a:extLst>
              <a:ext uri="{FF2B5EF4-FFF2-40B4-BE49-F238E27FC236}">
                <a16:creationId xmlns:a16="http://schemas.microsoft.com/office/drawing/2014/main" id="{CFEC0EBA-C39D-4ED3-896D-7204A1948D7D}"/>
              </a:ext>
            </a:extLst>
          </p:cNvPr>
          <p:cNvSpPr txBox="1"/>
          <p:nvPr/>
        </p:nvSpPr>
        <p:spPr>
          <a:xfrm>
            <a:off x="3550684" y="1208542"/>
            <a:ext cx="1167896" cy="461665"/>
          </a:xfrm>
          <a:prstGeom prst="rect">
            <a:avLst/>
          </a:prstGeom>
          <a:solidFill>
            <a:srgbClr val="15306B"/>
          </a:solidFill>
          <a:ln>
            <a:solidFill>
              <a:sysClr val="window" lastClr="FFFFFF"/>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Verb</a:t>
            </a:r>
          </a:p>
        </p:txBody>
      </p:sp>
      <p:sp>
        <p:nvSpPr>
          <p:cNvPr id="33" name="TextBox 32">
            <a:extLst>
              <a:ext uri="{FF2B5EF4-FFF2-40B4-BE49-F238E27FC236}">
                <a16:creationId xmlns:a16="http://schemas.microsoft.com/office/drawing/2014/main" id="{31920041-DF68-4E5E-8712-1F30384D2BDC}"/>
              </a:ext>
            </a:extLst>
          </p:cNvPr>
          <p:cNvSpPr txBox="1"/>
          <p:nvPr/>
        </p:nvSpPr>
        <p:spPr>
          <a:xfrm>
            <a:off x="4750946" y="1208542"/>
            <a:ext cx="292631" cy="461665"/>
          </a:xfrm>
          <a:prstGeom prst="rect">
            <a:avLst/>
          </a:prstGeom>
          <a:noFill/>
          <a:ln>
            <a:noFill/>
          </a:ln>
        </p:spPr>
        <p:txBody>
          <a:bodyPr wrap="square" rtlCol="0" anchor="ctr" anchorCtr="1">
            <a:spAutoFit/>
          </a:bodyPr>
          <a:lstStyle/>
          <a:p>
            <a:pPr defTabSz="1218987"/>
            <a:r>
              <a:rPr lang="en-US" sz="2400" dirty="0">
                <a:solidFill>
                  <a:prstClr val="white"/>
                </a:solidFill>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C78E0A11-F4C1-49D1-9F81-A81694621896}"/>
              </a:ext>
            </a:extLst>
          </p:cNvPr>
          <p:cNvSpPr txBox="1"/>
          <p:nvPr/>
        </p:nvSpPr>
        <p:spPr>
          <a:xfrm>
            <a:off x="685800" y="2438400"/>
            <a:ext cx="9091386" cy="3323987"/>
          </a:xfrm>
          <a:prstGeom prst="rect">
            <a:avLst/>
          </a:prstGeom>
          <a:noFill/>
          <a:ln>
            <a:noFill/>
          </a:ln>
        </p:spPr>
        <p:txBody>
          <a:bodyPr wrap="square" rtlCol="0" anchor="t" anchorCtr="0">
            <a:spAutoFit/>
          </a:bodyPr>
          <a:lstStyle/>
          <a:p>
            <a:pPr defTabSz="1218987">
              <a:lnSpc>
                <a:spcPct val="150000"/>
              </a:lnSpc>
            </a:pPr>
            <a:r>
              <a:rPr lang="en-US" sz="2800" dirty="0">
                <a:solidFill>
                  <a:prstClr val="white"/>
                </a:solidFill>
                <a:latin typeface="Arial" panose="020B0604020202020204" pitchFamily="34" charset="0"/>
                <a:cs typeface="Arial" panose="020B0604020202020204" pitchFamily="34" charset="0"/>
              </a:rPr>
              <a:t>Intercooler tubes corrode</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Brake pads wear</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Compressor disc fatigues</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Alternator belt deteriorates</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Power turbine blade fatigues</a:t>
            </a:r>
          </a:p>
        </p:txBody>
      </p:sp>
      <p:cxnSp>
        <p:nvCxnSpPr>
          <p:cNvPr id="35" name="Straight Connector 34">
            <a:extLst>
              <a:ext uri="{FF2B5EF4-FFF2-40B4-BE49-F238E27FC236}">
                <a16:creationId xmlns:a16="http://schemas.microsoft.com/office/drawing/2014/main" id="{D4E7594E-91AE-47C2-B20F-089E5D15A0A7}"/>
              </a:ext>
            </a:extLst>
          </p:cNvPr>
          <p:cNvCxnSpPr>
            <a:cxnSpLocks/>
          </p:cNvCxnSpPr>
          <p:nvPr/>
        </p:nvCxnSpPr>
        <p:spPr>
          <a:xfrm>
            <a:off x="762000" y="3048000"/>
            <a:ext cx="2667000" cy="0"/>
          </a:xfrm>
          <a:prstGeom prst="line">
            <a:avLst/>
          </a:prstGeom>
          <a:noFill/>
          <a:ln w="19050" cap="flat" cmpd="sng" algn="ctr">
            <a:solidFill>
              <a:srgbClr val="FFC92A"/>
            </a:solidFill>
            <a:prstDash val="solid"/>
          </a:ln>
          <a:effectLst/>
        </p:spPr>
      </p:cxnSp>
      <p:cxnSp>
        <p:nvCxnSpPr>
          <p:cNvPr id="36" name="Straight Connector 35">
            <a:extLst>
              <a:ext uri="{FF2B5EF4-FFF2-40B4-BE49-F238E27FC236}">
                <a16:creationId xmlns:a16="http://schemas.microsoft.com/office/drawing/2014/main" id="{428A1977-5293-4495-997E-7FB577CFC142}"/>
              </a:ext>
            </a:extLst>
          </p:cNvPr>
          <p:cNvCxnSpPr>
            <a:cxnSpLocks/>
          </p:cNvCxnSpPr>
          <p:nvPr/>
        </p:nvCxnSpPr>
        <p:spPr>
          <a:xfrm>
            <a:off x="3550684" y="3048000"/>
            <a:ext cx="1167896" cy="0"/>
          </a:xfrm>
          <a:prstGeom prst="line">
            <a:avLst/>
          </a:prstGeom>
          <a:noFill/>
          <a:ln w="19050" cap="flat" cmpd="sng" algn="ctr">
            <a:solidFill>
              <a:srgbClr val="FFC92A"/>
            </a:solidFill>
            <a:prstDash val="solid"/>
          </a:ln>
          <a:effectLst/>
        </p:spPr>
      </p:cxnSp>
      <p:cxnSp>
        <p:nvCxnSpPr>
          <p:cNvPr id="37" name="Straight Connector 36">
            <a:extLst>
              <a:ext uri="{FF2B5EF4-FFF2-40B4-BE49-F238E27FC236}">
                <a16:creationId xmlns:a16="http://schemas.microsoft.com/office/drawing/2014/main" id="{DAA7F9CD-CCBE-4C90-9474-44B799C7CF2A}"/>
              </a:ext>
            </a:extLst>
          </p:cNvPr>
          <p:cNvCxnSpPr>
            <a:cxnSpLocks/>
          </p:cNvCxnSpPr>
          <p:nvPr/>
        </p:nvCxnSpPr>
        <p:spPr>
          <a:xfrm>
            <a:off x="3543300" y="3124200"/>
            <a:ext cx="1167896" cy="0"/>
          </a:xfrm>
          <a:prstGeom prst="line">
            <a:avLst/>
          </a:prstGeom>
          <a:noFill/>
          <a:ln w="19050" cap="flat" cmpd="sng" algn="ctr">
            <a:solidFill>
              <a:srgbClr val="FFC92A"/>
            </a:solidFill>
            <a:prstDash val="solid"/>
          </a:ln>
          <a:effectLst/>
        </p:spPr>
      </p:cxnSp>
      <p:cxnSp>
        <p:nvCxnSpPr>
          <p:cNvPr id="38" name="Straight Connector 37">
            <a:extLst>
              <a:ext uri="{FF2B5EF4-FFF2-40B4-BE49-F238E27FC236}">
                <a16:creationId xmlns:a16="http://schemas.microsoft.com/office/drawing/2014/main" id="{FDD487C7-189E-4F6D-9DA3-47A2CECC901F}"/>
              </a:ext>
            </a:extLst>
          </p:cNvPr>
          <p:cNvCxnSpPr>
            <a:cxnSpLocks/>
          </p:cNvCxnSpPr>
          <p:nvPr/>
        </p:nvCxnSpPr>
        <p:spPr>
          <a:xfrm>
            <a:off x="762000" y="3695700"/>
            <a:ext cx="1752600" cy="0"/>
          </a:xfrm>
          <a:prstGeom prst="line">
            <a:avLst/>
          </a:prstGeom>
          <a:noFill/>
          <a:ln w="19050" cap="flat" cmpd="sng" algn="ctr">
            <a:solidFill>
              <a:srgbClr val="FFC92A"/>
            </a:solidFill>
            <a:prstDash val="solid"/>
          </a:ln>
          <a:effectLst/>
        </p:spPr>
      </p:cxnSp>
      <p:cxnSp>
        <p:nvCxnSpPr>
          <p:cNvPr id="39" name="Straight Connector 38">
            <a:extLst>
              <a:ext uri="{FF2B5EF4-FFF2-40B4-BE49-F238E27FC236}">
                <a16:creationId xmlns:a16="http://schemas.microsoft.com/office/drawing/2014/main" id="{5E4CD368-84B0-44C4-9C8B-0E6619B70121}"/>
              </a:ext>
            </a:extLst>
          </p:cNvPr>
          <p:cNvCxnSpPr>
            <a:cxnSpLocks/>
          </p:cNvCxnSpPr>
          <p:nvPr/>
        </p:nvCxnSpPr>
        <p:spPr>
          <a:xfrm>
            <a:off x="762000" y="4343400"/>
            <a:ext cx="2667000" cy="0"/>
          </a:xfrm>
          <a:prstGeom prst="line">
            <a:avLst/>
          </a:prstGeom>
          <a:noFill/>
          <a:ln w="19050" cap="flat" cmpd="sng" algn="ctr">
            <a:solidFill>
              <a:srgbClr val="FFC92A"/>
            </a:solidFill>
            <a:prstDash val="solid"/>
          </a:ln>
          <a:effectLst/>
        </p:spPr>
      </p:cxnSp>
      <p:cxnSp>
        <p:nvCxnSpPr>
          <p:cNvPr id="40" name="Straight Connector 39">
            <a:extLst>
              <a:ext uri="{FF2B5EF4-FFF2-40B4-BE49-F238E27FC236}">
                <a16:creationId xmlns:a16="http://schemas.microsoft.com/office/drawing/2014/main" id="{3477C613-E13D-46B8-86A5-263B54707FB4}"/>
              </a:ext>
            </a:extLst>
          </p:cNvPr>
          <p:cNvCxnSpPr>
            <a:cxnSpLocks/>
          </p:cNvCxnSpPr>
          <p:nvPr/>
        </p:nvCxnSpPr>
        <p:spPr>
          <a:xfrm>
            <a:off x="762000" y="4953000"/>
            <a:ext cx="2209800" cy="0"/>
          </a:xfrm>
          <a:prstGeom prst="line">
            <a:avLst/>
          </a:prstGeom>
          <a:noFill/>
          <a:ln w="19050" cap="flat" cmpd="sng" algn="ctr">
            <a:solidFill>
              <a:srgbClr val="FFC92A"/>
            </a:solidFill>
            <a:prstDash val="solid"/>
          </a:ln>
          <a:effectLst/>
        </p:spPr>
      </p:cxnSp>
      <p:cxnSp>
        <p:nvCxnSpPr>
          <p:cNvPr id="41" name="Straight Connector 40">
            <a:extLst>
              <a:ext uri="{FF2B5EF4-FFF2-40B4-BE49-F238E27FC236}">
                <a16:creationId xmlns:a16="http://schemas.microsoft.com/office/drawing/2014/main" id="{6AD9F3A6-0E9D-4029-BAAE-0097E7C077FC}"/>
              </a:ext>
            </a:extLst>
          </p:cNvPr>
          <p:cNvCxnSpPr>
            <a:cxnSpLocks/>
          </p:cNvCxnSpPr>
          <p:nvPr/>
        </p:nvCxnSpPr>
        <p:spPr>
          <a:xfrm>
            <a:off x="762000" y="5650230"/>
            <a:ext cx="3200400" cy="0"/>
          </a:xfrm>
          <a:prstGeom prst="line">
            <a:avLst/>
          </a:prstGeom>
          <a:noFill/>
          <a:ln w="19050" cap="flat" cmpd="sng" algn="ctr">
            <a:solidFill>
              <a:srgbClr val="FFC92A"/>
            </a:solidFill>
            <a:prstDash val="solid"/>
          </a:ln>
          <a:effectLst/>
        </p:spPr>
      </p:cxnSp>
      <p:cxnSp>
        <p:nvCxnSpPr>
          <p:cNvPr id="42" name="Straight Connector 41">
            <a:extLst>
              <a:ext uri="{FF2B5EF4-FFF2-40B4-BE49-F238E27FC236}">
                <a16:creationId xmlns:a16="http://schemas.microsoft.com/office/drawing/2014/main" id="{1D2CD044-8C2A-4738-BFB0-0ECCB67152EC}"/>
              </a:ext>
            </a:extLst>
          </p:cNvPr>
          <p:cNvCxnSpPr>
            <a:cxnSpLocks/>
          </p:cNvCxnSpPr>
          <p:nvPr/>
        </p:nvCxnSpPr>
        <p:spPr>
          <a:xfrm>
            <a:off x="2674384" y="3695700"/>
            <a:ext cx="754616" cy="0"/>
          </a:xfrm>
          <a:prstGeom prst="line">
            <a:avLst/>
          </a:prstGeom>
          <a:noFill/>
          <a:ln w="19050" cap="flat" cmpd="sng" algn="ctr">
            <a:solidFill>
              <a:srgbClr val="FFC92A"/>
            </a:solidFill>
            <a:prstDash val="solid"/>
          </a:ln>
          <a:effectLst/>
        </p:spPr>
      </p:cxnSp>
      <p:cxnSp>
        <p:nvCxnSpPr>
          <p:cNvPr id="43" name="Straight Connector 42">
            <a:extLst>
              <a:ext uri="{FF2B5EF4-FFF2-40B4-BE49-F238E27FC236}">
                <a16:creationId xmlns:a16="http://schemas.microsoft.com/office/drawing/2014/main" id="{B8C7F61E-FE2A-4B6E-95C1-24D0DF37AAF8}"/>
              </a:ext>
            </a:extLst>
          </p:cNvPr>
          <p:cNvCxnSpPr>
            <a:cxnSpLocks/>
          </p:cNvCxnSpPr>
          <p:nvPr/>
        </p:nvCxnSpPr>
        <p:spPr>
          <a:xfrm>
            <a:off x="2667000" y="3771900"/>
            <a:ext cx="762000" cy="0"/>
          </a:xfrm>
          <a:prstGeom prst="line">
            <a:avLst/>
          </a:prstGeom>
          <a:noFill/>
          <a:ln w="19050" cap="flat" cmpd="sng" algn="ctr">
            <a:solidFill>
              <a:srgbClr val="FFC92A"/>
            </a:solidFill>
            <a:prstDash val="solid"/>
          </a:ln>
          <a:effectLst/>
        </p:spPr>
      </p:cxnSp>
      <p:cxnSp>
        <p:nvCxnSpPr>
          <p:cNvPr id="44" name="Straight Connector 43">
            <a:extLst>
              <a:ext uri="{FF2B5EF4-FFF2-40B4-BE49-F238E27FC236}">
                <a16:creationId xmlns:a16="http://schemas.microsoft.com/office/drawing/2014/main" id="{3ECCA6A6-EF88-4AEA-BB76-104069193BD2}"/>
              </a:ext>
            </a:extLst>
          </p:cNvPr>
          <p:cNvCxnSpPr>
            <a:cxnSpLocks/>
          </p:cNvCxnSpPr>
          <p:nvPr/>
        </p:nvCxnSpPr>
        <p:spPr>
          <a:xfrm>
            <a:off x="3135228" y="4946070"/>
            <a:ext cx="1801368" cy="0"/>
          </a:xfrm>
          <a:prstGeom prst="line">
            <a:avLst/>
          </a:prstGeom>
          <a:noFill/>
          <a:ln w="19050" cap="flat" cmpd="sng" algn="ctr">
            <a:solidFill>
              <a:srgbClr val="FFC92A"/>
            </a:solidFill>
            <a:prstDash val="solid"/>
          </a:ln>
          <a:effectLst/>
        </p:spPr>
      </p:cxnSp>
      <p:cxnSp>
        <p:nvCxnSpPr>
          <p:cNvPr id="45" name="Straight Connector 44">
            <a:extLst>
              <a:ext uri="{FF2B5EF4-FFF2-40B4-BE49-F238E27FC236}">
                <a16:creationId xmlns:a16="http://schemas.microsoft.com/office/drawing/2014/main" id="{3B53B674-3EC0-4872-8339-9F8DCE88DEA8}"/>
              </a:ext>
            </a:extLst>
          </p:cNvPr>
          <p:cNvCxnSpPr>
            <a:cxnSpLocks/>
          </p:cNvCxnSpPr>
          <p:nvPr/>
        </p:nvCxnSpPr>
        <p:spPr>
          <a:xfrm>
            <a:off x="3135228" y="5022270"/>
            <a:ext cx="1797452" cy="0"/>
          </a:xfrm>
          <a:prstGeom prst="line">
            <a:avLst/>
          </a:prstGeom>
          <a:noFill/>
          <a:ln w="19050" cap="flat" cmpd="sng" algn="ctr">
            <a:solidFill>
              <a:srgbClr val="FFC92A"/>
            </a:solidFill>
            <a:prstDash val="solid"/>
          </a:ln>
          <a:effectLst/>
        </p:spPr>
      </p:cxnSp>
      <p:cxnSp>
        <p:nvCxnSpPr>
          <p:cNvPr id="46" name="Straight Connector 45">
            <a:extLst>
              <a:ext uri="{FF2B5EF4-FFF2-40B4-BE49-F238E27FC236}">
                <a16:creationId xmlns:a16="http://schemas.microsoft.com/office/drawing/2014/main" id="{79FFAF25-D3B8-47BE-8C09-7DC109DDB3D4}"/>
              </a:ext>
            </a:extLst>
          </p:cNvPr>
          <p:cNvCxnSpPr>
            <a:cxnSpLocks/>
          </p:cNvCxnSpPr>
          <p:nvPr/>
        </p:nvCxnSpPr>
        <p:spPr>
          <a:xfrm>
            <a:off x="3534790" y="4363720"/>
            <a:ext cx="1170432" cy="0"/>
          </a:xfrm>
          <a:prstGeom prst="line">
            <a:avLst/>
          </a:prstGeom>
          <a:noFill/>
          <a:ln w="19050" cap="flat" cmpd="sng" algn="ctr">
            <a:solidFill>
              <a:srgbClr val="FFC92A"/>
            </a:solidFill>
            <a:prstDash val="solid"/>
          </a:ln>
          <a:effectLst/>
        </p:spPr>
      </p:cxnSp>
      <p:cxnSp>
        <p:nvCxnSpPr>
          <p:cNvPr id="47" name="Straight Connector 46">
            <a:extLst>
              <a:ext uri="{FF2B5EF4-FFF2-40B4-BE49-F238E27FC236}">
                <a16:creationId xmlns:a16="http://schemas.microsoft.com/office/drawing/2014/main" id="{64096889-9764-4F1F-B2F1-BA46409E3839}"/>
              </a:ext>
            </a:extLst>
          </p:cNvPr>
          <p:cNvCxnSpPr>
            <a:cxnSpLocks/>
          </p:cNvCxnSpPr>
          <p:nvPr/>
        </p:nvCxnSpPr>
        <p:spPr>
          <a:xfrm>
            <a:off x="3534790" y="4439920"/>
            <a:ext cx="1170432" cy="0"/>
          </a:xfrm>
          <a:prstGeom prst="line">
            <a:avLst/>
          </a:prstGeom>
          <a:noFill/>
          <a:ln w="19050" cap="flat" cmpd="sng" algn="ctr">
            <a:solidFill>
              <a:srgbClr val="FFC92A"/>
            </a:solidFill>
            <a:prstDash val="solid"/>
          </a:ln>
          <a:effectLst/>
        </p:spPr>
      </p:cxnSp>
      <p:cxnSp>
        <p:nvCxnSpPr>
          <p:cNvPr id="48" name="Straight Connector 47">
            <a:extLst>
              <a:ext uri="{FF2B5EF4-FFF2-40B4-BE49-F238E27FC236}">
                <a16:creationId xmlns:a16="http://schemas.microsoft.com/office/drawing/2014/main" id="{087CAF7C-3995-4A67-B947-A155CFF7165B}"/>
              </a:ext>
            </a:extLst>
          </p:cNvPr>
          <p:cNvCxnSpPr>
            <a:cxnSpLocks/>
          </p:cNvCxnSpPr>
          <p:nvPr/>
        </p:nvCxnSpPr>
        <p:spPr>
          <a:xfrm>
            <a:off x="4069584" y="5650230"/>
            <a:ext cx="1167896" cy="0"/>
          </a:xfrm>
          <a:prstGeom prst="line">
            <a:avLst/>
          </a:prstGeom>
          <a:noFill/>
          <a:ln w="19050" cap="flat" cmpd="sng" algn="ctr">
            <a:solidFill>
              <a:srgbClr val="FFC92A"/>
            </a:solidFill>
            <a:prstDash val="solid"/>
          </a:ln>
          <a:effectLst/>
        </p:spPr>
      </p:cxnSp>
      <p:cxnSp>
        <p:nvCxnSpPr>
          <p:cNvPr id="49" name="Straight Connector 48">
            <a:extLst>
              <a:ext uri="{FF2B5EF4-FFF2-40B4-BE49-F238E27FC236}">
                <a16:creationId xmlns:a16="http://schemas.microsoft.com/office/drawing/2014/main" id="{9954FE5C-3219-4028-BED9-28317BBF46C1}"/>
              </a:ext>
            </a:extLst>
          </p:cNvPr>
          <p:cNvCxnSpPr>
            <a:cxnSpLocks/>
          </p:cNvCxnSpPr>
          <p:nvPr/>
        </p:nvCxnSpPr>
        <p:spPr>
          <a:xfrm>
            <a:off x="4069584" y="5726430"/>
            <a:ext cx="1167896" cy="0"/>
          </a:xfrm>
          <a:prstGeom prst="line">
            <a:avLst/>
          </a:prstGeom>
          <a:noFill/>
          <a:ln w="19050" cap="flat" cmpd="sng" algn="ctr">
            <a:solidFill>
              <a:srgbClr val="FFC92A"/>
            </a:solidFill>
            <a:prstDash val="solid"/>
          </a:ln>
          <a:effectLst/>
        </p:spPr>
      </p:cxnSp>
    </p:spTree>
    <p:extLst>
      <p:ext uri="{BB962C8B-B14F-4D97-AF65-F5344CB8AC3E}">
        <p14:creationId xmlns:p14="http://schemas.microsoft.com/office/powerpoint/2010/main" val="391776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01004A0-22F8-49AE-81F5-FC705E3E7C11}"/>
              </a:ext>
            </a:extLst>
          </p:cNvPr>
          <p:cNvSpPr>
            <a:spLocks noChangeArrowheads="1"/>
          </p:cNvSpPr>
          <p:nvPr/>
        </p:nvSpPr>
        <p:spPr bwMode="auto">
          <a:xfrm>
            <a:off x="1328613" y="2108499"/>
            <a:ext cx="9534774" cy="181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US" altLang="en-US" sz="4800" b="1" dirty="0">
                <a:solidFill>
                  <a:schemeClr val="bg1"/>
                </a:solidFill>
              </a:rPr>
              <a:t>Reliability Centered Maintenance (RCM) Overview</a:t>
            </a:r>
          </a:p>
        </p:txBody>
      </p:sp>
    </p:spTree>
    <p:extLst>
      <p:ext uri="{BB962C8B-B14F-4D97-AF65-F5344CB8AC3E}">
        <p14:creationId xmlns:p14="http://schemas.microsoft.com/office/powerpoint/2010/main" val="3998066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47832E4-F61B-4A1F-8466-81477566E8C8}"/>
              </a:ext>
            </a:extLst>
          </p:cNvPr>
          <p:cNvSpPr>
            <a:spLocks noChangeArrowheads="1"/>
          </p:cNvSpPr>
          <p:nvPr/>
        </p:nvSpPr>
        <p:spPr bwMode="auto">
          <a:xfrm>
            <a:off x="609600" y="240088"/>
            <a:ext cx="10744200" cy="5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600" b="1" dirty="0">
                <a:solidFill>
                  <a:prstClr val="white"/>
                </a:solidFill>
                <a:cs typeface="Arial" panose="020B0604020202020204" pitchFamily="34" charset="0"/>
              </a:rPr>
              <a:t>How to Compose Failure Modes</a:t>
            </a:r>
            <a:endParaRPr lang="en-US" altLang="en-US" sz="3600" i="1" u="sng" dirty="0">
              <a:solidFill>
                <a:prstClr val="white"/>
              </a:solidFill>
              <a:cs typeface="Arial" panose="020B0604020202020204" pitchFamily="34" charset="0"/>
            </a:endParaRPr>
          </a:p>
        </p:txBody>
      </p:sp>
      <p:sp>
        <p:nvSpPr>
          <p:cNvPr id="31" name="TextBox 30">
            <a:extLst>
              <a:ext uri="{FF2B5EF4-FFF2-40B4-BE49-F238E27FC236}">
                <a16:creationId xmlns:a16="http://schemas.microsoft.com/office/drawing/2014/main" id="{7122E037-6631-4A79-9D1F-8A80B8EA17DA}"/>
              </a:ext>
            </a:extLst>
          </p:cNvPr>
          <p:cNvSpPr txBox="1"/>
          <p:nvPr/>
        </p:nvSpPr>
        <p:spPr>
          <a:xfrm>
            <a:off x="2241462" y="1208542"/>
            <a:ext cx="914086" cy="461665"/>
          </a:xfrm>
          <a:prstGeom prst="rect">
            <a:avLst/>
          </a:prstGeom>
          <a:solidFill>
            <a:srgbClr val="15306B"/>
          </a:solidFill>
          <a:ln>
            <a:solidFill>
              <a:sysClr val="window" lastClr="FFFFFF"/>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Noun</a:t>
            </a:r>
          </a:p>
        </p:txBody>
      </p:sp>
      <p:sp>
        <p:nvSpPr>
          <p:cNvPr id="32" name="TextBox 31">
            <a:extLst>
              <a:ext uri="{FF2B5EF4-FFF2-40B4-BE49-F238E27FC236}">
                <a16:creationId xmlns:a16="http://schemas.microsoft.com/office/drawing/2014/main" id="{0477B69D-BE57-4ACE-85AA-DACE79A3364A}"/>
              </a:ext>
            </a:extLst>
          </p:cNvPr>
          <p:cNvSpPr txBox="1"/>
          <p:nvPr/>
        </p:nvSpPr>
        <p:spPr>
          <a:xfrm>
            <a:off x="3178202" y="1208542"/>
            <a:ext cx="392430" cy="461665"/>
          </a:xfrm>
          <a:prstGeom prst="rect">
            <a:avLst/>
          </a:prstGeom>
          <a:noFill/>
          <a:ln>
            <a:noFill/>
          </a:ln>
        </p:spPr>
        <p:txBody>
          <a:bodyPr wrap="square" rtlCol="0" anchor="ctr" anchorCtr="1">
            <a:spAutoFit/>
          </a:bodyPr>
          <a:lstStyle/>
          <a:p>
            <a:pPr defTabSz="1218987"/>
            <a:r>
              <a:rPr lang="en-US" sz="2400" dirty="0">
                <a:solidFill>
                  <a:prstClr val="white"/>
                </a:solidFill>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17765D2D-179E-4055-988B-4D6C466F0692}"/>
              </a:ext>
            </a:extLst>
          </p:cNvPr>
          <p:cNvSpPr txBox="1"/>
          <p:nvPr/>
        </p:nvSpPr>
        <p:spPr>
          <a:xfrm>
            <a:off x="5105400" y="1208542"/>
            <a:ext cx="4876800" cy="461665"/>
          </a:xfrm>
          <a:prstGeom prst="rect">
            <a:avLst/>
          </a:prstGeom>
          <a:solidFill>
            <a:srgbClr val="15306B"/>
          </a:solidFill>
          <a:ln>
            <a:solidFill>
              <a:sysClr val="window" lastClr="FFFFFF"/>
            </a:solidFill>
            <a:prstDash val="solid"/>
          </a:ln>
        </p:spPr>
        <p:txBody>
          <a:bodyPr wrap="square" rtlCol="0" anchor="ctr" anchorCtr="1">
            <a:sp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(as necessary)</a:t>
            </a: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 Operating Context</a:t>
            </a:r>
          </a:p>
        </p:txBody>
      </p:sp>
      <p:sp>
        <p:nvSpPr>
          <p:cNvPr id="34" name="Rectangle 33">
            <a:extLst>
              <a:ext uri="{FF2B5EF4-FFF2-40B4-BE49-F238E27FC236}">
                <a16:creationId xmlns:a16="http://schemas.microsoft.com/office/drawing/2014/main" id="{1789EA7E-0E0D-400B-888F-7CC10BA70527}"/>
              </a:ext>
            </a:extLst>
          </p:cNvPr>
          <p:cNvSpPr/>
          <p:nvPr/>
        </p:nvSpPr>
        <p:spPr>
          <a:xfrm>
            <a:off x="1981200" y="1066800"/>
            <a:ext cx="8229600" cy="762000"/>
          </a:xfrm>
          <a:prstGeom prst="rect">
            <a:avLst/>
          </a:prstGeom>
          <a:noFill/>
          <a:ln w="9525" cap="flat" cmpd="sng" algn="ctr">
            <a:solidFill>
              <a:sysClr val="window" lastClr="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35" name="TextBox 34">
            <a:extLst>
              <a:ext uri="{FF2B5EF4-FFF2-40B4-BE49-F238E27FC236}">
                <a16:creationId xmlns:a16="http://schemas.microsoft.com/office/drawing/2014/main" id="{F81EBFC7-A5AF-4B15-B2E4-CB999B69350E}"/>
              </a:ext>
            </a:extLst>
          </p:cNvPr>
          <p:cNvSpPr txBox="1"/>
          <p:nvPr/>
        </p:nvSpPr>
        <p:spPr>
          <a:xfrm>
            <a:off x="3550684" y="1208542"/>
            <a:ext cx="1167896" cy="461665"/>
          </a:xfrm>
          <a:prstGeom prst="rect">
            <a:avLst/>
          </a:prstGeom>
          <a:solidFill>
            <a:srgbClr val="15306B"/>
          </a:solidFill>
          <a:ln>
            <a:solidFill>
              <a:sysClr val="window" lastClr="FFFFFF"/>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Verb</a:t>
            </a:r>
          </a:p>
        </p:txBody>
      </p:sp>
      <p:sp>
        <p:nvSpPr>
          <p:cNvPr id="36" name="TextBox 35">
            <a:extLst>
              <a:ext uri="{FF2B5EF4-FFF2-40B4-BE49-F238E27FC236}">
                <a16:creationId xmlns:a16="http://schemas.microsoft.com/office/drawing/2014/main" id="{8E0CDFF7-05E9-4E7D-BFAE-5C1B473729E2}"/>
              </a:ext>
            </a:extLst>
          </p:cNvPr>
          <p:cNvSpPr txBox="1"/>
          <p:nvPr/>
        </p:nvSpPr>
        <p:spPr>
          <a:xfrm>
            <a:off x="4750946" y="1208542"/>
            <a:ext cx="292631" cy="461665"/>
          </a:xfrm>
          <a:prstGeom prst="rect">
            <a:avLst/>
          </a:prstGeom>
          <a:noFill/>
          <a:ln>
            <a:noFill/>
          </a:ln>
        </p:spPr>
        <p:txBody>
          <a:bodyPr wrap="square" rtlCol="0" anchor="ctr" anchorCtr="1">
            <a:spAutoFit/>
          </a:bodyPr>
          <a:lstStyle/>
          <a:p>
            <a:pPr defTabSz="1218987"/>
            <a:r>
              <a:rPr lang="en-US" sz="2400" dirty="0">
                <a:solidFill>
                  <a:prstClr val="white"/>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CABEF23F-7576-4535-9620-484962D64B59}"/>
              </a:ext>
            </a:extLst>
          </p:cNvPr>
          <p:cNvSpPr txBox="1"/>
          <p:nvPr/>
        </p:nvSpPr>
        <p:spPr>
          <a:xfrm>
            <a:off x="685800" y="2438400"/>
            <a:ext cx="9091386" cy="3323987"/>
          </a:xfrm>
          <a:prstGeom prst="rect">
            <a:avLst/>
          </a:prstGeom>
          <a:noFill/>
          <a:ln>
            <a:noFill/>
          </a:ln>
        </p:spPr>
        <p:txBody>
          <a:bodyPr wrap="square" rtlCol="0" anchor="t" anchorCtr="0">
            <a:spAutoFit/>
          </a:bodyPr>
          <a:lstStyle/>
          <a:p>
            <a:pPr defTabSz="1218987">
              <a:lnSpc>
                <a:spcPct val="150000"/>
              </a:lnSpc>
            </a:pPr>
            <a:r>
              <a:rPr lang="en-US" sz="2800" dirty="0">
                <a:solidFill>
                  <a:prstClr val="white"/>
                </a:solidFill>
                <a:latin typeface="Arial" panose="020B0604020202020204" pitchFamily="34" charset="0"/>
                <a:cs typeface="Arial" panose="020B0604020202020204" pitchFamily="34" charset="0"/>
              </a:rPr>
              <a:t>Intercooler tubes corrode</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Brake pads wear</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Compressor disc fatigues</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Alternator belt deteriorates</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Power turbine blade fatigues</a:t>
            </a:r>
          </a:p>
        </p:txBody>
      </p:sp>
      <p:sp>
        <p:nvSpPr>
          <p:cNvPr id="38" name="TextBox 37">
            <a:extLst>
              <a:ext uri="{FF2B5EF4-FFF2-40B4-BE49-F238E27FC236}">
                <a16:creationId xmlns:a16="http://schemas.microsoft.com/office/drawing/2014/main" id="{D240AE4D-46D5-4B9C-987A-FD0730CB51E1}"/>
              </a:ext>
            </a:extLst>
          </p:cNvPr>
          <p:cNvSpPr txBox="1"/>
          <p:nvPr/>
        </p:nvSpPr>
        <p:spPr>
          <a:xfrm>
            <a:off x="4703776" y="2558142"/>
            <a:ext cx="3124200" cy="523220"/>
          </a:xfrm>
          <a:prstGeom prst="rect">
            <a:avLst/>
          </a:prstGeom>
          <a:noFill/>
          <a:ln>
            <a:noFill/>
          </a:ln>
        </p:spPr>
        <p:txBody>
          <a:bodyPr wrap="square" rtlCol="0" anchor="ctr" anchorCtr="1">
            <a:spAutoFit/>
          </a:bodyPr>
          <a:lstStyle/>
          <a:p>
            <a:pPr defTabSz="1218987"/>
            <a:r>
              <a:rPr lang="en-US" sz="2800" dirty="0">
                <a:solidFill>
                  <a:srgbClr val="FFC92A"/>
                </a:solidFill>
                <a:latin typeface="Arial" panose="020B0604020202020204" pitchFamily="34" charset="0"/>
                <a:cs typeface="Arial" panose="020B0604020202020204" pitchFamily="34" charset="0"/>
              </a:rPr>
              <a:t>due to normal use</a:t>
            </a:r>
          </a:p>
        </p:txBody>
      </p:sp>
      <p:sp>
        <p:nvSpPr>
          <p:cNvPr id="39" name="TextBox 38">
            <a:extLst>
              <a:ext uri="{FF2B5EF4-FFF2-40B4-BE49-F238E27FC236}">
                <a16:creationId xmlns:a16="http://schemas.microsoft.com/office/drawing/2014/main" id="{A7681CC8-D894-433E-BF65-386E16B40D8A}"/>
              </a:ext>
            </a:extLst>
          </p:cNvPr>
          <p:cNvSpPr txBox="1"/>
          <p:nvPr/>
        </p:nvSpPr>
        <p:spPr>
          <a:xfrm>
            <a:off x="3414486" y="3200400"/>
            <a:ext cx="3124200" cy="523220"/>
          </a:xfrm>
          <a:prstGeom prst="rect">
            <a:avLst/>
          </a:prstGeom>
          <a:noFill/>
          <a:ln>
            <a:noFill/>
          </a:ln>
        </p:spPr>
        <p:txBody>
          <a:bodyPr wrap="square" rtlCol="0" anchor="ctr" anchorCtr="1">
            <a:spAutoFit/>
          </a:bodyPr>
          <a:lstStyle/>
          <a:p>
            <a:pPr defTabSz="1218987"/>
            <a:r>
              <a:rPr lang="en-US" sz="2800" dirty="0">
                <a:solidFill>
                  <a:srgbClr val="FFC92A"/>
                </a:solidFill>
                <a:latin typeface="Arial" panose="020B0604020202020204" pitchFamily="34" charset="0"/>
                <a:cs typeface="Arial" panose="020B0604020202020204" pitchFamily="34" charset="0"/>
              </a:rPr>
              <a:t>due to normal use</a:t>
            </a:r>
          </a:p>
        </p:txBody>
      </p:sp>
      <p:sp>
        <p:nvSpPr>
          <p:cNvPr id="40" name="TextBox 39">
            <a:extLst>
              <a:ext uri="{FF2B5EF4-FFF2-40B4-BE49-F238E27FC236}">
                <a16:creationId xmlns:a16="http://schemas.microsoft.com/office/drawing/2014/main" id="{83DF6305-306E-463C-9BEA-27199BE2ABF5}"/>
              </a:ext>
            </a:extLst>
          </p:cNvPr>
          <p:cNvSpPr txBox="1"/>
          <p:nvPr/>
        </p:nvSpPr>
        <p:spPr>
          <a:xfrm>
            <a:off x="4753428" y="3838324"/>
            <a:ext cx="3124200" cy="523220"/>
          </a:xfrm>
          <a:prstGeom prst="rect">
            <a:avLst/>
          </a:prstGeom>
          <a:noFill/>
          <a:ln>
            <a:noFill/>
          </a:ln>
        </p:spPr>
        <p:txBody>
          <a:bodyPr wrap="square" rtlCol="0" anchor="ctr" anchorCtr="1">
            <a:spAutoFit/>
          </a:bodyPr>
          <a:lstStyle/>
          <a:p>
            <a:pPr defTabSz="1218987"/>
            <a:r>
              <a:rPr lang="en-US" sz="2800" dirty="0">
                <a:solidFill>
                  <a:srgbClr val="FFC92A"/>
                </a:solidFill>
                <a:latin typeface="Arial" panose="020B0604020202020204" pitchFamily="34" charset="0"/>
                <a:cs typeface="Arial" panose="020B0604020202020204" pitchFamily="34" charset="0"/>
              </a:rPr>
              <a:t>due to normal use</a:t>
            </a:r>
          </a:p>
        </p:txBody>
      </p:sp>
      <p:sp>
        <p:nvSpPr>
          <p:cNvPr id="41" name="TextBox 40">
            <a:extLst>
              <a:ext uri="{FF2B5EF4-FFF2-40B4-BE49-F238E27FC236}">
                <a16:creationId xmlns:a16="http://schemas.microsoft.com/office/drawing/2014/main" id="{2E39E3F0-EA53-41B4-B37D-24960816EF40}"/>
              </a:ext>
            </a:extLst>
          </p:cNvPr>
          <p:cNvSpPr txBox="1"/>
          <p:nvPr/>
        </p:nvSpPr>
        <p:spPr>
          <a:xfrm>
            <a:off x="4923972" y="4477656"/>
            <a:ext cx="3124200" cy="523220"/>
          </a:xfrm>
          <a:prstGeom prst="rect">
            <a:avLst/>
          </a:prstGeom>
          <a:noFill/>
          <a:ln>
            <a:noFill/>
          </a:ln>
        </p:spPr>
        <p:txBody>
          <a:bodyPr wrap="square" rtlCol="0" anchor="ctr" anchorCtr="1">
            <a:spAutoFit/>
          </a:bodyPr>
          <a:lstStyle/>
          <a:p>
            <a:pPr defTabSz="1218987"/>
            <a:r>
              <a:rPr lang="en-US" sz="2800" dirty="0">
                <a:solidFill>
                  <a:srgbClr val="FFC92A"/>
                </a:solidFill>
                <a:latin typeface="Arial" panose="020B0604020202020204" pitchFamily="34" charset="0"/>
                <a:cs typeface="Arial" panose="020B0604020202020204" pitchFamily="34" charset="0"/>
              </a:rPr>
              <a:t>due to normal use</a:t>
            </a:r>
          </a:p>
        </p:txBody>
      </p:sp>
      <p:sp>
        <p:nvSpPr>
          <p:cNvPr id="42" name="TextBox 41">
            <a:extLst>
              <a:ext uri="{FF2B5EF4-FFF2-40B4-BE49-F238E27FC236}">
                <a16:creationId xmlns:a16="http://schemas.microsoft.com/office/drawing/2014/main" id="{984520AB-9E4D-4FF0-B885-4DEDF7686329}"/>
              </a:ext>
            </a:extLst>
          </p:cNvPr>
          <p:cNvSpPr txBox="1"/>
          <p:nvPr/>
        </p:nvSpPr>
        <p:spPr>
          <a:xfrm>
            <a:off x="5348514" y="5115580"/>
            <a:ext cx="3124200" cy="523220"/>
          </a:xfrm>
          <a:prstGeom prst="rect">
            <a:avLst/>
          </a:prstGeom>
          <a:noFill/>
          <a:ln>
            <a:noFill/>
          </a:ln>
        </p:spPr>
        <p:txBody>
          <a:bodyPr wrap="square" rtlCol="0" anchor="ctr" anchorCtr="1">
            <a:spAutoFit/>
          </a:bodyPr>
          <a:lstStyle/>
          <a:p>
            <a:pPr defTabSz="1218987"/>
            <a:r>
              <a:rPr lang="en-US" sz="2800" dirty="0">
                <a:solidFill>
                  <a:srgbClr val="FFC92A"/>
                </a:solidFill>
                <a:latin typeface="Arial" panose="020B0604020202020204" pitchFamily="34" charset="0"/>
                <a:cs typeface="Arial" panose="020B0604020202020204" pitchFamily="34" charset="0"/>
              </a:rPr>
              <a:t>due to normal use</a:t>
            </a:r>
          </a:p>
        </p:txBody>
      </p:sp>
      <p:cxnSp>
        <p:nvCxnSpPr>
          <p:cNvPr id="43" name="Straight Connector 42">
            <a:extLst>
              <a:ext uri="{FF2B5EF4-FFF2-40B4-BE49-F238E27FC236}">
                <a16:creationId xmlns:a16="http://schemas.microsoft.com/office/drawing/2014/main" id="{80FD84B5-3C81-43C2-A54E-8C8ED0C4A569}"/>
              </a:ext>
            </a:extLst>
          </p:cNvPr>
          <p:cNvCxnSpPr>
            <a:cxnSpLocks/>
          </p:cNvCxnSpPr>
          <p:nvPr/>
        </p:nvCxnSpPr>
        <p:spPr>
          <a:xfrm>
            <a:off x="762000" y="3048000"/>
            <a:ext cx="2667000" cy="0"/>
          </a:xfrm>
          <a:prstGeom prst="line">
            <a:avLst/>
          </a:prstGeom>
          <a:noFill/>
          <a:ln w="19050" cap="flat" cmpd="sng" algn="ctr">
            <a:solidFill>
              <a:srgbClr val="FFC92A"/>
            </a:solidFill>
            <a:prstDash val="solid"/>
          </a:ln>
          <a:effectLst/>
        </p:spPr>
      </p:cxnSp>
      <p:cxnSp>
        <p:nvCxnSpPr>
          <p:cNvPr id="44" name="Straight Connector 43">
            <a:extLst>
              <a:ext uri="{FF2B5EF4-FFF2-40B4-BE49-F238E27FC236}">
                <a16:creationId xmlns:a16="http://schemas.microsoft.com/office/drawing/2014/main" id="{F045FD6E-9F6F-4F4A-8A7C-6778545176CC}"/>
              </a:ext>
            </a:extLst>
          </p:cNvPr>
          <p:cNvCxnSpPr>
            <a:cxnSpLocks/>
          </p:cNvCxnSpPr>
          <p:nvPr/>
        </p:nvCxnSpPr>
        <p:spPr>
          <a:xfrm>
            <a:off x="3550684" y="3048000"/>
            <a:ext cx="1167896" cy="0"/>
          </a:xfrm>
          <a:prstGeom prst="line">
            <a:avLst/>
          </a:prstGeom>
          <a:noFill/>
          <a:ln w="19050" cap="flat" cmpd="sng" algn="ctr">
            <a:solidFill>
              <a:srgbClr val="FFC92A"/>
            </a:solidFill>
            <a:prstDash val="solid"/>
          </a:ln>
          <a:effectLst/>
        </p:spPr>
      </p:cxnSp>
      <p:cxnSp>
        <p:nvCxnSpPr>
          <p:cNvPr id="45" name="Straight Connector 44">
            <a:extLst>
              <a:ext uri="{FF2B5EF4-FFF2-40B4-BE49-F238E27FC236}">
                <a16:creationId xmlns:a16="http://schemas.microsoft.com/office/drawing/2014/main" id="{33CE3F65-C5FE-4049-8D5B-0C67EC78E1DC}"/>
              </a:ext>
            </a:extLst>
          </p:cNvPr>
          <p:cNvCxnSpPr>
            <a:cxnSpLocks/>
          </p:cNvCxnSpPr>
          <p:nvPr/>
        </p:nvCxnSpPr>
        <p:spPr>
          <a:xfrm>
            <a:off x="3543300" y="3124200"/>
            <a:ext cx="1167896" cy="0"/>
          </a:xfrm>
          <a:prstGeom prst="line">
            <a:avLst/>
          </a:prstGeom>
          <a:noFill/>
          <a:ln w="19050" cap="flat" cmpd="sng" algn="ctr">
            <a:solidFill>
              <a:srgbClr val="FFC92A"/>
            </a:solidFill>
            <a:prstDash val="solid"/>
          </a:ln>
          <a:effectLst/>
        </p:spPr>
      </p:cxnSp>
      <p:cxnSp>
        <p:nvCxnSpPr>
          <p:cNvPr id="46" name="Straight Connector 45">
            <a:extLst>
              <a:ext uri="{FF2B5EF4-FFF2-40B4-BE49-F238E27FC236}">
                <a16:creationId xmlns:a16="http://schemas.microsoft.com/office/drawing/2014/main" id="{519F770B-7030-40FF-91E1-47587AC6DDEE}"/>
              </a:ext>
            </a:extLst>
          </p:cNvPr>
          <p:cNvCxnSpPr>
            <a:cxnSpLocks/>
          </p:cNvCxnSpPr>
          <p:nvPr/>
        </p:nvCxnSpPr>
        <p:spPr>
          <a:xfrm>
            <a:off x="762000" y="3695700"/>
            <a:ext cx="1752600" cy="0"/>
          </a:xfrm>
          <a:prstGeom prst="line">
            <a:avLst/>
          </a:prstGeom>
          <a:noFill/>
          <a:ln w="19050" cap="flat" cmpd="sng" algn="ctr">
            <a:solidFill>
              <a:srgbClr val="FFC92A"/>
            </a:solidFill>
            <a:prstDash val="solid"/>
          </a:ln>
          <a:effectLst/>
        </p:spPr>
      </p:cxnSp>
      <p:cxnSp>
        <p:nvCxnSpPr>
          <p:cNvPr id="47" name="Straight Connector 46">
            <a:extLst>
              <a:ext uri="{FF2B5EF4-FFF2-40B4-BE49-F238E27FC236}">
                <a16:creationId xmlns:a16="http://schemas.microsoft.com/office/drawing/2014/main" id="{B2290CB3-6F98-4656-9985-8C390C68D988}"/>
              </a:ext>
            </a:extLst>
          </p:cNvPr>
          <p:cNvCxnSpPr>
            <a:cxnSpLocks/>
          </p:cNvCxnSpPr>
          <p:nvPr/>
        </p:nvCxnSpPr>
        <p:spPr>
          <a:xfrm>
            <a:off x="762000" y="4343400"/>
            <a:ext cx="2667000" cy="0"/>
          </a:xfrm>
          <a:prstGeom prst="line">
            <a:avLst/>
          </a:prstGeom>
          <a:noFill/>
          <a:ln w="19050" cap="flat" cmpd="sng" algn="ctr">
            <a:solidFill>
              <a:srgbClr val="FFC92A"/>
            </a:solidFill>
            <a:prstDash val="solid"/>
          </a:ln>
          <a:effectLst/>
        </p:spPr>
      </p:cxnSp>
      <p:cxnSp>
        <p:nvCxnSpPr>
          <p:cNvPr id="48" name="Straight Connector 47">
            <a:extLst>
              <a:ext uri="{FF2B5EF4-FFF2-40B4-BE49-F238E27FC236}">
                <a16:creationId xmlns:a16="http://schemas.microsoft.com/office/drawing/2014/main" id="{4732B02C-0275-45D2-8C79-E4C3643E300A}"/>
              </a:ext>
            </a:extLst>
          </p:cNvPr>
          <p:cNvCxnSpPr>
            <a:cxnSpLocks/>
          </p:cNvCxnSpPr>
          <p:nvPr/>
        </p:nvCxnSpPr>
        <p:spPr>
          <a:xfrm>
            <a:off x="762000" y="4953000"/>
            <a:ext cx="2209800" cy="0"/>
          </a:xfrm>
          <a:prstGeom prst="line">
            <a:avLst/>
          </a:prstGeom>
          <a:noFill/>
          <a:ln w="19050" cap="flat" cmpd="sng" algn="ctr">
            <a:solidFill>
              <a:srgbClr val="FFC92A"/>
            </a:solidFill>
            <a:prstDash val="solid"/>
          </a:ln>
          <a:effectLst/>
        </p:spPr>
      </p:cxnSp>
      <p:cxnSp>
        <p:nvCxnSpPr>
          <p:cNvPr id="49" name="Straight Connector 48">
            <a:extLst>
              <a:ext uri="{FF2B5EF4-FFF2-40B4-BE49-F238E27FC236}">
                <a16:creationId xmlns:a16="http://schemas.microsoft.com/office/drawing/2014/main" id="{A7103263-1320-40A2-AA07-BB4D529E5A8C}"/>
              </a:ext>
            </a:extLst>
          </p:cNvPr>
          <p:cNvCxnSpPr>
            <a:cxnSpLocks/>
          </p:cNvCxnSpPr>
          <p:nvPr/>
        </p:nvCxnSpPr>
        <p:spPr>
          <a:xfrm>
            <a:off x="762000" y="5650230"/>
            <a:ext cx="3200400" cy="0"/>
          </a:xfrm>
          <a:prstGeom prst="line">
            <a:avLst/>
          </a:prstGeom>
          <a:noFill/>
          <a:ln w="19050" cap="flat" cmpd="sng" algn="ctr">
            <a:solidFill>
              <a:srgbClr val="FFC92A"/>
            </a:solidFill>
            <a:prstDash val="solid"/>
          </a:ln>
          <a:effectLst/>
        </p:spPr>
      </p:cxnSp>
      <p:cxnSp>
        <p:nvCxnSpPr>
          <p:cNvPr id="50" name="Straight Connector 49">
            <a:extLst>
              <a:ext uri="{FF2B5EF4-FFF2-40B4-BE49-F238E27FC236}">
                <a16:creationId xmlns:a16="http://schemas.microsoft.com/office/drawing/2014/main" id="{7059B694-4C17-46DE-9635-BB7A62E8156B}"/>
              </a:ext>
            </a:extLst>
          </p:cNvPr>
          <p:cNvCxnSpPr>
            <a:cxnSpLocks/>
          </p:cNvCxnSpPr>
          <p:nvPr/>
        </p:nvCxnSpPr>
        <p:spPr>
          <a:xfrm>
            <a:off x="2674384" y="3695700"/>
            <a:ext cx="754616" cy="0"/>
          </a:xfrm>
          <a:prstGeom prst="line">
            <a:avLst/>
          </a:prstGeom>
          <a:noFill/>
          <a:ln w="19050" cap="flat" cmpd="sng" algn="ctr">
            <a:solidFill>
              <a:srgbClr val="FFC92A"/>
            </a:solidFill>
            <a:prstDash val="solid"/>
          </a:ln>
          <a:effectLst/>
        </p:spPr>
      </p:cxnSp>
      <p:cxnSp>
        <p:nvCxnSpPr>
          <p:cNvPr id="51" name="Straight Connector 50">
            <a:extLst>
              <a:ext uri="{FF2B5EF4-FFF2-40B4-BE49-F238E27FC236}">
                <a16:creationId xmlns:a16="http://schemas.microsoft.com/office/drawing/2014/main" id="{8A88A6C5-1C37-4DD9-83F3-5969B3B794D6}"/>
              </a:ext>
            </a:extLst>
          </p:cNvPr>
          <p:cNvCxnSpPr>
            <a:cxnSpLocks/>
          </p:cNvCxnSpPr>
          <p:nvPr/>
        </p:nvCxnSpPr>
        <p:spPr>
          <a:xfrm>
            <a:off x="2667000" y="3771900"/>
            <a:ext cx="762000" cy="0"/>
          </a:xfrm>
          <a:prstGeom prst="line">
            <a:avLst/>
          </a:prstGeom>
          <a:noFill/>
          <a:ln w="19050" cap="flat" cmpd="sng" algn="ctr">
            <a:solidFill>
              <a:srgbClr val="FFC92A"/>
            </a:solidFill>
            <a:prstDash val="solid"/>
          </a:ln>
          <a:effectLst/>
        </p:spPr>
      </p:cxnSp>
      <p:cxnSp>
        <p:nvCxnSpPr>
          <p:cNvPr id="52" name="Straight Connector 51">
            <a:extLst>
              <a:ext uri="{FF2B5EF4-FFF2-40B4-BE49-F238E27FC236}">
                <a16:creationId xmlns:a16="http://schemas.microsoft.com/office/drawing/2014/main" id="{1A1C0FBF-D39C-4028-82F7-DAE9E4327976}"/>
              </a:ext>
            </a:extLst>
          </p:cNvPr>
          <p:cNvCxnSpPr>
            <a:cxnSpLocks/>
          </p:cNvCxnSpPr>
          <p:nvPr/>
        </p:nvCxnSpPr>
        <p:spPr>
          <a:xfrm>
            <a:off x="3135228" y="4946070"/>
            <a:ext cx="1801368" cy="0"/>
          </a:xfrm>
          <a:prstGeom prst="line">
            <a:avLst/>
          </a:prstGeom>
          <a:noFill/>
          <a:ln w="19050" cap="flat" cmpd="sng" algn="ctr">
            <a:solidFill>
              <a:srgbClr val="FFC92A"/>
            </a:solidFill>
            <a:prstDash val="solid"/>
          </a:ln>
          <a:effectLst/>
        </p:spPr>
      </p:cxnSp>
      <p:cxnSp>
        <p:nvCxnSpPr>
          <p:cNvPr id="53" name="Straight Connector 52">
            <a:extLst>
              <a:ext uri="{FF2B5EF4-FFF2-40B4-BE49-F238E27FC236}">
                <a16:creationId xmlns:a16="http://schemas.microsoft.com/office/drawing/2014/main" id="{7819A45B-86A1-41E0-82AC-C1B72821B3CD}"/>
              </a:ext>
            </a:extLst>
          </p:cNvPr>
          <p:cNvCxnSpPr>
            <a:cxnSpLocks/>
          </p:cNvCxnSpPr>
          <p:nvPr/>
        </p:nvCxnSpPr>
        <p:spPr>
          <a:xfrm>
            <a:off x="3135228" y="5022270"/>
            <a:ext cx="1797452" cy="0"/>
          </a:xfrm>
          <a:prstGeom prst="line">
            <a:avLst/>
          </a:prstGeom>
          <a:noFill/>
          <a:ln w="19050" cap="flat" cmpd="sng" algn="ctr">
            <a:solidFill>
              <a:srgbClr val="FFC92A"/>
            </a:solidFill>
            <a:prstDash val="solid"/>
          </a:ln>
          <a:effectLst/>
        </p:spPr>
      </p:cxnSp>
      <p:cxnSp>
        <p:nvCxnSpPr>
          <p:cNvPr id="54" name="Straight Connector 53">
            <a:extLst>
              <a:ext uri="{FF2B5EF4-FFF2-40B4-BE49-F238E27FC236}">
                <a16:creationId xmlns:a16="http://schemas.microsoft.com/office/drawing/2014/main" id="{D72BAD10-E2C0-4377-AF51-9DC82598C430}"/>
              </a:ext>
            </a:extLst>
          </p:cNvPr>
          <p:cNvCxnSpPr>
            <a:cxnSpLocks/>
          </p:cNvCxnSpPr>
          <p:nvPr/>
        </p:nvCxnSpPr>
        <p:spPr>
          <a:xfrm>
            <a:off x="3534790" y="4363720"/>
            <a:ext cx="1170432" cy="0"/>
          </a:xfrm>
          <a:prstGeom prst="line">
            <a:avLst/>
          </a:prstGeom>
          <a:noFill/>
          <a:ln w="19050" cap="flat" cmpd="sng" algn="ctr">
            <a:solidFill>
              <a:srgbClr val="FFC92A"/>
            </a:solidFill>
            <a:prstDash val="solid"/>
          </a:ln>
          <a:effectLst/>
        </p:spPr>
      </p:cxnSp>
      <p:cxnSp>
        <p:nvCxnSpPr>
          <p:cNvPr id="55" name="Straight Connector 54">
            <a:extLst>
              <a:ext uri="{FF2B5EF4-FFF2-40B4-BE49-F238E27FC236}">
                <a16:creationId xmlns:a16="http://schemas.microsoft.com/office/drawing/2014/main" id="{566032D8-16F2-45A8-B9F6-1B9946CCE29F}"/>
              </a:ext>
            </a:extLst>
          </p:cNvPr>
          <p:cNvCxnSpPr>
            <a:cxnSpLocks/>
          </p:cNvCxnSpPr>
          <p:nvPr/>
        </p:nvCxnSpPr>
        <p:spPr>
          <a:xfrm>
            <a:off x="3534790" y="4439920"/>
            <a:ext cx="1170432" cy="0"/>
          </a:xfrm>
          <a:prstGeom prst="line">
            <a:avLst/>
          </a:prstGeom>
          <a:noFill/>
          <a:ln w="19050" cap="flat" cmpd="sng" algn="ctr">
            <a:solidFill>
              <a:srgbClr val="FFC92A"/>
            </a:solidFill>
            <a:prstDash val="solid"/>
          </a:ln>
          <a:effectLst/>
        </p:spPr>
      </p:cxnSp>
      <p:cxnSp>
        <p:nvCxnSpPr>
          <p:cNvPr id="56" name="Straight Connector 55">
            <a:extLst>
              <a:ext uri="{FF2B5EF4-FFF2-40B4-BE49-F238E27FC236}">
                <a16:creationId xmlns:a16="http://schemas.microsoft.com/office/drawing/2014/main" id="{CA47D035-A935-45D5-A8C0-33C04C118A06}"/>
              </a:ext>
            </a:extLst>
          </p:cNvPr>
          <p:cNvCxnSpPr>
            <a:cxnSpLocks/>
          </p:cNvCxnSpPr>
          <p:nvPr/>
        </p:nvCxnSpPr>
        <p:spPr>
          <a:xfrm>
            <a:off x="4069584" y="5650230"/>
            <a:ext cx="1167896" cy="0"/>
          </a:xfrm>
          <a:prstGeom prst="line">
            <a:avLst/>
          </a:prstGeom>
          <a:noFill/>
          <a:ln w="19050" cap="flat" cmpd="sng" algn="ctr">
            <a:solidFill>
              <a:srgbClr val="FFC92A"/>
            </a:solidFill>
            <a:prstDash val="solid"/>
          </a:ln>
          <a:effectLst/>
        </p:spPr>
      </p:cxnSp>
      <p:cxnSp>
        <p:nvCxnSpPr>
          <p:cNvPr id="57" name="Straight Connector 56">
            <a:extLst>
              <a:ext uri="{FF2B5EF4-FFF2-40B4-BE49-F238E27FC236}">
                <a16:creationId xmlns:a16="http://schemas.microsoft.com/office/drawing/2014/main" id="{72C86334-FD03-4CE3-9198-A79F877C0914}"/>
              </a:ext>
            </a:extLst>
          </p:cNvPr>
          <p:cNvCxnSpPr>
            <a:cxnSpLocks/>
          </p:cNvCxnSpPr>
          <p:nvPr/>
        </p:nvCxnSpPr>
        <p:spPr>
          <a:xfrm>
            <a:off x="4069584" y="5726430"/>
            <a:ext cx="1167896" cy="0"/>
          </a:xfrm>
          <a:prstGeom prst="line">
            <a:avLst/>
          </a:prstGeom>
          <a:noFill/>
          <a:ln w="19050" cap="flat" cmpd="sng" algn="ctr">
            <a:solidFill>
              <a:srgbClr val="FFC92A"/>
            </a:solidFill>
            <a:prstDash val="solid"/>
          </a:ln>
          <a:effectLst/>
        </p:spPr>
      </p:cxnSp>
    </p:spTree>
    <p:extLst>
      <p:ext uri="{BB962C8B-B14F-4D97-AF65-F5344CB8AC3E}">
        <p14:creationId xmlns:p14="http://schemas.microsoft.com/office/powerpoint/2010/main" val="32743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CC5B1E6-D6A9-4344-B61E-D5DCED45335D}"/>
              </a:ext>
            </a:extLst>
          </p:cNvPr>
          <p:cNvSpPr>
            <a:spLocks noChangeArrowheads="1"/>
          </p:cNvSpPr>
          <p:nvPr/>
        </p:nvSpPr>
        <p:spPr bwMode="auto">
          <a:xfrm>
            <a:off x="609600" y="240088"/>
            <a:ext cx="10744200" cy="5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600" b="1" dirty="0">
                <a:solidFill>
                  <a:prstClr val="white"/>
                </a:solidFill>
                <a:cs typeface="Arial" panose="020B0604020202020204" pitchFamily="34" charset="0"/>
              </a:rPr>
              <a:t>How to Compose Failure Modes</a:t>
            </a:r>
            <a:endParaRPr lang="en-US" altLang="en-US" sz="3600" i="1" u="sng" dirty="0">
              <a:solidFill>
                <a:prstClr val="white"/>
              </a:solidFill>
              <a:cs typeface="Arial" panose="020B0604020202020204" pitchFamily="34" charset="0"/>
            </a:endParaRPr>
          </a:p>
        </p:txBody>
      </p:sp>
      <p:sp>
        <p:nvSpPr>
          <p:cNvPr id="25" name="TextBox 24">
            <a:extLst>
              <a:ext uri="{FF2B5EF4-FFF2-40B4-BE49-F238E27FC236}">
                <a16:creationId xmlns:a16="http://schemas.microsoft.com/office/drawing/2014/main" id="{6A4372BB-9124-4C84-AA98-717F2B5708C5}"/>
              </a:ext>
            </a:extLst>
          </p:cNvPr>
          <p:cNvSpPr txBox="1"/>
          <p:nvPr/>
        </p:nvSpPr>
        <p:spPr>
          <a:xfrm>
            <a:off x="2241462" y="1208542"/>
            <a:ext cx="914086" cy="461665"/>
          </a:xfrm>
          <a:prstGeom prst="rect">
            <a:avLst/>
          </a:prstGeom>
          <a:solidFill>
            <a:srgbClr val="15306B"/>
          </a:solidFill>
          <a:ln>
            <a:solidFill>
              <a:sysClr val="window" lastClr="FFFFFF"/>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Noun</a:t>
            </a:r>
          </a:p>
        </p:txBody>
      </p:sp>
      <p:sp>
        <p:nvSpPr>
          <p:cNvPr id="26" name="TextBox 25">
            <a:extLst>
              <a:ext uri="{FF2B5EF4-FFF2-40B4-BE49-F238E27FC236}">
                <a16:creationId xmlns:a16="http://schemas.microsoft.com/office/drawing/2014/main" id="{97A37E42-C198-4B42-843C-AE8EFBF91E5A}"/>
              </a:ext>
            </a:extLst>
          </p:cNvPr>
          <p:cNvSpPr txBox="1"/>
          <p:nvPr/>
        </p:nvSpPr>
        <p:spPr>
          <a:xfrm>
            <a:off x="3178202" y="1208542"/>
            <a:ext cx="392430" cy="461665"/>
          </a:xfrm>
          <a:prstGeom prst="rect">
            <a:avLst/>
          </a:prstGeom>
          <a:noFill/>
          <a:ln>
            <a:noFill/>
          </a:ln>
        </p:spPr>
        <p:txBody>
          <a:bodyPr wrap="square" rtlCol="0" anchor="ctr" anchorCtr="1">
            <a:spAutoFit/>
          </a:bodyPr>
          <a:lstStyle/>
          <a:p>
            <a:pPr defTabSz="1218987"/>
            <a:r>
              <a:rPr lang="en-US" sz="2400" dirty="0">
                <a:solidFill>
                  <a:prstClr val="white"/>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6AB0FA36-6343-4965-B1D6-B8F4E1440A09}"/>
              </a:ext>
            </a:extLst>
          </p:cNvPr>
          <p:cNvSpPr txBox="1"/>
          <p:nvPr/>
        </p:nvSpPr>
        <p:spPr>
          <a:xfrm>
            <a:off x="5105400" y="1208542"/>
            <a:ext cx="4876800" cy="461665"/>
          </a:xfrm>
          <a:prstGeom prst="rect">
            <a:avLst/>
          </a:prstGeom>
          <a:solidFill>
            <a:srgbClr val="15306B"/>
          </a:solidFill>
          <a:ln>
            <a:solidFill>
              <a:sysClr val="window" lastClr="FFFFFF"/>
            </a:solidFill>
            <a:prstDash val="solid"/>
          </a:ln>
        </p:spPr>
        <p:txBody>
          <a:bodyPr wrap="square" rtlCol="0" anchor="ctr" anchorCtr="1">
            <a:sp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(as necessary)</a:t>
            </a: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 Operating Context</a:t>
            </a:r>
          </a:p>
        </p:txBody>
      </p:sp>
      <p:sp>
        <p:nvSpPr>
          <p:cNvPr id="28" name="Rectangle 27">
            <a:extLst>
              <a:ext uri="{FF2B5EF4-FFF2-40B4-BE49-F238E27FC236}">
                <a16:creationId xmlns:a16="http://schemas.microsoft.com/office/drawing/2014/main" id="{9A3DA6C6-9D25-4084-9841-84658CA2C447}"/>
              </a:ext>
            </a:extLst>
          </p:cNvPr>
          <p:cNvSpPr/>
          <p:nvPr/>
        </p:nvSpPr>
        <p:spPr>
          <a:xfrm>
            <a:off x="1981200" y="1066800"/>
            <a:ext cx="8229600" cy="762000"/>
          </a:xfrm>
          <a:prstGeom prst="rect">
            <a:avLst/>
          </a:prstGeom>
          <a:noFill/>
          <a:ln w="9525" cap="flat" cmpd="sng" algn="ctr">
            <a:solidFill>
              <a:sysClr val="window" lastClr="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29" name="TextBox 28">
            <a:extLst>
              <a:ext uri="{FF2B5EF4-FFF2-40B4-BE49-F238E27FC236}">
                <a16:creationId xmlns:a16="http://schemas.microsoft.com/office/drawing/2014/main" id="{31688572-81C3-438C-AE02-F74C679CDD4C}"/>
              </a:ext>
            </a:extLst>
          </p:cNvPr>
          <p:cNvSpPr txBox="1"/>
          <p:nvPr/>
        </p:nvSpPr>
        <p:spPr>
          <a:xfrm>
            <a:off x="3550684" y="1208542"/>
            <a:ext cx="1167896" cy="461665"/>
          </a:xfrm>
          <a:prstGeom prst="rect">
            <a:avLst/>
          </a:prstGeom>
          <a:solidFill>
            <a:srgbClr val="15306B"/>
          </a:solidFill>
          <a:ln>
            <a:solidFill>
              <a:sysClr val="window" lastClr="FFFFFF"/>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Verb</a:t>
            </a:r>
          </a:p>
        </p:txBody>
      </p:sp>
      <p:sp>
        <p:nvSpPr>
          <p:cNvPr id="30" name="TextBox 29">
            <a:extLst>
              <a:ext uri="{FF2B5EF4-FFF2-40B4-BE49-F238E27FC236}">
                <a16:creationId xmlns:a16="http://schemas.microsoft.com/office/drawing/2014/main" id="{D74E2602-DF37-4CBF-9AE7-9CECFACA4DEC}"/>
              </a:ext>
            </a:extLst>
          </p:cNvPr>
          <p:cNvSpPr txBox="1"/>
          <p:nvPr/>
        </p:nvSpPr>
        <p:spPr>
          <a:xfrm>
            <a:off x="4750946" y="1208542"/>
            <a:ext cx="292631" cy="461665"/>
          </a:xfrm>
          <a:prstGeom prst="rect">
            <a:avLst/>
          </a:prstGeom>
          <a:noFill/>
          <a:ln>
            <a:noFill/>
          </a:ln>
        </p:spPr>
        <p:txBody>
          <a:bodyPr wrap="square" rtlCol="0" anchor="ctr" anchorCtr="1">
            <a:spAutoFit/>
          </a:bodyPr>
          <a:lstStyle/>
          <a:p>
            <a:pPr defTabSz="1218987"/>
            <a:r>
              <a:rPr lang="en-US" sz="2400" dirty="0">
                <a:solidFill>
                  <a:prstClr val="white"/>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72744FBB-F631-4CA8-A8A0-2C49675D8607}"/>
              </a:ext>
            </a:extLst>
          </p:cNvPr>
          <p:cNvSpPr txBox="1"/>
          <p:nvPr/>
        </p:nvSpPr>
        <p:spPr>
          <a:xfrm>
            <a:off x="228600" y="2057401"/>
            <a:ext cx="9091386" cy="1384995"/>
          </a:xfrm>
          <a:prstGeom prst="rect">
            <a:avLst/>
          </a:prstGeom>
          <a:noFill/>
          <a:ln>
            <a:noFill/>
          </a:ln>
        </p:spPr>
        <p:txBody>
          <a:bodyPr wrap="square" rtlCol="0" anchor="t" anchorCtr="0">
            <a:spAutoFit/>
          </a:bodyPr>
          <a:lstStyle/>
          <a:p>
            <a:pPr defTabSz="1218987">
              <a:lnSpc>
                <a:spcPct val="150000"/>
              </a:lnSpc>
            </a:pPr>
            <a:r>
              <a:rPr lang="en-US" sz="2800" dirty="0">
                <a:solidFill>
                  <a:prstClr val="white"/>
                </a:solidFill>
                <a:latin typeface="Arial" panose="020B0604020202020204" pitchFamily="34" charset="0"/>
                <a:cs typeface="Arial" panose="020B0604020202020204" pitchFamily="34" charset="0"/>
              </a:rPr>
              <a:t>Hydraulic line chafes</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Hydraulic line chafes</a:t>
            </a:r>
          </a:p>
        </p:txBody>
      </p:sp>
      <p:sp>
        <p:nvSpPr>
          <p:cNvPr id="32" name="TextBox 31">
            <a:extLst>
              <a:ext uri="{FF2B5EF4-FFF2-40B4-BE49-F238E27FC236}">
                <a16:creationId xmlns:a16="http://schemas.microsoft.com/office/drawing/2014/main" id="{7DAD7440-9FC7-4190-ADF1-F41C82CCB4F9}"/>
              </a:ext>
            </a:extLst>
          </p:cNvPr>
          <p:cNvSpPr txBox="1"/>
          <p:nvPr/>
        </p:nvSpPr>
        <p:spPr>
          <a:xfrm>
            <a:off x="3610428" y="2177143"/>
            <a:ext cx="6040424" cy="523220"/>
          </a:xfrm>
          <a:prstGeom prst="rect">
            <a:avLst/>
          </a:prstGeom>
          <a:noFill/>
          <a:ln>
            <a:noFill/>
          </a:ln>
        </p:spPr>
        <p:txBody>
          <a:bodyPr wrap="square" rtlCol="0" anchor="ctr" anchorCtr="0">
            <a:spAutoFit/>
          </a:bodyPr>
          <a:lstStyle/>
          <a:p>
            <a:pPr defTabSz="1218987"/>
            <a:r>
              <a:rPr lang="en-US" sz="2800" dirty="0">
                <a:solidFill>
                  <a:srgbClr val="FFC92A"/>
                </a:solidFill>
                <a:latin typeface="Arial" panose="020B0604020202020204" pitchFamily="34" charset="0"/>
                <a:cs typeface="Arial" panose="020B0604020202020204" pitchFamily="34" charset="0"/>
              </a:rPr>
              <a:t>due to normal equipment vibration</a:t>
            </a:r>
          </a:p>
        </p:txBody>
      </p:sp>
      <p:sp>
        <p:nvSpPr>
          <p:cNvPr id="33" name="TextBox 32">
            <a:extLst>
              <a:ext uri="{FF2B5EF4-FFF2-40B4-BE49-F238E27FC236}">
                <a16:creationId xmlns:a16="http://schemas.microsoft.com/office/drawing/2014/main" id="{FFE5FF9F-946A-472B-9986-9CDD45B574B4}"/>
              </a:ext>
            </a:extLst>
          </p:cNvPr>
          <p:cNvSpPr txBox="1"/>
          <p:nvPr/>
        </p:nvSpPr>
        <p:spPr>
          <a:xfrm>
            <a:off x="3628572" y="2819401"/>
            <a:ext cx="4900386" cy="523220"/>
          </a:xfrm>
          <a:prstGeom prst="rect">
            <a:avLst/>
          </a:prstGeom>
          <a:noFill/>
          <a:ln>
            <a:noFill/>
          </a:ln>
        </p:spPr>
        <p:txBody>
          <a:bodyPr wrap="square" rtlCol="0" anchor="ctr" anchorCtr="0">
            <a:spAutoFit/>
          </a:bodyPr>
          <a:lstStyle/>
          <a:p>
            <a:pPr defTabSz="1218987"/>
            <a:r>
              <a:rPr lang="en-US" sz="2800" dirty="0">
                <a:solidFill>
                  <a:srgbClr val="FFC92A"/>
                </a:solidFill>
                <a:latin typeface="Arial" panose="020B0604020202020204" pitchFamily="34" charset="0"/>
                <a:cs typeface="Arial" panose="020B0604020202020204" pitchFamily="34" charset="0"/>
              </a:rPr>
              <a:t>due to improper routing</a:t>
            </a:r>
          </a:p>
        </p:txBody>
      </p:sp>
      <p:sp>
        <p:nvSpPr>
          <p:cNvPr id="34" name="Rectangle 33">
            <a:extLst>
              <a:ext uri="{FF2B5EF4-FFF2-40B4-BE49-F238E27FC236}">
                <a16:creationId xmlns:a16="http://schemas.microsoft.com/office/drawing/2014/main" id="{D6D57AC3-63AB-44A1-BAF9-D6FD972B0488}"/>
              </a:ext>
            </a:extLst>
          </p:cNvPr>
          <p:cNvSpPr/>
          <p:nvPr/>
        </p:nvSpPr>
        <p:spPr>
          <a:xfrm>
            <a:off x="146580" y="2133600"/>
            <a:ext cx="11435820" cy="1308795"/>
          </a:xfrm>
          <a:prstGeom prst="rect">
            <a:avLst/>
          </a:prstGeom>
          <a:noFill/>
          <a:ln w="9525" cap="flat" cmpd="sng" algn="ctr">
            <a:solidFill>
              <a:sysClr val="window" lastClr="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35" name="TextBox 34">
            <a:extLst>
              <a:ext uri="{FF2B5EF4-FFF2-40B4-BE49-F238E27FC236}">
                <a16:creationId xmlns:a16="http://schemas.microsoft.com/office/drawing/2014/main" id="{72C6BF12-6850-4D25-A447-5BDF738D023F}"/>
              </a:ext>
            </a:extLst>
          </p:cNvPr>
          <p:cNvSpPr txBox="1"/>
          <p:nvPr/>
        </p:nvSpPr>
        <p:spPr>
          <a:xfrm>
            <a:off x="228600" y="3505200"/>
            <a:ext cx="9091386" cy="1384995"/>
          </a:xfrm>
          <a:prstGeom prst="rect">
            <a:avLst/>
          </a:prstGeom>
          <a:noFill/>
          <a:ln>
            <a:noFill/>
          </a:ln>
        </p:spPr>
        <p:txBody>
          <a:bodyPr wrap="square" rtlCol="0" anchor="t" anchorCtr="0">
            <a:spAutoFit/>
          </a:bodyPr>
          <a:lstStyle/>
          <a:p>
            <a:pPr defTabSz="1218987">
              <a:lnSpc>
                <a:spcPct val="150000"/>
              </a:lnSpc>
            </a:pPr>
            <a:r>
              <a:rPr lang="en-US" sz="2800" dirty="0">
                <a:solidFill>
                  <a:prstClr val="white"/>
                </a:solidFill>
                <a:latin typeface="Arial" panose="020B0604020202020204" pitchFamily="34" charset="0"/>
                <a:cs typeface="Arial" panose="020B0604020202020204" pitchFamily="34" charset="0"/>
              </a:rPr>
              <a:t>Oil filter clogs</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Oil filter clogs</a:t>
            </a:r>
          </a:p>
        </p:txBody>
      </p:sp>
      <p:sp>
        <p:nvSpPr>
          <p:cNvPr id="36" name="TextBox 35">
            <a:extLst>
              <a:ext uri="{FF2B5EF4-FFF2-40B4-BE49-F238E27FC236}">
                <a16:creationId xmlns:a16="http://schemas.microsoft.com/office/drawing/2014/main" id="{D6F7FD32-F06D-4FE2-AE0B-BCA2C3B45C0F}"/>
              </a:ext>
            </a:extLst>
          </p:cNvPr>
          <p:cNvSpPr txBox="1"/>
          <p:nvPr/>
        </p:nvSpPr>
        <p:spPr>
          <a:xfrm>
            <a:off x="2461318" y="3639456"/>
            <a:ext cx="6040424" cy="523220"/>
          </a:xfrm>
          <a:prstGeom prst="rect">
            <a:avLst/>
          </a:prstGeom>
          <a:noFill/>
          <a:ln>
            <a:noFill/>
          </a:ln>
        </p:spPr>
        <p:txBody>
          <a:bodyPr wrap="square" rtlCol="0" anchor="ctr" anchorCtr="0">
            <a:spAutoFit/>
          </a:bodyPr>
          <a:lstStyle/>
          <a:p>
            <a:pPr defTabSz="1218987"/>
            <a:r>
              <a:rPr lang="en-US" sz="2800" dirty="0">
                <a:solidFill>
                  <a:srgbClr val="FFC92A"/>
                </a:solidFill>
                <a:latin typeface="Arial" panose="020B0604020202020204" pitchFamily="34" charset="0"/>
                <a:cs typeface="Arial" panose="020B0604020202020204" pitchFamily="34" charset="0"/>
              </a:rPr>
              <a:t>due to normal use</a:t>
            </a:r>
          </a:p>
        </p:txBody>
      </p:sp>
      <p:sp>
        <p:nvSpPr>
          <p:cNvPr id="37" name="TextBox 36">
            <a:extLst>
              <a:ext uri="{FF2B5EF4-FFF2-40B4-BE49-F238E27FC236}">
                <a16:creationId xmlns:a16="http://schemas.microsoft.com/office/drawing/2014/main" id="{EE055550-67C6-4656-9F50-47850F763B4A}"/>
              </a:ext>
            </a:extLst>
          </p:cNvPr>
          <p:cNvSpPr txBox="1"/>
          <p:nvPr/>
        </p:nvSpPr>
        <p:spPr>
          <a:xfrm>
            <a:off x="2479462" y="4281714"/>
            <a:ext cx="4900386" cy="523220"/>
          </a:xfrm>
          <a:prstGeom prst="rect">
            <a:avLst/>
          </a:prstGeom>
          <a:noFill/>
          <a:ln>
            <a:noFill/>
          </a:ln>
        </p:spPr>
        <p:txBody>
          <a:bodyPr wrap="square" rtlCol="0" anchor="ctr" anchorCtr="0">
            <a:spAutoFit/>
          </a:bodyPr>
          <a:lstStyle/>
          <a:p>
            <a:pPr defTabSz="1218987"/>
            <a:r>
              <a:rPr lang="en-US" sz="2800" dirty="0">
                <a:solidFill>
                  <a:srgbClr val="FFC92A"/>
                </a:solidFill>
                <a:latin typeface="Arial" panose="020B0604020202020204" pitchFamily="34" charset="0"/>
                <a:cs typeface="Arial" panose="020B0604020202020204" pitchFamily="34" charset="0"/>
              </a:rPr>
              <a:t>due to gearbox break-in</a:t>
            </a:r>
          </a:p>
        </p:txBody>
      </p:sp>
      <p:sp>
        <p:nvSpPr>
          <p:cNvPr id="38" name="Rectangle 37">
            <a:extLst>
              <a:ext uri="{FF2B5EF4-FFF2-40B4-BE49-F238E27FC236}">
                <a16:creationId xmlns:a16="http://schemas.microsoft.com/office/drawing/2014/main" id="{FC0F7875-EADE-40D0-B66C-887DA93B6A12}"/>
              </a:ext>
            </a:extLst>
          </p:cNvPr>
          <p:cNvSpPr/>
          <p:nvPr/>
        </p:nvSpPr>
        <p:spPr>
          <a:xfrm>
            <a:off x="146580" y="3581399"/>
            <a:ext cx="11435820" cy="1308795"/>
          </a:xfrm>
          <a:prstGeom prst="rect">
            <a:avLst/>
          </a:prstGeom>
          <a:noFill/>
          <a:ln w="9525" cap="flat" cmpd="sng" algn="ctr">
            <a:solidFill>
              <a:sysClr val="window" lastClr="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39" name="TextBox 38">
            <a:extLst>
              <a:ext uri="{FF2B5EF4-FFF2-40B4-BE49-F238E27FC236}">
                <a16:creationId xmlns:a16="http://schemas.microsoft.com/office/drawing/2014/main" id="{89278DEF-73D2-4874-BB2A-5165904192BF}"/>
              </a:ext>
            </a:extLst>
          </p:cNvPr>
          <p:cNvSpPr txBox="1"/>
          <p:nvPr/>
        </p:nvSpPr>
        <p:spPr>
          <a:xfrm>
            <a:off x="226120" y="4953000"/>
            <a:ext cx="11356280" cy="2031325"/>
          </a:xfrm>
          <a:prstGeom prst="rect">
            <a:avLst/>
          </a:prstGeom>
          <a:noFill/>
          <a:ln>
            <a:noFill/>
          </a:ln>
        </p:spPr>
        <p:txBody>
          <a:bodyPr wrap="square" rtlCol="0" anchor="t" anchorCtr="0">
            <a:spAutoFit/>
          </a:bodyPr>
          <a:lstStyle/>
          <a:p>
            <a:pPr defTabSz="1218987">
              <a:lnSpc>
                <a:spcPct val="150000"/>
              </a:lnSpc>
            </a:pPr>
            <a:r>
              <a:rPr lang="en-US" sz="2800" dirty="0">
                <a:solidFill>
                  <a:prstClr val="white"/>
                </a:solidFill>
                <a:latin typeface="Arial" panose="020B0604020202020204" pitchFamily="34" charset="0"/>
                <a:cs typeface="Arial" panose="020B0604020202020204" pitchFamily="34" charset="0"/>
              </a:rPr>
              <a:t>Foreign object enters aircraft engine air inlet</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Foreign objects accumulate in aircraft engine inlet</a:t>
            </a:r>
          </a:p>
          <a:p>
            <a:pPr defTabSz="1218987">
              <a:lnSpc>
                <a:spcPct val="150000"/>
              </a:lnSpc>
            </a:pPr>
            <a:r>
              <a:rPr lang="en-US" sz="2800" dirty="0">
                <a:solidFill>
                  <a:prstClr val="white"/>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FE72D8FB-401C-47B2-AF1C-89C7836E40FF}"/>
              </a:ext>
            </a:extLst>
          </p:cNvPr>
          <p:cNvSpPr txBox="1"/>
          <p:nvPr/>
        </p:nvSpPr>
        <p:spPr>
          <a:xfrm>
            <a:off x="7270218" y="5054947"/>
            <a:ext cx="2374524" cy="523220"/>
          </a:xfrm>
          <a:prstGeom prst="rect">
            <a:avLst/>
          </a:prstGeom>
          <a:noFill/>
          <a:ln>
            <a:noFill/>
          </a:ln>
        </p:spPr>
        <p:txBody>
          <a:bodyPr wrap="square" rtlCol="0" anchor="ctr" anchorCtr="0">
            <a:spAutoFit/>
          </a:bodyPr>
          <a:lstStyle/>
          <a:p>
            <a:pPr defTabSz="1218987"/>
            <a:r>
              <a:rPr lang="en-US" sz="2800" dirty="0">
                <a:solidFill>
                  <a:srgbClr val="FFC92A"/>
                </a:solidFill>
                <a:latin typeface="Arial" panose="020B0604020202020204" pitchFamily="34" charset="0"/>
                <a:cs typeface="Arial" panose="020B0604020202020204" pitchFamily="34" charset="0"/>
              </a:rPr>
              <a:t>during flight</a:t>
            </a:r>
          </a:p>
        </p:txBody>
      </p:sp>
      <p:sp>
        <p:nvSpPr>
          <p:cNvPr id="41" name="TextBox 40">
            <a:extLst>
              <a:ext uri="{FF2B5EF4-FFF2-40B4-BE49-F238E27FC236}">
                <a16:creationId xmlns:a16="http://schemas.microsoft.com/office/drawing/2014/main" id="{A147E7FA-6F06-4949-BC70-3C2B31BE0588}"/>
              </a:ext>
            </a:extLst>
          </p:cNvPr>
          <p:cNvSpPr txBox="1"/>
          <p:nvPr/>
        </p:nvSpPr>
        <p:spPr>
          <a:xfrm>
            <a:off x="8196942" y="5718996"/>
            <a:ext cx="3552372" cy="523220"/>
          </a:xfrm>
          <a:prstGeom prst="rect">
            <a:avLst/>
          </a:prstGeom>
          <a:noFill/>
          <a:ln>
            <a:noFill/>
          </a:ln>
        </p:spPr>
        <p:txBody>
          <a:bodyPr wrap="square" rtlCol="0" anchor="ctr" anchorCtr="0">
            <a:spAutoFit/>
          </a:bodyPr>
          <a:lstStyle/>
          <a:p>
            <a:pPr defTabSz="1218987"/>
            <a:r>
              <a:rPr lang="en-US" sz="2800" dirty="0">
                <a:solidFill>
                  <a:srgbClr val="FFC92A"/>
                </a:solidFill>
                <a:latin typeface="Arial" panose="020B0604020202020204" pitchFamily="34" charset="0"/>
                <a:cs typeface="Arial" panose="020B0604020202020204" pitchFamily="34" charset="0"/>
              </a:rPr>
              <a:t>while on the ground,</a:t>
            </a:r>
          </a:p>
        </p:txBody>
      </p:sp>
      <p:sp>
        <p:nvSpPr>
          <p:cNvPr id="42" name="Rectangle 41">
            <a:extLst>
              <a:ext uri="{FF2B5EF4-FFF2-40B4-BE49-F238E27FC236}">
                <a16:creationId xmlns:a16="http://schemas.microsoft.com/office/drawing/2014/main" id="{EDA7EB54-F4F0-43A5-87B5-301070C6DCD0}"/>
              </a:ext>
            </a:extLst>
          </p:cNvPr>
          <p:cNvSpPr/>
          <p:nvPr/>
        </p:nvSpPr>
        <p:spPr>
          <a:xfrm>
            <a:off x="144100" y="5029201"/>
            <a:ext cx="11435820" cy="1633562"/>
          </a:xfrm>
          <a:prstGeom prst="rect">
            <a:avLst/>
          </a:prstGeom>
          <a:noFill/>
          <a:ln w="9525" cap="flat" cmpd="sng" algn="ctr">
            <a:solidFill>
              <a:sysClr val="window" lastClr="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43" name="TextBox 42">
            <a:extLst>
              <a:ext uri="{FF2B5EF4-FFF2-40B4-BE49-F238E27FC236}">
                <a16:creationId xmlns:a16="http://schemas.microsoft.com/office/drawing/2014/main" id="{6562BBA1-0B7B-44F3-924F-A646ABF957EA}"/>
              </a:ext>
            </a:extLst>
          </p:cNvPr>
          <p:cNvSpPr txBox="1"/>
          <p:nvPr/>
        </p:nvSpPr>
        <p:spPr>
          <a:xfrm>
            <a:off x="281214" y="6139542"/>
            <a:ext cx="4900386" cy="523220"/>
          </a:xfrm>
          <a:prstGeom prst="rect">
            <a:avLst/>
          </a:prstGeom>
          <a:noFill/>
          <a:ln>
            <a:noFill/>
          </a:ln>
        </p:spPr>
        <p:txBody>
          <a:bodyPr wrap="square" rtlCol="0" anchor="ctr" anchorCtr="0">
            <a:spAutoFit/>
          </a:bodyPr>
          <a:lstStyle/>
          <a:p>
            <a:pPr defTabSz="1218987"/>
            <a:r>
              <a:rPr lang="en-US" sz="2800" dirty="0">
                <a:solidFill>
                  <a:srgbClr val="FFC92A"/>
                </a:solidFill>
                <a:latin typeface="Arial" panose="020B0604020202020204" pitchFamily="34" charset="0"/>
                <a:cs typeface="Arial" panose="020B0604020202020204" pitchFamily="34" charset="0"/>
              </a:rPr>
              <a:t>with engine off</a:t>
            </a:r>
          </a:p>
        </p:txBody>
      </p:sp>
    </p:spTree>
    <p:extLst>
      <p:ext uri="{BB962C8B-B14F-4D97-AF65-F5344CB8AC3E}">
        <p14:creationId xmlns:p14="http://schemas.microsoft.com/office/powerpoint/2010/main" val="140728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animBg="1"/>
      <p:bldP spid="36" grpId="0"/>
      <p:bldP spid="37" grpId="0"/>
      <p:bldP spid="38" grpId="0" animBg="1"/>
      <p:bldP spid="40" grpId="0"/>
      <p:bldP spid="41" grpId="0"/>
      <p:bldP spid="42" grpId="0" animBg="1"/>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10108742-9D47-4345-944E-5137553B72C0}"/>
              </a:ext>
            </a:extLst>
          </p:cNvPr>
          <p:cNvSpPr>
            <a:spLocks noChangeArrowheads="1"/>
          </p:cNvSpPr>
          <p:nvPr/>
        </p:nvSpPr>
        <p:spPr bwMode="auto">
          <a:xfrm>
            <a:off x="95250" y="-156058"/>
            <a:ext cx="12115800" cy="8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400" b="1" dirty="0">
                <a:solidFill>
                  <a:prstClr val="white"/>
                </a:solidFill>
                <a:cs typeface="Arial" panose="020B0604020202020204" pitchFamily="34" charset="0"/>
              </a:rPr>
              <a:t>Why Including Operating Context in Failure Modes Matters</a:t>
            </a:r>
            <a:endParaRPr lang="en-US" altLang="en-US" sz="3400" i="1" u="sng" dirty="0">
              <a:solidFill>
                <a:prstClr val="white"/>
              </a:solidFill>
              <a:cs typeface="Arial" panose="020B0604020202020204" pitchFamily="34" charset="0"/>
            </a:endParaRPr>
          </a:p>
        </p:txBody>
      </p:sp>
      <p:cxnSp>
        <p:nvCxnSpPr>
          <p:cNvPr id="19" name="Straight Connector 18">
            <a:extLst>
              <a:ext uri="{FF2B5EF4-FFF2-40B4-BE49-F238E27FC236}">
                <a16:creationId xmlns:a16="http://schemas.microsoft.com/office/drawing/2014/main" id="{87BCC591-8E02-4902-A030-49BEAE0FEEAC}"/>
              </a:ext>
            </a:extLst>
          </p:cNvPr>
          <p:cNvCxnSpPr>
            <a:cxnSpLocks/>
          </p:cNvCxnSpPr>
          <p:nvPr/>
        </p:nvCxnSpPr>
        <p:spPr>
          <a:xfrm flipV="1">
            <a:off x="1295400" y="1905000"/>
            <a:ext cx="7680960" cy="2286000"/>
          </a:xfrm>
          <a:prstGeom prst="line">
            <a:avLst/>
          </a:prstGeom>
          <a:noFill/>
          <a:ln w="38100" cap="flat" cmpd="sng" algn="ctr">
            <a:solidFill>
              <a:srgbClr val="F8F8F8"/>
            </a:solidFill>
            <a:prstDash val="solid"/>
          </a:ln>
          <a:effectLst/>
        </p:spPr>
      </p:cxnSp>
      <p:cxnSp>
        <p:nvCxnSpPr>
          <p:cNvPr id="20" name="Straight Connector 19">
            <a:extLst>
              <a:ext uri="{FF2B5EF4-FFF2-40B4-BE49-F238E27FC236}">
                <a16:creationId xmlns:a16="http://schemas.microsoft.com/office/drawing/2014/main" id="{E0E61FED-E208-4F39-B091-F1538ABF07B4}"/>
              </a:ext>
            </a:extLst>
          </p:cNvPr>
          <p:cNvCxnSpPr>
            <a:cxnSpLocks/>
          </p:cNvCxnSpPr>
          <p:nvPr/>
        </p:nvCxnSpPr>
        <p:spPr>
          <a:xfrm flipV="1">
            <a:off x="1676400" y="2743200"/>
            <a:ext cx="7680960" cy="2286000"/>
          </a:xfrm>
          <a:prstGeom prst="line">
            <a:avLst/>
          </a:prstGeom>
          <a:noFill/>
          <a:ln w="38100" cap="flat" cmpd="sng" algn="ctr">
            <a:solidFill>
              <a:srgbClr val="F8F8F8"/>
            </a:solidFill>
            <a:prstDash val="solid"/>
          </a:ln>
          <a:effectLst/>
        </p:spPr>
      </p:cxnSp>
      <p:cxnSp>
        <p:nvCxnSpPr>
          <p:cNvPr id="21" name="Straight Connector 20">
            <a:extLst>
              <a:ext uri="{FF2B5EF4-FFF2-40B4-BE49-F238E27FC236}">
                <a16:creationId xmlns:a16="http://schemas.microsoft.com/office/drawing/2014/main" id="{4CE59EEB-7F85-44CB-8169-E9682237C638}"/>
              </a:ext>
            </a:extLst>
          </p:cNvPr>
          <p:cNvCxnSpPr>
            <a:cxnSpLocks/>
          </p:cNvCxnSpPr>
          <p:nvPr/>
        </p:nvCxnSpPr>
        <p:spPr>
          <a:xfrm flipV="1">
            <a:off x="1485900" y="2324100"/>
            <a:ext cx="7680960" cy="2286000"/>
          </a:xfrm>
          <a:prstGeom prst="line">
            <a:avLst/>
          </a:prstGeom>
          <a:noFill/>
          <a:ln w="38100" cap="flat" cmpd="sng" algn="ctr">
            <a:solidFill>
              <a:srgbClr val="F8F8F8"/>
            </a:solidFill>
            <a:prstDash val="dash"/>
          </a:ln>
          <a:effectLst/>
        </p:spPr>
      </p:cxnSp>
      <p:sp>
        <p:nvSpPr>
          <p:cNvPr id="22" name="TextBox 21">
            <a:extLst>
              <a:ext uri="{FF2B5EF4-FFF2-40B4-BE49-F238E27FC236}">
                <a16:creationId xmlns:a16="http://schemas.microsoft.com/office/drawing/2014/main" id="{D7C82851-15FC-4CC8-B76D-D2690FAF3CA6}"/>
              </a:ext>
            </a:extLst>
          </p:cNvPr>
          <p:cNvSpPr txBox="1"/>
          <p:nvPr/>
        </p:nvSpPr>
        <p:spPr>
          <a:xfrm rot="20615048">
            <a:off x="2478068" y="3580247"/>
            <a:ext cx="4838700" cy="461665"/>
          </a:xfrm>
          <a:prstGeom prst="rect">
            <a:avLst/>
          </a:prstGeom>
          <a:noFill/>
          <a:ln>
            <a:noFill/>
          </a:ln>
        </p:spPr>
        <p:txBody>
          <a:bodyPr wrap="square" rtlCol="0" anchor="ctr" anchorCtr="1">
            <a:spAutoFit/>
          </a:bodyPr>
          <a:lstStyle/>
          <a:p>
            <a:pPr defTabSz="1218987"/>
            <a:r>
              <a:rPr lang="en-US" sz="2400" b="1" dirty="0">
                <a:solidFill>
                  <a:srgbClr val="FFC92A"/>
                </a:solidFill>
                <a:latin typeface="Arial" panose="020B0604020202020204" pitchFamily="34" charset="0"/>
                <a:cs typeface="Arial" panose="020B0604020202020204" pitchFamily="34" charset="0"/>
              </a:rPr>
              <a:t>Failure Mode</a:t>
            </a:r>
          </a:p>
        </p:txBody>
      </p:sp>
      <p:sp>
        <p:nvSpPr>
          <p:cNvPr id="23" name="Rectangle: Top Corners Snipped 22">
            <a:extLst>
              <a:ext uri="{FF2B5EF4-FFF2-40B4-BE49-F238E27FC236}">
                <a16:creationId xmlns:a16="http://schemas.microsoft.com/office/drawing/2014/main" id="{EEB0D70B-E03C-4240-8687-88521F1A6CA6}"/>
              </a:ext>
            </a:extLst>
          </p:cNvPr>
          <p:cNvSpPr/>
          <p:nvPr/>
        </p:nvSpPr>
        <p:spPr>
          <a:xfrm>
            <a:off x="7325946" y="1538261"/>
            <a:ext cx="4495800" cy="2003601"/>
          </a:xfrm>
          <a:prstGeom prst="snip2SameRect">
            <a:avLst/>
          </a:prstGeom>
          <a:gradFill rotWithShape="1">
            <a:gsLst>
              <a:gs pos="0">
                <a:srgbClr val="B2B2B2">
                  <a:tint val="83000"/>
                  <a:shade val="100000"/>
                  <a:satMod val="100000"/>
                </a:srgbClr>
              </a:gs>
              <a:gs pos="100000">
                <a:srgbClr val="B2B2B2">
                  <a:tint val="61000"/>
                  <a:alpha val="100000"/>
                  <a:satMod val="180000"/>
                </a:srgbClr>
              </a:gs>
            </a:gsLst>
            <a:path path="circle">
              <a:fillToRect l="100000" t="100000" r="100000" b="100000"/>
            </a:path>
          </a:gradFill>
          <a:ln w="9525"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Destination:</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Management Strategies</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Maintenance </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Default Strategies</a:t>
            </a:r>
          </a:p>
        </p:txBody>
      </p:sp>
      <p:sp>
        <p:nvSpPr>
          <p:cNvPr id="24" name="Arc 23">
            <a:extLst>
              <a:ext uri="{FF2B5EF4-FFF2-40B4-BE49-F238E27FC236}">
                <a16:creationId xmlns:a16="http://schemas.microsoft.com/office/drawing/2014/main" id="{FDC9ED2E-E049-4803-8B0E-82F1F24E4FE4}"/>
              </a:ext>
            </a:extLst>
          </p:cNvPr>
          <p:cNvSpPr/>
          <p:nvPr/>
        </p:nvSpPr>
        <p:spPr>
          <a:xfrm rot="17999572" flipV="1">
            <a:off x="-2972488" y="1154394"/>
            <a:ext cx="5034978" cy="4052887"/>
          </a:xfrm>
          <a:prstGeom prst="arc">
            <a:avLst>
              <a:gd name="adj1" fmla="val 16200000"/>
              <a:gd name="adj2" fmla="val 21388555"/>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25" name="Arc 24">
            <a:extLst>
              <a:ext uri="{FF2B5EF4-FFF2-40B4-BE49-F238E27FC236}">
                <a16:creationId xmlns:a16="http://schemas.microsoft.com/office/drawing/2014/main" id="{B409D9FA-7578-40B2-8CAB-BABDCF1F91E9}"/>
              </a:ext>
            </a:extLst>
          </p:cNvPr>
          <p:cNvSpPr/>
          <p:nvPr/>
        </p:nvSpPr>
        <p:spPr>
          <a:xfrm rot="17999572" flipV="1">
            <a:off x="-3529811" y="1117392"/>
            <a:ext cx="4698943" cy="3384809"/>
          </a:xfrm>
          <a:prstGeom prst="arc">
            <a:avLst>
              <a:gd name="adj1" fmla="val 16200000"/>
              <a:gd name="adj2" fmla="val 21388555"/>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26" name="Arc 25">
            <a:extLst>
              <a:ext uri="{FF2B5EF4-FFF2-40B4-BE49-F238E27FC236}">
                <a16:creationId xmlns:a16="http://schemas.microsoft.com/office/drawing/2014/main" id="{35BF5A30-5F1B-48D3-B1E5-5C1BC25E9BF9}"/>
              </a:ext>
            </a:extLst>
          </p:cNvPr>
          <p:cNvSpPr/>
          <p:nvPr/>
        </p:nvSpPr>
        <p:spPr>
          <a:xfrm rot="17999572" flipV="1">
            <a:off x="-3047751" y="1320993"/>
            <a:ext cx="4698943" cy="3384809"/>
          </a:xfrm>
          <a:prstGeom prst="arc">
            <a:avLst>
              <a:gd name="adj1" fmla="val 16200000"/>
              <a:gd name="adj2" fmla="val 21388555"/>
            </a:avLst>
          </a:prstGeom>
          <a:noFill/>
          <a:ln w="38100" cap="flat" cmpd="sng" algn="ctr">
            <a:solidFill>
              <a:srgbClr val="F8F8F8"/>
            </a:solidFill>
            <a:prstDash val="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27" name="Arc 26">
            <a:extLst>
              <a:ext uri="{FF2B5EF4-FFF2-40B4-BE49-F238E27FC236}">
                <a16:creationId xmlns:a16="http://schemas.microsoft.com/office/drawing/2014/main" id="{269434A8-5101-477F-A950-D41D9C574754}"/>
              </a:ext>
            </a:extLst>
          </p:cNvPr>
          <p:cNvSpPr/>
          <p:nvPr/>
        </p:nvSpPr>
        <p:spPr>
          <a:xfrm>
            <a:off x="-860061" y="5029200"/>
            <a:ext cx="5104361" cy="3017663"/>
          </a:xfrm>
          <a:prstGeom prst="arc">
            <a:avLst>
              <a:gd name="adj1" fmla="val 16200000"/>
              <a:gd name="adj2" fmla="val 20926304"/>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8" name="Arc 27">
            <a:extLst>
              <a:ext uri="{FF2B5EF4-FFF2-40B4-BE49-F238E27FC236}">
                <a16:creationId xmlns:a16="http://schemas.microsoft.com/office/drawing/2014/main" id="{27244125-0655-40AC-8C6D-0C95D96EC945}"/>
              </a:ext>
            </a:extLst>
          </p:cNvPr>
          <p:cNvSpPr/>
          <p:nvPr/>
        </p:nvSpPr>
        <p:spPr>
          <a:xfrm>
            <a:off x="-872540" y="5921217"/>
            <a:ext cx="5117880" cy="3075511"/>
          </a:xfrm>
          <a:prstGeom prst="arc">
            <a:avLst>
              <a:gd name="adj1" fmla="val 16200000"/>
              <a:gd name="adj2" fmla="val 20592363"/>
            </a:avLst>
          </a:prstGeom>
          <a:noFill/>
          <a:ln w="38100" cap="flat" cmpd="sng" algn="ctr">
            <a:solidFill>
              <a:srgbClr val="F8F8F8"/>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9" name="Arc 28">
            <a:extLst>
              <a:ext uri="{FF2B5EF4-FFF2-40B4-BE49-F238E27FC236}">
                <a16:creationId xmlns:a16="http://schemas.microsoft.com/office/drawing/2014/main" id="{566A4834-2FB4-429A-91E8-5C34BB5C56D6}"/>
              </a:ext>
            </a:extLst>
          </p:cNvPr>
          <p:cNvSpPr/>
          <p:nvPr/>
        </p:nvSpPr>
        <p:spPr>
          <a:xfrm>
            <a:off x="-835517" y="5493461"/>
            <a:ext cx="5104811" cy="3081927"/>
          </a:xfrm>
          <a:prstGeom prst="arc">
            <a:avLst>
              <a:gd name="adj1" fmla="val 16200000"/>
              <a:gd name="adj2" fmla="val 20618564"/>
            </a:avLst>
          </a:prstGeom>
          <a:noFill/>
          <a:ln w="38100" cap="flat" cmpd="sng" algn="ctr">
            <a:solidFill>
              <a:srgbClr val="F8F8F8"/>
            </a:solidFill>
            <a:prstDash val="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cxnSp>
        <p:nvCxnSpPr>
          <p:cNvPr id="30" name="Straight Arrow Connector 29">
            <a:extLst>
              <a:ext uri="{FF2B5EF4-FFF2-40B4-BE49-F238E27FC236}">
                <a16:creationId xmlns:a16="http://schemas.microsoft.com/office/drawing/2014/main" id="{93846D28-9E04-4086-BF26-8F786BA27289}"/>
              </a:ext>
            </a:extLst>
          </p:cNvPr>
          <p:cNvCxnSpPr/>
          <p:nvPr/>
        </p:nvCxnSpPr>
        <p:spPr>
          <a:xfrm flipV="1">
            <a:off x="6007030" y="3241497"/>
            <a:ext cx="914400" cy="265262"/>
          </a:xfrm>
          <a:prstGeom prst="straightConnector1">
            <a:avLst/>
          </a:prstGeom>
          <a:noFill/>
          <a:ln w="31750" cap="flat" cmpd="sng" algn="ctr">
            <a:solidFill>
              <a:srgbClr val="FFC92A"/>
            </a:solidFill>
            <a:prstDash val="solid"/>
            <a:tailEnd type="arrow" w="lg" len="lg"/>
          </a:ln>
          <a:effectLst/>
        </p:spPr>
      </p:cxnSp>
      <p:cxnSp>
        <p:nvCxnSpPr>
          <p:cNvPr id="31" name="Straight Arrow Connector 30">
            <a:extLst>
              <a:ext uri="{FF2B5EF4-FFF2-40B4-BE49-F238E27FC236}">
                <a16:creationId xmlns:a16="http://schemas.microsoft.com/office/drawing/2014/main" id="{46C55EF0-05BB-4CB2-993B-3F41838BDB0F}"/>
              </a:ext>
            </a:extLst>
          </p:cNvPr>
          <p:cNvCxnSpPr/>
          <p:nvPr/>
        </p:nvCxnSpPr>
        <p:spPr>
          <a:xfrm flipV="1">
            <a:off x="6735285" y="2563750"/>
            <a:ext cx="914400" cy="265262"/>
          </a:xfrm>
          <a:prstGeom prst="straightConnector1">
            <a:avLst/>
          </a:prstGeom>
          <a:noFill/>
          <a:ln w="31750" cap="flat" cmpd="sng" algn="ctr">
            <a:solidFill>
              <a:srgbClr val="FFC92A"/>
            </a:solidFill>
            <a:prstDash val="solid"/>
            <a:tailEnd type="arrow" w="lg" len="lg"/>
          </a:ln>
          <a:effectLst/>
        </p:spPr>
      </p:cxnSp>
    </p:spTree>
    <p:extLst>
      <p:ext uri="{BB962C8B-B14F-4D97-AF65-F5344CB8AC3E}">
        <p14:creationId xmlns:p14="http://schemas.microsoft.com/office/powerpoint/2010/main" val="1332676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7B9F09EA-0AE8-48A9-B799-DA51124156CE}"/>
              </a:ext>
            </a:extLst>
          </p:cNvPr>
          <p:cNvSpPr>
            <a:spLocks noChangeArrowheads="1"/>
          </p:cNvSpPr>
          <p:nvPr/>
        </p:nvSpPr>
        <p:spPr bwMode="auto">
          <a:xfrm>
            <a:off x="228600" y="76200"/>
            <a:ext cx="11201400" cy="59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400" b="1" dirty="0">
                <a:solidFill>
                  <a:prstClr val="white"/>
                </a:solidFill>
                <a:cs typeface="Arial" panose="020B0604020202020204" pitchFamily="34" charset="0"/>
              </a:rPr>
              <a:t>Why Operating Context Matters in Failure Modes</a:t>
            </a:r>
            <a:endParaRPr lang="en-US" altLang="en-US" sz="3400" i="1" u="sng" dirty="0">
              <a:solidFill>
                <a:prstClr val="white"/>
              </a:solidFill>
              <a:cs typeface="Arial" panose="020B0604020202020204" pitchFamily="34" charset="0"/>
            </a:endParaRPr>
          </a:p>
        </p:txBody>
      </p:sp>
      <p:sp>
        <p:nvSpPr>
          <p:cNvPr id="12" name="Text Box 5">
            <a:extLst>
              <a:ext uri="{FF2B5EF4-FFF2-40B4-BE49-F238E27FC236}">
                <a16:creationId xmlns:a16="http://schemas.microsoft.com/office/drawing/2014/main" id="{F512F9B9-4054-4D10-9354-4C8E0B5D4D2F}"/>
              </a:ext>
            </a:extLst>
          </p:cNvPr>
          <p:cNvSpPr txBox="1">
            <a:spLocks noChangeArrowheads="1"/>
          </p:cNvSpPr>
          <p:nvPr/>
        </p:nvSpPr>
        <p:spPr bwMode="auto">
          <a:xfrm>
            <a:off x="903514" y="1476752"/>
            <a:ext cx="5308374" cy="338554"/>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due to normal equipment vibration</a:t>
            </a:r>
            <a:r>
              <a:rPr kumimoji="0" lang="en-US" altLang="en-US" sz="1600" b="0"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t>
            </a:r>
          </a:p>
        </p:txBody>
      </p:sp>
      <p:sp>
        <p:nvSpPr>
          <p:cNvPr id="13" name="Text Box 9">
            <a:extLst>
              <a:ext uri="{FF2B5EF4-FFF2-40B4-BE49-F238E27FC236}">
                <a16:creationId xmlns:a16="http://schemas.microsoft.com/office/drawing/2014/main" id="{FFA1525E-7702-40D5-A764-61C9039B8994}"/>
              </a:ext>
            </a:extLst>
          </p:cNvPr>
          <p:cNvSpPr txBox="1">
            <a:spLocks noChangeArrowheads="1"/>
          </p:cNvSpPr>
          <p:nvPr/>
        </p:nvSpPr>
        <p:spPr bwMode="auto">
          <a:xfrm>
            <a:off x="903514" y="838151"/>
            <a:ext cx="5352370" cy="400110"/>
          </a:xfrm>
          <a:prstGeom prst="rect">
            <a:avLst/>
          </a:prstGeom>
          <a:solidFill>
            <a:srgbClr val="15306B"/>
          </a:solidFill>
          <a:ln>
            <a:noFill/>
          </a:ln>
          <a:effectLst/>
          <a:scene3d>
            <a:camera prst="orthographicFront"/>
            <a:lightRig rig="threePt" dir="t"/>
          </a:scene3d>
          <a:sp3d>
            <a:bevelT w="165100" prst="coolSlant"/>
            <a:bevelB w="114300" prst="hardEdge"/>
          </a:sp3d>
        </p:spPr>
        <p:txBody>
          <a:bodyPr wrap="square">
            <a:spAutoFit/>
          </a:bodyPr>
          <a:lstStyle>
            <a:defPPr>
              <a:defRPr lang="en-US"/>
            </a:defPPr>
            <a:lvl1pPr algn="ctr">
              <a:spcBef>
                <a:spcPct val="50000"/>
              </a:spcBef>
              <a:buFontTx/>
              <a:buNone/>
              <a:defRPr sz="1600">
                <a:latin typeface="Arial" panose="020B0604020202020204" pitchFamily="3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defRPr/>
            </a:pPr>
            <a:r>
              <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Failure Modes with operating context in italics</a:t>
            </a:r>
          </a:p>
        </p:txBody>
      </p:sp>
      <p:sp>
        <p:nvSpPr>
          <p:cNvPr id="14" name="Text Box 11">
            <a:extLst>
              <a:ext uri="{FF2B5EF4-FFF2-40B4-BE49-F238E27FC236}">
                <a16:creationId xmlns:a16="http://schemas.microsoft.com/office/drawing/2014/main" id="{AD0991DB-1E49-4110-9958-10A831AA430C}"/>
              </a:ext>
            </a:extLst>
          </p:cNvPr>
          <p:cNvSpPr txBox="1">
            <a:spLocks noChangeArrowheads="1"/>
          </p:cNvSpPr>
          <p:nvPr/>
        </p:nvSpPr>
        <p:spPr bwMode="auto">
          <a:xfrm>
            <a:off x="903514" y="2268537"/>
            <a:ext cx="5308374" cy="338554"/>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due to improper routing.</a:t>
            </a:r>
          </a:p>
        </p:txBody>
      </p:sp>
      <p:sp>
        <p:nvSpPr>
          <p:cNvPr id="15" name="Text Box 12">
            <a:extLst>
              <a:ext uri="{FF2B5EF4-FFF2-40B4-BE49-F238E27FC236}">
                <a16:creationId xmlns:a16="http://schemas.microsoft.com/office/drawing/2014/main" id="{FDAD29AB-550C-4B44-8648-E66340DD99BF}"/>
              </a:ext>
            </a:extLst>
          </p:cNvPr>
          <p:cNvSpPr txBox="1">
            <a:spLocks noChangeArrowheads="1"/>
          </p:cNvSpPr>
          <p:nvPr/>
        </p:nvSpPr>
        <p:spPr bwMode="auto">
          <a:xfrm>
            <a:off x="6745288" y="1346200"/>
            <a:ext cx="3657600" cy="596900"/>
          </a:xfrm>
          <a:prstGeom prst="rect">
            <a:avLst/>
          </a:prstGeom>
          <a:noFill/>
          <a:ln w="12700">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Visually inspect hydraulic line every 25 hours of operation.</a:t>
            </a:r>
          </a:p>
        </p:txBody>
      </p:sp>
      <p:sp>
        <p:nvSpPr>
          <p:cNvPr id="16" name="Text Box 13">
            <a:extLst>
              <a:ext uri="{FF2B5EF4-FFF2-40B4-BE49-F238E27FC236}">
                <a16:creationId xmlns:a16="http://schemas.microsoft.com/office/drawing/2014/main" id="{013FF6CA-2454-4403-8463-3A22DA4474F7}"/>
              </a:ext>
            </a:extLst>
          </p:cNvPr>
          <p:cNvSpPr txBox="1">
            <a:spLocks noChangeArrowheads="1"/>
          </p:cNvSpPr>
          <p:nvPr/>
        </p:nvSpPr>
        <p:spPr bwMode="auto">
          <a:xfrm>
            <a:off x="6706394" y="838151"/>
            <a:ext cx="3735388" cy="400110"/>
          </a:xfrm>
          <a:prstGeom prst="rect">
            <a:avLst/>
          </a:prstGeom>
          <a:solidFill>
            <a:srgbClr val="15306B"/>
          </a:solidFill>
          <a:ln>
            <a:noFill/>
          </a:ln>
          <a:effectLst/>
          <a:scene3d>
            <a:camera prst="orthographicFront"/>
            <a:lightRig rig="threePt" dir="t"/>
          </a:scene3d>
          <a:sp3d>
            <a:bevelT w="165100" prst="coolSlant"/>
            <a:bevelB w="114300" prst="hardEdge"/>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987">
              <a:spcBef>
                <a:spcPct val="50000"/>
              </a:spcBef>
              <a:buFontTx/>
              <a:buNone/>
            </a:pPr>
            <a:r>
              <a:rPr lang="en-US" altLang="en-US" sz="2000" dirty="0">
                <a:solidFill>
                  <a:prstClr val="white"/>
                </a:solidFill>
                <a:cs typeface="Arial" panose="020B0604020202020204" pitchFamily="34" charset="0"/>
              </a:rPr>
              <a:t>Failure Management Strategies</a:t>
            </a:r>
          </a:p>
        </p:txBody>
      </p:sp>
      <p:sp>
        <p:nvSpPr>
          <p:cNvPr id="17" name="Text Box 14">
            <a:extLst>
              <a:ext uri="{FF2B5EF4-FFF2-40B4-BE49-F238E27FC236}">
                <a16:creationId xmlns:a16="http://schemas.microsoft.com/office/drawing/2014/main" id="{B38B7782-F4DF-4DE3-84B5-7A26C6565CA2}"/>
              </a:ext>
            </a:extLst>
          </p:cNvPr>
          <p:cNvSpPr txBox="1">
            <a:spLocks noChangeArrowheads="1"/>
          </p:cNvSpPr>
          <p:nvPr/>
        </p:nvSpPr>
        <p:spPr bwMode="auto">
          <a:xfrm>
            <a:off x="6745288" y="2146300"/>
            <a:ext cx="3657600" cy="596900"/>
          </a:xfrm>
          <a:prstGeom prst="rect">
            <a:avLst/>
          </a:prstGeom>
          <a:noFill/>
          <a:ln w="12700" algn="ctr">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Augment training program so that hydraulic lines are routed properly.</a:t>
            </a:r>
          </a:p>
        </p:txBody>
      </p:sp>
      <p:cxnSp>
        <p:nvCxnSpPr>
          <p:cNvPr id="18" name="AutoShape 15">
            <a:extLst>
              <a:ext uri="{FF2B5EF4-FFF2-40B4-BE49-F238E27FC236}">
                <a16:creationId xmlns:a16="http://schemas.microsoft.com/office/drawing/2014/main" id="{F15AF4C5-1F8B-4B9A-AB20-AC0BAC3917BE}"/>
              </a:ext>
            </a:extLst>
          </p:cNvPr>
          <p:cNvCxnSpPr>
            <a:cxnSpLocks noChangeShapeType="1"/>
            <a:stCxn id="14" idx="3"/>
            <a:endCxn id="17" idx="1"/>
          </p:cNvCxnSpPr>
          <p:nvPr/>
        </p:nvCxnSpPr>
        <p:spPr bwMode="auto">
          <a:xfrm>
            <a:off x="6211888" y="2437814"/>
            <a:ext cx="533400" cy="6936"/>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16">
            <a:extLst>
              <a:ext uri="{FF2B5EF4-FFF2-40B4-BE49-F238E27FC236}">
                <a16:creationId xmlns:a16="http://schemas.microsoft.com/office/drawing/2014/main" id="{CC81127A-7778-4E31-81F9-5B1AD94F378E}"/>
              </a:ext>
            </a:extLst>
          </p:cNvPr>
          <p:cNvCxnSpPr>
            <a:cxnSpLocks noChangeShapeType="1"/>
            <a:stCxn id="12" idx="3"/>
            <a:endCxn id="15" idx="1"/>
          </p:cNvCxnSpPr>
          <p:nvPr/>
        </p:nvCxnSpPr>
        <p:spPr bwMode="auto">
          <a:xfrm flipV="1">
            <a:off x="6211888" y="1644650"/>
            <a:ext cx="533400" cy="1379"/>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577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26E4B773-6A22-4D47-A1C6-C6AF596B15C6}"/>
              </a:ext>
            </a:extLst>
          </p:cNvPr>
          <p:cNvSpPr>
            <a:spLocks noChangeArrowheads="1"/>
          </p:cNvSpPr>
          <p:nvPr/>
        </p:nvSpPr>
        <p:spPr bwMode="auto">
          <a:xfrm>
            <a:off x="228600" y="76200"/>
            <a:ext cx="11201400" cy="59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400" b="1" dirty="0">
                <a:solidFill>
                  <a:prstClr val="white"/>
                </a:solidFill>
                <a:cs typeface="Arial" panose="020B0604020202020204" pitchFamily="34" charset="0"/>
              </a:rPr>
              <a:t>Why Operating Context Matters in Failure Modes</a:t>
            </a:r>
            <a:endParaRPr lang="en-US" altLang="en-US" sz="3400" i="1" u="sng" dirty="0">
              <a:solidFill>
                <a:prstClr val="white"/>
              </a:solidFill>
              <a:cs typeface="Arial" panose="020B0604020202020204" pitchFamily="34" charset="0"/>
            </a:endParaRPr>
          </a:p>
        </p:txBody>
      </p:sp>
      <p:sp>
        <p:nvSpPr>
          <p:cNvPr id="18" name="Text Box 5">
            <a:extLst>
              <a:ext uri="{FF2B5EF4-FFF2-40B4-BE49-F238E27FC236}">
                <a16:creationId xmlns:a16="http://schemas.microsoft.com/office/drawing/2014/main" id="{852BFD30-49CF-49A6-9E54-FF7A2F725BDE}"/>
              </a:ext>
            </a:extLst>
          </p:cNvPr>
          <p:cNvSpPr txBox="1">
            <a:spLocks noChangeArrowheads="1"/>
          </p:cNvSpPr>
          <p:nvPr/>
        </p:nvSpPr>
        <p:spPr bwMode="auto">
          <a:xfrm>
            <a:off x="903514" y="1476752"/>
            <a:ext cx="5308374" cy="338554"/>
          </a:xfrm>
          <a:prstGeom prst="rect">
            <a:avLst/>
          </a:prstGeom>
          <a:noFill/>
          <a:ln w="1587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due to normal equipment vibration.</a:t>
            </a:r>
          </a:p>
        </p:txBody>
      </p:sp>
      <p:sp>
        <p:nvSpPr>
          <p:cNvPr id="19" name="Text Box 6">
            <a:extLst>
              <a:ext uri="{FF2B5EF4-FFF2-40B4-BE49-F238E27FC236}">
                <a16:creationId xmlns:a16="http://schemas.microsoft.com/office/drawing/2014/main" id="{E89D7F88-4646-4CBE-912F-02403F846229}"/>
              </a:ext>
            </a:extLst>
          </p:cNvPr>
          <p:cNvSpPr txBox="1">
            <a:spLocks noChangeArrowheads="1"/>
          </p:cNvSpPr>
          <p:nvPr/>
        </p:nvSpPr>
        <p:spPr bwMode="auto">
          <a:xfrm>
            <a:off x="903514" y="3322637"/>
            <a:ext cx="5308374" cy="338554"/>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Oil filter clogs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due to normal use</a:t>
            </a:r>
          </a:p>
        </p:txBody>
      </p:sp>
      <p:sp>
        <p:nvSpPr>
          <p:cNvPr id="20" name="Text Box 9">
            <a:extLst>
              <a:ext uri="{FF2B5EF4-FFF2-40B4-BE49-F238E27FC236}">
                <a16:creationId xmlns:a16="http://schemas.microsoft.com/office/drawing/2014/main" id="{81ABDDEE-1978-4F9B-A623-7D4D5EAED92A}"/>
              </a:ext>
            </a:extLst>
          </p:cNvPr>
          <p:cNvSpPr txBox="1">
            <a:spLocks noChangeArrowheads="1"/>
          </p:cNvSpPr>
          <p:nvPr/>
        </p:nvSpPr>
        <p:spPr bwMode="auto">
          <a:xfrm>
            <a:off x="903514" y="838151"/>
            <a:ext cx="5352370" cy="400110"/>
          </a:xfrm>
          <a:prstGeom prst="rect">
            <a:avLst/>
          </a:prstGeom>
          <a:solidFill>
            <a:srgbClr val="15306B"/>
          </a:solidFill>
          <a:ln>
            <a:noFill/>
          </a:ln>
          <a:effectLst/>
          <a:scene3d>
            <a:camera prst="orthographicFront"/>
            <a:lightRig rig="threePt" dir="t"/>
          </a:scene3d>
          <a:sp3d>
            <a:bevelT w="165100" prst="coolSlant"/>
            <a:bevelB w="114300" prst="hardEdge"/>
          </a:sp3d>
        </p:spPr>
        <p:txBody>
          <a:bodyPr wrap="square">
            <a:spAutoFit/>
          </a:bodyPr>
          <a:lstStyle>
            <a:defPPr>
              <a:defRPr lang="en-US"/>
            </a:defPPr>
            <a:lvl1pPr algn="ctr">
              <a:spcBef>
                <a:spcPct val="50000"/>
              </a:spcBef>
              <a:buFontTx/>
              <a:buNone/>
              <a:defRPr sz="1600">
                <a:latin typeface="Arial" panose="020B0604020202020204" pitchFamily="3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defRPr/>
            </a:pPr>
            <a:r>
              <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Failure Modes with operating context in italics</a:t>
            </a:r>
          </a:p>
        </p:txBody>
      </p:sp>
      <p:sp>
        <p:nvSpPr>
          <p:cNvPr id="21" name="Text Box 10">
            <a:extLst>
              <a:ext uri="{FF2B5EF4-FFF2-40B4-BE49-F238E27FC236}">
                <a16:creationId xmlns:a16="http://schemas.microsoft.com/office/drawing/2014/main" id="{67F9D504-B96A-484D-9420-50A018FFCAB5}"/>
              </a:ext>
            </a:extLst>
          </p:cNvPr>
          <p:cNvSpPr txBox="1">
            <a:spLocks noChangeArrowheads="1"/>
          </p:cNvSpPr>
          <p:nvPr/>
        </p:nvSpPr>
        <p:spPr bwMode="auto">
          <a:xfrm>
            <a:off x="903514" y="4109461"/>
            <a:ext cx="5308374" cy="338554"/>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Oil filter clogs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due to gearbox break-in</a:t>
            </a:r>
          </a:p>
        </p:txBody>
      </p:sp>
      <p:sp>
        <p:nvSpPr>
          <p:cNvPr id="22" name="Text Box 11">
            <a:extLst>
              <a:ext uri="{FF2B5EF4-FFF2-40B4-BE49-F238E27FC236}">
                <a16:creationId xmlns:a16="http://schemas.microsoft.com/office/drawing/2014/main" id="{CB5F9D1F-DBAF-4A64-AB07-7878AD84D427}"/>
              </a:ext>
            </a:extLst>
          </p:cNvPr>
          <p:cNvSpPr txBox="1">
            <a:spLocks noChangeArrowheads="1"/>
          </p:cNvSpPr>
          <p:nvPr/>
        </p:nvSpPr>
        <p:spPr bwMode="auto">
          <a:xfrm>
            <a:off x="903514" y="2268537"/>
            <a:ext cx="5308374" cy="338554"/>
          </a:xfrm>
          <a:prstGeom prst="rect">
            <a:avLst/>
          </a:prstGeom>
          <a:noFill/>
          <a:ln w="1587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due to improper routing.</a:t>
            </a:r>
          </a:p>
        </p:txBody>
      </p:sp>
      <p:sp>
        <p:nvSpPr>
          <p:cNvPr id="23" name="Text Box 12">
            <a:extLst>
              <a:ext uri="{FF2B5EF4-FFF2-40B4-BE49-F238E27FC236}">
                <a16:creationId xmlns:a16="http://schemas.microsoft.com/office/drawing/2014/main" id="{4949A851-99D8-4CC1-B6CA-5FBAEBA77E98}"/>
              </a:ext>
            </a:extLst>
          </p:cNvPr>
          <p:cNvSpPr txBox="1">
            <a:spLocks noChangeArrowheads="1"/>
          </p:cNvSpPr>
          <p:nvPr/>
        </p:nvSpPr>
        <p:spPr bwMode="auto">
          <a:xfrm>
            <a:off x="6745288" y="1346200"/>
            <a:ext cx="3657600" cy="596900"/>
          </a:xfrm>
          <a:prstGeom prst="rect">
            <a:avLst/>
          </a:prstGeom>
          <a:noFill/>
          <a:ln w="12700">
            <a:solidFill>
              <a:srgbClr val="808080"/>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a:ln>
                  <a:noFill/>
                </a:ln>
                <a:solidFill>
                  <a:srgbClr val="808080"/>
                </a:solidFill>
                <a:effectLst/>
                <a:uLnTx/>
                <a:uFillTx/>
                <a:latin typeface="Arial" panose="020B0604020202020204" pitchFamily="34" charset="0"/>
                <a:cs typeface="Arial" panose="020B0604020202020204" pitchFamily="34" charset="0"/>
              </a:rPr>
              <a:t>Visually inspect hydraulic line every 25 hours of operation.</a:t>
            </a:r>
          </a:p>
        </p:txBody>
      </p:sp>
      <p:sp>
        <p:nvSpPr>
          <p:cNvPr id="24" name="Text Box 13">
            <a:extLst>
              <a:ext uri="{FF2B5EF4-FFF2-40B4-BE49-F238E27FC236}">
                <a16:creationId xmlns:a16="http://schemas.microsoft.com/office/drawing/2014/main" id="{33BE396B-5CAB-4074-855E-599939137899}"/>
              </a:ext>
            </a:extLst>
          </p:cNvPr>
          <p:cNvSpPr txBox="1">
            <a:spLocks noChangeArrowheads="1"/>
          </p:cNvSpPr>
          <p:nvPr/>
        </p:nvSpPr>
        <p:spPr bwMode="auto">
          <a:xfrm>
            <a:off x="6706394" y="838151"/>
            <a:ext cx="3735388" cy="400110"/>
          </a:xfrm>
          <a:prstGeom prst="rect">
            <a:avLst/>
          </a:prstGeom>
          <a:solidFill>
            <a:srgbClr val="15306B"/>
          </a:solidFill>
          <a:ln>
            <a:noFill/>
          </a:ln>
          <a:effectLst/>
          <a:scene3d>
            <a:camera prst="orthographicFront"/>
            <a:lightRig rig="threePt" dir="t"/>
          </a:scene3d>
          <a:sp3d>
            <a:bevelT w="165100" prst="coolSlant"/>
            <a:bevelB w="114300" prst="hardEdge"/>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987">
              <a:spcBef>
                <a:spcPct val="50000"/>
              </a:spcBef>
              <a:buFontTx/>
              <a:buNone/>
            </a:pPr>
            <a:r>
              <a:rPr lang="en-US" altLang="en-US" sz="2000" dirty="0">
                <a:solidFill>
                  <a:prstClr val="white"/>
                </a:solidFill>
                <a:cs typeface="Arial" panose="020B0604020202020204" pitchFamily="34" charset="0"/>
              </a:rPr>
              <a:t>Failure Management Strategies</a:t>
            </a:r>
          </a:p>
        </p:txBody>
      </p:sp>
      <p:sp>
        <p:nvSpPr>
          <p:cNvPr id="25" name="Text Box 14">
            <a:extLst>
              <a:ext uri="{FF2B5EF4-FFF2-40B4-BE49-F238E27FC236}">
                <a16:creationId xmlns:a16="http://schemas.microsoft.com/office/drawing/2014/main" id="{AE772F36-F529-4220-8DF1-792D06629E80}"/>
              </a:ext>
            </a:extLst>
          </p:cNvPr>
          <p:cNvSpPr txBox="1">
            <a:spLocks noChangeArrowheads="1"/>
          </p:cNvSpPr>
          <p:nvPr/>
        </p:nvSpPr>
        <p:spPr bwMode="auto">
          <a:xfrm>
            <a:off x="6745288" y="2146300"/>
            <a:ext cx="3657600" cy="596900"/>
          </a:xfrm>
          <a:prstGeom prst="rect">
            <a:avLst/>
          </a:prstGeom>
          <a:noFill/>
          <a:ln w="12700" algn="ctr">
            <a:solidFill>
              <a:srgbClr val="808080"/>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Augment training program so that hydraulic lines are routed properly.</a:t>
            </a:r>
          </a:p>
        </p:txBody>
      </p:sp>
      <p:cxnSp>
        <p:nvCxnSpPr>
          <p:cNvPr id="26" name="AutoShape 15">
            <a:extLst>
              <a:ext uri="{FF2B5EF4-FFF2-40B4-BE49-F238E27FC236}">
                <a16:creationId xmlns:a16="http://schemas.microsoft.com/office/drawing/2014/main" id="{52EC4154-DE0E-461E-B801-8498ACEA5FE3}"/>
              </a:ext>
            </a:extLst>
          </p:cNvPr>
          <p:cNvCxnSpPr>
            <a:cxnSpLocks noChangeShapeType="1"/>
            <a:stCxn id="22" idx="3"/>
            <a:endCxn id="25" idx="1"/>
          </p:cNvCxnSpPr>
          <p:nvPr/>
        </p:nvCxnSpPr>
        <p:spPr bwMode="auto">
          <a:xfrm>
            <a:off x="6211888" y="2437814"/>
            <a:ext cx="533400" cy="6936"/>
          </a:xfrm>
          <a:prstGeom prst="straightConnector1">
            <a:avLst/>
          </a:prstGeom>
          <a:noFill/>
          <a:ln w="15875">
            <a:solidFill>
              <a:srgbClr val="808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16">
            <a:extLst>
              <a:ext uri="{FF2B5EF4-FFF2-40B4-BE49-F238E27FC236}">
                <a16:creationId xmlns:a16="http://schemas.microsoft.com/office/drawing/2014/main" id="{168C6600-3BD7-44F8-A555-23DADD150C26}"/>
              </a:ext>
            </a:extLst>
          </p:cNvPr>
          <p:cNvCxnSpPr>
            <a:cxnSpLocks noChangeShapeType="1"/>
            <a:stCxn id="18" idx="3"/>
            <a:endCxn id="23" idx="1"/>
          </p:cNvCxnSpPr>
          <p:nvPr/>
        </p:nvCxnSpPr>
        <p:spPr bwMode="auto">
          <a:xfrm flipV="1">
            <a:off x="6211888" y="1644650"/>
            <a:ext cx="533400" cy="1379"/>
          </a:xfrm>
          <a:prstGeom prst="straightConnector1">
            <a:avLst/>
          </a:prstGeom>
          <a:noFill/>
          <a:ln w="15875">
            <a:solidFill>
              <a:srgbClr val="808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17">
            <a:extLst>
              <a:ext uri="{FF2B5EF4-FFF2-40B4-BE49-F238E27FC236}">
                <a16:creationId xmlns:a16="http://schemas.microsoft.com/office/drawing/2014/main" id="{AF8375EA-9D56-484A-9CB6-048C3B420495}"/>
              </a:ext>
            </a:extLst>
          </p:cNvPr>
          <p:cNvSpPr txBox="1">
            <a:spLocks noChangeArrowheads="1"/>
          </p:cNvSpPr>
          <p:nvPr/>
        </p:nvSpPr>
        <p:spPr bwMode="auto">
          <a:xfrm>
            <a:off x="6745288" y="3200400"/>
            <a:ext cx="3657600" cy="584775"/>
          </a:xfrm>
          <a:prstGeom prst="rect">
            <a:avLst/>
          </a:prstGeom>
          <a:noFill/>
          <a:ln w="12700" algn="ctr">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Change the oil filter after every 500 hours of operation.</a:t>
            </a:r>
          </a:p>
        </p:txBody>
      </p:sp>
      <p:sp>
        <p:nvSpPr>
          <p:cNvPr id="29" name="Text Box 18">
            <a:extLst>
              <a:ext uri="{FF2B5EF4-FFF2-40B4-BE49-F238E27FC236}">
                <a16:creationId xmlns:a16="http://schemas.microsoft.com/office/drawing/2014/main" id="{1EC9DDC5-29B2-43F1-86D8-432D589EF9F3}"/>
              </a:ext>
            </a:extLst>
          </p:cNvPr>
          <p:cNvSpPr txBox="1">
            <a:spLocks noChangeArrowheads="1"/>
          </p:cNvSpPr>
          <p:nvPr/>
        </p:nvSpPr>
        <p:spPr bwMode="auto">
          <a:xfrm>
            <a:off x="6745288" y="3987225"/>
            <a:ext cx="3657600" cy="584775"/>
          </a:xfrm>
          <a:prstGeom prst="rect">
            <a:avLst/>
          </a:prstGeom>
          <a:noFill/>
          <a:ln w="12700" algn="ctr">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Change the oil filter after the first 50 hours of operation.</a:t>
            </a:r>
          </a:p>
        </p:txBody>
      </p:sp>
      <p:cxnSp>
        <p:nvCxnSpPr>
          <p:cNvPr id="30" name="AutoShape 21">
            <a:extLst>
              <a:ext uri="{FF2B5EF4-FFF2-40B4-BE49-F238E27FC236}">
                <a16:creationId xmlns:a16="http://schemas.microsoft.com/office/drawing/2014/main" id="{CF14EC28-D8A2-43A5-B934-7BBC1E523269}"/>
              </a:ext>
            </a:extLst>
          </p:cNvPr>
          <p:cNvCxnSpPr>
            <a:cxnSpLocks noChangeShapeType="1"/>
            <a:stCxn id="19" idx="3"/>
            <a:endCxn id="28" idx="1"/>
          </p:cNvCxnSpPr>
          <p:nvPr/>
        </p:nvCxnSpPr>
        <p:spPr bwMode="auto">
          <a:xfrm>
            <a:off x="6211888" y="3491914"/>
            <a:ext cx="533400" cy="874"/>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22">
            <a:extLst>
              <a:ext uri="{FF2B5EF4-FFF2-40B4-BE49-F238E27FC236}">
                <a16:creationId xmlns:a16="http://schemas.microsoft.com/office/drawing/2014/main" id="{8EA35F6B-1FF4-4729-9D4D-47D9D21EF90E}"/>
              </a:ext>
            </a:extLst>
          </p:cNvPr>
          <p:cNvCxnSpPr>
            <a:cxnSpLocks noChangeShapeType="1"/>
            <a:stCxn id="21" idx="3"/>
            <a:endCxn id="29" idx="1"/>
          </p:cNvCxnSpPr>
          <p:nvPr/>
        </p:nvCxnSpPr>
        <p:spPr bwMode="auto">
          <a:xfrm>
            <a:off x="6211888" y="4278738"/>
            <a:ext cx="533400" cy="875"/>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984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8"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F20BD75D-9275-44E5-946A-894DD1923F29}"/>
              </a:ext>
            </a:extLst>
          </p:cNvPr>
          <p:cNvSpPr>
            <a:spLocks noChangeArrowheads="1"/>
          </p:cNvSpPr>
          <p:nvPr/>
        </p:nvSpPr>
        <p:spPr bwMode="auto">
          <a:xfrm>
            <a:off x="228600" y="76200"/>
            <a:ext cx="11201400" cy="59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400" b="1" dirty="0">
                <a:solidFill>
                  <a:prstClr val="white"/>
                </a:solidFill>
                <a:cs typeface="Arial" panose="020B0604020202020204" pitchFamily="34" charset="0"/>
              </a:rPr>
              <a:t>Why Operating Context Matters in Failure Modes</a:t>
            </a:r>
            <a:endParaRPr lang="en-US" altLang="en-US" sz="3400" i="1" u="sng" dirty="0">
              <a:solidFill>
                <a:prstClr val="white"/>
              </a:solidFill>
              <a:cs typeface="Arial" panose="020B0604020202020204" pitchFamily="34" charset="0"/>
            </a:endParaRPr>
          </a:p>
        </p:txBody>
      </p:sp>
      <p:sp>
        <p:nvSpPr>
          <p:cNvPr id="24" name="Text Box 5">
            <a:extLst>
              <a:ext uri="{FF2B5EF4-FFF2-40B4-BE49-F238E27FC236}">
                <a16:creationId xmlns:a16="http://schemas.microsoft.com/office/drawing/2014/main" id="{50C543BD-1FE7-4385-BABB-3C5836B660AB}"/>
              </a:ext>
            </a:extLst>
          </p:cNvPr>
          <p:cNvSpPr txBox="1">
            <a:spLocks noChangeArrowheads="1"/>
          </p:cNvSpPr>
          <p:nvPr/>
        </p:nvSpPr>
        <p:spPr bwMode="auto">
          <a:xfrm>
            <a:off x="903514" y="1476752"/>
            <a:ext cx="5308374" cy="338554"/>
          </a:xfrm>
          <a:prstGeom prst="rect">
            <a:avLst/>
          </a:prstGeom>
          <a:noFill/>
          <a:ln w="1587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due to normal equipment vibration.</a:t>
            </a:r>
          </a:p>
        </p:txBody>
      </p:sp>
      <p:sp>
        <p:nvSpPr>
          <p:cNvPr id="25" name="Text Box 6">
            <a:extLst>
              <a:ext uri="{FF2B5EF4-FFF2-40B4-BE49-F238E27FC236}">
                <a16:creationId xmlns:a16="http://schemas.microsoft.com/office/drawing/2014/main" id="{2F180EF2-27D9-4362-BF6C-FA22688C453E}"/>
              </a:ext>
            </a:extLst>
          </p:cNvPr>
          <p:cNvSpPr txBox="1">
            <a:spLocks noChangeArrowheads="1"/>
          </p:cNvSpPr>
          <p:nvPr/>
        </p:nvSpPr>
        <p:spPr bwMode="auto">
          <a:xfrm>
            <a:off x="903514" y="3322637"/>
            <a:ext cx="5308374" cy="338554"/>
          </a:xfrm>
          <a:prstGeom prst="rect">
            <a:avLst/>
          </a:prstGeom>
          <a:noFill/>
          <a:ln w="1587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Oil filter clogs </a:t>
            </a:r>
            <a:r>
              <a:rPr kumimoji="0" lang="en-US" altLang="en-US" sz="1600" b="0" i="1"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due to normal use</a:t>
            </a:r>
          </a:p>
        </p:txBody>
      </p:sp>
      <p:sp>
        <p:nvSpPr>
          <p:cNvPr id="26" name="Text Box 7">
            <a:extLst>
              <a:ext uri="{FF2B5EF4-FFF2-40B4-BE49-F238E27FC236}">
                <a16:creationId xmlns:a16="http://schemas.microsoft.com/office/drawing/2014/main" id="{69A97A66-AD53-4FF2-BC94-83DFDC949BE7}"/>
              </a:ext>
            </a:extLst>
          </p:cNvPr>
          <p:cNvSpPr txBox="1">
            <a:spLocks noChangeArrowheads="1"/>
          </p:cNvSpPr>
          <p:nvPr/>
        </p:nvSpPr>
        <p:spPr bwMode="auto">
          <a:xfrm>
            <a:off x="903514" y="5094873"/>
            <a:ext cx="5308374" cy="338554"/>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Foreign object enters engine air inlet</a:t>
            </a:r>
            <a:r>
              <a:rPr kumimoji="0" lang="en-US" altLang="en-US" sz="1600"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during flight.</a:t>
            </a:r>
          </a:p>
        </p:txBody>
      </p:sp>
      <p:sp>
        <p:nvSpPr>
          <p:cNvPr id="27" name="Text Box 8">
            <a:extLst>
              <a:ext uri="{FF2B5EF4-FFF2-40B4-BE49-F238E27FC236}">
                <a16:creationId xmlns:a16="http://schemas.microsoft.com/office/drawing/2014/main" id="{DDFFC446-776C-49FF-8BDA-1C2C335E9836}"/>
              </a:ext>
            </a:extLst>
          </p:cNvPr>
          <p:cNvSpPr txBox="1">
            <a:spLocks noChangeArrowheads="1"/>
          </p:cNvSpPr>
          <p:nvPr/>
        </p:nvSpPr>
        <p:spPr bwMode="auto">
          <a:xfrm>
            <a:off x="903514" y="5816025"/>
            <a:ext cx="5308374" cy="584775"/>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Foreign object accumulates in engine inlet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while aircraft is on the ground with the engine not running.</a:t>
            </a:r>
          </a:p>
        </p:txBody>
      </p:sp>
      <p:sp>
        <p:nvSpPr>
          <p:cNvPr id="28" name="Text Box 9">
            <a:extLst>
              <a:ext uri="{FF2B5EF4-FFF2-40B4-BE49-F238E27FC236}">
                <a16:creationId xmlns:a16="http://schemas.microsoft.com/office/drawing/2014/main" id="{15B679CD-CC42-47DD-81D9-46B7788A6543}"/>
              </a:ext>
            </a:extLst>
          </p:cNvPr>
          <p:cNvSpPr txBox="1">
            <a:spLocks noChangeArrowheads="1"/>
          </p:cNvSpPr>
          <p:nvPr/>
        </p:nvSpPr>
        <p:spPr bwMode="auto">
          <a:xfrm>
            <a:off x="903514" y="838151"/>
            <a:ext cx="5352370" cy="400110"/>
          </a:xfrm>
          <a:prstGeom prst="rect">
            <a:avLst/>
          </a:prstGeom>
          <a:solidFill>
            <a:srgbClr val="15306B"/>
          </a:solidFill>
          <a:ln>
            <a:noFill/>
          </a:ln>
          <a:effectLst/>
          <a:scene3d>
            <a:camera prst="orthographicFront"/>
            <a:lightRig rig="threePt" dir="t"/>
          </a:scene3d>
          <a:sp3d>
            <a:bevelT w="165100" prst="coolSlant"/>
            <a:bevelB w="114300" prst="hardEdge"/>
          </a:sp3d>
        </p:spPr>
        <p:txBody>
          <a:bodyPr wrap="square">
            <a:spAutoFit/>
          </a:bodyPr>
          <a:lstStyle>
            <a:defPPr>
              <a:defRPr lang="en-US"/>
            </a:defPPr>
            <a:lvl1pPr algn="ctr">
              <a:spcBef>
                <a:spcPct val="50000"/>
              </a:spcBef>
              <a:buFontTx/>
              <a:buNone/>
              <a:defRPr sz="1600">
                <a:latin typeface="Arial" panose="020B0604020202020204" pitchFamily="3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defRPr/>
            </a:pPr>
            <a:r>
              <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Failure Modes with operating context in italics</a:t>
            </a:r>
          </a:p>
        </p:txBody>
      </p:sp>
      <p:sp>
        <p:nvSpPr>
          <p:cNvPr id="29" name="Text Box 10">
            <a:extLst>
              <a:ext uri="{FF2B5EF4-FFF2-40B4-BE49-F238E27FC236}">
                <a16:creationId xmlns:a16="http://schemas.microsoft.com/office/drawing/2014/main" id="{28E6A433-0B66-40AE-B632-AB111D822074}"/>
              </a:ext>
            </a:extLst>
          </p:cNvPr>
          <p:cNvSpPr txBox="1">
            <a:spLocks noChangeArrowheads="1"/>
          </p:cNvSpPr>
          <p:nvPr/>
        </p:nvSpPr>
        <p:spPr bwMode="auto">
          <a:xfrm>
            <a:off x="903514" y="4109461"/>
            <a:ext cx="5308374" cy="338554"/>
          </a:xfrm>
          <a:prstGeom prst="rect">
            <a:avLst/>
          </a:prstGeom>
          <a:noFill/>
          <a:ln w="1587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Oil filter clogs </a:t>
            </a:r>
            <a:r>
              <a:rPr kumimoji="0" lang="en-US" altLang="en-US" sz="1600" b="0" i="1"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due to gearbox break-in</a:t>
            </a:r>
          </a:p>
        </p:txBody>
      </p:sp>
      <p:sp>
        <p:nvSpPr>
          <p:cNvPr id="30" name="Text Box 11">
            <a:extLst>
              <a:ext uri="{FF2B5EF4-FFF2-40B4-BE49-F238E27FC236}">
                <a16:creationId xmlns:a16="http://schemas.microsoft.com/office/drawing/2014/main" id="{93B13CFC-1FB6-4C0D-80C2-983124B21C96}"/>
              </a:ext>
            </a:extLst>
          </p:cNvPr>
          <p:cNvSpPr txBox="1">
            <a:spLocks noChangeArrowheads="1"/>
          </p:cNvSpPr>
          <p:nvPr/>
        </p:nvSpPr>
        <p:spPr bwMode="auto">
          <a:xfrm>
            <a:off x="903514" y="2268537"/>
            <a:ext cx="5308374" cy="338554"/>
          </a:xfrm>
          <a:prstGeom prst="rect">
            <a:avLst/>
          </a:prstGeom>
          <a:noFill/>
          <a:ln w="1587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due to improper routing.</a:t>
            </a:r>
          </a:p>
        </p:txBody>
      </p:sp>
      <p:sp>
        <p:nvSpPr>
          <p:cNvPr id="31" name="Text Box 12">
            <a:extLst>
              <a:ext uri="{FF2B5EF4-FFF2-40B4-BE49-F238E27FC236}">
                <a16:creationId xmlns:a16="http://schemas.microsoft.com/office/drawing/2014/main" id="{5C699F33-6C38-4251-A382-8F0F3AD7A453}"/>
              </a:ext>
            </a:extLst>
          </p:cNvPr>
          <p:cNvSpPr txBox="1">
            <a:spLocks noChangeArrowheads="1"/>
          </p:cNvSpPr>
          <p:nvPr/>
        </p:nvSpPr>
        <p:spPr bwMode="auto">
          <a:xfrm>
            <a:off x="6745288" y="1346200"/>
            <a:ext cx="3657600" cy="596900"/>
          </a:xfrm>
          <a:prstGeom prst="rect">
            <a:avLst/>
          </a:prstGeom>
          <a:noFill/>
          <a:ln w="12700">
            <a:solidFill>
              <a:srgbClr val="808080"/>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Visually inspect hydraulic line every 25 hours of operation.</a:t>
            </a:r>
          </a:p>
        </p:txBody>
      </p:sp>
      <p:sp>
        <p:nvSpPr>
          <p:cNvPr id="32" name="Text Box 13">
            <a:extLst>
              <a:ext uri="{FF2B5EF4-FFF2-40B4-BE49-F238E27FC236}">
                <a16:creationId xmlns:a16="http://schemas.microsoft.com/office/drawing/2014/main" id="{40215064-5365-4DB3-AEB4-B5D93F2E2FC8}"/>
              </a:ext>
            </a:extLst>
          </p:cNvPr>
          <p:cNvSpPr txBox="1">
            <a:spLocks noChangeArrowheads="1"/>
          </p:cNvSpPr>
          <p:nvPr/>
        </p:nvSpPr>
        <p:spPr bwMode="auto">
          <a:xfrm>
            <a:off x="6706394" y="838151"/>
            <a:ext cx="3735388" cy="400110"/>
          </a:xfrm>
          <a:prstGeom prst="rect">
            <a:avLst/>
          </a:prstGeom>
          <a:solidFill>
            <a:srgbClr val="15306B"/>
          </a:solidFill>
          <a:ln>
            <a:noFill/>
          </a:ln>
          <a:effectLst/>
          <a:scene3d>
            <a:camera prst="orthographicFront"/>
            <a:lightRig rig="threePt" dir="t"/>
          </a:scene3d>
          <a:sp3d>
            <a:bevelT w="165100" prst="coolSlant"/>
            <a:bevelB w="114300" prst="hardEdge"/>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987">
              <a:spcBef>
                <a:spcPct val="50000"/>
              </a:spcBef>
              <a:buFontTx/>
              <a:buNone/>
            </a:pPr>
            <a:r>
              <a:rPr lang="en-US" altLang="en-US" sz="2000" dirty="0">
                <a:solidFill>
                  <a:prstClr val="white"/>
                </a:solidFill>
                <a:cs typeface="Arial" panose="020B0604020202020204" pitchFamily="34" charset="0"/>
              </a:rPr>
              <a:t>Failure Management Strategies</a:t>
            </a:r>
          </a:p>
        </p:txBody>
      </p:sp>
      <p:sp>
        <p:nvSpPr>
          <p:cNvPr id="33" name="Text Box 14">
            <a:extLst>
              <a:ext uri="{FF2B5EF4-FFF2-40B4-BE49-F238E27FC236}">
                <a16:creationId xmlns:a16="http://schemas.microsoft.com/office/drawing/2014/main" id="{30F38478-7F39-49F9-B631-001970ED338B}"/>
              </a:ext>
            </a:extLst>
          </p:cNvPr>
          <p:cNvSpPr txBox="1">
            <a:spLocks noChangeArrowheads="1"/>
          </p:cNvSpPr>
          <p:nvPr/>
        </p:nvSpPr>
        <p:spPr bwMode="auto">
          <a:xfrm>
            <a:off x="6745288" y="2146300"/>
            <a:ext cx="3657600" cy="596900"/>
          </a:xfrm>
          <a:prstGeom prst="rect">
            <a:avLst/>
          </a:prstGeom>
          <a:noFill/>
          <a:ln w="12700" algn="ctr">
            <a:solidFill>
              <a:srgbClr val="808080"/>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Augment training program so that hydraulic lines are routed properly.</a:t>
            </a:r>
          </a:p>
        </p:txBody>
      </p:sp>
      <p:cxnSp>
        <p:nvCxnSpPr>
          <p:cNvPr id="34" name="AutoShape 15">
            <a:extLst>
              <a:ext uri="{FF2B5EF4-FFF2-40B4-BE49-F238E27FC236}">
                <a16:creationId xmlns:a16="http://schemas.microsoft.com/office/drawing/2014/main" id="{27B8817A-F4D2-4335-B3E2-05A527C63D4B}"/>
              </a:ext>
            </a:extLst>
          </p:cNvPr>
          <p:cNvCxnSpPr>
            <a:cxnSpLocks noChangeShapeType="1"/>
            <a:stCxn id="30" idx="3"/>
            <a:endCxn id="33" idx="1"/>
          </p:cNvCxnSpPr>
          <p:nvPr/>
        </p:nvCxnSpPr>
        <p:spPr bwMode="auto">
          <a:xfrm>
            <a:off x="6211888" y="2437814"/>
            <a:ext cx="533400" cy="6936"/>
          </a:xfrm>
          <a:prstGeom prst="straightConnector1">
            <a:avLst/>
          </a:prstGeom>
          <a:noFill/>
          <a:ln w="15875">
            <a:solidFill>
              <a:srgbClr val="808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16">
            <a:extLst>
              <a:ext uri="{FF2B5EF4-FFF2-40B4-BE49-F238E27FC236}">
                <a16:creationId xmlns:a16="http://schemas.microsoft.com/office/drawing/2014/main" id="{0DB830D3-523F-46C1-B056-74D69A726930}"/>
              </a:ext>
            </a:extLst>
          </p:cNvPr>
          <p:cNvCxnSpPr>
            <a:cxnSpLocks noChangeShapeType="1"/>
            <a:stCxn id="24" idx="3"/>
            <a:endCxn id="31" idx="1"/>
          </p:cNvCxnSpPr>
          <p:nvPr/>
        </p:nvCxnSpPr>
        <p:spPr bwMode="auto">
          <a:xfrm flipV="1">
            <a:off x="6211888" y="1644650"/>
            <a:ext cx="533400" cy="1379"/>
          </a:xfrm>
          <a:prstGeom prst="straightConnector1">
            <a:avLst/>
          </a:prstGeom>
          <a:noFill/>
          <a:ln w="15875">
            <a:solidFill>
              <a:srgbClr val="808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 Box 17">
            <a:extLst>
              <a:ext uri="{FF2B5EF4-FFF2-40B4-BE49-F238E27FC236}">
                <a16:creationId xmlns:a16="http://schemas.microsoft.com/office/drawing/2014/main" id="{FE6B8B37-2C1A-4E7B-A1E5-6D242A521614}"/>
              </a:ext>
            </a:extLst>
          </p:cNvPr>
          <p:cNvSpPr txBox="1">
            <a:spLocks noChangeArrowheads="1"/>
          </p:cNvSpPr>
          <p:nvPr/>
        </p:nvSpPr>
        <p:spPr bwMode="auto">
          <a:xfrm>
            <a:off x="6745288" y="3200400"/>
            <a:ext cx="3657600" cy="584775"/>
          </a:xfrm>
          <a:prstGeom prst="rect">
            <a:avLst/>
          </a:prstGeom>
          <a:noFill/>
          <a:ln w="12700" algn="ctr">
            <a:solidFill>
              <a:srgbClr val="808080"/>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Change the oil filter after every 500 hours of operation.</a:t>
            </a:r>
          </a:p>
        </p:txBody>
      </p:sp>
      <p:sp>
        <p:nvSpPr>
          <p:cNvPr id="37" name="Text Box 18">
            <a:extLst>
              <a:ext uri="{FF2B5EF4-FFF2-40B4-BE49-F238E27FC236}">
                <a16:creationId xmlns:a16="http://schemas.microsoft.com/office/drawing/2014/main" id="{B5E68D0F-B7EB-460B-9458-920E8D7D9631}"/>
              </a:ext>
            </a:extLst>
          </p:cNvPr>
          <p:cNvSpPr txBox="1">
            <a:spLocks noChangeArrowheads="1"/>
          </p:cNvSpPr>
          <p:nvPr/>
        </p:nvSpPr>
        <p:spPr bwMode="auto">
          <a:xfrm>
            <a:off x="6745288" y="3987225"/>
            <a:ext cx="3657600" cy="584775"/>
          </a:xfrm>
          <a:prstGeom prst="rect">
            <a:avLst/>
          </a:prstGeom>
          <a:noFill/>
          <a:ln w="12700" algn="ctr">
            <a:solidFill>
              <a:srgbClr val="808080"/>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Change the oil filter after the first 50 hours of operation.</a:t>
            </a:r>
          </a:p>
        </p:txBody>
      </p:sp>
      <p:sp>
        <p:nvSpPr>
          <p:cNvPr id="38" name="Text Box 19">
            <a:extLst>
              <a:ext uri="{FF2B5EF4-FFF2-40B4-BE49-F238E27FC236}">
                <a16:creationId xmlns:a16="http://schemas.microsoft.com/office/drawing/2014/main" id="{40A7E074-20F9-44FD-904E-C280B5B24D06}"/>
              </a:ext>
            </a:extLst>
          </p:cNvPr>
          <p:cNvSpPr txBox="1">
            <a:spLocks noChangeArrowheads="1"/>
          </p:cNvSpPr>
          <p:nvPr/>
        </p:nvSpPr>
        <p:spPr bwMode="auto">
          <a:xfrm>
            <a:off x="6745288" y="4965700"/>
            <a:ext cx="3657600" cy="596900"/>
          </a:xfrm>
          <a:prstGeom prst="rect">
            <a:avLst/>
          </a:prstGeom>
          <a:noFill/>
          <a:ln w="12700" algn="ctr">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Formulate emergency procedure for an in-flight engine failure.</a:t>
            </a:r>
          </a:p>
        </p:txBody>
      </p:sp>
      <p:sp>
        <p:nvSpPr>
          <p:cNvPr id="39" name="Text Box 20">
            <a:extLst>
              <a:ext uri="{FF2B5EF4-FFF2-40B4-BE49-F238E27FC236}">
                <a16:creationId xmlns:a16="http://schemas.microsoft.com/office/drawing/2014/main" id="{52F5BF98-042F-4351-9175-915CD1E9E1E6}"/>
              </a:ext>
            </a:extLst>
          </p:cNvPr>
          <p:cNvSpPr txBox="1">
            <a:spLocks noChangeArrowheads="1"/>
          </p:cNvSpPr>
          <p:nvPr/>
        </p:nvSpPr>
        <p:spPr bwMode="auto">
          <a:xfrm>
            <a:off x="6745288" y="5803900"/>
            <a:ext cx="3657600" cy="596900"/>
          </a:xfrm>
          <a:prstGeom prst="rect">
            <a:avLst/>
          </a:prstGeom>
          <a:noFill/>
          <a:ln w="12700" algn="ctr">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Inspect the engine inlet for foreign objects prior to engine start.</a:t>
            </a:r>
          </a:p>
        </p:txBody>
      </p:sp>
      <p:cxnSp>
        <p:nvCxnSpPr>
          <p:cNvPr id="40" name="AutoShape 21">
            <a:extLst>
              <a:ext uri="{FF2B5EF4-FFF2-40B4-BE49-F238E27FC236}">
                <a16:creationId xmlns:a16="http://schemas.microsoft.com/office/drawing/2014/main" id="{E04EE647-8F16-45E5-BE32-A0B44A0764EA}"/>
              </a:ext>
            </a:extLst>
          </p:cNvPr>
          <p:cNvCxnSpPr>
            <a:cxnSpLocks noChangeShapeType="1"/>
            <a:stCxn id="25" idx="3"/>
            <a:endCxn id="36" idx="1"/>
          </p:cNvCxnSpPr>
          <p:nvPr/>
        </p:nvCxnSpPr>
        <p:spPr bwMode="auto">
          <a:xfrm>
            <a:off x="6211888" y="3491914"/>
            <a:ext cx="533400" cy="874"/>
          </a:xfrm>
          <a:prstGeom prst="straightConnector1">
            <a:avLst/>
          </a:prstGeom>
          <a:noFill/>
          <a:ln w="15875">
            <a:solidFill>
              <a:srgbClr val="808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22">
            <a:extLst>
              <a:ext uri="{FF2B5EF4-FFF2-40B4-BE49-F238E27FC236}">
                <a16:creationId xmlns:a16="http://schemas.microsoft.com/office/drawing/2014/main" id="{9211C280-1D75-4A61-A6A3-ADE8E58A1049}"/>
              </a:ext>
            </a:extLst>
          </p:cNvPr>
          <p:cNvCxnSpPr>
            <a:cxnSpLocks noChangeShapeType="1"/>
            <a:stCxn id="29" idx="3"/>
            <a:endCxn id="37" idx="1"/>
          </p:cNvCxnSpPr>
          <p:nvPr/>
        </p:nvCxnSpPr>
        <p:spPr bwMode="auto">
          <a:xfrm>
            <a:off x="6211888" y="4278738"/>
            <a:ext cx="533400" cy="875"/>
          </a:xfrm>
          <a:prstGeom prst="straightConnector1">
            <a:avLst/>
          </a:prstGeom>
          <a:noFill/>
          <a:ln w="15875">
            <a:solidFill>
              <a:srgbClr val="808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23">
            <a:extLst>
              <a:ext uri="{FF2B5EF4-FFF2-40B4-BE49-F238E27FC236}">
                <a16:creationId xmlns:a16="http://schemas.microsoft.com/office/drawing/2014/main" id="{32914B65-5D88-456D-B164-9E780D42DAB6}"/>
              </a:ext>
            </a:extLst>
          </p:cNvPr>
          <p:cNvCxnSpPr>
            <a:cxnSpLocks noChangeShapeType="1"/>
            <a:stCxn id="26" idx="3"/>
            <a:endCxn id="38" idx="1"/>
          </p:cNvCxnSpPr>
          <p:nvPr/>
        </p:nvCxnSpPr>
        <p:spPr bwMode="auto">
          <a:xfrm>
            <a:off x="6211888" y="5264150"/>
            <a:ext cx="533400" cy="0"/>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24">
            <a:extLst>
              <a:ext uri="{FF2B5EF4-FFF2-40B4-BE49-F238E27FC236}">
                <a16:creationId xmlns:a16="http://schemas.microsoft.com/office/drawing/2014/main" id="{FDA21859-85A7-4F76-BA68-3D9A9E918DD1}"/>
              </a:ext>
            </a:extLst>
          </p:cNvPr>
          <p:cNvCxnSpPr>
            <a:cxnSpLocks noChangeShapeType="1"/>
            <a:stCxn id="27" idx="3"/>
            <a:endCxn id="39" idx="1"/>
          </p:cNvCxnSpPr>
          <p:nvPr/>
        </p:nvCxnSpPr>
        <p:spPr bwMode="auto">
          <a:xfrm flipV="1">
            <a:off x="6211888" y="6102350"/>
            <a:ext cx="533400" cy="6063"/>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600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8" grpId="0" animBg="1"/>
      <p:bldP spid="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85044443-7611-4EA1-905B-256E8DC95FB6}"/>
              </a:ext>
            </a:extLst>
          </p:cNvPr>
          <p:cNvSpPr>
            <a:spLocks noChangeArrowheads="1"/>
          </p:cNvSpPr>
          <p:nvPr/>
        </p:nvSpPr>
        <p:spPr bwMode="auto">
          <a:xfrm>
            <a:off x="228600" y="76200"/>
            <a:ext cx="11201400" cy="59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400" b="1" dirty="0">
                <a:solidFill>
                  <a:prstClr val="white"/>
                </a:solidFill>
                <a:cs typeface="Arial" panose="020B0604020202020204" pitchFamily="34" charset="0"/>
              </a:rPr>
              <a:t>Why Operating Context Matters in Failure Modes</a:t>
            </a:r>
            <a:endParaRPr lang="en-US" altLang="en-US" sz="3400" i="1" u="sng" dirty="0">
              <a:solidFill>
                <a:prstClr val="white"/>
              </a:solidFill>
              <a:cs typeface="Arial" panose="020B0604020202020204" pitchFamily="34" charset="0"/>
            </a:endParaRPr>
          </a:p>
        </p:txBody>
      </p:sp>
      <p:sp>
        <p:nvSpPr>
          <p:cNvPr id="19" name="Text Box 5">
            <a:extLst>
              <a:ext uri="{FF2B5EF4-FFF2-40B4-BE49-F238E27FC236}">
                <a16:creationId xmlns:a16="http://schemas.microsoft.com/office/drawing/2014/main" id="{864C1577-7AA8-4B0A-8F05-B5EDD4B2096A}"/>
              </a:ext>
            </a:extLst>
          </p:cNvPr>
          <p:cNvSpPr txBox="1">
            <a:spLocks noChangeArrowheads="1"/>
          </p:cNvSpPr>
          <p:nvPr/>
        </p:nvSpPr>
        <p:spPr bwMode="auto">
          <a:xfrm>
            <a:off x="1358332" y="1476752"/>
            <a:ext cx="5308374" cy="338554"/>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due to normal equipment vibration.</a:t>
            </a:r>
          </a:p>
        </p:txBody>
      </p:sp>
      <p:sp>
        <p:nvSpPr>
          <p:cNvPr id="20" name="Text Box 9">
            <a:extLst>
              <a:ext uri="{FF2B5EF4-FFF2-40B4-BE49-F238E27FC236}">
                <a16:creationId xmlns:a16="http://schemas.microsoft.com/office/drawing/2014/main" id="{2D92DF07-A30B-4715-A691-E0324521D1B6}"/>
              </a:ext>
            </a:extLst>
          </p:cNvPr>
          <p:cNvSpPr txBox="1">
            <a:spLocks noChangeArrowheads="1"/>
          </p:cNvSpPr>
          <p:nvPr/>
        </p:nvSpPr>
        <p:spPr bwMode="auto">
          <a:xfrm>
            <a:off x="1358332" y="838151"/>
            <a:ext cx="5352370" cy="400110"/>
          </a:xfrm>
          <a:prstGeom prst="rect">
            <a:avLst/>
          </a:prstGeom>
          <a:solidFill>
            <a:srgbClr val="002060"/>
          </a:solidFill>
          <a:ln>
            <a:noFill/>
          </a:ln>
          <a:effectLst/>
          <a:scene3d>
            <a:camera prst="orthographicFront"/>
            <a:lightRig rig="threePt" dir="t"/>
          </a:scene3d>
          <a:sp3d>
            <a:bevelT w="165100" prst="coolSlant"/>
            <a:bevelB w="114300" prst="hardEdge"/>
          </a:sp3d>
        </p:spPr>
        <p:txBody>
          <a:bodyPr wrap="square">
            <a:spAutoFit/>
          </a:bodyPr>
          <a:lstStyle>
            <a:defPPr>
              <a:defRPr lang="en-US"/>
            </a:defPPr>
            <a:lvl1pPr algn="ctr">
              <a:spcBef>
                <a:spcPct val="50000"/>
              </a:spcBef>
              <a:buFontTx/>
              <a:buNone/>
              <a:defRPr sz="1600">
                <a:latin typeface="Arial" panose="020B0604020202020204" pitchFamily="3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marL="0" marR="0" lvl="0" indent="0" algn="ctr" defTabSz="1218987" eaLnBrk="1" fontAlgn="auto" latinLnBrk="0" hangingPunct="1">
              <a:lnSpc>
                <a:spcPct val="100000"/>
              </a:lnSpc>
              <a:spcBef>
                <a:spcPct val="50000"/>
              </a:spcBef>
              <a:spcAft>
                <a:spcPts val="0"/>
              </a:spcAft>
              <a:buClrTx/>
              <a:buSzTx/>
              <a:buFontTx/>
              <a:buNone/>
              <a:tabLst/>
              <a:defRPr/>
            </a:pPr>
            <a:r>
              <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Failure Modes with operating context in italics</a:t>
            </a:r>
          </a:p>
        </p:txBody>
      </p:sp>
      <p:sp>
        <p:nvSpPr>
          <p:cNvPr id="21" name="Text Box 11">
            <a:extLst>
              <a:ext uri="{FF2B5EF4-FFF2-40B4-BE49-F238E27FC236}">
                <a16:creationId xmlns:a16="http://schemas.microsoft.com/office/drawing/2014/main" id="{944ABEE8-6568-4430-9867-27CE1C981C6B}"/>
              </a:ext>
            </a:extLst>
          </p:cNvPr>
          <p:cNvSpPr txBox="1">
            <a:spLocks noChangeArrowheads="1"/>
          </p:cNvSpPr>
          <p:nvPr/>
        </p:nvSpPr>
        <p:spPr bwMode="auto">
          <a:xfrm>
            <a:off x="1358332" y="2268537"/>
            <a:ext cx="5308374" cy="338554"/>
          </a:xfrm>
          <a:prstGeom prst="rect">
            <a:avLst/>
          </a:prstGeom>
          <a:noFill/>
          <a:ln w="158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tab pos="177800" algn="l"/>
              </a:tabLst>
              <a:defRPr/>
            </a:pPr>
            <a:r>
              <a:rPr kumimoji="0" lang="en-US" alt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Hydraulic line chafes </a:t>
            </a:r>
            <a:r>
              <a:rPr kumimoji="0" lang="en-US" altLang="en-US" sz="1600" b="0" i="1"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due to improper routing.</a:t>
            </a:r>
          </a:p>
        </p:txBody>
      </p:sp>
      <p:sp>
        <p:nvSpPr>
          <p:cNvPr id="22" name="Text Box 12">
            <a:extLst>
              <a:ext uri="{FF2B5EF4-FFF2-40B4-BE49-F238E27FC236}">
                <a16:creationId xmlns:a16="http://schemas.microsoft.com/office/drawing/2014/main" id="{E48E6F46-A177-4FC3-937B-09C498666385}"/>
              </a:ext>
            </a:extLst>
          </p:cNvPr>
          <p:cNvSpPr txBox="1">
            <a:spLocks noChangeArrowheads="1"/>
          </p:cNvSpPr>
          <p:nvPr/>
        </p:nvSpPr>
        <p:spPr bwMode="auto">
          <a:xfrm>
            <a:off x="7200106" y="1346200"/>
            <a:ext cx="4229894" cy="584775"/>
          </a:xfrm>
          <a:prstGeom prst="rect">
            <a:avLst/>
          </a:prstGeom>
          <a:noFill/>
          <a:ln w="12700">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Visually inspect hydraulic line every 25 hours of operation.  Replace, as required.</a:t>
            </a:r>
          </a:p>
        </p:txBody>
      </p:sp>
      <p:sp>
        <p:nvSpPr>
          <p:cNvPr id="23" name="Text Box 13">
            <a:extLst>
              <a:ext uri="{FF2B5EF4-FFF2-40B4-BE49-F238E27FC236}">
                <a16:creationId xmlns:a16="http://schemas.microsoft.com/office/drawing/2014/main" id="{BEFCBEA3-A7EF-419C-B1DE-D97768455A32}"/>
              </a:ext>
            </a:extLst>
          </p:cNvPr>
          <p:cNvSpPr txBox="1">
            <a:spLocks noChangeArrowheads="1"/>
          </p:cNvSpPr>
          <p:nvPr/>
        </p:nvSpPr>
        <p:spPr bwMode="auto">
          <a:xfrm>
            <a:off x="7161212" y="838151"/>
            <a:ext cx="3735388" cy="400110"/>
          </a:xfrm>
          <a:prstGeom prst="rect">
            <a:avLst/>
          </a:prstGeom>
          <a:solidFill>
            <a:srgbClr val="002060"/>
          </a:solidFill>
          <a:ln>
            <a:noFill/>
          </a:ln>
          <a:effectLst/>
          <a:scene3d>
            <a:camera prst="orthographicFront"/>
            <a:lightRig rig="threePt" dir="t"/>
          </a:scene3d>
          <a:sp3d>
            <a:bevelT w="165100" prst="coolSlant"/>
            <a:bevelB w="114300" prst="hardEdge"/>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987">
              <a:spcBef>
                <a:spcPct val="50000"/>
              </a:spcBef>
              <a:buFontTx/>
              <a:buNone/>
            </a:pPr>
            <a:r>
              <a:rPr lang="en-US" altLang="en-US" sz="2000" dirty="0">
                <a:solidFill>
                  <a:prstClr val="white"/>
                </a:solidFill>
                <a:cs typeface="Arial" panose="020B0604020202020204" pitchFamily="34" charset="0"/>
              </a:rPr>
              <a:t>Failure Management Strategies</a:t>
            </a:r>
          </a:p>
        </p:txBody>
      </p:sp>
      <p:sp>
        <p:nvSpPr>
          <p:cNvPr id="24" name="Text Box 14">
            <a:extLst>
              <a:ext uri="{FF2B5EF4-FFF2-40B4-BE49-F238E27FC236}">
                <a16:creationId xmlns:a16="http://schemas.microsoft.com/office/drawing/2014/main" id="{63DC8EDA-CFB5-4601-AD52-D09C8A01392C}"/>
              </a:ext>
            </a:extLst>
          </p:cNvPr>
          <p:cNvSpPr txBox="1">
            <a:spLocks noChangeArrowheads="1"/>
          </p:cNvSpPr>
          <p:nvPr/>
        </p:nvSpPr>
        <p:spPr bwMode="auto">
          <a:xfrm>
            <a:off x="7200105" y="2146300"/>
            <a:ext cx="4229894" cy="596900"/>
          </a:xfrm>
          <a:prstGeom prst="rect">
            <a:avLst/>
          </a:prstGeom>
          <a:noFill/>
          <a:ln w="12700" algn="ctr">
            <a:solidFill>
              <a:sysClr val="window" lastClr="FFFFFF"/>
            </a:solidFill>
            <a:prstDash val="dash"/>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Augment training program so that hydraulic lines are routed properly.</a:t>
            </a:r>
          </a:p>
        </p:txBody>
      </p:sp>
      <p:cxnSp>
        <p:nvCxnSpPr>
          <p:cNvPr id="25" name="AutoShape 15">
            <a:extLst>
              <a:ext uri="{FF2B5EF4-FFF2-40B4-BE49-F238E27FC236}">
                <a16:creationId xmlns:a16="http://schemas.microsoft.com/office/drawing/2014/main" id="{5DF3EF0E-9413-4057-B045-5786438458E9}"/>
              </a:ext>
            </a:extLst>
          </p:cNvPr>
          <p:cNvCxnSpPr>
            <a:cxnSpLocks noChangeShapeType="1"/>
            <a:stCxn id="21" idx="3"/>
            <a:endCxn id="24" idx="1"/>
          </p:cNvCxnSpPr>
          <p:nvPr/>
        </p:nvCxnSpPr>
        <p:spPr bwMode="auto">
          <a:xfrm>
            <a:off x="6666706" y="2437814"/>
            <a:ext cx="533399" cy="6936"/>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16">
            <a:extLst>
              <a:ext uri="{FF2B5EF4-FFF2-40B4-BE49-F238E27FC236}">
                <a16:creationId xmlns:a16="http://schemas.microsoft.com/office/drawing/2014/main" id="{ED6E1F20-4878-46AA-9ADA-2286B8740803}"/>
              </a:ext>
            </a:extLst>
          </p:cNvPr>
          <p:cNvCxnSpPr>
            <a:cxnSpLocks noChangeShapeType="1"/>
          </p:cNvCxnSpPr>
          <p:nvPr/>
        </p:nvCxnSpPr>
        <p:spPr bwMode="auto">
          <a:xfrm flipV="1">
            <a:off x="6694311" y="1652562"/>
            <a:ext cx="533400" cy="7441"/>
          </a:xfrm>
          <a:prstGeom prst="straightConnector1">
            <a:avLst/>
          </a:prstGeom>
          <a:noFill/>
          <a:ln w="15875">
            <a:solidFill>
              <a:sysClr val="window" lastClr="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a:extLst>
              <a:ext uri="{FF2B5EF4-FFF2-40B4-BE49-F238E27FC236}">
                <a16:creationId xmlns:a16="http://schemas.microsoft.com/office/drawing/2014/main" id="{ED8AC296-273C-4332-83FA-D162B1DC99E1}"/>
              </a:ext>
            </a:extLst>
          </p:cNvPr>
          <p:cNvSpPr/>
          <p:nvPr/>
        </p:nvSpPr>
        <p:spPr>
          <a:xfrm>
            <a:off x="2990626" y="4800600"/>
            <a:ext cx="1962374" cy="990600"/>
          </a:xfrm>
          <a:prstGeom prst="rect">
            <a:avLst/>
          </a:prstGeom>
          <a:noFill/>
          <a:ln w="38100" cap="flat" cmpd="sng" algn="ctr">
            <a:solidFill>
              <a:srgbClr val="FF0000"/>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30" name="Rectangle 29">
            <a:extLst>
              <a:ext uri="{FF2B5EF4-FFF2-40B4-BE49-F238E27FC236}">
                <a16:creationId xmlns:a16="http://schemas.microsoft.com/office/drawing/2014/main" id="{D7A712BC-E234-4E71-85C5-5CC194119BAC}"/>
              </a:ext>
            </a:extLst>
          </p:cNvPr>
          <p:cNvSpPr/>
          <p:nvPr/>
        </p:nvSpPr>
        <p:spPr>
          <a:xfrm>
            <a:off x="7200105" y="2133600"/>
            <a:ext cx="4229894" cy="603718"/>
          </a:xfrm>
          <a:prstGeom prst="rect">
            <a:avLst/>
          </a:prstGeom>
          <a:noFill/>
          <a:ln w="38100" cap="flat" cmpd="sng" algn="ctr">
            <a:solidFill>
              <a:srgbClr val="FF0000"/>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sp>
        <p:nvSpPr>
          <p:cNvPr id="31" name="Rectangle 30">
            <a:extLst>
              <a:ext uri="{FF2B5EF4-FFF2-40B4-BE49-F238E27FC236}">
                <a16:creationId xmlns:a16="http://schemas.microsoft.com/office/drawing/2014/main" id="{2702CBD4-8E12-466D-A479-88AFDD43C5DB}"/>
              </a:ext>
            </a:extLst>
          </p:cNvPr>
          <p:cNvSpPr/>
          <p:nvPr/>
        </p:nvSpPr>
        <p:spPr>
          <a:xfrm>
            <a:off x="4731644" y="2793318"/>
            <a:ext cx="2735956" cy="721811"/>
          </a:xfrm>
          <a:prstGeom prst="rect">
            <a:avLst/>
          </a:prstGeom>
          <a:noFill/>
          <a:ln w="38100" cap="flat" cmpd="sng" algn="ctr">
            <a:solidFill>
              <a:srgbClr val="00CC00"/>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32" name="Straight Arrow Connector 31">
            <a:extLst>
              <a:ext uri="{FF2B5EF4-FFF2-40B4-BE49-F238E27FC236}">
                <a16:creationId xmlns:a16="http://schemas.microsoft.com/office/drawing/2014/main" id="{15E59693-6879-40DB-B7B6-FC08D79301E1}"/>
              </a:ext>
            </a:extLst>
          </p:cNvPr>
          <p:cNvCxnSpPr>
            <a:cxnSpLocks/>
            <a:endCxn id="33" idx="1"/>
          </p:cNvCxnSpPr>
          <p:nvPr/>
        </p:nvCxnSpPr>
        <p:spPr>
          <a:xfrm flipV="1">
            <a:off x="6326363" y="1636889"/>
            <a:ext cx="875948" cy="1134112"/>
          </a:xfrm>
          <a:prstGeom prst="straightConnector1">
            <a:avLst/>
          </a:prstGeom>
          <a:noFill/>
          <a:ln w="38100" cap="flat" cmpd="sng" algn="ctr">
            <a:solidFill>
              <a:srgbClr val="00CC00"/>
            </a:solidFill>
            <a:prstDash val="solid"/>
            <a:tailEnd type="stealth" w="lg" len="lg"/>
          </a:ln>
          <a:effectLst/>
        </p:spPr>
      </p:cxnSp>
      <p:sp>
        <p:nvSpPr>
          <p:cNvPr id="33" name="Rectangle 32">
            <a:extLst>
              <a:ext uri="{FF2B5EF4-FFF2-40B4-BE49-F238E27FC236}">
                <a16:creationId xmlns:a16="http://schemas.microsoft.com/office/drawing/2014/main" id="{48A4020E-E459-4AA0-BBBA-54E4492EC700}"/>
              </a:ext>
            </a:extLst>
          </p:cNvPr>
          <p:cNvSpPr/>
          <p:nvPr/>
        </p:nvSpPr>
        <p:spPr>
          <a:xfrm>
            <a:off x="7202311" y="1343378"/>
            <a:ext cx="4233334" cy="587022"/>
          </a:xfrm>
          <a:prstGeom prst="rect">
            <a:avLst/>
          </a:prstGeom>
          <a:noFill/>
          <a:ln w="38100" cap="flat" cmpd="sng" algn="ctr">
            <a:solidFill>
              <a:srgbClr val="00CC00"/>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entury Gothic" panose="020B0502020202020204"/>
              <a:ea typeface="+mn-ea"/>
              <a:cs typeface="+mn-cs"/>
            </a:endParaRPr>
          </a:p>
        </p:txBody>
      </p:sp>
      <p:pic>
        <p:nvPicPr>
          <p:cNvPr id="35" name="Picture 34">
            <a:extLst>
              <a:ext uri="{FF2B5EF4-FFF2-40B4-BE49-F238E27FC236}">
                <a16:creationId xmlns:a16="http://schemas.microsoft.com/office/drawing/2014/main" id="{454F6632-F0E2-48D6-9D4C-1B0C1C044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137" y="2812041"/>
            <a:ext cx="6063241" cy="3969759"/>
          </a:xfrm>
          <a:prstGeom prst="rect">
            <a:avLst/>
          </a:prstGeom>
        </p:spPr>
      </p:pic>
      <p:cxnSp>
        <p:nvCxnSpPr>
          <p:cNvPr id="29" name="Straight Arrow Connector 28">
            <a:extLst>
              <a:ext uri="{FF2B5EF4-FFF2-40B4-BE49-F238E27FC236}">
                <a16:creationId xmlns:a16="http://schemas.microsoft.com/office/drawing/2014/main" id="{9508FF48-DF1A-4BE2-AB61-1036CAD4552C}"/>
              </a:ext>
            </a:extLst>
          </p:cNvPr>
          <p:cNvCxnSpPr>
            <a:cxnSpLocks/>
            <a:endCxn id="30" idx="2"/>
          </p:cNvCxnSpPr>
          <p:nvPr/>
        </p:nvCxnSpPr>
        <p:spPr>
          <a:xfrm flipV="1">
            <a:off x="4572000" y="2737318"/>
            <a:ext cx="4743052" cy="2040962"/>
          </a:xfrm>
          <a:prstGeom prst="straightConnector1">
            <a:avLst/>
          </a:prstGeom>
          <a:noFill/>
          <a:ln w="38100" cap="flat" cmpd="sng" algn="ctr">
            <a:solidFill>
              <a:srgbClr val="FF0000"/>
            </a:solidFill>
            <a:prstDash val="solid"/>
            <a:tailEnd type="stealth" w="lg" len="lg"/>
          </a:ln>
          <a:effectLst/>
        </p:spPr>
      </p:cxnSp>
    </p:spTree>
    <p:extLst>
      <p:ext uri="{BB962C8B-B14F-4D97-AF65-F5344CB8AC3E}">
        <p14:creationId xmlns:p14="http://schemas.microsoft.com/office/powerpoint/2010/main" val="31071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7AE-7F93-4157-B890-89DE9BEAB1E6}"/>
              </a:ext>
            </a:extLst>
          </p:cNvPr>
          <p:cNvPicPr>
            <a:picLocks noChangeAspect="1"/>
          </p:cNvPicPr>
          <p:nvPr/>
        </p:nvPicPr>
        <p:blipFill rotWithShape="1">
          <a:blip r:embed="rId2">
            <a:extLst>
              <a:ext uri="{28A0092B-C50C-407E-A947-70E740481C1C}">
                <a14:useLocalDpi xmlns:a14="http://schemas.microsoft.com/office/drawing/2010/main" val="0"/>
              </a:ext>
            </a:extLst>
          </a:blip>
          <a:srcRect l="4418" t="6231" b="7405"/>
          <a:stretch/>
        </p:blipFill>
        <p:spPr>
          <a:xfrm>
            <a:off x="6377970" y="2141128"/>
            <a:ext cx="5260938" cy="3565133"/>
          </a:xfrm>
          <a:prstGeom prst="rect">
            <a:avLst/>
          </a:prstGeom>
          <a:effectLst>
            <a:softEdge rad="25400"/>
          </a:effectLst>
        </p:spPr>
      </p:pic>
      <p:pic>
        <p:nvPicPr>
          <p:cNvPr id="14" name="Picture 13">
            <a:extLst>
              <a:ext uri="{FF2B5EF4-FFF2-40B4-BE49-F238E27FC236}">
                <a16:creationId xmlns:a16="http://schemas.microsoft.com/office/drawing/2014/main" id="{2D59848C-043E-4B56-A3F9-EED9A99ADBF6}"/>
              </a:ext>
            </a:extLst>
          </p:cNvPr>
          <p:cNvPicPr>
            <a:picLocks noChangeAspect="1"/>
          </p:cNvPicPr>
          <p:nvPr/>
        </p:nvPicPr>
        <p:blipFill rotWithShape="1">
          <a:blip r:embed="rId3">
            <a:extLst>
              <a:ext uri="{28A0092B-C50C-407E-A947-70E740481C1C}">
                <a14:useLocalDpi xmlns:a14="http://schemas.microsoft.com/office/drawing/2010/main" val="0"/>
              </a:ext>
            </a:extLst>
          </a:blip>
          <a:srcRect r="27367"/>
          <a:stretch/>
        </p:blipFill>
        <p:spPr>
          <a:xfrm>
            <a:off x="235887" y="1914436"/>
            <a:ext cx="2074704" cy="1632242"/>
          </a:xfrm>
          <a:prstGeom prst="rect">
            <a:avLst/>
          </a:prstGeom>
          <a:effectLst>
            <a:softEdge rad="25400"/>
          </a:effectLst>
        </p:spPr>
      </p:pic>
      <p:sp>
        <p:nvSpPr>
          <p:cNvPr id="16" name="Oval 15">
            <a:extLst>
              <a:ext uri="{FF2B5EF4-FFF2-40B4-BE49-F238E27FC236}">
                <a16:creationId xmlns:a16="http://schemas.microsoft.com/office/drawing/2014/main" id="{D9E63531-E86A-4F03-BD9F-565D9CBEAEC6}"/>
              </a:ext>
            </a:extLst>
          </p:cNvPr>
          <p:cNvSpPr/>
          <p:nvPr/>
        </p:nvSpPr>
        <p:spPr>
          <a:xfrm>
            <a:off x="7392472" y="4654460"/>
            <a:ext cx="442358" cy="38833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B20174-735F-4B9E-9C5C-7ABCE0A929BC}"/>
              </a:ext>
            </a:extLst>
          </p:cNvPr>
          <p:cNvSpPr txBox="1"/>
          <p:nvPr/>
        </p:nvSpPr>
        <p:spPr>
          <a:xfrm>
            <a:off x="553092" y="165440"/>
            <a:ext cx="11085816" cy="1446550"/>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Case Study</a:t>
            </a:r>
          </a:p>
          <a:p>
            <a:pPr algn="ctr"/>
            <a:r>
              <a:rPr lang="en-US" sz="4400" dirty="0">
                <a:latin typeface="Arial" panose="020B0604020202020204" pitchFamily="34" charset="0"/>
                <a:cs typeface="Arial" panose="020B0604020202020204" pitchFamily="34" charset="0"/>
              </a:rPr>
              <a:t>2014 Subaru Forester Low Engine Oil Light</a:t>
            </a:r>
          </a:p>
        </p:txBody>
      </p:sp>
      <p:pic>
        <p:nvPicPr>
          <p:cNvPr id="2" name="Picture 1">
            <a:extLst>
              <a:ext uri="{FF2B5EF4-FFF2-40B4-BE49-F238E27FC236}">
                <a16:creationId xmlns:a16="http://schemas.microsoft.com/office/drawing/2014/main" id="{1EE4AEBD-A3CD-4FBB-9AB6-D7090A64D89A}"/>
              </a:ext>
            </a:extLst>
          </p:cNvPr>
          <p:cNvPicPr>
            <a:picLocks noChangeAspect="1"/>
          </p:cNvPicPr>
          <p:nvPr/>
        </p:nvPicPr>
        <p:blipFill>
          <a:blip r:embed="rId4"/>
          <a:stretch>
            <a:fillRect/>
          </a:stretch>
        </p:blipFill>
        <p:spPr>
          <a:xfrm>
            <a:off x="2474650" y="1775010"/>
            <a:ext cx="3739261" cy="4893779"/>
          </a:xfrm>
          <a:prstGeom prst="rect">
            <a:avLst/>
          </a:prstGeom>
          <a:effectLst>
            <a:softEdge rad="25400"/>
          </a:effectLst>
        </p:spPr>
      </p:pic>
      <p:pic>
        <p:nvPicPr>
          <p:cNvPr id="22" name="Picture 21">
            <a:extLst>
              <a:ext uri="{FF2B5EF4-FFF2-40B4-BE49-F238E27FC236}">
                <a16:creationId xmlns:a16="http://schemas.microsoft.com/office/drawing/2014/main" id="{35E553B2-B293-4159-A12D-386D9E500EE6}"/>
              </a:ext>
            </a:extLst>
          </p:cNvPr>
          <p:cNvPicPr>
            <a:picLocks noChangeAspect="1"/>
          </p:cNvPicPr>
          <p:nvPr/>
        </p:nvPicPr>
        <p:blipFill rotWithShape="1">
          <a:blip r:embed="rId5">
            <a:extLst>
              <a:ext uri="{28A0092B-C50C-407E-A947-70E740481C1C}">
                <a14:useLocalDpi xmlns:a14="http://schemas.microsoft.com/office/drawing/2010/main" val="0"/>
              </a:ext>
            </a:extLst>
          </a:blip>
          <a:srcRect l="7004" t="22547" r="3858" b="18802"/>
          <a:stretch/>
        </p:blipFill>
        <p:spPr>
          <a:xfrm>
            <a:off x="184962" y="3686104"/>
            <a:ext cx="3307566" cy="1632242"/>
          </a:xfrm>
          <a:prstGeom prst="rect">
            <a:avLst/>
          </a:prstGeom>
          <a:effectLst>
            <a:softEdge rad="25400"/>
          </a:effectLst>
        </p:spPr>
      </p:pic>
      <p:sp>
        <p:nvSpPr>
          <p:cNvPr id="5" name="Rectangle 4">
            <a:extLst>
              <a:ext uri="{FF2B5EF4-FFF2-40B4-BE49-F238E27FC236}">
                <a16:creationId xmlns:a16="http://schemas.microsoft.com/office/drawing/2014/main" id="{CF76173A-A972-41FC-9120-3AD0CD80225E}"/>
              </a:ext>
            </a:extLst>
          </p:cNvPr>
          <p:cNvSpPr/>
          <p:nvPr/>
        </p:nvSpPr>
        <p:spPr>
          <a:xfrm>
            <a:off x="4002157" y="4614704"/>
            <a:ext cx="781878" cy="2886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8A5872-53C2-43FF-B018-A92E5E8DDAD1}"/>
              </a:ext>
            </a:extLst>
          </p:cNvPr>
          <p:cNvSpPr txBox="1"/>
          <p:nvPr/>
        </p:nvSpPr>
        <p:spPr>
          <a:xfrm>
            <a:off x="4619153" y="4343505"/>
            <a:ext cx="1996332" cy="830997"/>
          </a:xfrm>
          <a:prstGeom prst="rect">
            <a:avLst/>
          </a:prstGeom>
          <a:noFill/>
        </p:spPr>
        <p:txBody>
          <a:bodyPr wrap="square" rtlCol="0">
            <a:spAutoFit/>
          </a:bodyPr>
          <a:lstStyle/>
          <a:p>
            <a:pPr algn="ctr"/>
            <a:r>
              <a:rPr lang="en-US" sz="2400" b="1" dirty="0"/>
              <a:t>2 hours from home</a:t>
            </a:r>
          </a:p>
        </p:txBody>
      </p:sp>
      <p:cxnSp>
        <p:nvCxnSpPr>
          <p:cNvPr id="12" name="Straight Arrow Connector 11">
            <a:extLst>
              <a:ext uri="{FF2B5EF4-FFF2-40B4-BE49-F238E27FC236}">
                <a16:creationId xmlns:a16="http://schemas.microsoft.com/office/drawing/2014/main" id="{1B50D919-FD64-4ED5-85E5-A41A1AC129FC}"/>
              </a:ext>
            </a:extLst>
          </p:cNvPr>
          <p:cNvCxnSpPr>
            <a:cxnSpLocks/>
            <a:stCxn id="5" idx="3"/>
            <a:endCxn id="16" idx="2"/>
          </p:cNvCxnSpPr>
          <p:nvPr/>
        </p:nvCxnSpPr>
        <p:spPr>
          <a:xfrm>
            <a:off x="4784035" y="4759005"/>
            <a:ext cx="2608437" cy="896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9601F2F-E999-454A-9F55-F41D42ADFE9F}"/>
              </a:ext>
            </a:extLst>
          </p:cNvPr>
          <p:cNvSpPr/>
          <p:nvPr/>
        </p:nvSpPr>
        <p:spPr>
          <a:xfrm>
            <a:off x="3556895" y="1787134"/>
            <a:ext cx="8113511" cy="1745094"/>
          </a:xfrm>
          <a:prstGeom prst="rect">
            <a:avLst/>
          </a:prstGeom>
          <a:solidFill>
            <a:srgbClr val="692C58">
              <a:alpha val="95000"/>
            </a:srgbClr>
          </a:solidFill>
          <a:effectLst>
            <a:softEdge rad="25400"/>
          </a:effectLst>
        </p:spPr>
        <p:txBody>
          <a:bodyPr wrap="square" lIns="91440" tIns="45720" rIns="91440" bIns="45720" anchor="ctr" anchorCtr="0">
            <a:noAutofit/>
            <a:scene3d>
              <a:camera prst="orthographicFront"/>
              <a:lightRig rig="harsh" dir="t"/>
            </a:scene3d>
            <a:sp3d prstMaterial="matte">
              <a:contourClr>
                <a:schemeClr val="bg1">
                  <a:lumMod val="65000"/>
                </a:schemeClr>
              </a:contourClr>
            </a:sp3d>
          </a:bodyPr>
          <a:lstStyle/>
          <a:p>
            <a:pPr algn="ctr">
              <a:spcAft>
                <a:spcPts val="1200"/>
              </a:spcAft>
            </a:pPr>
            <a:r>
              <a:rPr lang="en-US" sz="2800" b="1" dirty="0">
                <a:solidFill>
                  <a:schemeClr val="bg1"/>
                </a:solidFill>
                <a:latin typeface="Arial" panose="020B0604020202020204" pitchFamily="34" charset="0"/>
                <a:cs typeface="Arial" panose="020B0604020202020204" pitchFamily="34" charset="0"/>
              </a:rPr>
              <a:t>What specifically could cause </a:t>
            </a:r>
            <a:r>
              <a:rPr lang="en-US" sz="2800" b="1" dirty="0">
                <a:solidFill>
                  <a:srgbClr val="FFC000"/>
                </a:solidFill>
                <a:latin typeface="Arial" panose="020B0604020202020204" pitchFamily="34" charset="0"/>
                <a:cs typeface="Arial" panose="020B0604020202020204" pitchFamily="34" charset="0"/>
              </a:rPr>
              <a:t>(Failure Modes)</a:t>
            </a:r>
            <a:r>
              <a:rPr lang="en-US" sz="2800" b="1" dirty="0">
                <a:solidFill>
                  <a:schemeClr val="bg1"/>
                </a:solidFill>
                <a:latin typeface="Arial" panose="020B0604020202020204" pitchFamily="34" charset="0"/>
                <a:cs typeface="Arial" panose="020B0604020202020204" pitchFamily="34" charset="0"/>
              </a:rPr>
              <a:t> the engine oil to drop to the low level limit and illuminate the LOW OIL LEVEL Light?</a:t>
            </a:r>
          </a:p>
        </p:txBody>
      </p:sp>
      <p:cxnSp>
        <p:nvCxnSpPr>
          <p:cNvPr id="19" name="Straight Arrow Connector 18">
            <a:extLst>
              <a:ext uri="{FF2B5EF4-FFF2-40B4-BE49-F238E27FC236}">
                <a16:creationId xmlns:a16="http://schemas.microsoft.com/office/drawing/2014/main" id="{96603A99-6A5C-4809-BA26-E971E2879646}"/>
              </a:ext>
            </a:extLst>
          </p:cNvPr>
          <p:cNvCxnSpPr>
            <a:cxnSpLocks/>
            <a:endCxn id="16" idx="7"/>
          </p:cNvCxnSpPr>
          <p:nvPr/>
        </p:nvCxnSpPr>
        <p:spPr>
          <a:xfrm flipH="1">
            <a:off x="7770048" y="3289300"/>
            <a:ext cx="1031052" cy="14220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599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08ED6B5-543C-44D8-9DDE-88D70F5269EC}"/>
              </a:ext>
            </a:extLst>
          </p:cNvPr>
          <p:cNvSpPr/>
          <p:nvPr/>
        </p:nvSpPr>
        <p:spPr>
          <a:xfrm>
            <a:off x="585587" y="1933020"/>
            <a:ext cx="3351610" cy="4413079"/>
          </a:xfrm>
          <a:prstGeom prst="rect">
            <a:avLst/>
          </a:prstGeom>
          <a:noFill/>
          <a:ln w="19050">
            <a:solidFill>
              <a:srgbClr val="69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50E97AE-7F93-4157-B890-89DE9BEAB1E6}"/>
              </a:ext>
            </a:extLst>
          </p:cNvPr>
          <p:cNvPicPr>
            <a:picLocks noChangeAspect="1"/>
          </p:cNvPicPr>
          <p:nvPr/>
        </p:nvPicPr>
        <p:blipFill rotWithShape="1">
          <a:blip r:embed="rId3">
            <a:extLst>
              <a:ext uri="{28A0092B-C50C-407E-A947-70E740481C1C}">
                <a14:useLocalDpi xmlns:a14="http://schemas.microsoft.com/office/drawing/2010/main" val="0"/>
              </a:ext>
            </a:extLst>
          </a:blip>
          <a:srcRect l="4418" t="28102" b="7406"/>
          <a:stretch/>
        </p:blipFill>
        <p:spPr>
          <a:xfrm>
            <a:off x="8967557" y="197344"/>
            <a:ext cx="2329005" cy="1178573"/>
          </a:xfrm>
          <a:prstGeom prst="rect">
            <a:avLst/>
          </a:prstGeom>
          <a:effectLst>
            <a:softEdge rad="25400"/>
          </a:effectLst>
        </p:spPr>
      </p:pic>
      <p:sp>
        <p:nvSpPr>
          <p:cNvPr id="16" name="Oval 15">
            <a:extLst>
              <a:ext uri="{FF2B5EF4-FFF2-40B4-BE49-F238E27FC236}">
                <a16:creationId xmlns:a16="http://schemas.microsoft.com/office/drawing/2014/main" id="{D9E63531-E86A-4F03-BD9F-565D9CBEAEC6}"/>
              </a:ext>
            </a:extLst>
          </p:cNvPr>
          <p:cNvSpPr/>
          <p:nvPr/>
        </p:nvSpPr>
        <p:spPr>
          <a:xfrm>
            <a:off x="9372959" y="839446"/>
            <a:ext cx="325518" cy="28896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B20174-735F-4B9E-9C5C-7ABCE0A929BC}"/>
              </a:ext>
            </a:extLst>
          </p:cNvPr>
          <p:cNvSpPr txBox="1"/>
          <p:nvPr/>
        </p:nvSpPr>
        <p:spPr>
          <a:xfrm>
            <a:off x="673586" y="94134"/>
            <a:ext cx="7862876"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What specifically could cause the engine oil to drop to the low level limit and illuminate the LOW OIL LEVEL LIGHT?</a:t>
            </a:r>
          </a:p>
        </p:txBody>
      </p:sp>
      <p:cxnSp>
        <p:nvCxnSpPr>
          <p:cNvPr id="12" name="Straight Arrow Connector 11">
            <a:extLst>
              <a:ext uri="{FF2B5EF4-FFF2-40B4-BE49-F238E27FC236}">
                <a16:creationId xmlns:a16="http://schemas.microsoft.com/office/drawing/2014/main" id="{1B50D919-FD64-4ED5-85E5-A41A1AC129FC}"/>
              </a:ext>
            </a:extLst>
          </p:cNvPr>
          <p:cNvCxnSpPr>
            <a:cxnSpLocks/>
            <a:endCxn id="16" idx="2"/>
          </p:cNvCxnSpPr>
          <p:nvPr/>
        </p:nvCxnSpPr>
        <p:spPr>
          <a:xfrm flipV="1">
            <a:off x="6692630" y="983928"/>
            <a:ext cx="2680329" cy="2333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EB98997-1343-40D8-9BEB-464FD43F46E3}"/>
              </a:ext>
            </a:extLst>
          </p:cNvPr>
          <p:cNvSpPr/>
          <p:nvPr/>
        </p:nvSpPr>
        <p:spPr>
          <a:xfrm>
            <a:off x="267996" y="1816829"/>
            <a:ext cx="476250" cy="447675"/>
          </a:xfrm>
          <a:prstGeom prst="ellipse">
            <a:avLst/>
          </a:prstGeom>
          <a:solidFill>
            <a:srgbClr val="FFC000"/>
          </a:solidFill>
          <a:ln w="19050">
            <a:solidFill>
              <a:srgbClr val="69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cxnSp>
        <p:nvCxnSpPr>
          <p:cNvPr id="24" name="Straight Connector 23">
            <a:extLst>
              <a:ext uri="{FF2B5EF4-FFF2-40B4-BE49-F238E27FC236}">
                <a16:creationId xmlns:a16="http://schemas.microsoft.com/office/drawing/2014/main" id="{34065FA6-EF8B-444D-92B4-67361B0B4750}"/>
              </a:ext>
            </a:extLst>
          </p:cNvPr>
          <p:cNvCxnSpPr>
            <a:cxnSpLocks/>
          </p:cNvCxnSpPr>
          <p:nvPr/>
        </p:nvCxnSpPr>
        <p:spPr>
          <a:xfrm>
            <a:off x="228600" y="1508757"/>
            <a:ext cx="11725275" cy="0"/>
          </a:xfrm>
          <a:prstGeom prst="line">
            <a:avLst/>
          </a:prstGeom>
          <a:ln w="19050">
            <a:solidFill>
              <a:srgbClr val="692C58"/>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BE46F4C-153C-4D30-AE12-078B91D32AE8}"/>
              </a:ext>
            </a:extLst>
          </p:cNvPr>
          <p:cNvSpPr/>
          <p:nvPr/>
        </p:nvSpPr>
        <p:spPr>
          <a:xfrm>
            <a:off x="4535048" y="1923270"/>
            <a:ext cx="3351610" cy="4422829"/>
          </a:xfrm>
          <a:prstGeom prst="rect">
            <a:avLst/>
          </a:prstGeom>
          <a:noFill/>
          <a:ln w="19050">
            <a:solidFill>
              <a:srgbClr val="69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2EBB9A-B590-40BC-B309-0FE3AB214B39}"/>
              </a:ext>
            </a:extLst>
          </p:cNvPr>
          <p:cNvSpPr/>
          <p:nvPr/>
        </p:nvSpPr>
        <p:spPr>
          <a:xfrm>
            <a:off x="4217457" y="1816829"/>
            <a:ext cx="476250" cy="447675"/>
          </a:xfrm>
          <a:prstGeom prst="ellipse">
            <a:avLst/>
          </a:prstGeom>
          <a:solidFill>
            <a:srgbClr val="FFC000"/>
          </a:solidFill>
          <a:ln w="19050">
            <a:solidFill>
              <a:srgbClr val="69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sp>
        <p:nvSpPr>
          <p:cNvPr id="18" name="Rectangle 17">
            <a:extLst>
              <a:ext uri="{FF2B5EF4-FFF2-40B4-BE49-F238E27FC236}">
                <a16:creationId xmlns:a16="http://schemas.microsoft.com/office/drawing/2014/main" id="{55B969FF-764C-4F35-8B1F-19D9B6FD9471}"/>
              </a:ext>
            </a:extLst>
          </p:cNvPr>
          <p:cNvSpPr/>
          <p:nvPr/>
        </p:nvSpPr>
        <p:spPr>
          <a:xfrm>
            <a:off x="8484508" y="1915425"/>
            <a:ext cx="3350153" cy="4422829"/>
          </a:xfrm>
          <a:prstGeom prst="rect">
            <a:avLst/>
          </a:prstGeom>
          <a:noFill/>
          <a:ln w="19050">
            <a:solidFill>
              <a:srgbClr val="69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4995CE-47E9-473D-8E79-870508D3477D}"/>
              </a:ext>
            </a:extLst>
          </p:cNvPr>
          <p:cNvSpPr/>
          <p:nvPr/>
        </p:nvSpPr>
        <p:spPr>
          <a:xfrm>
            <a:off x="8167216" y="1797390"/>
            <a:ext cx="476250" cy="447675"/>
          </a:xfrm>
          <a:prstGeom prst="ellipse">
            <a:avLst/>
          </a:prstGeom>
          <a:solidFill>
            <a:srgbClr val="FFC000"/>
          </a:solidFill>
          <a:ln w="19050">
            <a:solidFill>
              <a:srgbClr val="69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B77BBE2E-45C3-4E19-B836-5B0C4B39B322}"/>
              </a:ext>
            </a:extLst>
          </p:cNvPr>
          <p:cNvSpPr txBox="1"/>
          <p:nvPr/>
        </p:nvSpPr>
        <p:spPr>
          <a:xfrm>
            <a:off x="667748" y="2012091"/>
            <a:ext cx="3351610" cy="440120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light could illuminate because the oil level is low </a:t>
            </a:r>
            <a:r>
              <a:rPr lang="en-US" sz="2000" b="1" dirty="0">
                <a:latin typeface="Arial" panose="020B0604020202020204" pitchFamily="34" charset="0"/>
                <a:cs typeface="Arial" panose="020B0604020202020204" pitchFamily="34" charset="0"/>
              </a:rPr>
              <a:t>due to “normal consumption.”</a:t>
            </a:r>
            <a:r>
              <a:rPr lang="en-US" sz="2000" dirty="0">
                <a:latin typeface="Arial" panose="020B0604020202020204" pitchFamily="34" charset="0"/>
                <a:cs typeface="Arial" panose="020B0604020202020204" pitchFamily="34" charset="0"/>
              </a:rPr>
              <a:t> In that case, I had enough oil to make it home without damaging my engine because I only had another 150 miles to go.  But, it wouldn’t be wise to continue driving without checking the oil level  to ensure I avoid any possible engine damage.</a:t>
            </a:r>
            <a:endParaRPr lang="en-US" dirty="0"/>
          </a:p>
        </p:txBody>
      </p:sp>
      <p:sp>
        <p:nvSpPr>
          <p:cNvPr id="22" name="TextBox 21">
            <a:extLst>
              <a:ext uri="{FF2B5EF4-FFF2-40B4-BE49-F238E27FC236}">
                <a16:creationId xmlns:a16="http://schemas.microsoft.com/office/drawing/2014/main" id="{BEC51803-0829-400C-9078-2BCAC648381D}"/>
              </a:ext>
            </a:extLst>
          </p:cNvPr>
          <p:cNvSpPr txBox="1"/>
          <p:nvPr/>
        </p:nvSpPr>
        <p:spPr>
          <a:xfrm>
            <a:off x="4637270" y="2012091"/>
            <a:ext cx="3351610" cy="378565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light could illuminate because the oil level was low </a:t>
            </a:r>
            <a:r>
              <a:rPr lang="en-US" sz="2000" b="1" dirty="0">
                <a:latin typeface="Arial" panose="020B0604020202020204" pitchFamily="34" charset="0"/>
                <a:cs typeface="Arial" panose="020B0604020202020204" pitchFamily="34" charset="0"/>
              </a:rPr>
              <a:t>due to a leak in the oil system</a:t>
            </a:r>
            <a:r>
              <a:rPr lang="en-US" sz="2000" dirty="0">
                <a:latin typeface="Arial" panose="020B0604020202020204" pitchFamily="34" charset="0"/>
                <a:cs typeface="Arial" panose="020B0604020202020204" pitchFamily="34" charset="0"/>
              </a:rPr>
              <a:t>.  That’s the </a:t>
            </a:r>
            <a:r>
              <a:rPr lang="en-US" sz="2000" i="1" dirty="0">
                <a:latin typeface="Arial" panose="020B0604020202020204" pitchFamily="34" charset="0"/>
                <a:cs typeface="Arial" panose="020B0604020202020204" pitchFamily="34" charset="0"/>
              </a:rPr>
              <a:t>worst-case-scenario</a:t>
            </a:r>
            <a:r>
              <a:rPr lang="en-US" sz="2000" dirty="0">
                <a:latin typeface="Arial" panose="020B0604020202020204" pitchFamily="34" charset="0"/>
                <a:cs typeface="Arial" panose="020B0604020202020204" pitchFamily="34" charset="0"/>
              </a:rPr>
              <a:t>.  Low oil level leads to inadequate lubrication which could cause serious internal damage to engine components and possibly leave me stranded on the side of the road.</a:t>
            </a:r>
            <a:endParaRPr lang="en-US" dirty="0"/>
          </a:p>
        </p:txBody>
      </p:sp>
      <p:sp>
        <p:nvSpPr>
          <p:cNvPr id="23" name="TextBox 22">
            <a:extLst>
              <a:ext uri="{FF2B5EF4-FFF2-40B4-BE49-F238E27FC236}">
                <a16:creationId xmlns:a16="http://schemas.microsoft.com/office/drawing/2014/main" id="{0FBB8B41-22D0-463B-8E97-F384EEA04C8C}"/>
              </a:ext>
            </a:extLst>
          </p:cNvPr>
          <p:cNvSpPr txBox="1"/>
          <p:nvPr/>
        </p:nvSpPr>
        <p:spPr>
          <a:xfrm>
            <a:off x="8563259" y="2040934"/>
            <a:ext cx="3351610"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light could </a:t>
            </a:r>
            <a:r>
              <a:rPr lang="en-US" sz="2000" b="1" dirty="0">
                <a:latin typeface="Arial" panose="020B0604020202020204" pitchFamily="34" charset="0"/>
                <a:cs typeface="Arial" panose="020B0604020202020204" pitchFamily="34" charset="0"/>
              </a:rPr>
              <a:t>falsely illuminate due to a faulty circuit</a:t>
            </a:r>
            <a:r>
              <a:rPr lang="en-US" sz="2000" dirty="0">
                <a:latin typeface="Arial" panose="020B0604020202020204" pitchFamily="34" charset="0"/>
                <a:cs typeface="Arial" panose="020B0604020202020204" pitchFamily="34" charset="0"/>
              </a:rPr>
              <a:t> (meaning the engine oil level is normal but the light illuminates anyway).  If that is the case, there is nothing I can do about it until I bring my car in for service.  But between now and then, my engine will be just fine (assuming I don’t </a:t>
            </a:r>
            <a:r>
              <a:rPr lang="en-US" sz="2000" b="1" i="1" u="sng" dirty="0">
                <a:latin typeface="Arial" panose="020B0604020202020204" pitchFamily="34" charset="0"/>
                <a:cs typeface="Arial" panose="020B0604020202020204" pitchFamily="34" charset="0"/>
              </a:rPr>
              <a:t>also</a:t>
            </a:r>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have a low oil situation in the meantime!)</a:t>
            </a:r>
            <a:endParaRPr lang="en-US" dirty="0"/>
          </a:p>
        </p:txBody>
      </p:sp>
      <p:sp>
        <p:nvSpPr>
          <p:cNvPr id="25" name="Rectangle 24">
            <a:extLst>
              <a:ext uri="{FF2B5EF4-FFF2-40B4-BE49-F238E27FC236}">
                <a16:creationId xmlns:a16="http://schemas.microsoft.com/office/drawing/2014/main" id="{7079813A-291D-4C4F-AC4B-F5765F77EEC7}"/>
              </a:ext>
            </a:extLst>
          </p:cNvPr>
          <p:cNvSpPr/>
          <p:nvPr/>
        </p:nvSpPr>
        <p:spPr>
          <a:xfrm>
            <a:off x="1839193" y="2440811"/>
            <a:ext cx="8504087" cy="3690102"/>
          </a:xfrm>
          <a:prstGeom prst="rect">
            <a:avLst/>
          </a:prstGeom>
          <a:solidFill>
            <a:srgbClr val="2B365A">
              <a:alpha val="95000"/>
            </a:srgbClr>
          </a:solidFill>
          <a:effectLst>
            <a:softEdge rad="25400"/>
          </a:effectLst>
        </p:spPr>
        <p:txBody>
          <a:bodyPr wrap="square" lIns="91440" tIns="45720" rIns="91440" bIns="45720" anchor="ctr" anchorCtr="0">
            <a:noAutofit/>
            <a:scene3d>
              <a:camera prst="orthographicFront"/>
              <a:lightRig rig="harsh" dir="t"/>
            </a:scene3d>
            <a:sp3d prstMaterial="matte">
              <a:contourClr>
                <a:schemeClr val="bg1">
                  <a:lumMod val="65000"/>
                </a:schemeClr>
              </a:contourClr>
            </a:sp3d>
          </a:bodyPr>
          <a:lstStyle/>
          <a:p>
            <a:pPr marL="571500" indent="-571500" algn="ctr">
              <a:spcAft>
                <a:spcPts val="1200"/>
              </a:spcAft>
              <a:buFont typeface="Wingdings" panose="05000000000000000000" pitchFamily="2" charset="2"/>
              <a:buChar char="§"/>
            </a:pPr>
            <a:r>
              <a:rPr lang="en-US" sz="3600" b="1" dirty="0">
                <a:ln w="9525">
                  <a:noFill/>
                  <a:prstDash val="solid"/>
                </a:ln>
                <a:solidFill>
                  <a:schemeClr val="bg1"/>
                </a:solidFill>
                <a:latin typeface="Arial" panose="020B0604020202020204" pitchFamily="34" charset="0"/>
                <a:cs typeface="Arial" panose="020B0604020202020204" pitchFamily="34" charset="0"/>
              </a:rPr>
              <a:t>Failure Modes</a:t>
            </a:r>
          </a:p>
          <a:p>
            <a:pPr marL="571500" indent="-571500" algn="ctr">
              <a:spcAft>
                <a:spcPts val="1200"/>
              </a:spcAft>
              <a:buFont typeface="Wingdings" panose="05000000000000000000" pitchFamily="2" charset="2"/>
              <a:buChar char="§"/>
            </a:pPr>
            <a:r>
              <a:rPr lang="en-US" sz="3600" b="1" dirty="0">
                <a:ln w="9525">
                  <a:noFill/>
                  <a:prstDash val="solid"/>
                </a:ln>
                <a:solidFill>
                  <a:schemeClr val="bg1"/>
                </a:solidFill>
                <a:latin typeface="Arial" panose="020B0604020202020204" pitchFamily="34" charset="0"/>
                <a:cs typeface="Arial" panose="020B0604020202020204" pitchFamily="34" charset="0"/>
              </a:rPr>
              <a:t>Failure Effects</a:t>
            </a:r>
          </a:p>
          <a:p>
            <a:pPr marL="571500" indent="-571500" algn="ctr">
              <a:spcAft>
                <a:spcPts val="1200"/>
              </a:spcAft>
              <a:buFont typeface="Wingdings" panose="05000000000000000000" pitchFamily="2" charset="2"/>
              <a:buChar char="§"/>
            </a:pPr>
            <a:r>
              <a:rPr lang="en-US" sz="3600" b="1" dirty="0">
                <a:ln w="9525">
                  <a:noFill/>
                  <a:prstDash val="solid"/>
                </a:ln>
                <a:solidFill>
                  <a:schemeClr val="bg1"/>
                </a:solidFill>
                <a:latin typeface="Arial" panose="020B0604020202020204" pitchFamily="34" charset="0"/>
                <a:cs typeface="Arial" panose="020B0604020202020204" pitchFamily="34" charset="0"/>
              </a:rPr>
              <a:t>Failure Consequences</a:t>
            </a:r>
          </a:p>
          <a:p>
            <a:pPr marL="571500" indent="-571500" algn="ctr">
              <a:spcAft>
                <a:spcPts val="1200"/>
              </a:spcAft>
              <a:buFont typeface="Wingdings" panose="05000000000000000000" pitchFamily="2" charset="2"/>
              <a:buChar char="§"/>
            </a:pPr>
            <a:r>
              <a:rPr lang="en-US" sz="3600" b="1" dirty="0">
                <a:ln w="9525">
                  <a:noFill/>
                  <a:prstDash val="solid"/>
                </a:ln>
                <a:solidFill>
                  <a:schemeClr val="bg1"/>
                </a:solidFill>
                <a:latin typeface="Arial" panose="020B0604020202020204" pitchFamily="34" charset="0"/>
                <a:cs typeface="Arial" panose="020B0604020202020204" pitchFamily="34" charset="0"/>
              </a:rPr>
              <a:t>Failure Management Strategies</a:t>
            </a:r>
          </a:p>
        </p:txBody>
      </p:sp>
    </p:spTree>
    <p:extLst>
      <p:ext uri="{BB962C8B-B14F-4D97-AF65-F5344CB8AC3E}">
        <p14:creationId xmlns:p14="http://schemas.microsoft.com/office/powerpoint/2010/main" val="74830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4" grpId="0" animBg="1"/>
      <p:bldP spid="15" grpId="0" animBg="1"/>
      <p:bldP spid="18" grpId="0" animBg="1"/>
      <p:bldP spid="19" grpId="0" animBg="1"/>
      <p:bldP spid="4" grpId="0"/>
      <p:bldP spid="22" grpId="0"/>
      <p:bldP spid="23" grpId="0"/>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37E96E-26BC-43DB-803A-BAE6F090D88B}"/>
              </a:ext>
            </a:extLst>
          </p:cNvPr>
          <p:cNvGrpSpPr/>
          <p:nvPr/>
        </p:nvGrpSpPr>
        <p:grpSpPr>
          <a:xfrm>
            <a:off x="6910009" y="2785315"/>
            <a:ext cx="4932688" cy="3453324"/>
            <a:chOff x="4800376" y="2172330"/>
            <a:chExt cx="4932688" cy="3453324"/>
          </a:xfrm>
          <a:scene3d>
            <a:camera prst="orthographicFront"/>
            <a:lightRig rig="threePt" dir="t"/>
          </a:scene3d>
        </p:grpSpPr>
        <p:sp>
          <p:nvSpPr>
            <p:cNvPr id="3" name="Rounded Rectangle 5">
              <a:extLst>
                <a:ext uri="{FF2B5EF4-FFF2-40B4-BE49-F238E27FC236}">
                  <a16:creationId xmlns:a16="http://schemas.microsoft.com/office/drawing/2014/main" id="{ACFEF5CB-0862-4049-987C-4BFAC1B16375}"/>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4">
              <a:extLst>
                <a:ext uri="{FF2B5EF4-FFF2-40B4-BE49-F238E27FC236}">
                  <a16:creationId xmlns:a16="http://schemas.microsoft.com/office/drawing/2014/main" id="{CB5B0C86-21AA-4E73-AAE4-A6480CC37E57}"/>
                </a:ext>
              </a:extLst>
            </p:cNvPr>
            <p:cNvSpPr/>
            <p:nvPr/>
          </p:nvSpPr>
          <p:spPr>
            <a:xfrm>
              <a:off x="4968953" y="2340907"/>
              <a:ext cx="4595534" cy="3116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1" tIns="49531" rIns="49531" bIns="49531" numCol="1" spcCol="1270" anchor="ctr" anchorCtr="0">
              <a:noAutofit/>
            </a:bodyPr>
            <a:lstStyle/>
            <a:p>
              <a:pPr marL="0" marR="0" lvl="0" indent="0" algn="ctr" defTabSz="577836"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RCM Process</a:t>
              </a:r>
            </a:p>
            <a:p>
              <a:pPr marL="0" marR="0" lvl="0" indent="0" algn="l" defTabSz="577836"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Functions</a:t>
              </a:r>
            </a:p>
            <a:p>
              <a:pPr marL="0" marR="0" lvl="0" indent="0" algn="l" defTabSz="577836"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Functional Failures</a:t>
              </a:r>
            </a:p>
            <a:p>
              <a:pPr marL="0" marR="0" lvl="0" indent="0" algn="l" defTabSz="577836"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Failure Modes</a:t>
              </a:r>
            </a:p>
            <a:p>
              <a:pPr marL="0" marR="0" lvl="0" indent="0" algn="l" defTabSz="577836"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Failure Effects</a:t>
              </a:r>
            </a:p>
            <a:p>
              <a:pPr marL="0" marR="0" lvl="0" indent="0" algn="l" defTabSz="577836"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Failure Consequences</a:t>
              </a:r>
            </a:p>
            <a:p>
              <a:pPr marL="0" marR="0" lvl="0" indent="0" algn="l" defTabSz="577836"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Proactive Maintenance and Intervals</a:t>
              </a:r>
            </a:p>
            <a:p>
              <a:pPr marL="0" marR="0" lvl="0" indent="0" algn="l" defTabSz="577836"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Default Strategies</a:t>
              </a:r>
            </a:p>
          </p:txBody>
        </p:sp>
      </p:grpSp>
      <p:sp>
        <p:nvSpPr>
          <p:cNvPr id="5" name="Rectangle 4">
            <a:extLst>
              <a:ext uri="{FF2B5EF4-FFF2-40B4-BE49-F238E27FC236}">
                <a16:creationId xmlns:a16="http://schemas.microsoft.com/office/drawing/2014/main" id="{62AC174E-4E69-45E3-8EE9-14F87089C24D}"/>
              </a:ext>
            </a:extLst>
          </p:cNvPr>
          <p:cNvSpPr/>
          <p:nvPr/>
        </p:nvSpPr>
        <p:spPr>
          <a:xfrm>
            <a:off x="7078587" y="4478256"/>
            <a:ext cx="2000867" cy="380199"/>
          </a:xfrm>
          <a:prstGeom prst="rect">
            <a:avLst/>
          </a:prstGeom>
          <a:noFill/>
          <a:ln w="38100">
            <a:solidFill>
              <a:srgbClr val="FF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CC3300"/>
                </a:solid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60107AE-D48B-4466-9D45-94C03173C6AF}"/>
              </a:ext>
            </a:extLst>
          </p:cNvPr>
          <p:cNvSpPr txBox="1"/>
          <p:nvPr/>
        </p:nvSpPr>
        <p:spPr>
          <a:xfrm>
            <a:off x="610147" y="947712"/>
            <a:ext cx="5472973"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Failure Effect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panose="020B0604020202020204" pitchFamily="34" charset="0"/>
                <a:cs typeface="Arial" panose="020B0604020202020204" pitchFamily="34" charset="0"/>
              </a:rPr>
              <a:t>A story of what would happen if nothing were done to predict, prevent, or manage its associated Failure Mode.</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2">
            <a:extLst>
              <a:ext uri="{FF2B5EF4-FFF2-40B4-BE49-F238E27FC236}">
                <a16:creationId xmlns:a16="http://schemas.microsoft.com/office/drawing/2014/main" id="{EDBF6802-0348-4D21-81FA-7DE18F0EBAE6}"/>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Reliability Centered Maintenance</a:t>
            </a:r>
          </a:p>
        </p:txBody>
      </p:sp>
      <p:sp>
        <p:nvSpPr>
          <p:cNvPr id="9" name="TextBox 8">
            <a:extLst>
              <a:ext uri="{FF2B5EF4-FFF2-40B4-BE49-F238E27FC236}">
                <a16:creationId xmlns:a16="http://schemas.microsoft.com/office/drawing/2014/main" id="{B77EF9DE-4A33-485E-BD82-BE0EBE88799C}"/>
              </a:ext>
            </a:extLst>
          </p:cNvPr>
          <p:cNvSpPr txBox="1"/>
          <p:nvPr/>
        </p:nvSpPr>
        <p:spPr>
          <a:xfrm>
            <a:off x="364258" y="3801259"/>
            <a:ext cx="5964749" cy="20467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92A"/>
                </a:solidFill>
                <a:effectLst/>
                <a:uLnTx/>
                <a:uFillTx/>
                <a:latin typeface="Arial" panose="020B0604020202020204" pitchFamily="34" charset="0"/>
                <a:ea typeface="+mn-ea"/>
                <a:cs typeface="Arial" panose="020B0604020202020204" pitchFamily="34" charset="0"/>
              </a:rPr>
              <a:t>Important 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457200"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2800" dirty="0">
                <a:solidFill>
                  <a:prstClr val="white"/>
                </a:solidFill>
                <a:latin typeface="Arial" panose="020B0604020202020204" pitchFamily="34" charset="0"/>
                <a:cs typeface="Arial" panose="020B0604020202020204" pitchFamily="34" charset="0"/>
              </a:rPr>
              <a:t>Document worst-case-scenario</a:t>
            </a:r>
          </a:p>
          <a:p>
            <a:pPr marL="457200" marR="0" lvl="0" indent="-457200"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Write in enough detail to assess consequences</a:t>
            </a:r>
          </a:p>
        </p:txBody>
      </p:sp>
    </p:spTree>
    <p:extLst>
      <p:ext uri="{BB962C8B-B14F-4D97-AF65-F5344CB8AC3E}">
        <p14:creationId xmlns:p14="http://schemas.microsoft.com/office/powerpoint/2010/main" val="15701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7AE-7F93-4157-B890-89DE9BEAB1E6}"/>
              </a:ext>
            </a:extLst>
          </p:cNvPr>
          <p:cNvPicPr>
            <a:picLocks noChangeAspect="1"/>
          </p:cNvPicPr>
          <p:nvPr/>
        </p:nvPicPr>
        <p:blipFill rotWithShape="1">
          <a:blip r:embed="rId2">
            <a:extLst>
              <a:ext uri="{28A0092B-C50C-407E-A947-70E740481C1C}">
                <a14:useLocalDpi xmlns:a14="http://schemas.microsoft.com/office/drawing/2010/main" val="0"/>
              </a:ext>
            </a:extLst>
          </a:blip>
          <a:srcRect l="4418" t="6231" b="7405"/>
          <a:stretch/>
        </p:blipFill>
        <p:spPr>
          <a:xfrm>
            <a:off x="6377970" y="2141128"/>
            <a:ext cx="5260938" cy="3565133"/>
          </a:xfrm>
          <a:prstGeom prst="rect">
            <a:avLst/>
          </a:prstGeom>
          <a:effectLst>
            <a:softEdge rad="25400"/>
          </a:effectLst>
        </p:spPr>
      </p:pic>
      <p:pic>
        <p:nvPicPr>
          <p:cNvPr id="14" name="Picture 13">
            <a:extLst>
              <a:ext uri="{FF2B5EF4-FFF2-40B4-BE49-F238E27FC236}">
                <a16:creationId xmlns:a16="http://schemas.microsoft.com/office/drawing/2014/main" id="{2D59848C-043E-4B56-A3F9-EED9A99ADBF6}"/>
              </a:ext>
            </a:extLst>
          </p:cNvPr>
          <p:cNvPicPr>
            <a:picLocks noChangeAspect="1"/>
          </p:cNvPicPr>
          <p:nvPr/>
        </p:nvPicPr>
        <p:blipFill rotWithShape="1">
          <a:blip r:embed="rId3">
            <a:extLst>
              <a:ext uri="{28A0092B-C50C-407E-A947-70E740481C1C}">
                <a14:useLocalDpi xmlns:a14="http://schemas.microsoft.com/office/drawing/2010/main" val="0"/>
              </a:ext>
            </a:extLst>
          </a:blip>
          <a:srcRect r="27367"/>
          <a:stretch/>
        </p:blipFill>
        <p:spPr>
          <a:xfrm>
            <a:off x="235887" y="1914436"/>
            <a:ext cx="2074704" cy="1632242"/>
          </a:xfrm>
          <a:prstGeom prst="rect">
            <a:avLst/>
          </a:prstGeom>
          <a:effectLst>
            <a:softEdge rad="25400"/>
          </a:effectLst>
        </p:spPr>
      </p:pic>
      <p:sp>
        <p:nvSpPr>
          <p:cNvPr id="16" name="Oval 15">
            <a:extLst>
              <a:ext uri="{FF2B5EF4-FFF2-40B4-BE49-F238E27FC236}">
                <a16:creationId xmlns:a16="http://schemas.microsoft.com/office/drawing/2014/main" id="{D9E63531-E86A-4F03-BD9F-565D9CBEAEC6}"/>
              </a:ext>
            </a:extLst>
          </p:cNvPr>
          <p:cNvSpPr/>
          <p:nvPr/>
        </p:nvSpPr>
        <p:spPr>
          <a:xfrm>
            <a:off x="7392472" y="4654460"/>
            <a:ext cx="442358" cy="38833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B20174-735F-4B9E-9C5C-7ABCE0A929BC}"/>
              </a:ext>
            </a:extLst>
          </p:cNvPr>
          <p:cNvSpPr txBox="1"/>
          <p:nvPr/>
        </p:nvSpPr>
        <p:spPr>
          <a:xfrm>
            <a:off x="553092" y="165440"/>
            <a:ext cx="11085816" cy="1446550"/>
          </a:xfrm>
          <a:prstGeom prst="rect">
            <a:avLst/>
          </a:prstGeom>
          <a:noFill/>
        </p:spPr>
        <p:txBody>
          <a:bodyPr wrap="square" rtlCol="0">
            <a:spAutoFit/>
          </a:bodyPr>
          <a:lstStyle/>
          <a:p>
            <a:pPr algn="ctr"/>
            <a:r>
              <a:rPr lang="en-US" sz="4400" b="1" dirty="0"/>
              <a:t>Case Study</a:t>
            </a:r>
          </a:p>
          <a:p>
            <a:pPr algn="ctr"/>
            <a:r>
              <a:rPr lang="en-US" sz="4400" dirty="0"/>
              <a:t>2014 Subaru Forester Low Engine Oil Light</a:t>
            </a:r>
          </a:p>
        </p:txBody>
      </p:sp>
      <p:cxnSp>
        <p:nvCxnSpPr>
          <p:cNvPr id="19" name="Straight Arrow Connector 18">
            <a:extLst>
              <a:ext uri="{FF2B5EF4-FFF2-40B4-BE49-F238E27FC236}">
                <a16:creationId xmlns:a16="http://schemas.microsoft.com/office/drawing/2014/main" id="{96603A99-6A5C-4809-BA26-E971E2879646}"/>
              </a:ext>
            </a:extLst>
          </p:cNvPr>
          <p:cNvCxnSpPr>
            <a:cxnSpLocks/>
            <a:endCxn id="16" idx="7"/>
          </p:cNvCxnSpPr>
          <p:nvPr/>
        </p:nvCxnSpPr>
        <p:spPr>
          <a:xfrm flipH="1">
            <a:off x="7770048" y="1527586"/>
            <a:ext cx="2478956" cy="31837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EE4AEBD-A3CD-4FBB-9AB6-D7090A64D89A}"/>
              </a:ext>
            </a:extLst>
          </p:cNvPr>
          <p:cNvPicPr>
            <a:picLocks noChangeAspect="1"/>
          </p:cNvPicPr>
          <p:nvPr/>
        </p:nvPicPr>
        <p:blipFill>
          <a:blip r:embed="rId4"/>
          <a:stretch>
            <a:fillRect/>
          </a:stretch>
        </p:blipFill>
        <p:spPr>
          <a:xfrm>
            <a:off x="2474650" y="1775010"/>
            <a:ext cx="3739261" cy="4893779"/>
          </a:xfrm>
          <a:prstGeom prst="rect">
            <a:avLst/>
          </a:prstGeom>
          <a:effectLst>
            <a:softEdge rad="25400"/>
          </a:effectLst>
        </p:spPr>
      </p:pic>
      <p:pic>
        <p:nvPicPr>
          <p:cNvPr id="22" name="Picture 21">
            <a:extLst>
              <a:ext uri="{FF2B5EF4-FFF2-40B4-BE49-F238E27FC236}">
                <a16:creationId xmlns:a16="http://schemas.microsoft.com/office/drawing/2014/main" id="{35E553B2-B293-4159-A12D-386D9E500EE6}"/>
              </a:ext>
            </a:extLst>
          </p:cNvPr>
          <p:cNvPicPr>
            <a:picLocks noChangeAspect="1"/>
          </p:cNvPicPr>
          <p:nvPr/>
        </p:nvPicPr>
        <p:blipFill rotWithShape="1">
          <a:blip r:embed="rId5">
            <a:extLst>
              <a:ext uri="{28A0092B-C50C-407E-A947-70E740481C1C}">
                <a14:useLocalDpi xmlns:a14="http://schemas.microsoft.com/office/drawing/2010/main" val="0"/>
              </a:ext>
            </a:extLst>
          </a:blip>
          <a:srcRect l="7004" t="22547" r="3858" b="18802"/>
          <a:stretch/>
        </p:blipFill>
        <p:spPr>
          <a:xfrm>
            <a:off x="184962" y="3686104"/>
            <a:ext cx="3307566" cy="1632242"/>
          </a:xfrm>
          <a:prstGeom prst="rect">
            <a:avLst/>
          </a:prstGeom>
          <a:effectLst>
            <a:softEdge rad="25400"/>
          </a:effectLst>
        </p:spPr>
      </p:pic>
      <p:sp>
        <p:nvSpPr>
          <p:cNvPr id="5" name="Rectangle 4">
            <a:extLst>
              <a:ext uri="{FF2B5EF4-FFF2-40B4-BE49-F238E27FC236}">
                <a16:creationId xmlns:a16="http://schemas.microsoft.com/office/drawing/2014/main" id="{CF76173A-A972-41FC-9120-3AD0CD80225E}"/>
              </a:ext>
            </a:extLst>
          </p:cNvPr>
          <p:cNvSpPr/>
          <p:nvPr/>
        </p:nvSpPr>
        <p:spPr>
          <a:xfrm>
            <a:off x="4002157" y="4614704"/>
            <a:ext cx="781878" cy="2886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8A5872-53C2-43FF-B018-A92E5E8DDAD1}"/>
              </a:ext>
            </a:extLst>
          </p:cNvPr>
          <p:cNvSpPr txBox="1"/>
          <p:nvPr/>
        </p:nvSpPr>
        <p:spPr>
          <a:xfrm>
            <a:off x="4619153" y="4343505"/>
            <a:ext cx="1996332" cy="830997"/>
          </a:xfrm>
          <a:prstGeom prst="rect">
            <a:avLst/>
          </a:prstGeom>
          <a:noFill/>
        </p:spPr>
        <p:txBody>
          <a:bodyPr wrap="square" rtlCol="0">
            <a:spAutoFit/>
          </a:bodyPr>
          <a:lstStyle/>
          <a:p>
            <a:pPr algn="ctr"/>
            <a:r>
              <a:rPr lang="en-US" sz="2400" b="1" dirty="0"/>
              <a:t>2 hours from home</a:t>
            </a:r>
          </a:p>
        </p:txBody>
      </p:sp>
      <p:cxnSp>
        <p:nvCxnSpPr>
          <p:cNvPr id="12" name="Straight Arrow Connector 11">
            <a:extLst>
              <a:ext uri="{FF2B5EF4-FFF2-40B4-BE49-F238E27FC236}">
                <a16:creationId xmlns:a16="http://schemas.microsoft.com/office/drawing/2014/main" id="{1B50D919-FD64-4ED5-85E5-A41A1AC129FC}"/>
              </a:ext>
            </a:extLst>
          </p:cNvPr>
          <p:cNvCxnSpPr>
            <a:cxnSpLocks/>
            <a:stCxn id="5" idx="3"/>
            <a:endCxn id="16" idx="2"/>
          </p:cNvCxnSpPr>
          <p:nvPr/>
        </p:nvCxnSpPr>
        <p:spPr>
          <a:xfrm>
            <a:off x="4784035" y="4759005"/>
            <a:ext cx="2608437" cy="896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D13FA1F-DB2A-4EEC-955D-09CC66EFE77F}"/>
              </a:ext>
            </a:extLst>
          </p:cNvPr>
          <p:cNvSpPr/>
          <p:nvPr/>
        </p:nvSpPr>
        <p:spPr>
          <a:xfrm>
            <a:off x="0" y="0"/>
            <a:ext cx="12192000" cy="6858000"/>
          </a:xfrm>
          <a:prstGeom prst="rect">
            <a:avLst/>
          </a:prstGeom>
          <a:solidFill>
            <a:srgbClr val="692C58">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1200"/>
              </a:spcAft>
            </a:pPr>
            <a:r>
              <a:rPr lang="en-US" sz="3200" b="1" u="sng" dirty="0"/>
              <a:t>Operating Context Excerpt</a:t>
            </a:r>
          </a:p>
          <a:p>
            <a:pPr marL="457200" indent="-457200">
              <a:spcAft>
                <a:spcPts val="1200"/>
              </a:spcAft>
              <a:buFont typeface="Wingdings" panose="05000000000000000000" pitchFamily="2" charset="2"/>
              <a:buChar char="§"/>
            </a:pPr>
            <a:r>
              <a:rPr lang="en-US" sz="2800" dirty="0"/>
              <a:t>2014 Subaru Forester – personal use vehicle. (I drive it almost exclusively.)</a:t>
            </a:r>
          </a:p>
          <a:p>
            <a:pPr marL="457200" indent="-457200">
              <a:spcAft>
                <a:spcPts val="1200"/>
              </a:spcAft>
              <a:buFont typeface="Wingdings" panose="05000000000000000000" pitchFamily="2" charset="2"/>
              <a:buChar char="§"/>
            </a:pPr>
            <a:r>
              <a:rPr lang="en-US" sz="2800" dirty="0"/>
              <a:t>Drive approximately 12,000 miles per year in the Southeastern United States (almost entirely in Alabama).  Longest journey ~ 4 hours from home.</a:t>
            </a:r>
          </a:p>
          <a:p>
            <a:pPr marL="457200" indent="-457200">
              <a:spcAft>
                <a:spcPts val="1200"/>
              </a:spcAft>
              <a:buFont typeface="Wingdings" panose="05000000000000000000" pitchFamily="2" charset="2"/>
              <a:buChar char="§"/>
            </a:pPr>
            <a:r>
              <a:rPr lang="en-US" sz="2800" dirty="0"/>
              <a:t>I do have a “backup” car – 2004 Toyota Corolla.</a:t>
            </a:r>
          </a:p>
          <a:p>
            <a:pPr marL="457200" indent="-457200">
              <a:spcAft>
                <a:spcPts val="1200"/>
              </a:spcAft>
              <a:buFont typeface="Wingdings" panose="05000000000000000000" pitchFamily="2" charset="2"/>
              <a:buChar char="§"/>
            </a:pPr>
            <a:r>
              <a:rPr lang="en-US" sz="2800" dirty="0"/>
              <a:t>Scope of analysis is limited to Failure Modes that result in illumination of the Low Engine Oil Light and the “Low Engine Oil Light system” itself.</a:t>
            </a:r>
          </a:p>
          <a:p>
            <a:pPr marL="457200" indent="-457200">
              <a:spcAft>
                <a:spcPts val="1200"/>
              </a:spcAft>
              <a:buFont typeface="Wingdings" panose="05000000000000000000" pitchFamily="2" charset="2"/>
              <a:buChar char="§"/>
            </a:pPr>
            <a:r>
              <a:rPr lang="en-US" sz="2800" dirty="0"/>
              <a:t>2.5-liter horizontally opposed four-cylinder (boxer) engine, 170 horsepower.</a:t>
            </a:r>
          </a:p>
          <a:p>
            <a:pPr marL="457200" indent="-457200">
              <a:spcAft>
                <a:spcPts val="1200"/>
              </a:spcAft>
              <a:buFont typeface="Wingdings" panose="05000000000000000000" pitchFamily="2" charset="2"/>
              <a:buChar char="§"/>
            </a:pPr>
            <a:r>
              <a:rPr lang="en-US" sz="2800" dirty="0"/>
              <a:t>Low Engine Oil Light illuminates in the event that the engine oil decreases to the lower limit (2 quarts low).</a:t>
            </a:r>
          </a:p>
        </p:txBody>
      </p:sp>
    </p:spTree>
    <p:extLst>
      <p:ext uri="{BB962C8B-B14F-4D97-AF65-F5344CB8AC3E}">
        <p14:creationId xmlns:p14="http://schemas.microsoft.com/office/powerpoint/2010/main" val="41214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699B6F0-382E-42CF-A076-B79DE3DD1789}"/>
              </a:ext>
            </a:extLst>
          </p:cNvPr>
          <p:cNvSpPr>
            <a:spLocks noChangeArrowheads="1"/>
          </p:cNvSpPr>
          <p:nvPr/>
        </p:nvSpPr>
        <p:spPr bwMode="auto">
          <a:xfrm>
            <a:off x="609600" y="0"/>
            <a:ext cx="10744200" cy="5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Failure Effects Include:</a:t>
            </a:r>
            <a:endParaRPr kumimoji="0" lang="en-US" altLang="en-US" sz="3600" b="0"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3">
            <a:extLst>
              <a:ext uri="{FF2B5EF4-FFF2-40B4-BE49-F238E27FC236}">
                <a16:creationId xmlns:a16="http://schemas.microsoft.com/office/drawing/2014/main" id="{1AA299D1-9243-4C2B-8FAC-8A3BBFA39C99}"/>
              </a:ext>
            </a:extLst>
          </p:cNvPr>
          <p:cNvSpPr>
            <a:spLocks noChangeArrowheads="1"/>
          </p:cNvSpPr>
          <p:nvPr/>
        </p:nvSpPr>
        <p:spPr bwMode="auto">
          <a:xfrm>
            <a:off x="670560" y="991100"/>
            <a:ext cx="10850880" cy="523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Font typeface="Arial Narrow" panose="020B0606020202030204" pitchFamily="34" charset="0"/>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457200" marR="0" lvl="1" indent="-457200" algn="l" defTabSz="1218987" rtl="0" eaLnBrk="1" fontAlgn="auto" latinLnBrk="0" hangingPunct="1">
              <a:lnSpc>
                <a:spcPct val="100000"/>
              </a:lnSpc>
              <a:spcBef>
                <a:spcPct val="20000"/>
              </a:spcBef>
              <a:spcAft>
                <a:spcPts val="1200"/>
              </a:spcAft>
              <a:buClr>
                <a:prstClr val="white"/>
              </a:buClr>
              <a:buSzPct val="60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 description of the failure process from the occurrence of the Failure Mode to the Functional Failure</a:t>
            </a:r>
          </a:p>
          <a:p>
            <a:pPr marL="457200" marR="0" lvl="1" indent="-457200" algn="l" defTabSz="1218987" rtl="0" eaLnBrk="1" fontAlgn="auto" latinLnBrk="0" hangingPunct="1">
              <a:lnSpc>
                <a:spcPct val="100000"/>
              </a:lnSpc>
              <a:spcBef>
                <a:spcPct val="20000"/>
              </a:spcBef>
              <a:spcAft>
                <a:spcPts val="1200"/>
              </a:spcAft>
              <a:buClr>
                <a:prstClr val="white"/>
              </a:buClr>
              <a:buSzPct val="60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Physical evidence that the failure has occurred</a:t>
            </a:r>
          </a:p>
          <a:p>
            <a:pPr marL="457200" marR="0" lvl="1" indent="-457200" algn="l" defTabSz="1218987" rtl="0" eaLnBrk="1" fontAlgn="auto" latinLnBrk="0" hangingPunct="1">
              <a:lnSpc>
                <a:spcPct val="100000"/>
              </a:lnSpc>
              <a:spcBef>
                <a:spcPct val="20000"/>
              </a:spcBef>
              <a:spcAft>
                <a:spcPts val="1200"/>
              </a:spcAft>
              <a:buClr>
                <a:prstClr val="white"/>
              </a:buClr>
              <a:buSzPct val="60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How it adversely affects safety and/or the environment</a:t>
            </a:r>
          </a:p>
          <a:p>
            <a:pPr marL="457200" marR="0" lvl="1" indent="-457200" algn="l" defTabSz="1218987" rtl="0" eaLnBrk="1" fontAlgn="auto" latinLnBrk="0" hangingPunct="1">
              <a:lnSpc>
                <a:spcPct val="100000"/>
              </a:lnSpc>
              <a:spcBef>
                <a:spcPct val="20000"/>
              </a:spcBef>
              <a:spcAft>
                <a:spcPts val="1200"/>
              </a:spcAft>
              <a:buClr>
                <a:prstClr val="white"/>
              </a:buClr>
              <a:buSzPct val="60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How it affects operational capability/mission</a:t>
            </a:r>
          </a:p>
          <a:p>
            <a:pPr marL="457200" marR="0" lvl="1" indent="-457200" algn="l" defTabSz="1218987" rtl="0" eaLnBrk="1" fontAlgn="auto" latinLnBrk="0" hangingPunct="1">
              <a:lnSpc>
                <a:spcPct val="100000"/>
              </a:lnSpc>
              <a:spcBef>
                <a:spcPct val="20000"/>
              </a:spcBef>
              <a:spcAft>
                <a:spcPts val="1200"/>
              </a:spcAft>
              <a:buClr>
                <a:prstClr val="white"/>
              </a:buClr>
              <a:buSzPct val="60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Specific operating restrictions as a result of the failure</a:t>
            </a:r>
          </a:p>
          <a:p>
            <a:pPr marL="457200" marR="0" lvl="1" indent="-457200" algn="l" defTabSz="1218987" rtl="0" eaLnBrk="1" fontAlgn="auto" latinLnBrk="0" hangingPunct="1">
              <a:lnSpc>
                <a:spcPct val="100000"/>
              </a:lnSpc>
              <a:spcBef>
                <a:spcPct val="20000"/>
              </a:spcBef>
              <a:spcAft>
                <a:spcPts val="1200"/>
              </a:spcAft>
              <a:buClr>
                <a:prstClr val="white"/>
              </a:buClr>
              <a:buSzPct val="60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Secondary damage</a:t>
            </a:r>
          </a:p>
          <a:p>
            <a:pPr marL="457200" marR="0" lvl="1" indent="-457200" algn="l" defTabSz="1218987" rtl="0" eaLnBrk="1" fontAlgn="auto" latinLnBrk="0" hangingPunct="1">
              <a:lnSpc>
                <a:spcPct val="100000"/>
              </a:lnSpc>
              <a:spcBef>
                <a:spcPct val="20000"/>
              </a:spcBef>
              <a:spcAft>
                <a:spcPts val="1200"/>
              </a:spcAft>
              <a:buClr>
                <a:prstClr val="white"/>
              </a:buClr>
              <a:buSzPct val="60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What must be done and how long it takes to repair the failure</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9106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0" y="0"/>
            <a:ext cx="8871082" cy="6858000"/>
          </a:xfrm>
          <a:prstGeom prst="rect">
            <a:avLst/>
          </a:prstGeom>
        </p:spPr>
      </p:pic>
      <p:sp>
        <p:nvSpPr>
          <p:cNvPr id="13" name="Rectangle 12">
            <a:extLst>
              <a:ext uri="{FF2B5EF4-FFF2-40B4-BE49-F238E27FC236}">
                <a16:creationId xmlns:a16="http://schemas.microsoft.com/office/drawing/2014/main" id="{48D4123E-319D-4E5D-B3A7-5918155B2FB8}"/>
              </a:ext>
            </a:extLst>
          </p:cNvPr>
          <p:cNvSpPr/>
          <p:nvPr/>
        </p:nvSpPr>
        <p:spPr>
          <a:xfrm>
            <a:off x="6139289" y="1209407"/>
            <a:ext cx="2438654" cy="180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EF0179A-EC4B-4B3E-BDBA-24F817E0C75E}"/>
              </a:ext>
            </a:extLst>
          </p:cNvPr>
          <p:cNvSpPr/>
          <p:nvPr/>
        </p:nvSpPr>
        <p:spPr>
          <a:xfrm>
            <a:off x="6139289" y="3131823"/>
            <a:ext cx="2438654" cy="298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E235092-5140-4F38-99F8-0736F3B17F3C}"/>
              </a:ext>
            </a:extLst>
          </p:cNvPr>
          <p:cNvSpPr txBox="1"/>
          <p:nvPr/>
        </p:nvSpPr>
        <p:spPr>
          <a:xfrm>
            <a:off x="925157" y="2165075"/>
            <a:ext cx="96925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as required.</a:t>
            </a:r>
          </a:p>
        </p:txBody>
      </p:sp>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Speech Bubble: Rectangle 19">
            <a:extLst>
              <a:ext uri="{FF2B5EF4-FFF2-40B4-BE49-F238E27FC236}">
                <a16:creationId xmlns:a16="http://schemas.microsoft.com/office/drawing/2014/main" id="{FD20B606-8DB8-4A3F-BD55-A3611548FA65}"/>
              </a:ext>
            </a:extLst>
          </p:cNvPr>
          <p:cNvSpPr/>
          <p:nvPr/>
        </p:nvSpPr>
        <p:spPr>
          <a:xfrm>
            <a:off x="5913530" y="1933131"/>
            <a:ext cx="5915103" cy="1080035"/>
          </a:xfrm>
          <a:prstGeom prst="wedgeRectCallout">
            <a:avLst>
              <a:gd name="adj1" fmla="val -44640"/>
              <a:gd name="adj2" fmla="val -8222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1. Engine consumes oil due to normal use.</a:t>
            </a:r>
          </a:p>
        </p:txBody>
      </p:sp>
      <p:sp>
        <p:nvSpPr>
          <p:cNvPr id="23" name="Rectangle 22">
            <a:extLst>
              <a:ext uri="{FF2B5EF4-FFF2-40B4-BE49-F238E27FC236}">
                <a16:creationId xmlns:a16="http://schemas.microsoft.com/office/drawing/2014/main" id="{791D46AC-F9ED-4A29-AB5A-8A5555B5334E}"/>
              </a:ext>
            </a:extLst>
          </p:cNvPr>
          <p:cNvSpPr/>
          <p:nvPr/>
        </p:nvSpPr>
        <p:spPr>
          <a:xfrm>
            <a:off x="4165600" y="1155135"/>
            <a:ext cx="1930400"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203BAE-E6F7-4351-B14E-67E0691C34AC}"/>
              </a:ext>
            </a:extLst>
          </p:cNvPr>
          <p:cNvSpPr txBox="1"/>
          <p:nvPr/>
        </p:nvSpPr>
        <p:spPr>
          <a:xfrm>
            <a:off x="538235" y="1199865"/>
            <a:ext cx="1486481" cy="1777410"/>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spTree>
    <p:extLst>
      <p:ext uri="{BB962C8B-B14F-4D97-AF65-F5344CB8AC3E}">
        <p14:creationId xmlns:p14="http://schemas.microsoft.com/office/powerpoint/2010/main" val="51834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0" y="0"/>
            <a:ext cx="8871082" cy="6858000"/>
          </a:xfrm>
          <a:prstGeom prst="rect">
            <a:avLst/>
          </a:prstGeom>
        </p:spPr>
      </p:pic>
      <p:sp>
        <p:nvSpPr>
          <p:cNvPr id="14" name="Rectangle 13">
            <a:extLst>
              <a:ext uri="{FF2B5EF4-FFF2-40B4-BE49-F238E27FC236}">
                <a16:creationId xmlns:a16="http://schemas.microsoft.com/office/drawing/2014/main" id="{4EF0179A-EC4B-4B3E-BDBA-24F817E0C75E}"/>
              </a:ext>
            </a:extLst>
          </p:cNvPr>
          <p:cNvSpPr/>
          <p:nvPr/>
        </p:nvSpPr>
        <p:spPr>
          <a:xfrm>
            <a:off x="6139289" y="3131823"/>
            <a:ext cx="2438654" cy="298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E235092-5140-4F38-99F8-0736F3B17F3C}"/>
              </a:ext>
            </a:extLst>
          </p:cNvPr>
          <p:cNvSpPr txBox="1"/>
          <p:nvPr/>
        </p:nvSpPr>
        <p:spPr>
          <a:xfrm>
            <a:off x="925157" y="2165075"/>
            <a:ext cx="96925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as required.</a:t>
            </a:r>
          </a:p>
        </p:txBody>
      </p:sp>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9" name="TextBox 18">
            <a:extLst>
              <a:ext uri="{FF2B5EF4-FFF2-40B4-BE49-F238E27FC236}">
                <a16:creationId xmlns:a16="http://schemas.microsoft.com/office/drawing/2014/main" id="{BA27BB22-28D0-4C6D-AB49-2072EBEA0243}"/>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0E97E9D-A670-47A4-BAB4-424D26B10C32}"/>
              </a:ext>
            </a:extLst>
          </p:cNvPr>
          <p:cNvSpPr/>
          <p:nvPr/>
        </p:nvSpPr>
        <p:spPr>
          <a:xfrm>
            <a:off x="6096000" y="1143000"/>
            <a:ext cx="2572512" cy="19244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peech Bubble: Rectangle 20">
            <a:extLst>
              <a:ext uri="{FF2B5EF4-FFF2-40B4-BE49-F238E27FC236}">
                <a16:creationId xmlns:a16="http://schemas.microsoft.com/office/drawing/2014/main" id="{37E0AFF5-FCE2-4AA6-854D-7C968BB588A7}"/>
              </a:ext>
            </a:extLst>
          </p:cNvPr>
          <p:cNvSpPr/>
          <p:nvPr/>
        </p:nvSpPr>
        <p:spPr>
          <a:xfrm>
            <a:off x="215153" y="3726177"/>
            <a:ext cx="11435379" cy="3067437"/>
          </a:xfrm>
          <a:prstGeom prst="wedgeRectCallout">
            <a:avLst>
              <a:gd name="adj1" fmla="val 21325"/>
              <a:gd name="adj2" fmla="val -7000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During engine operation, the oil is gradually consumed by the engine.  The decrease in oil is indicated on the dipstick.  If this goes unnoticed, eventually the engine oil drops to the point that the LOW OIL LEVEL Light illuminates.  The driver pulls over at the nearest service station and checks the oil.  The dipstick indicates that the engine oil is low.  The driver replenishes the oil and continues to the destination but with some delay.  Downtime to repair, up to 30 minutes.</a:t>
            </a:r>
          </a:p>
        </p:txBody>
      </p:sp>
      <p:sp>
        <p:nvSpPr>
          <p:cNvPr id="12" name="TextBox 11">
            <a:extLst>
              <a:ext uri="{FF2B5EF4-FFF2-40B4-BE49-F238E27FC236}">
                <a16:creationId xmlns:a16="http://schemas.microsoft.com/office/drawing/2014/main" id="{8F5A8725-1EDE-488C-8189-FD8A5F27CBC6}"/>
              </a:ext>
            </a:extLst>
          </p:cNvPr>
          <p:cNvSpPr txBox="1"/>
          <p:nvPr/>
        </p:nvSpPr>
        <p:spPr>
          <a:xfrm>
            <a:off x="538235" y="1199865"/>
            <a:ext cx="1486481" cy="1777410"/>
          </a:xfrm>
          <a:prstGeom prst="rect">
            <a:avLst/>
          </a:prstGeom>
          <a:solidFill>
            <a:schemeClr val="bg1"/>
          </a:solidFill>
        </p:spPr>
        <p:txBody>
          <a:bodyPr wrap="square" lIns="0" tIns="0" rIns="0" bIns="0" rtlCol="0">
            <a:spAutoFit/>
          </a:bodyPr>
          <a:lstStyle/>
          <a:p>
            <a:r>
              <a:rPr lang="en-US" sz="105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sp>
        <p:nvSpPr>
          <p:cNvPr id="23" name="Speech Bubble: Rectangle 22">
            <a:extLst>
              <a:ext uri="{FF2B5EF4-FFF2-40B4-BE49-F238E27FC236}">
                <a16:creationId xmlns:a16="http://schemas.microsoft.com/office/drawing/2014/main" id="{81FA7339-7E7F-4B84-919A-0C986CEEBBE1}"/>
              </a:ext>
            </a:extLst>
          </p:cNvPr>
          <p:cNvSpPr/>
          <p:nvPr/>
        </p:nvSpPr>
        <p:spPr>
          <a:xfrm>
            <a:off x="215153" y="2759428"/>
            <a:ext cx="5066851" cy="966748"/>
          </a:xfrm>
          <a:prstGeom prst="wedgeRectCallout">
            <a:avLst>
              <a:gd name="adj1" fmla="val 31553"/>
              <a:gd name="adj2" fmla="val -16739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Engine consumes oil due to normal use.</a:t>
            </a:r>
          </a:p>
        </p:txBody>
      </p:sp>
      <p:sp>
        <p:nvSpPr>
          <p:cNvPr id="24" name="Rectangle 23">
            <a:extLst>
              <a:ext uri="{FF2B5EF4-FFF2-40B4-BE49-F238E27FC236}">
                <a16:creationId xmlns:a16="http://schemas.microsoft.com/office/drawing/2014/main" id="{6CEF5961-865A-4368-ADFE-536D6385AAF6}"/>
              </a:ext>
            </a:extLst>
          </p:cNvPr>
          <p:cNvSpPr/>
          <p:nvPr/>
        </p:nvSpPr>
        <p:spPr>
          <a:xfrm>
            <a:off x="4165600" y="1155135"/>
            <a:ext cx="1930400"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6D23B8A-0627-47CC-A49D-C2270AEF5271}"/>
                  </a:ext>
                </a:extLst>
              </p14:cNvPr>
              <p14:cNvContentPartPr/>
              <p14:nvPr/>
            </p14:nvContentPartPr>
            <p14:xfrm>
              <a:off x="6440384" y="5103610"/>
              <a:ext cx="2558880" cy="354600"/>
            </p14:xfrm>
          </p:contentPart>
        </mc:Choice>
        <mc:Fallback xmlns="">
          <p:pic>
            <p:nvPicPr>
              <p:cNvPr id="3" name="Ink 2">
                <a:extLst>
                  <a:ext uri="{FF2B5EF4-FFF2-40B4-BE49-F238E27FC236}">
                    <a16:creationId xmlns:a16="http://schemas.microsoft.com/office/drawing/2014/main" id="{46D23B8A-0627-47CC-A49D-C2270AEF5271}"/>
                  </a:ext>
                </a:extLst>
              </p:cNvPr>
              <p:cNvPicPr/>
              <p:nvPr/>
            </p:nvPicPr>
            <p:blipFill>
              <a:blip r:embed="rId5"/>
              <a:stretch>
                <a:fillRect/>
              </a:stretch>
            </p:blipFill>
            <p:spPr>
              <a:xfrm>
                <a:off x="6409064" y="5040610"/>
                <a:ext cx="2621520" cy="480240"/>
              </a:xfrm>
              <a:prstGeom prst="rect">
                <a:avLst/>
              </a:prstGeom>
            </p:spPr>
          </p:pic>
        </mc:Fallback>
      </mc:AlternateContent>
      <p:sp>
        <p:nvSpPr>
          <p:cNvPr id="2" name="Callout: Bent Line 1">
            <a:extLst>
              <a:ext uri="{FF2B5EF4-FFF2-40B4-BE49-F238E27FC236}">
                <a16:creationId xmlns:a16="http://schemas.microsoft.com/office/drawing/2014/main" id="{CBA8CD4A-B281-441C-ACDB-89A2FEC88837}"/>
              </a:ext>
            </a:extLst>
          </p:cNvPr>
          <p:cNvSpPr/>
          <p:nvPr/>
        </p:nvSpPr>
        <p:spPr>
          <a:xfrm>
            <a:off x="5478382" y="1247437"/>
            <a:ext cx="5925330" cy="2047985"/>
          </a:xfrm>
          <a:prstGeom prst="borderCallout2">
            <a:avLst>
              <a:gd name="adj1" fmla="val 99797"/>
              <a:gd name="adj2" fmla="val 54"/>
              <a:gd name="adj3" fmla="val 100282"/>
              <a:gd name="adj4" fmla="val 107"/>
              <a:gd name="adj5" fmla="val 183357"/>
              <a:gd name="adj6" fmla="val 24455"/>
            </a:avLst>
          </a:prstGeom>
          <a:solidFill>
            <a:srgbClr val="692C58"/>
          </a:solidFill>
          <a:ln w="57150">
            <a:solidFill>
              <a:srgbClr val="69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Note:  The Failure Mode is recorded under “Total Failure” because the light “</a:t>
            </a:r>
            <a:r>
              <a:rPr lang="en-US" sz="2800" i="1" dirty="0">
                <a:latin typeface="Arial" panose="020B0604020202020204" pitchFamily="34" charset="0"/>
                <a:cs typeface="Arial" panose="020B0604020202020204" pitchFamily="34" charset="0"/>
              </a:rPr>
              <a:t>imposes operating restrictions as a result of the failure</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564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506650-1F0B-4A42-855E-CF02BCE2EFF8}"/>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1" name="Rectangle 10">
            <a:extLst>
              <a:ext uri="{FF2B5EF4-FFF2-40B4-BE49-F238E27FC236}">
                <a16:creationId xmlns:a16="http://schemas.microsoft.com/office/drawing/2014/main" id="{4F293BEE-900B-4A8E-8DE3-A801DC9EDE91}"/>
              </a:ext>
            </a:extLst>
          </p:cNvPr>
          <p:cNvSpPr/>
          <p:nvPr/>
        </p:nvSpPr>
        <p:spPr>
          <a:xfrm>
            <a:off x="2364251" y="1209408"/>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27D92E-D11E-440D-A2AA-6C514E69F5D5}"/>
              </a:ext>
            </a:extLst>
          </p:cNvPr>
          <p:cNvSpPr/>
          <p:nvPr/>
        </p:nvSpPr>
        <p:spPr>
          <a:xfrm>
            <a:off x="2141840" y="1209408"/>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51C887-C63C-43B8-A249-001038FFC2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CB525B-DED6-4CD6-98F0-B0940C45ABC7}"/>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411AFE-1D30-47CE-972A-EA74BAB673F4}"/>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93678D-C206-4268-927E-ADA085B24B95}"/>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7E04FA-8BA5-4DAC-9F17-797750CD354B}"/>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Speech Bubble: Rectangle 30">
            <a:extLst>
              <a:ext uri="{FF2B5EF4-FFF2-40B4-BE49-F238E27FC236}">
                <a16:creationId xmlns:a16="http://schemas.microsoft.com/office/drawing/2014/main" id="{B7D0ABC0-93B6-40CE-81FA-B071FC897551}"/>
              </a:ext>
            </a:extLst>
          </p:cNvPr>
          <p:cNvSpPr/>
          <p:nvPr/>
        </p:nvSpPr>
        <p:spPr>
          <a:xfrm>
            <a:off x="563816" y="2901519"/>
            <a:ext cx="10993184" cy="1489167"/>
          </a:xfrm>
          <a:prstGeom prst="wedgeRectCallout">
            <a:avLst>
              <a:gd name="adj1" fmla="val -38373"/>
              <a:gd name="adj2" fmla="val -11417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Arial" panose="020B0604020202020204" pitchFamily="34" charset="0"/>
                <a:cs typeface="Arial" panose="020B0604020202020204" pitchFamily="34" charset="0"/>
              </a:rPr>
              <a:t>To be capable of</a:t>
            </a:r>
            <a:r>
              <a:rPr lang="en-US" sz="2800" dirty="0">
                <a:solidFill>
                  <a:schemeClr val="tx1"/>
                </a:solidFill>
                <a:latin typeface="Arial" panose="020B0604020202020204" pitchFamily="34" charset="0"/>
                <a:cs typeface="Arial" panose="020B0604020202020204" pitchFamily="34" charset="0"/>
              </a:rPr>
              <a:t> visually alerting the driver </a:t>
            </a:r>
            <a:r>
              <a:rPr lang="en-US" sz="2800" b="1" dirty="0">
                <a:solidFill>
                  <a:schemeClr val="tx1"/>
                </a:solidFill>
                <a:latin typeface="Arial" panose="020B0604020202020204" pitchFamily="34" charset="0"/>
                <a:cs typeface="Arial" panose="020B0604020202020204" pitchFamily="34" charset="0"/>
              </a:rPr>
              <a:t>in the event that</a:t>
            </a:r>
            <a:r>
              <a:rPr lang="en-US" sz="2800" dirty="0">
                <a:solidFill>
                  <a:schemeClr val="tx1"/>
                </a:solidFill>
                <a:latin typeface="Arial" panose="020B0604020202020204" pitchFamily="34" charset="0"/>
                <a:cs typeface="Arial" panose="020B0604020202020204" pitchFamily="34" charset="0"/>
              </a:rPr>
              <a:t> the engine oil level decreases to the lower limit.  (LOW OIL LEVEL light)</a:t>
            </a:r>
          </a:p>
        </p:txBody>
      </p:sp>
      <p:pic>
        <p:nvPicPr>
          <p:cNvPr id="32" name="Picture 31">
            <a:extLst>
              <a:ext uri="{FF2B5EF4-FFF2-40B4-BE49-F238E27FC236}">
                <a16:creationId xmlns:a16="http://schemas.microsoft.com/office/drawing/2014/main" id="{6E9E5E77-D978-490D-A9F8-298E40D37169}"/>
              </a:ext>
            </a:extLst>
          </p:cNvPr>
          <p:cNvPicPr>
            <a:picLocks noChangeAspect="1"/>
          </p:cNvPicPr>
          <p:nvPr/>
        </p:nvPicPr>
        <p:blipFill rotWithShape="1">
          <a:blip r:embed="rId4">
            <a:extLst>
              <a:ext uri="{28A0092B-C50C-407E-A947-70E740481C1C}">
                <a14:useLocalDpi xmlns:a14="http://schemas.microsoft.com/office/drawing/2010/main" val="0"/>
              </a:ext>
            </a:extLst>
          </a:blip>
          <a:srcRect l="4418" t="28102" b="7406"/>
          <a:stretch/>
        </p:blipFill>
        <p:spPr>
          <a:xfrm>
            <a:off x="9676505" y="94614"/>
            <a:ext cx="2329005" cy="1178573"/>
          </a:xfrm>
          <a:prstGeom prst="rect">
            <a:avLst/>
          </a:prstGeom>
          <a:effectLst>
            <a:softEdge rad="25400"/>
          </a:effectLst>
        </p:spPr>
      </p:pic>
      <p:sp>
        <p:nvSpPr>
          <p:cNvPr id="33" name="Oval 32">
            <a:extLst>
              <a:ext uri="{FF2B5EF4-FFF2-40B4-BE49-F238E27FC236}">
                <a16:creationId xmlns:a16="http://schemas.microsoft.com/office/drawing/2014/main" id="{3F1D8790-66B9-4A63-9686-55A5025117C6}"/>
              </a:ext>
            </a:extLst>
          </p:cNvPr>
          <p:cNvSpPr/>
          <p:nvPr/>
        </p:nvSpPr>
        <p:spPr>
          <a:xfrm>
            <a:off x="10081907" y="736716"/>
            <a:ext cx="325518" cy="28896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054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506650-1F0B-4A42-855E-CF02BCE2EFF8}"/>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4" name="Rectangle 13">
            <a:extLst>
              <a:ext uri="{FF2B5EF4-FFF2-40B4-BE49-F238E27FC236}">
                <a16:creationId xmlns:a16="http://schemas.microsoft.com/office/drawing/2014/main" id="{6A51C887-C63C-43B8-A249-001038FFC25F}"/>
              </a:ext>
            </a:extLst>
          </p:cNvPr>
          <p:cNvSpPr/>
          <p:nvPr/>
        </p:nvSpPr>
        <p:spPr>
          <a:xfrm>
            <a:off x="4519622" y="1217278"/>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CB525B-DED6-4CD6-98F0-B0940C45ABC7}"/>
              </a:ext>
            </a:extLst>
          </p:cNvPr>
          <p:cNvSpPr/>
          <p:nvPr/>
        </p:nvSpPr>
        <p:spPr>
          <a:xfrm>
            <a:off x="4266947" y="1184119"/>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411AFE-1D30-47CE-972A-EA74BAB673F4}"/>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93678D-C206-4268-927E-ADA085B24B95}"/>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7E04FA-8BA5-4DAC-9F17-797750CD354B}"/>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Speech Bubble: Rectangle 30">
            <a:extLst>
              <a:ext uri="{FF2B5EF4-FFF2-40B4-BE49-F238E27FC236}">
                <a16:creationId xmlns:a16="http://schemas.microsoft.com/office/drawing/2014/main" id="{B7D0ABC0-93B6-40CE-81FA-B071FC897551}"/>
              </a:ext>
            </a:extLst>
          </p:cNvPr>
          <p:cNvSpPr/>
          <p:nvPr/>
        </p:nvSpPr>
        <p:spPr>
          <a:xfrm>
            <a:off x="797276" y="4163320"/>
            <a:ext cx="7640384" cy="1489167"/>
          </a:xfrm>
          <a:prstGeom prst="wedgeRectCallout">
            <a:avLst>
              <a:gd name="adj1" fmla="val -42861"/>
              <a:gd name="adj2" fmla="val -189227"/>
            </a:avLst>
          </a:prstGeom>
          <a:solidFill>
            <a:schemeClr val="bg1"/>
          </a:solidFill>
          <a:ln w="12700">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666666"/>
                </a:solidFill>
                <a:latin typeface="Arial" panose="020B0604020202020204" pitchFamily="34" charset="0"/>
                <a:cs typeface="Arial" panose="020B0604020202020204" pitchFamily="34" charset="0"/>
              </a:rPr>
              <a:t>To be capable of</a:t>
            </a:r>
            <a:r>
              <a:rPr lang="en-US" sz="2800" dirty="0">
                <a:solidFill>
                  <a:srgbClr val="666666"/>
                </a:solidFill>
                <a:latin typeface="Arial" panose="020B0604020202020204" pitchFamily="34" charset="0"/>
                <a:cs typeface="Arial" panose="020B0604020202020204" pitchFamily="34" charset="0"/>
              </a:rPr>
              <a:t> visually alerting the driver </a:t>
            </a:r>
            <a:r>
              <a:rPr lang="en-US" sz="2800" b="1" dirty="0">
                <a:solidFill>
                  <a:srgbClr val="666666"/>
                </a:solidFill>
                <a:latin typeface="Arial" panose="020B0604020202020204" pitchFamily="34" charset="0"/>
                <a:cs typeface="Arial" panose="020B0604020202020204" pitchFamily="34" charset="0"/>
              </a:rPr>
              <a:t>in the event that</a:t>
            </a:r>
            <a:r>
              <a:rPr lang="en-US" sz="2800" dirty="0">
                <a:solidFill>
                  <a:srgbClr val="666666"/>
                </a:solidFill>
                <a:latin typeface="Arial" panose="020B0604020202020204" pitchFamily="34" charset="0"/>
                <a:cs typeface="Arial" panose="020B0604020202020204" pitchFamily="34" charset="0"/>
              </a:rPr>
              <a:t> the engine oil level decreases to the lower limit.  (LOW OIL LEVEL light)</a:t>
            </a:r>
          </a:p>
        </p:txBody>
      </p:sp>
      <p:sp>
        <p:nvSpPr>
          <p:cNvPr id="32" name="Speech Bubble: Rectangle 31">
            <a:extLst>
              <a:ext uri="{FF2B5EF4-FFF2-40B4-BE49-F238E27FC236}">
                <a16:creationId xmlns:a16="http://schemas.microsoft.com/office/drawing/2014/main" id="{E0112D6F-3E86-4334-8A4D-ED29AB5C9D2C}"/>
              </a:ext>
            </a:extLst>
          </p:cNvPr>
          <p:cNvSpPr/>
          <p:nvPr/>
        </p:nvSpPr>
        <p:spPr>
          <a:xfrm>
            <a:off x="4617468" y="2169701"/>
            <a:ext cx="6453179" cy="1550134"/>
          </a:xfrm>
          <a:prstGeom prst="wedgeRectCallout">
            <a:avLst>
              <a:gd name="adj1" fmla="val -57075"/>
              <a:gd name="adj2" fmla="val -8339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Arial" panose="020B0604020202020204" pitchFamily="34" charset="0"/>
                <a:cs typeface="Arial" panose="020B0604020202020204" pitchFamily="34" charset="0"/>
              </a:rPr>
              <a:t>Incapable of </a:t>
            </a:r>
            <a:r>
              <a:rPr lang="en-US" sz="2800" dirty="0">
                <a:solidFill>
                  <a:schemeClr val="tx1"/>
                </a:solidFill>
                <a:latin typeface="Arial" panose="020B0604020202020204" pitchFamily="34" charset="0"/>
                <a:cs typeface="Arial" panose="020B0604020202020204" pitchFamily="34" charset="0"/>
              </a:rPr>
              <a:t>visually alerting the driver </a:t>
            </a:r>
            <a:r>
              <a:rPr lang="en-US" sz="2800" b="1" dirty="0">
                <a:solidFill>
                  <a:schemeClr val="tx1"/>
                </a:solidFill>
                <a:latin typeface="Arial" panose="020B0604020202020204" pitchFamily="34" charset="0"/>
                <a:cs typeface="Arial" panose="020B0604020202020204" pitchFamily="34" charset="0"/>
              </a:rPr>
              <a:t>in the event that </a:t>
            </a:r>
            <a:r>
              <a:rPr lang="en-US" sz="2800" dirty="0">
                <a:solidFill>
                  <a:schemeClr val="tx1"/>
                </a:solidFill>
                <a:latin typeface="Arial" panose="020B0604020202020204" pitchFamily="34" charset="0"/>
                <a:cs typeface="Arial" panose="020B0604020202020204" pitchFamily="34" charset="0"/>
              </a:rPr>
              <a:t>the engine oil level decreases to the lower limit.</a:t>
            </a:r>
          </a:p>
        </p:txBody>
      </p:sp>
      <p:sp>
        <p:nvSpPr>
          <p:cNvPr id="30" name="Rectangle 29">
            <a:extLst>
              <a:ext uri="{FF2B5EF4-FFF2-40B4-BE49-F238E27FC236}">
                <a16:creationId xmlns:a16="http://schemas.microsoft.com/office/drawing/2014/main" id="{063A4E5F-BA32-43DA-AD5E-2E4F64B273E1}"/>
              </a:ext>
            </a:extLst>
          </p:cNvPr>
          <p:cNvSpPr/>
          <p:nvPr/>
        </p:nvSpPr>
        <p:spPr>
          <a:xfrm>
            <a:off x="4165600" y="1155135"/>
            <a:ext cx="1930400"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41368C-EC9C-4787-994E-7AC9595965C3}"/>
              </a:ext>
            </a:extLst>
          </p:cNvPr>
          <p:cNvSpPr txBox="1"/>
          <p:nvPr/>
        </p:nvSpPr>
        <p:spPr>
          <a:xfrm>
            <a:off x="4889395" y="1100770"/>
            <a:ext cx="60960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3BD236-7630-4A83-AC3B-40DAAADDD711}"/>
              </a:ext>
            </a:extLst>
          </p:cNvPr>
          <p:cNvSpPr txBox="1"/>
          <p:nvPr/>
        </p:nvSpPr>
        <p:spPr>
          <a:xfrm>
            <a:off x="6139289" y="1209407"/>
            <a:ext cx="363971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specifically causes…?</a:t>
            </a:r>
          </a:p>
        </p:txBody>
      </p:sp>
      <p:cxnSp>
        <p:nvCxnSpPr>
          <p:cNvPr id="5" name="Connector: Curved 4">
            <a:extLst>
              <a:ext uri="{FF2B5EF4-FFF2-40B4-BE49-F238E27FC236}">
                <a16:creationId xmlns:a16="http://schemas.microsoft.com/office/drawing/2014/main" id="{D8DF37E9-B600-41E3-AE45-49A498E7CDB9}"/>
              </a:ext>
            </a:extLst>
          </p:cNvPr>
          <p:cNvCxnSpPr>
            <a:cxnSpLocks/>
            <a:stCxn id="3" idx="3"/>
          </p:cNvCxnSpPr>
          <p:nvPr/>
        </p:nvCxnSpPr>
        <p:spPr>
          <a:xfrm>
            <a:off x="9779000" y="1409462"/>
            <a:ext cx="320764" cy="760239"/>
          </a:xfrm>
          <a:prstGeom prst="curvedConnector2">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66B93A40-658A-4E41-8F05-42B8DF9931ED}"/>
              </a:ext>
            </a:extLst>
          </p:cNvPr>
          <p:cNvPicPr>
            <a:picLocks noChangeAspect="1"/>
          </p:cNvPicPr>
          <p:nvPr/>
        </p:nvPicPr>
        <p:blipFill rotWithShape="1">
          <a:blip r:embed="rId4">
            <a:extLst>
              <a:ext uri="{28A0092B-C50C-407E-A947-70E740481C1C}">
                <a14:useLocalDpi xmlns:a14="http://schemas.microsoft.com/office/drawing/2010/main" val="0"/>
              </a:ext>
            </a:extLst>
          </a:blip>
          <a:srcRect l="4418" t="28102" b="7406"/>
          <a:stretch/>
        </p:blipFill>
        <p:spPr>
          <a:xfrm>
            <a:off x="9676505" y="94614"/>
            <a:ext cx="2329005" cy="1178573"/>
          </a:xfrm>
          <a:prstGeom prst="rect">
            <a:avLst/>
          </a:prstGeom>
          <a:effectLst>
            <a:softEdge rad="25400"/>
          </a:effectLst>
        </p:spPr>
      </p:pic>
      <p:sp>
        <p:nvSpPr>
          <p:cNvPr id="34" name="Oval 33">
            <a:extLst>
              <a:ext uri="{FF2B5EF4-FFF2-40B4-BE49-F238E27FC236}">
                <a16:creationId xmlns:a16="http://schemas.microsoft.com/office/drawing/2014/main" id="{34BE2978-146C-4400-B690-77885765A6A0}"/>
              </a:ext>
            </a:extLst>
          </p:cNvPr>
          <p:cNvSpPr/>
          <p:nvPr/>
        </p:nvSpPr>
        <p:spPr>
          <a:xfrm>
            <a:off x="10081907" y="736716"/>
            <a:ext cx="325518" cy="28896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122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506650-1F0B-4A42-855E-CF02BCE2EFF8}"/>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20" name="Rectangle 19">
            <a:extLst>
              <a:ext uri="{FF2B5EF4-FFF2-40B4-BE49-F238E27FC236}">
                <a16:creationId xmlns:a16="http://schemas.microsoft.com/office/drawing/2014/main" id="{B4EED9B3-DDB5-405E-9B7A-34DDA96A6AEC}"/>
              </a:ext>
            </a:extLst>
          </p:cNvPr>
          <p:cNvSpPr/>
          <p:nvPr/>
        </p:nvSpPr>
        <p:spPr>
          <a:xfrm>
            <a:off x="6139289" y="1209407"/>
            <a:ext cx="2438654" cy="35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411AFE-1D30-47CE-972A-EA74BAB673F4}"/>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93678D-C206-4268-927E-ADA085B24B95}"/>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7E04FA-8BA5-4DAC-9F17-797750CD354B}"/>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Speech Bubble: Rectangle 30">
            <a:extLst>
              <a:ext uri="{FF2B5EF4-FFF2-40B4-BE49-F238E27FC236}">
                <a16:creationId xmlns:a16="http://schemas.microsoft.com/office/drawing/2014/main" id="{B7D0ABC0-93B6-40CE-81FA-B071FC897551}"/>
              </a:ext>
            </a:extLst>
          </p:cNvPr>
          <p:cNvSpPr/>
          <p:nvPr/>
        </p:nvSpPr>
        <p:spPr>
          <a:xfrm>
            <a:off x="797276" y="4163320"/>
            <a:ext cx="7640384" cy="1489167"/>
          </a:xfrm>
          <a:prstGeom prst="wedgeRectCallout">
            <a:avLst>
              <a:gd name="adj1" fmla="val -42861"/>
              <a:gd name="adj2" fmla="val -18922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lumMod val="65000"/>
                  </a:schemeClr>
                </a:solidFill>
                <a:latin typeface="Arial" panose="020B0604020202020204" pitchFamily="34" charset="0"/>
                <a:cs typeface="Arial" panose="020B0604020202020204" pitchFamily="34" charset="0"/>
              </a:rPr>
              <a:t>To be capable of</a:t>
            </a:r>
            <a:r>
              <a:rPr lang="en-US" sz="2800" dirty="0">
                <a:solidFill>
                  <a:schemeClr val="bg1">
                    <a:lumMod val="65000"/>
                  </a:schemeClr>
                </a:solidFill>
                <a:latin typeface="Arial" panose="020B0604020202020204" pitchFamily="34" charset="0"/>
                <a:cs typeface="Arial" panose="020B0604020202020204" pitchFamily="34" charset="0"/>
              </a:rPr>
              <a:t> visually alerting the driver </a:t>
            </a:r>
            <a:r>
              <a:rPr lang="en-US" sz="2800" b="1" dirty="0">
                <a:solidFill>
                  <a:schemeClr val="bg1">
                    <a:lumMod val="65000"/>
                  </a:schemeClr>
                </a:solidFill>
                <a:latin typeface="Arial" panose="020B0604020202020204" pitchFamily="34" charset="0"/>
                <a:cs typeface="Arial" panose="020B0604020202020204" pitchFamily="34" charset="0"/>
              </a:rPr>
              <a:t>in the event that</a:t>
            </a:r>
            <a:r>
              <a:rPr lang="en-US" sz="2800" dirty="0">
                <a:solidFill>
                  <a:schemeClr val="bg1">
                    <a:lumMod val="65000"/>
                  </a:schemeClr>
                </a:solidFill>
                <a:latin typeface="Arial" panose="020B0604020202020204" pitchFamily="34" charset="0"/>
                <a:cs typeface="Arial" panose="020B0604020202020204" pitchFamily="34" charset="0"/>
              </a:rPr>
              <a:t> the engine oil level decreases to the lower limit.  (LOW OIL LEVEL light)</a:t>
            </a:r>
          </a:p>
        </p:txBody>
      </p:sp>
      <p:sp>
        <p:nvSpPr>
          <p:cNvPr id="32" name="Speech Bubble: Rectangle 31">
            <a:extLst>
              <a:ext uri="{FF2B5EF4-FFF2-40B4-BE49-F238E27FC236}">
                <a16:creationId xmlns:a16="http://schemas.microsoft.com/office/drawing/2014/main" id="{E0112D6F-3E86-4334-8A4D-ED29AB5C9D2C}"/>
              </a:ext>
            </a:extLst>
          </p:cNvPr>
          <p:cNvSpPr/>
          <p:nvPr/>
        </p:nvSpPr>
        <p:spPr>
          <a:xfrm>
            <a:off x="4617468" y="2169701"/>
            <a:ext cx="6453179" cy="1550134"/>
          </a:xfrm>
          <a:prstGeom prst="wedgeRectCallout">
            <a:avLst>
              <a:gd name="adj1" fmla="val -57075"/>
              <a:gd name="adj2" fmla="val -83399"/>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lumMod val="65000"/>
                  </a:schemeClr>
                </a:solidFill>
                <a:latin typeface="Arial" panose="020B0604020202020204" pitchFamily="34" charset="0"/>
                <a:cs typeface="Arial" panose="020B0604020202020204" pitchFamily="34" charset="0"/>
              </a:rPr>
              <a:t>Incapable of </a:t>
            </a:r>
            <a:r>
              <a:rPr lang="en-US" sz="2800" dirty="0">
                <a:solidFill>
                  <a:schemeClr val="bg1">
                    <a:lumMod val="65000"/>
                  </a:schemeClr>
                </a:solidFill>
                <a:latin typeface="Arial" panose="020B0604020202020204" pitchFamily="34" charset="0"/>
                <a:cs typeface="Arial" panose="020B0604020202020204" pitchFamily="34" charset="0"/>
              </a:rPr>
              <a:t>visually alerting the driver </a:t>
            </a:r>
            <a:r>
              <a:rPr lang="en-US" sz="2800" b="1" dirty="0">
                <a:solidFill>
                  <a:schemeClr val="bg1">
                    <a:lumMod val="65000"/>
                  </a:schemeClr>
                </a:solidFill>
                <a:latin typeface="Arial" panose="020B0604020202020204" pitchFamily="34" charset="0"/>
                <a:cs typeface="Arial" panose="020B0604020202020204" pitchFamily="34" charset="0"/>
              </a:rPr>
              <a:t>in the event that </a:t>
            </a:r>
            <a:r>
              <a:rPr lang="en-US" sz="2800" dirty="0">
                <a:solidFill>
                  <a:schemeClr val="bg1">
                    <a:lumMod val="65000"/>
                  </a:schemeClr>
                </a:solidFill>
                <a:latin typeface="Arial" panose="020B0604020202020204" pitchFamily="34" charset="0"/>
                <a:cs typeface="Arial" panose="020B0604020202020204" pitchFamily="34" charset="0"/>
              </a:rPr>
              <a:t>the engine oil level decreases to the lower limit.</a:t>
            </a:r>
          </a:p>
        </p:txBody>
      </p:sp>
      <p:sp>
        <p:nvSpPr>
          <p:cNvPr id="30" name="Rectangle 29">
            <a:extLst>
              <a:ext uri="{FF2B5EF4-FFF2-40B4-BE49-F238E27FC236}">
                <a16:creationId xmlns:a16="http://schemas.microsoft.com/office/drawing/2014/main" id="{063A4E5F-BA32-43DA-AD5E-2E4F64B273E1}"/>
              </a:ext>
            </a:extLst>
          </p:cNvPr>
          <p:cNvSpPr/>
          <p:nvPr/>
        </p:nvSpPr>
        <p:spPr>
          <a:xfrm>
            <a:off x="4165600" y="1155135"/>
            <a:ext cx="1930400"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nector: Curved 4">
            <a:extLst>
              <a:ext uri="{FF2B5EF4-FFF2-40B4-BE49-F238E27FC236}">
                <a16:creationId xmlns:a16="http://schemas.microsoft.com/office/drawing/2014/main" id="{D8DF37E9-B600-41E3-AE45-49A498E7CDB9}"/>
              </a:ext>
            </a:extLst>
          </p:cNvPr>
          <p:cNvCxnSpPr>
            <a:cxnSpLocks/>
          </p:cNvCxnSpPr>
          <p:nvPr/>
        </p:nvCxnSpPr>
        <p:spPr>
          <a:xfrm>
            <a:off x="9779000" y="1409462"/>
            <a:ext cx="320764" cy="760239"/>
          </a:xfrm>
          <a:prstGeom prst="curvedConnector2">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Speech Bubble: Rectangle 32">
            <a:extLst>
              <a:ext uri="{FF2B5EF4-FFF2-40B4-BE49-F238E27FC236}">
                <a16:creationId xmlns:a16="http://schemas.microsoft.com/office/drawing/2014/main" id="{9244F2AA-06D9-4639-9D99-7FDDA2AD7608}"/>
              </a:ext>
            </a:extLst>
          </p:cNvPr>
          <p:cNvSpPr/>
          <p:nvPr/>
        </p:nvSpPr>
        <p:spPr>
          <a:xfrm>
            <a:off x="6609961" y="1294044"/>
            <a:ext cx="3763189" cy="966748"/>
          </a:xfrm>
          <a:prstGeom prst="wedgeRectCallout">
            <a:avLst>
              <a:gd name="adj1" fmla="val -63396"/>
              <a:gd name="adj2" fmla="val -4052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LOW OIL LEVEL Light circuit fails open.</a:t>
            </a:r>
          </a:p>
        </p:txBody>
      </p:sp>
      <p:pic>
        <p:nvPicPr>
          <p:cNvPr id="19" name="Picture 18">
            <a:extLst>
              <a:ext uri="{FF2B5EF4-FFF2-40B4-BE49-F238E27FC236}">
                <a16:creationId xmlns:a16="http://schemas.microsoft.com/office/drawing/2014/main" id="{1004C7EE-4422-478D-915A-684789CCED66}"/>
              </a:ext>
            </a:extLst>
          </p:cNvPr>
          <p:cNvPicPr>
            <a:picLocks noChangeAspect="1"/>
          </p:cNvPicPr>
          <p:nvPr/>
        </p:nvPicPr>
        <p:blipFill rotWithShape="1">
          <a:blip r:embed="rId4">
            <a:extLst>
              <a:ext uri="{28A0092B-C50C-407E-A947-70E740481C1C}">
                <a14:useLocalDpi xmlns:a14="http://schemas.microsoft.com/office/drawing/2010/main" val="0"/>
              </a:ext>
            </a:extLst>
          </a:blip>
          <a:srcRect l="4418" t="28102" b="7406"/>
          <a:stretch/>
        </p:blipFill>
        <p:spPr>
          <a:xfrm>
            <a:off x="9676505" y="94614"/>
            <a:ext cx="2329005" cy="1178573"/>
          </a:xfrm>
          <a:prstGeom prst="rect">
            <a:avLst/>
          </a:prstGeom>
          <a:effectLst>
            <a:softEdge rad="25400"/>
          </a:effectLst>
        </p:spPr>
      </p:pic>
      <p:sp>
        <p:nvSpPr>
          <p:cNvPr id="34" name="Oval 33">
            <a:extLst>
              <a:ext uri="{FF2B5EF4-FFF2-40B4-BE49-F238E27FC236}">
                <a16:creationId xmlns:a16="http://schemas.microsoft.com/office/drawing/2014/main" id="{D24D00DF-D008-4D88-8A0B-54E8DCB0E750}"/>
              </a:ext>
            </a:extLst>
          </p:cNvPr>
          <p:cNvSpPr/>
          <p:nvPr/>
        </p:nvSpPr>
        <p:spPr>
          <a:xfrm>
            <a:off x="10081907" y="736716"/>
            <a:ext cx="325518" cy="28896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102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506650-1F0B-4A42-855E-CF02BCE2EFF8}"/>
              </a:ext>
            </a:extLst>
          </p:cNvPr>
          <p:cNvPicPr>
            <a:picLocks noChangeAspect="1"/>
          </p:cNvPicPr>
          <p:nvPr/>
        </p:nvPicPr>
        <p:blipFill>
          <a:blip r:embed="rId3"/>
          <a:stretch>
            <a:fillRect/>
          </a:stretch>
        </p:blipFill>
        <p:spPr>
          <a:xfrm>
            <a:off x="0" y="0"/>
            <a:ext cx="8851329" cy="6858000"/>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6096000" y="6589219"/>
            <a:ext cx="2657393" cy="204396"/>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21" name="Rectangle 20">
            <a:extLst>
              <a:ext uri="{FF2B5EF4-FFF2-40B4-BE49-F238E27FC236}">
                <a16:creationId xmlns:a16="http://schemas.microsoft.com/office/drawing/2014/main" id="{B4C9D101-7371-45DB-8462-14A50A0EEA54}"/>
              </a:ext>
            </a:extLst>
          </p:cNvPr>
          <p:cNvSpPr/>
          <p:nvPr/>
        </p:nvSpPr>
        <p:spPr>
          <a:xfrm>
            <a:off x="6139289" y="4859382"/>
            <a:ext cx="2499614" cy="148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411AFE-1D30-47CE-972A-EA74BAB673F4}"/>
              </a:ext>
            </a:extLst>
          </p:cNvPr>
          <p:cNvSpPr/>
          <p:nvPr/>
        </p:nvSpPr>
        <p:spPr>
          <a:xfrm>
            <a:off x="4519621" y="4859382"/>
            <a:ext cx="1471875" cy="50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226482" y="3131823"/>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93678D-C206-4268-927E-ADA085B24B95}"/>
              </a:ext>
            </a:extLst>
          </p:cNvPr>
          <p:cNvSpPr/>
          <p:nvPr/>
        </p:nvSpPr>
        <p:spPr>
          <a:xfrm>
            <a:off x="2364251" y="4833256"/>
            <a:ext cx="1772320" cy="61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7E04FA-8BA5-4DAC-9F17-797750CD354B}"/>
              </a:ext>
            </a:extLst>
          </p:cNvPr>
          <p:cNvSpPr/>
          <p:nvPr/>
        </p:nvSpPr>
        <p:spPr>
          <a:xfrm>
            <a:off x="2141840"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31F97-6F8F-4A77-AF22-8C74966F8016}"/>
              </a:ext>
            </a:extLst>
          </p:cNvPr>
          <p:cNvSpPr/>
          <p:nvPr/>
        </p:nvSpPr>
        <p:spPr>
          <a:xfrm>
            <a:off x="563817" y="4859382"/>
            <a:ext cx="1365597" cy="111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76369F-D452-4756-9AB6-83F2B219E6B1}"/>
              </a:ext>
            </a:extLst>
          </p:cNvPr>
          <p:cNvSpPr/>
          <p:nvPr/>
        </p:nvSpPr>
        <p:spPr>
          <a:xfrm>
            <a:off x="285204" y="4859382"/>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236593" y="4834093"/>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1BE86F-6277-460D-BE7D-EC53B3FEAEF4}"/>
              </a:ext>
            </a:extLst>
          </p:cNvPr>
          <p:cNvSpPr txBox="1"/>
          <p:nvPr/>
        </p:nvSpPr>
        <p:spPr>
          <a:xfrm>
            <a:off x="3099801" y="32270"/>
            <a:ext cx="5915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 Modes and Effects Analysis (FMEA)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063A4E5F-BA32-43DA-AD5E-2E4F64B273E1}"/>
              </a:ext>
            </a:extLst>
          </p:cNvPr>
          <p:cNvSpPr/>
          <p:nvPr/>
        </p:nvSpPr>
        <p:spPr>
          <a:xfrm>
            <a:off x="4165600" y="1155135"/>
            <a:ext cx="1930400"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peech Bubble: Rectangle 32">
            <a:extLst>
              <a:ext uri="{FF2B5EF4-FFF2-40B4-BE49-F238E27FC236}">
                <a16:creationId xmlns:a16="http://schemas.microsoft.com/office/drawing/2014/main" id="{9244F2AA-06D9-4639-9D99-7FDDA2AD7608}"/>
              </a:ext>
            </a:extLst>
          </p:cNvPr>
          <p:cNvSpPr/>
          <p:nvPr/>
        </p:nvSpPr>
        <p:spPr>
          <a:xfrm>
            <a:off x="166876" y="1025679"/>
            <a:ext cx="2983830" cy="786106"/>
          </a:xfrm>
          <a:prstGeom prst="wedgeRectCallout">
            <a:avLst>
              <a:gd name="adj1" fmla="val 80427"/>
              <a:gd name="adj2" fmla="val -2205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LOW OIL LEVEL LIGHT circuit fails open.</a:t>
            </a:r>
          </a:p>
        </p:txBody>
      </p:sp>
      <p:sp>
        <p:nvSpPr>
          <p:cNvPr id="35" name="Rectangle 34">
            <a:extLst>
              <a:ext uri="{FF2B5EF4-FFF2-40B4-BE49-F238E27FC236}">
                <a16:creationId xmlns:a16="http://schemas.microsoft.com/office/drawing/2014/main" id="{7F520E5B-4711-4EE1-A58D-C49589B2D557}"/>
              </a:ext>
            </a:extLst>
          </p:cNvPr>
          <p:cNvSpPr/>
          <p:nvPr/>
        </p:nvSpPr>
        <p:spPr>
          <a:xfrm>
            <a:off x="6095999" y="1155133"/>
            <a:ext cx="2542903" cy="36549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33">
            <a:extLst>
              <a:ext uri="{FF2B5EF4-FFF2-40B4-BE49-F238E27FC236}">
                <a16:creationId xmlns:a16="http://schemas.microsoft.com/office/drawing/2014/main" id="{620D54AA-03A2-4F55-81F4-E39BFF097608}"/>
              </a:ext>
            </a:extLst>
          </p:cNvPr>
          <p:cNvSpPr/>
          <p:nvPr/>
        </p:nvSpPr>
        <p:spPr>
          <a:xfrm>
            <a:off x="166876" y="1811785"/>
            <a:ext cx="11854926" cy="4777434"/>
          </a:xfrm>
          <a:prstGeom prst="wedgeRectCallout">
            <a:avLst>
              <a:gd name="adj1" fmla="val 18820"/>
              <a:gd name="adj2" fmla="val -4248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This</a:t>
            </a:r>
            <a:r>
              <a:rPr kumimoji="0" lang="en-US" sz="2400" b="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Failure Mode only matters in the event that the engine oil level decreases to the lower limit.  The driver is unaware of the low oil situation and continues to operate the vehicle.  The oil level continues to drop.  Engine components are not properly lubricated and start to wear abnormally.  Eventually, engine oil pressure decreases and engine oil temperature increases.  The OIL PRESSURE warning light and/or the CHECK ENGINE light illuminates on the dashboard.  Driver must pull over and cannot get to the desired destination on time.  It is likely driver can find a safe place to pull over and call a tow truck.  However, worst case, driver must pull over on a busy highway or on a dark country road at night. The oil system is repaired, as required.  Any secondary engine damage is repaired, as required.  Worst case, engine must be replaced. Downtime to repair, 3 days to 1 month at a cost ranging from $1,000 to $8,000.</a:t>
            </a:r>
            <a:endParaRPr kumimoji="0" lang="en-US" sz="24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35FD834-11D1-4463-90CA-A30FFF43F28A}"/>
              </a:ext>
            </a:extLst>
          </p:cNvPr>
          <p:cNvPicPr>
            <a:picLocks noChangeAspect="1"/>
          </p:cNvPicPr>
          <p:nvPr/>
        </p:nvPicPr>
        <p:blipFill rotWithShape="1">
          <a:blip r:embed="rId4">
            <a:extLst>
              <a:ext uri="{28A0092B-C50C-407E-A947-70E740481C1C}">
                <a14:useLocalDpi xmlns:a14="http://schemas.microsoft.com/office/drawing/2010/main" val="0"/>
              </a:ext>
            </a:extLst>
          </a:blip>
          <a:srcRect l="4418" t="28102" b="7406"/>
          <a:stretch/>
        </p:blipFill>
        <p:spPr>
          <a:xfrm>
            <a:off x="9676505" y="94614"/>
            <a:ext cx="2329005" cy="1178573"/>
          </a:xfrm>
          <a:prstGeom prst="rect">
            <a:avLst/>
          </a:prstGeom>
          <a:effectLst>
            <a:softEdge rad="25400"/>
          </a:effectLst>
        </p:spPr>
      </p:pic>
      <p:sp>
        <p:nvSpPr>
          <p:cNvPr id="20" name="Oval 19">
            <a:extLst>
              <a:ext uri="{FF2B5EF4-FFF2-40B4-BE49-F238E27FC236}">
                <a16:creationId xmlns:a16="http://schemas.microsoft.com/office/drawing/2014/main" id="{5C64B8C3-5AA3-4439-A182-AFCD70DB257A}"/>
              </a:ext>
            </a:extLst>
          </p:cNvPr>
          <p:cNvSpPr/>
          <p:nvPr/>
        </p:nvSpPr>
        <p:spPr>
          <a:xfrm>
            <a:off x="10081907" y="736716"/>
            <a:ext cx="325518" cy="28896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9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D74561-BF2F-4907-AD8B-19B4FDC9465C}"/>
              </a:ext>
            </a:extLst>
          </p:cNvPr>
          <p:cNvGrpSpPr/>
          <p:nvPr/>
        </p:nvGrpSpPr>
        <p:grpSpPr>
          <a:xfrm>
            <a:off x="6910009" y="2785315"/>
            <a:ext cx="4932688" cy="3453324"/>
            <a:chOff x="4800376" y="2172330"/>
            <a:chExt cx="4932688" cy="3453324"/>
          </a:xfrm>
          <a:scene3d>
            <a:camera prst="orthographicFront"/>
            <a:lightRig rig="threePt" dir="t"/>
          </a:scene3d>
        </p:grpSpPr>
        <p:sp>
          <p:nvSpPr>
            <p:cNvPr id="3" name="Rounded Rectangle 5">
              <a:extLst>
                <a:ext uri="{FF2B5EF4-FFF2-40B4-BE49-F238E27FC236}">
                  <a16:creationId xmlns:a16="http://schemas.microsoft.com/office/drawing/2014/main" id="{9B820B57-D819-46AD-957B-DE03FF33E7FD}"/>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style>
            <a:lnRef idx="2">
              <a:scrgbClr r="0" g="0" b="0"/>
            </a:lnRef>
            <a:fillRef idx="1">
              <a:scrgbClr r="0" g="0" b="0"/>
            </a:fillRef>
            <a:effectRef idx="0">
              <a:scrgbClr r="0" g="0" b="0"/>
            </a:effectRef>
            <a:fontRef idx="minor">
              <a:schemeClr val="lt1"/>
            </a:fontRef>
          </p:style>
          <p:txBody>
            <a:bodyPr/>
            <a:lstStyle/>
            <a:p>
              <a:endParaRPr lang="en-US">
                <a:solidFill>
                  <a:schemeClr val="bg1"/>
                </a:solidFill>
              </a:endParaRPr>
            </a:p>
          </p:txBody>
        </p:sp>
        <p:sp>
          <p:nvSpPr>
            <p:cNvPr id="4" name="Rounded Rectangle 4">
              <a:extLst>
                <a:ext uri="{FF2B5EF4-FFF2-40B4-BE49-F238E27FC236}">
                  <a16:creationId xmlns:a16="http://schemas.microsoft.com/office/drawing/2014/main" id="{5FFE69F4-3892-4DEE-BBDC-86795DAA6F12}"/>
                </a:ext>
              </a:extLst>
            </p:cNvPr>
            <p:cNvSpPr/>
            <p:nvPr/>
          </p:nvSpPr>
          <p:spPr>
            <a:xfrm>
              <a:off x="4968953" y="2340907"/>
              <a:ext cx="4595534" cy="3116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1" tIns="49531" rIns="49531" bIns="49531" numCol="1" spcCol="1270" anchor="ctr" anchorCtr="0">
              <a:noAutofit/>
            </a:bodyPr>
            <a:lstStyle/>
            <a:p>
              <a:pPr algn="ctr" defTabSz="577836">
                <a:lnSpc>
                  <a:spcPct val="90000"/>
                </a:lnSpc>
                <a:spcBef>
                  <a:spcPct val="0"/>
                </a:spcBef>
                <a:spcAft>
                  <a:spcPct val="35000"/>
                </a:spcAft>
              </a:pPr>
              <a:r>
                <a:rPr lang="en-US" sz="2000" b="1" dirty="0">
                  <a:solidFill>
                    <a:schemeClr val="bg1"/>
                  </a:solidFill>
                  <a:latin typeface="Arial" panose="020B0604020202020204" pitchFamily="34" charset="0"/>
                  <a:cs typeface="Arial" panose="020B0604020202020204" pitchFamily="34" charset="0"/>
                </a:rPr>
                <a:t>RCM Process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1. Functions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2. Functional Failures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3. Failure Modes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4. Failure Effects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5. Failure Consequences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6. Proactive Maintenance and Intervals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7. Default Strategies</a:t>
              </a:r>
            </a:p>
          </p:txBody>
        </p:sp>
      </p:grpSp>
      <p:sp>
        <p:nvSpPr>
          <p:cNvPr id="5" name="Rectangle 4">
            <a:extLst>
              <a:ext uri="{FF2B5EF4-FFF2-40B4-BE49-F238E27FC236}">
                <a16:creationId xmlns:a16="http://schemas.microsoft.com/office/drawing/2014/main" id="{FCD46435-F1AE-4A72-B139-79ADC0ECD3C9}"/>
              </a:ext>
            </a:extLst>
          </p:cNvPr>
          <p:cNvSpPr/>
          <p:nvPr/>
        </p:nvSpPr>
        <p:spPr>
          <a:xfrm>
            <a:off x="7078587" y="4877738"/>
            <a:ext cx="2915807" cy="380199"/>
          </a:xfrm>
          <a:prstGeom prst="rect">
            <a:avLst/>
          </a:prstGeom>
          <a:noFill/>
          <a:ln w="38100">
            <a:solidFill>
              <a:srgbClr val="FF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C3300"/>
                </a:solidFill>
              </a:ln>
              <a:solidFill>
                <a:schemeClr val="bg1"/>
              </a:solidFill>
            </a:endParaRPr>
          </a:p>
        </p:txBody>
      </p:sp>
      <p:sp>
        <p:nvSpPr>
          <p:cNvPr id="6" name="TextBox 5">
            <a:extLst>
              <a:ext uri="{FF2B5EF4-FFF2-40B4-BE49-F238E27FC236}">
                <a16:creationId xmlns:a16="http://schemas.microsoft.com/office/drawing/2014/main" id="{AC000291-A789-4372-8BC8-D8DC5F37E552}"/>
              </a:ext>
            </a:extLst>
          </p:cNvPr>
          <p:cNvSpPr txBox="1"/>
          <p:nvPr/>
        </p:nvSpPr>
        <p:spPr>
          <a:xfrm>
            <a:off x="1542564" y="3248021"/>
            <a:ext cx="3856296" cy="2062103"/>
          </a:xfrm>
          <a:prstGeom prst="rect">
            <a:avLst/>
          </a:prstGeom>
          <a:noFill/>
          <a:ln w="3175">
            <a:solidFill>
              <a:srgbClr val="FFC92A"/>
            </a:solidFill>
            <a:prstDash val="solid"/>
          </a:ln>
        </p:spPr>
        <p:txBody>
          <a:bodyPr wrap="square" rtlCol="0" anchor="ctr" anchorCtr="0">
            <a:spAutoFit/>
          </a:bodyPr>
          <a:lstStyle/>
          <a:p>
            <a:pPr algn="ctr"/>
            <a:r>
              <a:rPr lang="en-US" sz="3200" dirty="0">
                <a:solidFill>
                  <a:srgbClr val="FFC92A"/>
                </a:solidFill>
                <a:latin typeface="Arial" panose="020B0604020202020204" pitchFamily="34" charset="0"/>
                <a:cs typeface="Arial" panose="020B0604020202020204" pitchFamily="34" charset="0"/>
              </a:rPr>
              <a:t>Safety</a:t>
            </a:r>
          </a:p>
          <a:p>
            <a:pPr algn="ctr"/>
            <a:r>
              <a:rPr lang="en-US" sz="3200" dirty="0">
                <a:solidFill>
                  <a:srgbClr val="FFC92A"/>
                </a:solidFill>
                <a:latin typeface="Arial" panose="020B0604020202020204" pitchFamily="34" charset="0"/>
                <a:cs typeface="Arial" panose="020B0604020202020204" pitchFamily="34" charset="0"/>
              </a:rPr>
              <a:t>Environmental</a:t>
            </a:r>
          </a:p>
          <a:p>
            <a:pPr algn="ctr"/>
            <a:r>
              <a:rPr lang="en-US" sz="3200" dirty="0">
                <a:solidFill>
                  <a:srgbClr val="FFC92A"/>
                </a:solidFill>
                <a:latin typeface="Arial" panose="020B0604020202020204" pitchFamily="34" charset="0"/>
                <a:cs typeface="Arial" panose="020B0604020202020204" pitchFamily="34" charset="0"/>
              </a:rPr>
              <a:t>Operational</a:t>
            </a:r>
          </a:p>
          <a:p>
            <a:pPr algn="ctr"/>
            <a:r>
              <a:rPr lang="en-US" sz="3200" dirty="0">
                <a:solidFill>
                  <a:srgbClr val="FFC92A"/>
                </a:solidFill>
                <a:latin typeface="Arial" panose="020B0604020202020204" pitchFamily="34" charset="0"/>
                <a:cs typeface="Arial" panose="020B0604020202020204" pitchFamily="34" charset="0"/>
              </a:rPr>
              <a:t>Non-Operational</a:t>
            </a:r>
          </a:p>
        </p:txBody>
      </p:sp>
      <p:sp>
        <p:nvSpPr>
          <p:cNvPr id="7" name="TextBox 6">
            <a:extLst>
              <a:ext uri="{FF2B5EF4-FFF2-40B4-BE49-F238E27FC236}">
                <a16:creationId xmlns:a16="http://schemas.microsoft.com/office/drawing/2014/main" id="{144A43C9-F569-405C-BE4B-6BD82F5DF554}"/>
              </a:ext>
            </a:extLst>
          </p:cNvPr>
          <p:cNvSpPr txBox="1"/>
          <p:nvPr/>
        </p:nvSpPr>
        <p:spPr>
          <a:xfrm>
            <a:off x="610147" y="947712"/>
            <a:ext cx="5472973" cy="1631216"/>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RCM is a zero-based process used to identify the Failure Management Strategies that are required to ensure an asset meets its mission requirements in its operational environment in the most safe and cost effective manner.</a:t>
            </a:r>
          </a:p>
        </p:txBody>
      </p:sp>
      <p:sp>
        <p:nvSpPr>
          <p:cNvPr id="8" name="Rectangle 2">
            <a:extLst>
              <a:ext uri="{FF2B5EF4-FFF2-40B4-BE49-F238E27FC236}">
                <a16:creationId xmlns:a16="http://schemas.microsoft.com/office/drawing/2014/main" id="{9122AC5F-6C9E-4073-8ED2-0F0A9F36347B}"/>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3601" b="1" dirty="0">
                <a:solidFill>
                  <a:schemeClr val="bg1"/>
                </a:solidFill>
              </a:rPr>
              <a:t>Reliability Centered Maintenance</a:t>
            </a:r>
          </a:p>
        </p:txBody>
      </p:sp>
    </p:spTree>
    <p:extLst>
      <p:ext uri="{BB962C8B-B14F-4D97-AF65-F5344CB8AC3E}">
        <p14:creationId xmlns:p14="http://schemas.microsoft.com/office/powerpoint/2010/main" val="408802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E22AE88-2D60-4482-A121-F8A56ED97BB9}"/>
              </a:ext>
            </a:extLst>
          </p:cNvPr>
          <p:cNvGrpSpPr/>
          <p:nvPr/>
        </p:nvGrpSpPr>
        <p:grpSpPr>
          <a:xfrm>
            <a:off x="6910009" y="2785315"/>
            <a:ext cx="4932688" cy="3453324"/>
            <a:chOff x="4800376" y="2172330"/>
            <a:chExt cx="4932688" cy="3453324"/>
          </a:xfrm>
          <a:scene3d>
            <a:camera prst="orthographicFront"/>
            <a:lightRig rig="threePt" dir="t"/>
          </a:scene3d>
        </p:grpSpPr>
        <p:sp>
          <p:nvSpPr>
            <p:cNvPr id="13" name="Rounded Rectangle 5">
              <a:extLst>
                <a:ext uri="{FF2B5EF4-FFF2-40B4-BE49-F238E27FC236}">
                  <a16:creationId xmlns:a16="http://schemas.microsoft.com/office/drawing/2014/main" id="{566894A8-3932-4839-B050-6430EC60BD7C}"/>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14" name="Rounded Rectangle 4">
              <a:extLst>
                <a:ext uri="{FF2B5EF4-FFF2-40B4-BE49-F238E27FC236}">
                  <a16:creationId xmlns:a16="http://schemas.microsoft.com/office/drawing/2014/main" id="{89DF0088-6EAE-4A4E-93CE-7924835C97DB}"/>
                </a:ext>
              </a:extLst>
            </p:cNvPr>
            <p:cNvSpPr/>
            <p:nvPr/>
          </p:nvSpPr>
          <p:spPr>
            <a:xfrm>
              <a:off x="4968953" y="2340907"/>
              <a:ext cx="4595534" cy="3116170"/>
            </a:xfrm>
            <a:prstGeom prst="rect">
              <a:avLst/>
            </a:prstGeom>
            <a:noFill/>
            <a:ln>
              <a:noFill/>
            </a:ln>
            <a:effectLst/>
            <a:sp3d/>
          </p:spPr>
          <p:txBody>
            <a:bodyPr spcFirstLastPara="0" vert="horz" wrap="square" lIns="49531" tIns="49531" rIns="49531" bIns="49531" numCol="1" spcCol="1270" anchor="ctr" anchorCtr="0">
              <a:noAutofit/>
            </a:bodyPr>
            <a:lstStyle/>
            <a:p>
              <a:pPr marL="0" marR="0" lvl="0" indent="0" algn="ctr" defTabSz="577836" eaLnBrk="1" fontAlgn="auto" latinLnBrk="0" hangingPunct="1">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RCM Process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Functions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Functional Failures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Failure Modes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Failure Effects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Failure Consequences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Proactive Maintenance and Intervals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Default Strategies</a:t>
              </a:r>
            </a:p>
          </p:txBody>
        </p:sp>
      </p:grpSp>
      <p:sp>
        <p:nvSpPr>
          <p:cNvPr id="15" name="Rectangle 14">
            <a:extLst>
              <a:ext uri="{FF2B5EF4-FFF2-40B4-BE49-F238E27FC236}">
                <a16:creationId xmlns:a16="http://schemas.microsoft.com/office/drawing/2014/main" id="{F721EE44-3AA2-44E3-961D-6161D797BFF9}"/>
              </a:ext>
            </a:extLst>
          </p:cNvPr>
          <p:cNvSpPr/>
          <p:nvPr/>
        </p:nvSpPr>
        <p:spPr>
          <a:xfrm>
            <a:off x="7078586" y="5261786"/>
            <a:ext cx="4488575" cy="380199"/>
          </a:xfrm>
          <a:prstGeom prst="rect">
            <a:avLst/>
          </a:prstGeom>
          <a:noFill/>
          <a:ln w="38100" cap="flat" cmpd="sng" algn="ctr">
            <a:solidFill>
              <a:srgbClr val="FFC92A"/>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w="38100">
                <a:solidFill>
                  <a:srgbClr val="CC3300"/>
                </a:solidFill>
              </a:ln>
              <a:solidFill>
                <a:srgbClr val="CC3300"/>
              </a:solidFill>
              <a:effectLst/>
              <a:uLnTx/>
              <a:uFillTx/>
              <a:latin typeface="Century Gothic" panose="020B0502020202020204"/>
              <a:ea typeface="+mn-ea"/>
              <a:cs typeface="+mn-cs"/>
            </a:endParaRPr>
          </a:p>
        </p:txBody>
      </p:sp>
      <p:sp>
        <p:nvSpPr>
          <p:cNvPr id="16" name="TextBox 15">
            <a:extLst>
              <a:ext uri="{FF2B5EF4-FFF2-40B4-BE49-F238E27FC236}">
                <a16:creationId xmlns:a16="http://schemas.microsoft.com/office/drawing/2014/main" id="{D727A68D-B9EC-47B9-BF87-95FDFDA3D73E}"/>
              </a:ext>
            </a:extLst>
          </p:cNvPr>
          <p:cNvSpPr txBox="1"/>
          <p:nvPr/>
        </p:nvSpPr>
        <p:spPr>
          <a:xfrm>
            <a:off x="610147" y="947712"/>
            <a:ext cx="5472973" cy="1631216"/>
          </a:xfrm>
          <a:prstGeom prst="rect">
            <a:avLst/>
          </a:prstGeom>
          <a:noFill/>
        </p:spPr>
        <p:txBody>
          <a:bodyPr wrap="square" rtlCol="0">
            <a:spAutoFit/>
          </a:bodyPr>
          <a:lstStyle/>
          <a:p>
            <a:pPr algn="ctr" defTabSz="1218987"/>
            <a:r>
              <a:rPr lang="en-US" sz="2000" dirty="0">
                <a:solidFill>
                  <a:prstClr val="white"/>
                </a:solidFill>
                <a:latin typeface="Arial" panose="020B0604020202020204" pitchFamily="34" charset="0"/>
                <a:cs typeface="Arial" panose="020B0604020202020204" pitchFamily="34" charset="0"/>
              </a:rPr>
              <a:t>RCM is a zero-based process used to identify the Failure Management Strategies that are required to ensure an asset meets its mission requirements in its operational environment in the most safe and cost effective manner.</a:t>
            </a:r>
          </a:p>
        </p:txBody>
      </p:sp>
      <p:sp>
        <p:nvSpPr>
          <p:cNvPr id="17" name="TextBox 16">
            <a:extLst>
              <a:ext uri="{FF2B5EF4-FFF2-40B4-BE49-F238E27FC236}">
                <a16:creationId xmlns:a16="http://schemas.microsoft.com/office/drawing/2014/main" id="{FD9E9587-A53F-4CCA-98F7-3DE3BE98B941}"/>
              </a:ext>
            </a:extLst>
          </p:cNvPr>
          <p:cNvSpPr txBox="1"/>
          <p:nvPr/>
        </p:nvSpPr>
        <p:spPr>
          <a:xfrm>
            <a:off x="517880" y="3692126"/>
            <a:ext cx="4722386" cy="1569660"/>
          </a:xfrm>
          <a:prstGeom prst="rect">
            <a:avLst/>
          </a:prstGeom>
          <a:noFill/>
          <a:ln>
            <a:noFill/>
            <a:prstDash val="dash"/>
          </a:ln>
        </p:spPr>
        <p:txBody>
          <a:bodyPr wrap="square" rtlCol="0">
            <a:spAutoFit/>
          </a:bodyPr>
          <a:lstStyle/>
          <a:p>
            <a:pPr algn="ctr" defTabSz="1218987"/>
            <a:r>
              <a:rPr lang="en-US" sz="2400" b="1" u="sng" dirty="0">
                <a:solidFill>
                  <a:srgbClr val="FFC92A"/>
                </a:solidFill>
                <a:latin typeface="Arial" panose="020B0604020202020204" pitchFamily="34" charset="0"/>
                <a:cs typeface="Arial" panose="020B0604020202020204" pitchFamily="34" charset="0"/>
              </a:rPr>
              <a:t>Proactive Maintenance</a:t>
            </a:r>
          </a:p>
          <a:p>
            <a:pPr marL="342891" indent="-342891" defTabSz="1218987">
              <a:buFont typeface="Wingdings" panose="05000000000000000000" pitchFamily="2" charset="2"/>
              <a:buChar char="§"/>
            </a:pPr>
            <a:r>
              <a:rPr lang="en-US" sz="2400" i="1" dirty="0">
                <a:solidFill>
                  <a:srgbClr val="FFC92A"/>
                </a:solidFill>
                <a:latin typeface="Arial" panose="020B0604020202020204" pitchFamily="34" charset="0"/>
                <a:cs typeface="Arial" panose="020B0604020202020204" pitchFamily="34" charset="0"/>
              </a:rPr>
              <a:t>Scheduled Restoration</a:t>
            </a:r>
          </a:p>
          <a:p>
            <a:pPr marL="342891" indent="-342891" defTabSz="1218987">
              <a:buFont typeface="Wingdings" panose="05000000000000000000" pitchFamily="2" charset="2"/>
              <a:buChar char="§"/>
            </a:pPr>
            <a:r>
              <a:rPr lang="en-US" sz="2400" i="1" dirty="0">
                <a:solidFill>
                  <a:srgbClr val="FFC92A"/>
                </a:solidFill>
                <a:latin typeface="Arial" panose="020B0604020202020204" pitchFamily="34" charset="0"/>
                <a:cs typeface="Arial" panose="020B0604020202020204" pitchFamily="34" charset="0"/>
              </a:rPr>
              <a:t>Scheduled Discard</a:t>
            </a:r>
          </a:p>
          <a:p>
            <a:pPr marL="342891" indent="-342891" defTabSz="1218987">
              <a:buFont typeface="Wingdings" panose="05000000000000000000" pitchFamily="2" charset="2"/>
              <a:buChar char="§"/>
            </a:pPr>
            <a:r>
              <a:rPr lang="en-US" sz="2400" i="1" dirty="0">
                <a:solidFill>
                  <a:srgbClr val="FFC92A"/>
                </a:solidFill>
                <a:latin typeface="Arial" panose="020B0604020202020204" pitchFamily="34" charset="0"/>
                <a:cs typeface="Arial" panose="020B0604020202020204" pitchFamily="34" charset="0"/>
              </a:rPr>
              <a:t>Condition Based Maintenance</a:t>
            </a:r>
            <a:endParaRPr lang="en-US" sz="2000" i="1" dirty="0">
              <a:solidFill>
                <a:srgbClr val="FFC92A"/>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2AAD131-2662-41BA-AAFA-0BF9ADBC1A21}"/>
              </a:ext>
            </a:extLst>
          </p:cNvPr>
          <p:cNvCxnSpPr>
            <a:cxnSpLocks/>
            <a:endCxn id="15" idx="1"/>
          </p:cNvCxnSpPr>
          <p:nvPr/>
        </p:nvCxnSpPr>
        <p:spPr>
          <a:xfrm>
            <a:off x="4625788" y="4019912"/>
            <a:ext cx="2452798" cy="1431974"/>
          </a:xfrm>
          <a:prstGeom prst="straightConnector1">
            <a:avLst/>
          </a:prstGeom>
          <a:noFill/>
          <a:ln w="57150" cap="flat" cmpd="sng" algn="ctr">
            <a:solidFill>
              <a:srgbClr val="FFC92A"/>
            </a:solidFill>
            <a:prstDash val="solid"/>
            <a:tailEnd type="stealth" w="lg" len="lg"/>
          </a:ln>
          <a:effectLst/>
        </p:spPr>
      </p:cxnSp>
      <p:sp>
        <p:nvSpPr>
          <p:cNvPr id="19" name="Speech Bubble: Rectangle with Corners Rounded 18">
            <a:extLst>
              <a:ext uri="{FF2B5EF4-FFF2-40B4-BE49-F238E27FC236}">
                <a16:creationId xmlns:a16="http://schemas.microsoft.com/office/drawing/2014/main" id="{9D0B8D2F-A00D-4681-8E0B-0CB035EE7222}"/>
              </a:ext>
            </a:extLst>
          </p:cNvPr>
          <p:cNvSpPr/>
          <p:nvPr/>
        </p:nvSpPr>
        <p:spPr>
          <a:xfrm>
            <a:off x="1570317" y="5648992"/>
            <a:ext cx="4932687" cy="1086836"/>
          </a:xfrm>
          <a:prstGeom prst="wedgeRoundRectCallout">
            <a:avLst>
              <a:gd name="adj1" fmla="val -36162"/>
              <a:gd name="adj2" fmla="val -89810"/>
              <a:gd name="adj3" fmla="val 16667"/>
            </a:avLst>
          </a:prstGeom>
          <a:noFill/>
          <a:ln w="10795" cap="flat" cmpd="sng" algn="ctr">
            <a:solidFill>
              <a:schemeClr val="bg1"/>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Also known as:</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On-Condition Maintenance</a:t>
            </a:r>
          </a:p>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Predictive Maintenance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PdM</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kumimoji="0" lang="en-US" sz="2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B6BBDC0-B015-46D6-8C39-67147300B7F2}"/>
              </a:ext>
            </a:extLst>
          </p:cNvPr>
          <p:cNvSpPr txBox="1"/>
          <p:nvPr/>
        </p:nvSpPr>
        <p:spPr>
          <a:xfrm>
            <a:off x="623027" y="2629789"/>
            <a:ext cx="5472973" cy="954107"/>
          </a:xfrm>
          <a:prstGeom prst="rect">
            <a:avLst/>
          </a:prstGeom>
          <a:noFill/>
        </p:spPr>
        <p:txBody>
          <a:bodyPr wrap="square" rtlCol="0">
            <a:spAutoFit/>
          </a:bodyPr>
          <a:lstStyle/>
          <a:p>
            <a:pPr algn="ctr" defTabSz="1218987"/>
            <a:r>
              <a:rPr lang="en-US" sz="2800" dirty="0">
                <a:solidFill>
                  <a:srgbClr val="FFC92A"/>
                </a:solidFill>
                <a:latin typeface="Arial" panose="020B0604020202020204" pitchFamily="34" charset="0"/>
                <a:cs typeface="Arial" panose="020B0604020202020204" pitchFamily="34" charset="0"/>
              </a:rPr>
              <a:t>Figure out how to manage each Failure Mode</a:t>
            </a:r>
          </a:p>
        </p:txBody>
      </p:sp>
      <p:sp>
        <p:nvSpPr>
          <p:cNvPr id="21" name="Rectangle 2">
            <a:extLst>
              <a:ext uri="{FF2B5EF4-FFF2-40B4-BE49-F238E27FC236}">
                <a16:creationId xmlns:a16="http://schemas.microsoft.com/office/drawing/2014/main" id="{981E60D1-3061-4D03-9805-8EC04131F5AE}"/>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Reliability Centered Maintenance</a:t>
            </a:r>
          </a:p>
        </p:txBody>
      </p:sp>
    </p:spTree>
    <p:extLst>
      <p:ext uri="{BB962C8B-B14F-4D97-AF65-F5344CB8AC3E}">
        <p14:creationId xmlns:p14="http://schemas.microsoft.com/office/powerpoint/2010/main" val="26153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itle 2">
            <a:extLst>
              <a:ext uri="{FF2B5EF4-FFF2-40B4-BE49-F238E27FC236}">
                <a16:creationId xmlns:a16="http://schemas.microsoft.com/office/drawing/2014/main" id="{38D288B0-352A-4529-B29B-ABD0D028D288}"/>
              </a:ext>
            </a:extLst>
          </p:cNvPr>
          <p:cNvSpPr txBox="1">
            <a:spLocks/>
          </p:cNvSpPr>
          <p:nvPr/>
        </p:nvSpPr>
        <p:spPr bwMode="auto">
          <a:xfrm>
            <a:off x="3087190" y="136742"/>
            <a:ext cx="6036129" cy="42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b="1" kern="1200" baseline="0">
                <a:solidFill>
                  <a:srgbClr val="FDB733"/>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RCM Decision Diagram</a:t>
            </a:r>
          </a:p>
        </p:txBody>
      </p:sp>
    </p:spTree>
    <p:extLst>
      <p:ext uri="{BB962C8B-B14F-4D97-AF65-F5344CB8AC3E}">
        <p14:creationId xmlns:p14="http://schemas.microsoft.com/office/powerpoint/2010/main" val="193921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E3536C-263B-4C6E-856D-C2C7938828B9}"/>
              </a:ext>
            </a:extLst>
          </p:cNvPr>
          <p:cNvGrpSpPr/>
          <p:nvPr/>
        </p:nvGrpSpPr>
        <p:grpSpPr>
          <a:xfrm>
            <a:off x="6910009" y="2785315"/>
            <a:ext cx="4932688" cy="3453324"/>
            <a:chOff x="4800376" y="2172330"/>
            <a:chExt cx="4932688" cy="3453324"/>
          </a:xfrm>
          <a:scene3d>
            <a:camera prst="orthographicFront"/>
            <a:lightRig rig="threePt" dir="t"/>
          </a:scene3d>
        </p:grpSpPr>
        <p:sp>
          <p:nvSpPr>
            <p:cNvPr id="3" name="Rounded Rectangle 5">
              <a:extLst>
                <a:ext uri="{FF2B5EF4-FFF2-40B4-BE49-F238E27FC236}">
                  <a16:creationId xmlns:a16="http://schemas.microsoft.com/office/drawing/2014/main" id="{7D4170F6-939A-4F39-8246-AF5047BA93DA}"/>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style>
            <a:lnRef idx="2">
              <a:scrgbClr r="0" g="0" b="0"/>
            </a:lnRef>
            <a:fillRef idx="1">
              <a:scrgbClr r="0" g="0" b="0"/>
            </a:fillRef>
            <a:effectRef idx="0">
              <a:scrgbClr r="0" g="0" b="0"/>
            </a:effectRef>
            <a:fontRef idx="minor">
              <a:schemeClr val="lt1"/>
            </a:fontRef>
          </p:style>
          <p:txBody>
            <a:bodyPr/>
            <a:lstStyle/>
            <a:p>
              <a:endParaRPr lang="en-US">
                <a:solidFill>
                  <a:schemeClr val="bg1"/>
                </a:solidFill>
              </a:endParaRPr>
            </a:p>
          </p:txBody>
        </p:sp>
        <p:sp>
          <p:nvSpPr>
            <p:cNvPr id="4" name="Rounded Rectangle 4">
              <a:extLst>
                <a:ext uri="{FF2B5EF4-FFF2-40B4-BE49-F238E27FC236}">
                  <a16:creationId xmlns:a16="http://schemas.microsoft.com/office/drawing/2014/main" id="{650E566A-96AD-480F-9811-92D24EEDBCF4}"/>
                </a:ext>
              </a:extLst>
            </p:cNvPr>
            <p:cNvSpPr/>
            <p:nvPr/>
          </p:nvSpPr>
          <p:spPr>
            <a:xfrm>
              <a:off x="4968953" y="2340907"/>
              <a:ext cx="4595534" cy="3116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1" tIns="49531" rIns="49531" bIns="49531" numCol="1" spcCol="1270" anchor="ctr" anchorCtr="0">
              <a:noAutofit/>
            </a:bodyPr>
            <a:lstStyle/>
            <a:p>
              <a:pPr algn="ctr" defTabSz="577836">
                <a:lnSpc>
                  <a:spcPct val="90000"/>
                </a:lnSpc>
                <a:spcBef>
                  <a:spcPct val="0"/>
                </a:spcBef>
                <a:spcAft>
                  <a:spcPct val="35000"/>
                </a:spcAft>
              </a:pPr>
              <a:r>
                <a:rPr lang="en-US" sz="2000" b="1" dirty="0">
                  <a:solidFill>
                    <a:schemeClr val="bg1"/>
                  </a:solidFill>
                  <a:latin typeface="Arial" panose="020B0604020202020204" pitchFamily="34" charset="0"/>
                  <a:cs typeface="Arial" panose="020B0604020202020204" pitchFamily="34" charset="0"/>
                </a:rPr>
                <a:t>RCM Process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1. Functions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2. Functional Failures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3. Failure Modes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4. Failure Effects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5. Failure Consequences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6. Proactive Maintenance and Intervals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7. Default Strategies</a:t>
              </a:r>
            </a:p>
          </p:txBody>
        </p:sp>
      </p:grpSp>
      <p:sp>
        <p:nvSpPr>
          <p:cNvPr id="5" name="TextBox 4">
            <a:extLst>
              <a:ext uri="{FF2B5EF4-FFF2-40B4-BE49-F238E27FC236}">
                <a16:creationId xmlns:a16="http://schemas.microsoft.com/office/drawing/2014/main" id="{3340C606-4386-42C9-A772-999D4FF8A357}"/>
              </a:ext>
            </a:extLst>
          </p:cNvPr>
          <p:cNvSpPr txBox="1"/>
          <p:nvPr/>
        </p:nvSpPr>
        <p:spPr>
          <a:xfrm>
            <a:off x="610147" y="947712"/>
            <a:ext cx="5472973" cy="2893100"/>
          </a:xfrm>
          <a:prstGeom prst="rect">
            <a:avLst/>
          </a:prstGeom>
          <a:noFill/>
        </p:spPr>
        <p:txBody>
          <a:bodyPr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RCM is a zero-based process used to identify the Failure Management Strategies that are required to ensure an asset meets its mission requirements in its operational environment in the most safe and cost effective manner.</a:t>
            </a:r>
          </a:p>
        </p:txBody>
      </p:sp>
      <p:sp>
        <p:nvSpPr>
          <p:cNvPr id="6" name="Rectangle 2">
            <a:extLst>
              <a:ext uri="{FF2B5EF4-FFF2-40B4-BE49-F238E27FC236}">
                <a16:creationId xmlns:a16="http://schemas.microsoft.com/office/drawing/2014/main" id="{A01004A0-22F8-49AE-81F5-FC705E3E7C11}"/>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3601" b="1" dirty="0">
                <a:solidFill>
                  <a:schemeClr val="bg1"/>
                </a:solidFill>
              </a:rPr>
              <a:t>Reliability Centered Maintenance</a:t>
            </a:r>
          </a:p>
        </p:txBody>
      </p:sp>
    </p:spTree>
    <p:extLst>
      <p:ext uri="{BB962C8B-B14F-4D97-AF65-F5344CB8AC3E}">
        <p14:creationId xmlns:p14="http://schemas.microsoft.com/office/powerpoint/2010/main" val="323273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itle 2">
            <a:extLst>
              <a:ext uri="{FF2B5EF4-FFF2-40B4-BE49-F238E27FC236}">
                <a16:creationId xmlns:a16="http://schemas.microsoft.com/office/drawing/2014/main" id="{38D288B0-352A-4529-B29B-ABD0D028D288}"/>
              </a:ext>
            </a:extLst>
          </p:cNvPr>
          <p:cNvSpPr txBox="1">
            <a:spLocks/>
          </p:cNvSpPr>
          <p:nvPr/>
        </p:nvSpPr>
        <p:spPr bwMode="auto">
          <a:xfrm>
            <a:off x="3087190" y="136742"/>
            <a:ext cx="6036129" cy="42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b="1" kern="1200" baseline="0">
                <a:solidFill>
                  <a:srgbClr val="FDB733"/>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RCM Decision Diagram</a:t>
            </a:r>
          </a:p>
        </p:txBody>
      </p:sp>
      <p:sp>
        <p:nvSpPr>
          <p:cNvPr id="569" name="TextBox 568">
            <a:extLst>
              <a:ext uri="{FF2B5EF4-FFF2-40B4-BE49-F238E27FC236}">
                <a16:creationId xmlns:a16="http://schemas.microsoft.com/office/drawing/2014/main" id="{CC6D5F6E-4FC1-42BF-8E09-9A5A7267A6DD}"/>
              </a:ext>
            </a:extLst>
          </p:cNvPr>
          <p:cNvSpPr txBox="1"/>
          <p:nvPr/>
        </p:nvSpPr>
        <p:spPr>
          <a:xfrm rot="16200000">
            <a:off x="-1151124" y="3136613"/>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EVIDENT SIDE</a:t>
            </a:r>
          </a:p>
        </p:txBody>
      </p:sp>
      <p:sp>
        <p:nvSpPr>
          <p:cNvPr id="570" name="TextBox 569">
            <a:extLst>
              <a:ext uri="{FF2B5EF4-FFF2-40B4-BE49-F238E27FC236}">
                <a16:creationId xmlns:a16="http://schemas.microsoft.com/office/drawing/2014/main" id="{C9E8C0D4-2FF4-49B6-AE7C-1A72094F7A3C}"/>
              </a:ext>
            </a:extLst>
          </p:cNvPr>
          <p:cNvSpPr txBox="1"/>
          <p:nvPr/>
        </p:nvSpPr>
        <p:spPr>
          <a:xfrm rot="5400000">
            <a:off x="9785454" y="3137799"/>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HIDDEN SIDE</a:t>
            </a:r>
          </a:p>
        </p:txBody>
      </p:sp>
      <p:sp>
        <p:nvSpPr>
          <p:cNvPr id="572" name="Rectangle 571">
            <a:extLst>
              <a:ext uri="{FF2B5EF4-FFF2-40B4-BE49-F238E27FC236}">
                <a16:creationId xmlns:a16="http://schemas.microsoft.com/office/drawing/2014/main" id="{A2D8B72C-CB64-49E1-B405-2793F04748DA}"/>
              </a:ext>
            </a:extLst>
          </p:cNvPr>
          <p:cNvSpPr/>
          <p:nvPr/>
        </p:nvSpPr>
        <p:spPr>
          <a:xfrm>
            <a:off x="3044557" y="938401"/>
            <a:ext cx="6074159" cy="64521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Without inspection, will the loss of Function caused by this Failure Mode become Evident during normal situations?</a:t>
            </a:r>
          </a:p>
        </p:txBody>
      </p:sp>
      <p:sp>
        <p:nvSpPr>
          <p:cNvPr id="573" name="Rectangle 572">
            <a:extLst>
              <a:ext uri="{FF2B5EF4-FFF2-40B4-BE49-F238E27FC236}">
                <a16:creationId xmlns:a16="http://schemas.microsoft.com/office/drawing/2014/main" id="{2A2AB707-FC19-4C5E-B6FE-C2009012B586}"/>
              </a:ext>
            </a:extLst>
          </p:cNvPr>
          <p:cNvSpPr/>
          <p:nvPr/>
        </p:nvSpPr>
        <p:spPr>
          <a:xfrm>
            <a:off x="2723332" y="1658870"/>
            <a:ext cx="814838" cy="6498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2C74B96-E0A9-459D-91CA-AC052CC9B615}"/>
              </a:ext>
            </a:extLst>
          </p:cNvPr>
          <p:cNvSpPr/>
          <p:nvPr/>
        </p:nvSpPr>
        <p:spPr>
          <a:xfrm>
            <a:off x="3716472" y="1713909"/>
            <a:ext cx="1068123" cy="52136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D1934FE1-BAE6-4F04-9864-274A255EB061}"/>
              </a:ext>
            </a:extLst>
          </p:cNvPr>
          <p:cNvSpPr/>
          <p:nvPr/>
        </p:nvSpPr>
        <p:spPr>
          <a:xfrm>
            <a:off x="4967277" y="1764568"/>
            <a:ext cx="1030368" cy="4200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Parallelogram 575">
            <a:extLst>
              <a:ext uri="{FF2B5EF4-FFF2-40B4-BE49-F238E27FC236}">
                <a16:creationId xmlns:a16="http://schemas.microsoft.com/office/drawing/2014/main" id="{B45D59AF-8AF8-478C-872B-230BF27DB550}"/>
              </a:ext>
            </a:extLst>
          </p:cNvPr>
          <p:cNvSpPr/>
          <p:nvPr/>
        </p:nvSpPr>
        <p:spPr>
          <a:xfrm>
            <a:off x="1585043" y="1640453"/>
            <a:ext cx="986630" cy="668280"/>
          </a:xfrm>
          <a:prstGeom prst="parallelogram">
            <a:avLst>
              <a:gd name="adj" fmla="val 17754"/>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7" name="TextBox 576">
            <a:extLst>
              <a:ext uri="{FF2B5EF4-FFF2-40B4-BE49-F238E27FC236}">
                <a16:creationId xmlns:a16="http://schemas.microsoft.com/office/drawing/2014/main" id="{F2EDF8FF-9575-4D71-A9EF-585B953532E6}"/>
              </a:ext>
            </a:extLst>
          </p:cNvPr>
          <p:cNvSpPr txBox="1"/>
          <p:nvPr/>
        </p:nvSpPr>
        <p:spPr>
          <a:xfrm>
            <a:off x="1644833" y="1789927"/>
            <a:ext cx="874296" cy="369332"/>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Safety</a:t>
            </a:r>
          </a:p>
        </p:txBody>
      </p:sp>
      <p:sp>
        <p:nvSpPr>
          <p:cNvPr id="578" name="TextBox 577">
            <a:extLst>
              <a:ext uri="{FF2B5EF4-FFF2-40B4-BE49-F238E27FC236}">
                <a16:creationId xmlns:a16="http://schemas.microsoft.com/office/drawing/2014/main" id="{9411787C-2321-48A3-936F-99A3A346E6AF}"/>
              </a:ext>
            </a:extLst>
          </p:cNvPr>
          <p:cNvSpPr txBox="1"/>
          <p:nvPr/>
        </p:nvSpPr>
        <p:spPr>
          <a:xfrm>
            <a:off x="2658905" y="1713909"/>
            <a:ext cx="986627" cy="553998"/>
          </a:xfrm>
          <a:prstGeom prst="rect">
            <a:avLst/>
          </a:prstGeom>
          <a:noFill/>
        </p:spPr>
        <p:txBody>
          <a:bodyPr wrap="square" rtlCol="0">
            <a:spAutoFit/>
          </a:bodyPr>
          <a:lstStyle/>
          <a:p>
            <a:pPr algn="ctr"/>
            <a:r>
              <a:rPr lang="en-US" sz="1500" dirty="0">
                <a:solidFill>
                  <a:srgbClr val="00B050"/>
                </a:solidFill>
                <a:latin typeface="Arial" panose="020B0604020202020204" pitchFamily="34" charset="0"/>
                <a:cs typeface="Arial" panose="020B0604020202020204" pitchFamily="34" charset="0"/>
              </a:rPr>
              <a:t>Environ-</a:t>
            </a:r>
            <a:br>
              <a:rPr lang="en-US" sz="1500" dirty="0">
                <a:solidFill>
                  <a:srgbClr val="00B050"/>
                </a:solidFill>
                <a:latin typeface="Arial" panose="020B0604020202020204" pitchFamily="34" charset="0"/>
                <a:cs typeface="Arial" panose="020B0604020202020204" pitchFamily="34" charset="0"/>
              </a:rPr>
            </a:br>
            <a:r>
              <a:rPr lang="en-US" sz="1500" dirty="0">
                <a:solidFill>
                  <a:srgbClr val="00B050"/>
                </a:solidFill>
                <a:latin typeface="Arial" panose="020B0604020202020204" pitchFamily="34" charset="0"/>
                <a:cs typeface="Arial" panose="020B0604020202020204" pitchFamily="34" charset="0"/>
              </a:rPr>
              <a:t>mental</a:t>
            </a:r>
          </a:p>
        </p:txBody>
      </p:sp>
      <p:sp>
        <p:nvSpPr>
          <p:cNvPr id="579" name="TextBox 578">
            <a:extLst>
              <a:ext uri="{FF2B5EF4-FFF2-40B4-BE49-F238E27FC236}">
                <a16:creationId xmlns:a16="http://schemas.microsoft.com/office/drawing/2014/main" id="{0F7956F2-86F8-4B2C-A9DF-C01363529DEC}"/>
              </a:ext>
            </a:extLst>
          </p:cNvPr>
          <p:cNvSpPr txBox="1"/>
          <p:nvPr/>
        </p:nvSpPr>
        <p:spPr>
          <a:xfrm>
            <a:off x="3618655" y="1820705"/>
            <a:ext cx="1238403" cy="307777"/>
          </a:xfrm>
          <a:prstGeom prst="rect">
            <a:avLst/>
          </a:prstGeom>
          <a:noFill/>
        </p:spPr>
        <p:txBody>
          <a:bodyPr wrap="square" rtlCol="0">
            <a:spAutoFit/>
          </a:bodyPr>
          <a:lstStyle/>
          <a:p>
            <a:pPr algn="ctr"/>
            <a:r>
              <a:rPr lang="en-US" sz="1400" dirty="0">
                <a:solidFill>
                  <a:srgbClr val="000099"/>
                </a:solidFill>
                <a:latin typeface="Arial" panose="020B0604020202020204" pitchFamily="34" charset="0"/>
                <a:cs typeface="Arial" panose="020B0604020202020204" pitchFamily="34" charset="0"/>
              </a:rPr>
              <a:t>Operational</a:t>
            </a:r>
            <a:endParaRPr lang="en-US" sz="1000" dirty="0">
              <a:solidFill>
                <a:srgbClr val="000099"/>
              </a:solidFill>
              <a:latin typeface="Arial" panose="020B0604020202020204" pitchFamily="34" charset="0"/>
              <a:cs typeface="Arial" panose="020B0604020202020204" pitchFamily="34" charset="0"/>
            </a:endParaRPr>
          </a:p>
        </p:txBody>
      </p:sp>
      <p:sp>
        <p:nvSpPr>
          <p:cNvPr id="580" name="TextBox 579">
            <a:extLst>
              <a:ext uri="{FF2B5EF4-FFF2-40B4-BE49-F238E27FC236}">
                <a16:creationId xmlns:a16="http://schemas.microsoft.com/office/drawing/2014/main" id="{910AF7B0-21CF-4FA3-9DE5-18D5B28A096C}"/>
              </a:ext>
            </a:extLst>
          </p:cNvPr>
          <p:cNvSpPr txBox="1"/>
          <p:nvPr/>
        </p:nvSpPr>
        <p:spPr>
          <a:xfrm>
            <a:off x="4883775" y="1708762"/>
            <a:ext cx="1238403" cy="523220"/>
          </a:xfrm>
          <a:prstGeom prst="rect">
            <a:avLst/>
          </a:prstGeom>
          <a:noFill/>
        </p:spPr>
        <p:txBody>
          <a:bodyPr wrap="square" rtlCol="0">
            <a:spAutoFit/>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Non-</a:t>
            </a:r>
            <a:br>
              <a:rPr lang="en-US" sz="1400" dirty="0">
                <a:solidFill>
                  <a:schemeClr val="tx1">
                    <a:lumMod val="75000"/>
                    <a:lumOff val="25000"/>
                  </a:schemeClr>
                </a:solidFill>
                <a:latin typeface="Arial" panose="020B0604020202020204" pitchFamily="34" charset="0"/>
                <a:cs typeface="Arial" panose="020B0604020202020204" pitchFamily="34" charset="0"/>
              </a:rPr>
            </a:br>
            <a:r>
              <a:rPr lang="en-US" sz="1400"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81" name="Connector: Elbow 580">
            <a:extLst>
              <a:ext uri="{FF2B5EF4-FFF2-40B4-BE49-F238E27FC236}">
                <a16:creationId xmlns:a16="http://schemas.microsoft.com/office/drawing/2014/main" id="{EF69A553-9229-4969-9943-6BF9AAF26AA3}"/>
              </a:ext>
            </a:extLst>
          </p:cNvPr>
          <p:cNvCxnSpPr>
            <a:cxnSpLocks/>
            <a:stCxn id="572" idx="1"/>
            <a:endCxn id="576" idx="1"/>
          </p:cNvCxnSpPr>
          <p:nvPr/>
        </p:nvCxnSpPr>
        <p:spPr>
          <a:xfrm rot="10800000" flipV="1">
            <a:off x="2137681" y="1261007"/>
            <a:ext cx="906876" cy="379446"/>
          </a:xfrm>
          <a:prstGeom prst="bentConnector2">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582" name="Rectangle 581">
            <a:extLst>
              <a:ext uri="{FF2B5EF4-FFF2-40B4-BE49-F238E27FC236}">
                <a16:creationId xmlns:a16="http://schemas.microsoft.com/office/drawing/2014/main" id="{399FC845-57B4-4B7F-BAF2-0E3451531AF5}"/>
              </a:ext>
            </a:extLst>
          </p:cNvPr>
          <p:cNvSpPr/>
          <p:nvPr/>
        </p:nvSpPr>
        <p:spPr>
          <a:xfrm>
            <a:off x="2158715"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83" name="TextBox 582">
            <a:extLst>
              <a:ext uri="{FF2B5EF4-FFF2-40B4-BE49-F238E27FC236}">
                <a16:creationId xmlns:a16="http://schemas.microsoft.com/office/drawing/2014/main" id="{B2DFD5B8-D97D-4DCF-97BF-AB31BE31D884}"/>
              </a:ext>
            </a:extLst>
          </p:cNvPr>
          <p:cNvSpPr txBox="1"/>
          <p:nvPr/>
        </p:nvSpPr>
        <p:spPr>
          <a:xfrm>
            <a:off x="2166738"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584" name="TextBox 583">
            <a:extLst>
              <a:ext uri="{FF2B5EF4-FFF2-40B4-BE49-F238E27FC236}">
                <a16:creationId xmlns:a16="http://schemas.microsoft.com/office/drawing/2014/main" id="{353B60EC-D4FA-4BAF-8B30-99CE0D848520}"/>
              </a:ext>
            </a:extLst>
          </p:cNvPr>
          <p:cNvSpPr txBox="1"/>
          <p:nvPr/>
        </p:nvSpPr>
        <p:spPr>
          <a:xfrm>
            <a:off x="2136531"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585" name="TextBox 584">
            <a:extLst>
              <a:ext uri="{FF2B5EF4-FFF2-40B4-BE49-F238E27FC236}">
                <a16:creationId xmlns:a16="http://schemas.microsoft.com/office/drawing/2014/main" id="{7AB45B45-D8BC-4403-9D4C-F06D0A891994}"/>
              </a:ext>
            </a:extLst>
          </p:cNvPr>
          <p:cNvSpPr txBox="1"/>
          <p:nvPr/>
        </p:nvSpPr>
        <p:spPr>
          <a:xfrm>
            <a:off x="2104717"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586" name="Rectangle 585">
            <a:extLst>
              <a:ext uri="{FF2B5EF4-FFF2-40B4-BE49-F238E27FC236}">
                <a16:creationId xmlns:a16="http://schemas.microsoft.com/office/drawing/2014/main" id="{CC786AE9-7980-4328-8E77-1AF9A097E50D}"/>
              </a:ext>
            </a:extLst>
          </p:cNvPr>
          <p:cNvSpPr/>
          <p:nvPr/>
        </p:nvSpPr>
        <p:spPr>
          <a:xfrm>
            <a:off x="2525378"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87" name="TextBox 586">
            <a:extLst>
              <a:ext uri="{FF2B5EF4-FFF2-40B4-BE49-F238E27FC236}">
                <a16:creationId xmlns:a16="http://schemas.microsoft.com/office/drawing/2014/main" id="{F053768C-6AAA-4039-807F-C3BA185CD37C}"/>
              </a:ext>
            </a:extLst>
          </p:cNvPr>
          <p:cNvSpPr txBox="1"/>
          <p:nvPr/>
        </p:nvSpPr>
        <p:spPr>
          <a:xfrm>
            <a:off x="2447809"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588" name="Rectangle 587">
            <a:extLst>
              <a:ext uri="{FF2B5EF4-FFF2-40B4-BE49-F238E27FC236}">
                <a16:creationId xmlns:a16="http://schemas.microsoft.com/office/drawing/2014/main" id="{2476BF71-CE4E-450A-BDD8-6426584FBD65}"/>
              </a:ext>
            </a:extLst>
          </p:cNvPr>
          <p:cNvSpPr/>
          <p:nvPr/>
        </p:nvSpPr>
        <p:spPr>
          <a:xfrm>
            <a:off x="2525378"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89" name="Rectangle 588">
            <a:extLst>
              <a:ext uri="{FF2B5EF4-FFF2-40B4-BE49-F238E27FC236}">
                <a16:creationId xmlns:a16="http://schemas.microsoft.com/office/drawing/2014/main" id="{3BAD0417-EBA6-499F-B022-88DA8E01BDE6}"/>
              </a:ext>
            </a:extLst>
          </p:cNvPr>
          <p:cNvSpPr/>
          <p:nvPr/>
        </p:nvSpPr>
        <p:spPr>
          <a:xfrm>
            <a:off x="2158715"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90" name="Rectangle 589">
            <a:extLst>
              <a:ext uri="{FF2B5EF4-FFF2-40B4-BE49-F238E27FC236}">
                <a16:creationId xmlns:a16="http://schemas.microsoft.com/office/drawing/2014/main" id="{652460F3-6B1E-4A47-948D-FC6EE41D848A}"/>
              </a:ext>
            </a:extLst>
          </p:cNvPr>
          <p:cNvSpPr/>
          <p:nvPr/>
        </p:nvSpPr>
        <p:spPr>
          <a:xfrm>
            <a:off x="2146884"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91" name="Rectangle 590">
            <a:extLst>
              <a:ext uri="{FF2B5EF4-FFF2-40B4-BE49-F238E27FC236}">
                <a16:creationId xmlns:a16="http://schemas.microsoft.com/office/drawing/2014/main" id="{70C41E54-DEB3-430D-8BB0-36CC3A575B10}"/>
              </a:ext>
            </a:extLst>
          </p:cNvPr>
          <p:cNvSpPr/>
          <p:nvPr/>
        </p:nvSpPr>
        <p:spPr>
          <a:xfrm>
            <a:off x="2146884"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92" name="TextBox 591">
            <a:extLst>
              <a:ext uri="{FF2B5EF4-FFF2-40B4-BE49-F238E27FC236}">
                <a16:creationId xmlns:a16="http://schemas.microsoft.com/office/drawing/2014/main" id="{9ED4A787-870F-4031-8CC1-B76A7D37ACBA}"/>
              </a:ext>
            </a:extLst>
          </p:cNvPr>
          <p:cNvSpPr txBox="1"/>
          <p:nvPr/>
        </p:nvSpPr>
        <p:spPr>
          <a:xfrm>
            <a:off x="2155109"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593" name="TextBox 592">
            <a:extLst>
              <a:ext uri="{FF2B5EF4-FFF2-40B4-BE49-F238E27FC236}">
                <a16:creationId xmlns:a16="http://schemas.microsoft.com/office/drawing/2014/main" id="{A6B12067-4623-4F18-9BA2-BB64ACCF13D4}"/>
              </a:ext>
            </a:extLst>
          </p:cNvPr>
          <p:cNvSpPr txBox="1"/>
          <p:nvPr/>
        </p:nvSpPr>
        <p:spPr>
          <a:xfrm>
            <a:off x="2455429"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594" name="Straight Arrow Connector 593">
            <a:extLst>
              <a:ext uri="{FF2B5EF4-FFF2-40B4-BE49-F238E27FC236}">
                <a16:creationId xmlns:a16="http://schemas.microsoft.com/office/drawing/2014/main" id="{E329A344-61C3-4112-B9E9-B6F2DD21274F}"/>
              </a:ext>
            </a:extLst>
          </p:cNvPr>
          <p:cNvCxnSpPr>
            <a:cxnSpLocks/>
          </p:cNvCxnSpPr>
          <p:nvPr/>
        </p:nvCxnSpPr>
        <p:spPr>
          <a:xfrm>
            <a:off x="2893537"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95" name="Straight Arrow Connector 594">
            <a:extLst>
              <a:ext uri="{FF2B5EF4-FFF2-40B4-BE49-F238E27FC236}">
                <a16:creationId xmlns:a16="http://schemas.microsoft.com/office/drawing/2014/main" id="{FE93F00E-C1F2-4978-AC36-86B9DEE52878}"/>
              </a:ext>
            </a:extLst>
          </p:cNvPr>
          <p:cNvCxnSpPr>
            <a:cxnSpLocks/>
          </p:cNvCxnSpPr>
          <p:nvPr/>
        </p:nvCxnSpPr>
        <p:spPr>
          <a:xfrm>
            <a:off x="2885517"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596" name="TextBox 595">
            <a:extLst>
              <a:ext uri="{FF2B5EF4-FFF2-40B4-BE49-F238E27FC236}">
                <a16:creationId xmlns:a16="http://schemas.microsoft.com/office/drawing/2014/main" id="{26F86C5E-8AD4-4B41-8B0D-C288090712AE}"/>
              </a:ext>
            </a:extLst>
          </p:cNvPr>
          <p:cNvSpPr txBox="1"/>
          <p:nvPr/>
        </p:nvSpPr>
        <p:spPr>
          <a:xfrm>
            <a:off x="247829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YES</a:t>
            </a:r>
            <a:endParaRPr lang="en-US" sz="1600" b="1" dirty="0">
              <a:latin typeface="Arial" panose="020B0604020202020204" pitchFamily="34" charset="0"/>
              <a:cs typeface="Arial" panose="020B0604020202020204" pitchFamily="34" charset="0"/>
            </a:endParaRPr>
          </a:p>
        </p:txBody>
      </p:sp>
      <p:cxnSp>
        <p:nvCxnSpPr>
          <p:cNvPr id="597" name="Straight Arrow Connector 596">
            <a:extLst>
              <a:ext uri="{FF2B5EF4-FFF2-40B4-BE49-F238E27FC236}">
                <a16:creationId xmlns:a16="http://schemas.microsoft.com/office/drawing/2014/main" id="{4AED537F-452A-4B02-A89B-73938477CC24}"/>
              </a:ext>
            </a:extLst>
          </p:cNvPr>
          <p:cNvCxnSpPr>
            <a:stCxn id="577" idx="3"/>
          </p:cNvCxnSpPr>
          <p:nvPr/>
        </p:nvCxnSpPr>
        <p:spPr>
          <a:xfrm flipV="1">
            <a:off x="2519129" y="1972377"/>
            <a:ext cx="204203" cy="2216"/>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98" name="Straight Arrow Connector 597">
            <a:extLst>
              <a:ext uri="{FF2B5EF4-FFF2-40B4-BE49-F238E27FC236}">
                <a16:creationId xmlns:a16="http://schemas.microsoft.com/office/drawing/2014/main" id="{AFB86804-98EC-4CF0-8058-F87C6C763A34}"/>
              </a:ext>
            </a:extLst>
          </p:cNvPr>
          <p:cNvCxnSpPr>
            <a:cxnSpLocks/>
          </p:cNvCxnSpPr>
          <p:nvPr/>
        </p:nvCxnSpPr>
        <p:spPr>
          <a:xfrm>
            <a:off x="3538170"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99" name="Straight Arrow Connector 598">
            <a:extLst>
              <a:ext uri="{FF2B5EF4-FFF2-40B4-BE49-F238E27FC236}">
                <a16:creationId xmlns:a16="http://schemas.microsoft.com/office/drawing/2014/main" id="{4CCAC121-923A-41E4-BF63-5BD904E7C88D}"/>
              </a:ext>
            </a:extLst>
          </p:cNvPr>
          <p:cNvCxnSpPr>
            <a:cxnSpLocks/>
          </p:cNvCxnSpPr>
          <p:nvPr/>
        </p:nvCxnSpPr>
        <p:spPr>
          <a:xfrm>
            <a:off x="4791814"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00" name="Straight Arrow Connector 599">
            <a:extLst>
              <a:ext uri="{FF2B5EF4-FFF2-40B4-BE49-F238E27FC236}">
                <a16:creationId xmlns:a16="http://schemas.microsoft.com/office/drawing/2014/main" id="{B3B76798-21BE-48F4-8CB0-E313AC0D8993}"/>
              </a:ext>
            </a:extLst>
          </p:cNvPr>
          <p:cNvCxnSpPr>
            <a:cxnSpLocks/>
          </p:cNvCxnSpPr>
          <p:nvPr/>
        </p:nvCxnSpPr>
        <p:spPr>
          <a:xfrm>
            <a:off x="2368010"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01" name="TextBox 600">
            <a:extLst>
              <a:ext uri="{FF2B5EF4-FFF2-40B4-BE49-F238E27FC236}">
                <a16:creationId xmlns:a16="http://schemas.microsoft.com/office/drawing/2014/main" id="{F0DF7AFC-7A4B-4F32-B8FE-286856A6FA00}"/>
              </a:ext>
            </a:extLst>
          </p:cNvPr>
          <p:cNvSpPr txBox="1"/>
          <p:nvPr/>
        </p:nvSpPr>
        <p:spPr>
          <a:xfrm>
            <a:off x="2553809"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02" name="TextBox 601">
            <a:extLst>
              <a:ext uri="{FF2B5EF4-FFF2-40B4-BE49-F238E27FC236}">
                <a16:creationId xmlns:a16="http://schemas.microsoft.com/office/drawing/2014/main" id="{322B6135-AFA3-4A52-AEFE-DE4589545345}"/>
              </a:ext>
            </a:extLst>
          </p:cNvPr>
          <p:cNvSpPr txBox="1"/>
          <p:nvPr/>
        </p:nvSpPr>
        <p:spPr>
          <a:xfrm>
            <a:off x="2067369"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03" name="Rectangle 602">
            <a:extLst>
              <a:ext uri="{FF2B5EF4-FFF2-40B4-BE49-F238E27FC236}">
                <a16:creationId xmlns:a16="http://schemas.microsoft.com/office/drawing/2014/main" id="{44AD924A-B3F1-46C0-909D-787DD348DB1B}"/>
              </a:ext>
            </a:extLst>
          </p:cNvPr>
          <p:cNvSpPr/>
          <p:nvPr/>
        </p:nvSpPr>
        <p:spPr>
          <a:xfrm>
            <a:off x="2525378"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04" name="Rectangle 603">
            <a:extLst>
              <a:ext uri="{FF2B5EF4-FFF2-40B4-BE49-F238E27FC236}">
                <a16:creationId xmlns:a16="http://schemas.microsoft.com/office/drawing/2014/main" id="{0812BDD6-635E-46D4-AB48-489434C08ED6}"/>
              </a:ext>
            </a:extLst>
          </p:cNvPr>
          <p:cNvSpPr/>
          <p:nvPr/>
        </p:nvSpPr>
        <p:spPr>
          <a:xfrm>
            <a:off x="2525378"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05" name="Straight Arrow Connector 604">
            <a:extLst>
              <a:ext uri="{FF2B5EF4-FFF2-40B4-BE49-F238E27FC236}">
                <a16:creationId xmlns:a16="http://schemas.microsoft.com/office/drawing/2014/main" id="{8CD14210-ED43-4396-AFD9-08A71334AB68}"/>
              </a:ext>
            </a:extLst>
          </p:cNvPr>
          <p:cNvCxnSpPr>
            <a:cxnSpLocks/>
          </p:cNvCxnSpPr>
          <p:nvPr/>
        </p:nvCxnSpPr>
        <p:spPr>
          <a:xfrm>
            <a:off x="2893537"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06" name="Straight Arrow Connector 605">
            <a:extLst>
              <a:ext uri="{FF2B5EF4-FFF2-40B4-BE49-F238E27FC236}">
                <a16:creationId xmlns:a16="http://schemas.microsoft.com/office/drawing/2014/main" id="{90B74FC6-7AEE-4DAD-8CA8-1E5EC7044B21}"/>
              </a:ext>
            </a:extLst>
          </p:cNvPr>
          <p:cNvCxnSpPr>
            <a:cxnSpLocks/>
          </p:cNvCxnSpPr>
          <p:nvPr/>
        </p:nvCxnSpPr>
        <p:spPr>
          <a:xfrm>
            <a:off x="2885517"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07" name="TextBox 606">
            <a:extLst>
              <a:ext uri="{FF2B5EF4-FFF2-40B4-BE49-F238E27FC236}">
                <a16:creationId xmlns:a16="http://schemas.microsoft.com/office/drawing/2014/main" id="{FDCCFADB-CE8F-486B-83DF-57DDA1F28290}"/>
              </a:ext>
            </a:extLst>
          </p:cNvPr>
          <p:cNvSpPr txBox="1"/>
          <p:nvPr/>
        </p:nvSpPr>
        <p:spPr>
          <a:xfrm>
            <a:off x="2561866"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08" name="Rectangle 607">
            <a:extLst>
              <a:ext uri="{FF2B5EF4-FFF2-40B4-BE49-F238E27FC236}">
                <a16:creationId xmlns:a16="http://schemas.microsoft.com/office/drawing/2014/main" id="{B934D0A4-4FB3-49B5-A033-F293D12B2DAE}"/>
              </a:ext>
            </a:extLst>
          </p:cNvPr>
          <p:cNvSpPr/>
          <p:nvPr/>
        </p:nvSpPr>
        <p:spPr>
          <a:xfrm>
            <a:off x="2529733"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09" name="Rectangle 608">
            <a:extLst>
              <a:ext uri="{FF2B5EF4-FFF2-40B4-BE49-F238E27FC236}">
                <a16:creationId xmlns:a16="http://schemas.microsoft.com/office/drawing/2014/main" id="{06EEE1AA-6B4E-40BB-8DBA-B65167D7F66B}"/>
              </a:ext>
            </a:extLst>
          </p:cNvPr>
          <p:cNvSpPr/>
          <p:nvPr/>
        </p:nvSpPr>
        <p:spPr>
          <a:xfrm>
            <a:off x="2529733"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10" name="Straight Arrow Connector 609">
            <a:extLst>
              <a:ext uri="{FF2B5EF4-FFF2-40B4-BE49-F238E27FC236}">
                <a16:creationId xmlns:a16="http://schemas.microsoft.com/office/drawing/2014/main" id="{0C785373-FE3A-4ABA-93EE-3360C5522BDE}"/>
              </a:ext>
            </a:extLst>
          </p:cNvPr>
          <p:cNvCxnSpPr>
            <a:cxnSpLocks/>
          </p:cNvCxnSpPr>
          <p:nvPr/>
        </p:nvCxnSpPr>
        <p:spPr>
          <a:xfrm>
            <a:off x="2897892"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11" name="Straight Arrow Connector 610">
            <a:extLst>
              <a:ext uri="{FF2B5EF4-FFF2-40B4-BE49-F238E27FC236}">
                <a16:creationId xmlns:a16="http://schemas.microsoft.com/office/drawing/2014/main" id="{71772396-F136-4A41-BB2A-A3E347701E55}"/>
              </a:ext>
            </a:extLst>
          </p:cNvPr>
          <p:cNvCxnSpPr>
            <a:cxnSpLocks/>
          </p:cNvCxnSpPr>
          <p:nvPr/>
        </p:nvCxnSpPr>
        <p:spPr>
          <a:xfrm>
            <a:off x="2889872"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12" name="TextBox 611">
            <a:extLst>
              <a:ext uri="{FF2B5EF4-FFF2-40B4-BE49-F238E27FC236}">
                <a16:creationId xmlns:a16="http://schemas.microsoft.com/office/drawing/2014/main" id="{33A89E54-9CBA-4568-AB5C-3429B32504AC}"/>
              </a:ext>
            </a:extLst>
          </p:cNvPr>
          <p:cNvSpPr txBox="1"/>
          <p:nvPr/>
        </p:nvSpPr>
        <p:spPr>
          <a:xfrm>
            <a:off x="2522051"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613" name="Straight Arrow Connector 612">
            <a:extLst>
              <a:ext uri="{FF2B5EF4-FFF2-40B4-BE49-F238E27FC236}">
                <a16:creationId xmlns:a16="http://schemas.microsoft.com/office/drawing/2014/main" id="{0EBB5DE3-1363-45B2-965C-482ED60BE110}"/>
              </a:ext>
            </a:extLst>
          </p:cNvPr>
          <p:cNvCxnSpPr>
            <a:cxnSpLocks/>
          </p:cNvCxnSpPr>
          <p:nvPr/>
        </p:nvCxnSpPr>
        <p:spPr>
          <a:xfrm>
            <a:off x="2368010"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14" name="Straight Arrow Connector 613">
            <a:extLst>
              <a:ext uri="{FF2B5EF4-FFF2-40B4-BE49-F238E27FC236}">
                <a16:creationId xmlns:a16="http://schemas.microsoft.com/office/drawing/2014/main" id="{AC3B0B41-14BD-4674-A3D6-D4D9627C4D97}"/>
              </a:ext>
            </a:extLst>
          </p:cNvPr>
          <p:cNvCxnSpPr>
            <a:cxnSpLocks/>
          </p:cNvCxnSpPr>
          <p:nvPr/>
        </p:nvCxnSpPr>
        <p:spPr>
          <a:xfrm>
            <a:off x="2379893"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15" name="TextBox 614">
            <a:extLst>
              <a:ext uri="{FF2B5EF4-FFF2-40B4-BE49-F238E27FC236}">
                <a16:creationId xmlns:a16="http://schemas.microsoft.com/office/drawing/2014/main" id="{CA32F2E4-6AA6-4EA1-ADD2-2DC657A604D6}"/>
              </a:ext>
            </a:extLst>
          </p:cNvPr>
          <p:cNvSpPr txBox="1"/>
          <p:nvPr/>
        </p:nvSpPr>
        <p:spPr>
          <a:xfrm>
            <a:off x="2441110"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16" name="TextBox 615">
            <a:extLst>
              <a:ext uri="{FF2B5EF4-FFF2-40B4-BE49-F238E27FC236}">
                <a16:creationId xmlns:a16="http://schemas.microsoft.com/office/drawing/2014/main" id="{0C34F88C-022A-4EFC-83C8-4F60D29B994B}"/>
              </a:ext>
            </a:extLst>
          </p:cNvPr>
          <p:cNvSpPr txBox="1"/>
          <p:nvPr/>
        </p:nvSpPr>
        <p:spPr>
          <a:xfrm>
            <a:off x="2462686"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17" name="TextBox 616">
            <a:extLst>
              <a:ext uri="{FF2B5EF4-FFF2-40B4-BE49-F238E27FC236}">
                <a16:creationId xmlns:a16="http://schemas.microsoft.com/office/drawing/2014/main" id="{556FA03F-227E-40CD-855A-39D34712CB37}"/>
              </a:ext>
            </a:extLst>
          </p:cNvPr>
          <p:cNvSpPr txBox="1"/>
          <p:nvPr/>
        </p:nvSpPr>
        <p:spPr>
          <a:xfrm>
            <a:off x="2448641"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18" name="TextBox 617">
            <a:extLst>
              <a:ext uri="{FF2B5EF4-FFF2-40B4-BE49-F238E27FC236}">
                <a16:creationId xmlns:a16="http://schemas.microsoft.com/office/drawing/2014/main" id="{DE4BB21B-6EC9-4C0F-BFE8-B16F88CADF33}"/>
              </a:ext>
            </a:extLst>
          </p:cNvPr>
          <p:cNvSpPr txBox="1"/>
          <p:nvPr/>
        </p:nvSpPr>
        <p:spPr>
          <a:xfrm>
            <a:off x="2470217"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19" name="TextBox 618">
            <a:extLst>
              <a:ext uri="{FF2B5EF4-FFF2-40B4-BE49-F238E27FC236}">
                <a16:creationId xmlns:a16="http://schemas.microsoft.com/office/drawing/2014/main" id="{BEA84A7F-0123-4194-B602-D2EB85208AE4}"/>
              </a:ext>
            </a:extLst>
          </p:cNvPr>
          <p:cNvSpPr txBox="1"/>
          <p:nvPr/>
        </p:nvSpPr>
        <p:spPr>
          <a:xfrm>
            <a:off x="2081786"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20" name="TextBox 619">
            <a:extLst>
              <a:ext uri="{FF2B5EF4-FFF2-40B4-BE49-F238E27FC236}">
                <a16:creationId xmlns:a16="http://schemas.microsoft.com/office/drawing/2014/main" id="{977685B1-E60A-433A-BFC9-744ABF31BABB}"/>
              </a:ext>
            </a:extLst>
          </p:cNvPr>
          <p:cNvSpPr txBox="1"/>
          <p:nvPr/>
        </p:nvSpPr>
        <p:spPr>
          <a:xfrm>
            <a:off x="2073944"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21" name="Rectangle 620">
            <a:extLst>
              <a:ext uri="{FF2B5EF4-FFF2-40B4-BE49-F238E27FC236}">
                <a16:creationId xmlns:a16="http://schemas.microsoft.com/office/drawing/2014/main" id="{FE30FA5A-79D4-4D82-BD45-BFA3B7036CF3}"/>
              </a:ext>
            </a:extLst>
          </p:cNvPr>
          <p:cNvSpPr/>
          <p:nvPr/>
        </p:nvSpPr>
        <p:spPr>
          <a:xfrm>
            <a:off x="3800492"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22" name="TextBox 621">
            <a:extLst>
              <a:ext uri="{FF2B5EF4-FFF2-40B4-BE49-F238E27FC236}">
                <a16:creationId xmlns:a16="http://schemas.microsoft.com/office/drawing/2014/main" id="{463A53CC-6DFB-4457-A23C-BE55B7C9B834}"/>
              </a:ext>
            </a:extLst>
          </p:cNvPr>
          <p:cNvSpPr txBox="1"/>
          <p:nvPr/>
        </p:nvSpPr>
        <p:spPr>
          <a:xfrm>
            <a:off x="3808515"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623" name="TextBox 622">
            <a:extLst>
              <a:ext uri="{FF2B5EF4-FFF2-40B4-BE49-F238E27FC236}">
                <a16:creationId xmlns:a16="http://schemas.microsoft.com/office/drawing/2014/main" id="{2292351C-4664-4861-B8FE-C7422B102D9D}"/>
              </a:ext>
            </a:extLst>
          </p:cNvPr>
          <p:cNvSpPr txBox="1"/>
          <p:nvPr/>
        </p:nvSpPr>
        <p:spPr>
          <a:xfrm>
            <a:off x="3778308"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624" name="TextBox 623">
            <a:extLst>
              <a:ext uri="{FF2B5EF4-FFF2-40B4-BE49-F238E27FC236}">
                <a16:creationId xmlns:a16="http://schemas.microsoft.com/office/drawing/2014/main" id="{5F5CB549-3AD5-4394-9777-74745B2CDB0D}"/>
              </a:ext>
            </a:extLst>
          </p:cNvPr>
          <p:cNvSpPr txBox="1"/>
          <p:nvPr/>
        </p:nvSpPr>
        <p:spPr>
          <a:xfrm>
            <a:off x="3746494"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625" name="Rectangle 624">
            <a:extLst>
              <a:ext uri="{FF2B5EF4-FFF2-40B4-BE49-F238E27FC236}">
                <a16:creationId xmlns:a16="http://schemas.microsoft.com/office/drawing/2014/main" id="{049437CB-226B-445C-903E-53E9A1B587B2}"/>
              </a:ext>
            </a:extLst>
          </p:cNvPr>
          <p:cNvSpPr/>
          <p:nvPr/>
        </p:nvSpPr>
        <p:spPr>
          <a:xfrm>
            <a:off x="4167155"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26" name="TextBox 625">
            <a:extLst>
              <a:ext uri="{FF2B5EF4-FFF2-40B4-BE49-F238E27FC236}">
                <a16:creationId xmlns:a16="http://schemas.microsoft.com/office/drawing/2014/main" id="{7089F05F-7773-4A4E-BE8A-4808558BFA08}"/>
              </a:ext>
            </a:extLst>
          </p:cNvPr>
          <p:cNvSpPr txBox="1"/>
          <p:nvPr/>
        </p:nvSpPr>
        <p:spPr>
          <a:xfrm>
            <a:off x="4081966"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27" name="Rectangle 626">
            <a:extLst>
              <a:ext uri="{FF2B5EF4-FFF2-40B4-BE49-F238E27FC236}">
                <a16:creationId xmlns:a16="http://schemas.microsoft.com/office/drawing/2014/main" id="{9987FD38-8305-427B-B84E-1848998CF471}"/>
              </a:ext>
            </a:extLst>
          </p:cNvPr>
          <p:cNvSpPr/>
          <p:nvPr/>
        </p:nvSpPr>
        <p:spPr>
          <a:xfrm>
            <a:off x="4167155"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28" name="Rectangle 627">
            <a:extLst>
              <a:ext uri="{FF2B5EF4-FFF2-40B4-BE49-F238E27FC236}">
                <a16:creationId xmlns:a16="http://schemas.microsoft.com/office/drawing/2014/main" id="{B48FF0E6-FEFE-4C43-A8F9-D8C3C45F9DD9}"/>
              </a:ext>
            </a:extLst>
          </p:cNvPr>
          <p:cNvSpPr/>
          <p:nvPr/>
        </p:nvSpPr>
        <p:spPr>
          <a:xfrm>
            <a:off x="3800492"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29" name="Rectangle 628">
            <a:extLst>
              <a:ext uri="{FF2B5EF4-FFF2-40B4-BE49-F238E27FC236}">
                <a16:creationId xmlns:a16="http://schemas.microsoft.com/office/drawing/2014/main" id="{F12A7CB2-3373-4E3E-890C-58532074DA0F}"/>
              </a:ext>
            </a:extLst>
          </p:cNvPr>
          <p:cNvSpPr/>
          <p:nvPr/>
        </p:nvSpPr>
        <p:spPr>
          <a:xfrm>
            <a:off x="3788661"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30" name="Rectangle 629">
            <a:extLst>
              <a:ext uri="{FF2B5EF4-FFF2-40B4-BE49-F238E27FC236}">
                <a16:creationId xmlns:a16="http://schemas.microsoft.com/office/drawing/2014/main" id="{047ADFAA-E1EC-4E44-B522-6D32FC9087F3}"/>
              </a:ext>
            </a:extLst>
          </p:cNvPr>
          <p:cNvSpPr/>
          <p:nvPr/>
        </p:nvSpPr>
        <p:spPr>
          <a:xfrm>
            <a:off x="3788661"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31" name="TextBox 630">
            <a:extLst>
              <a:ext uri="{FF2B5EF4-FFF2-40B4-BE49-F238E27FC236}">
                <a16:creationId xmlns:a16="http://schemas.microsoft.com/office/drawing/2014/main" id="{97B580E5-0A1B-42A2-B444-CA0C4C69F325}"/>
              </a:ext>
            </a:extLst>
          </p:cNvPr>
          <p:cNvSpPr txBox="1"/>
          <p:nvPr/>
        </p:nvSpPr>
        <p:spPr>
          <a:xfrm>
            <a:off x="3796886"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632" name="TextBox 631">
            <a:extLst>
              <a:ext uri="{FF2B5EF4-FFF2-40B4-BE49-F238E27FC236}">
                <a16:creationId xmlns:a16="http://schemas.microsoft.com/office/drawing/2014/main" id="{8FCBE423-AD45-4445-9E97-D33AC57BFCBD}"/>
              </a:ext>
            </a:extLst>
          </p:cNvPr>
          <p:cNvSpPr txBox="1"/>
          <p:nvPr/>
        </p:nvSpPr>
        <p:spPr>
          <a:xfrm>
            <a:off x="4097206"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633" name="Straight Arrow Connector 632">
            <a:extLst>
              <a:ext uri="{FF2B5EF4-FFF2-40B4-BE49-F238E27FC236}">
                <a16:creationId xmlns:a16="http://schemas.microsoft.com/office/drawing/2014/main" id="{84496D46-1556-4A90-8C8D-D820E83636C4}"/>
              </a:ext>
            </a:extLst>
          </p:cNvPr>
          <p:cNvCxnSpPr>
            <a:cxnSpLocks/>
          </p:cNvCxnSpPr>
          <p:nvPr/>
        </p:nvCxnSpPr>
        <p:spPr>
          <a:xfrm>
            <a:off x="4248547" y="2226003"/>
            <a:ext cx="0" cy="30175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34" name="Straight Arrow Connector 633">
            <a:extLst>
              <a:ext uri="{FF2B5EF4-FFF2-40B4-BE49-F238E27FC236}">
                <a16:creationId xmlns:a16="http://schemas.microsoft.com/office/drawing/2014/main" id="{6D8227AC-4F78-4334-B13C-C7E45D1F7AA6}"/>
              </a:ext>
            </a:extLst>
          </p:cNvPr>
          <p:cNvCxnSpPr>
            <a:cxnSpLocks/>
          </p:cNvCxnSpPr>
          <p:nvPr/>
        </p:nvCxnSpPr>
        <p:spPr>
          <a:xfrm>
            <a:off x="4535314"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35" name="Straight Arrow Connector 634">
            <a:extLst>
              <a:ext uri="{FF2B5EF4-FFF2-40B4-BE49-F238E27FC236}">
                <a16:creationId xmlns:a16="http://schemas.microsoft.com/office/drawing/2014/main" id="{E1943181-3E2C-4DF7-ADAB-8A9BC39C5E8A}"/>
              </a:ext>
            </a:extLst>
          </p:cNvPr>
          <p:cNvCxnSpPr>
            <a:cxnSpLocks/>
          </p:cNvCxnSpPr>
          <p:nvPr/>
        </p:nvCxnSpPr>
        <p:spPr>
          <a:xfrm>
            <a:off x="4527294"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36" name="Straight Arrow Connector 635">
            <a:extLst>
              <a:ext uri="{FF2B5EF4-FFF2-40B4-BE49-F238E27FC236}">
                <a16:creationId xmlns:a16="http://schemas.microsoft.com/office/drawing/2014/main" id="{1F9E02AD-1220-4D3A-B149-FC21F62FFA1D}"/>
              </a:ext>
            </a:extLst>
          </p:cNvPr>
          <p:cNvCxnSpPr>
            <a:cxnSpLocks/>
          </p:cNvCxnSpPr>
          <p:nvPr/>
        </p:nvCxnSpPr>
        <p:spPr>
          <a:xfrm>
            <a:off x="4009787"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37" name="TextBox 636">
            <a:extLst>
              <a:ext uri="{FF2B5EF4-FFF2-40B4-BE49-F238E27FC236}">
                <a16:creationId xmlns:a16="http://schemas.microsoft.com/office/drawing/2014/main" id="{B7711F9B-D7D8-4009-BD96-AD09CB704D74}"/>
              </a:ext>
            </a:extLst>
          </p:cNvPr>
          <p:cNvSpPr txBox="1"/>
          <p:nvPr/>
        </p:nvSpPr>
        <p:spPr>
          <a:xfrm>
            <a:off x="4195586"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38" name="TextBox 637">
            <a:extLst>
              <a:ext uri="{FF2B5EF4-FFF2-40B4-BE49-F238E27FC236}">
                <a16:creationId xmlns:a16="http://schemas.microsoft.com/office/drawing/2014/main" id="{C1B86A85-0A3E-4F19-BD31-238EED4161BE}"/>
              </a:ext>
            </a:extLst>
          </p:cNvPr>
          <p:cNvSpPr txBox="1"/>
          <p:nvPr/>
        </p:nvSpPr>
        <p:spPr>
          <a:xfrm>
            <a:off x="3709146"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39" name="Rectangle 638">
            <a:extLst>
              <a:ext uri="{FF2B5EF4-FFF2-40B4-BE49-F238E27FC236}">
                <a16:creationId xmlns:a16="http://schemas.microsoft.com/office/drawing/2014/main" id="{949B5D02-0769-4894-9A0D-9591DB2CDCEF}"/>
              </a:ext>
            </a:extLst>
          </p:cNvPr>
          <p:cNvSpPr/>
          <p:nvPr/>
        </p:nvSpPr>
        <p:spPr>
          <a:xfrm>
            <a:off x="4167155"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40" name="Rectangle 639">
            <a:extLst>
              <a:ext uri="{FF2B5EF4-FFF2-40B4-BE49-F238E27FC236}">
                <a16:creationId xmlns:a16="http://schemas.microsoft.com/office/drawing/2014/main" id="{76B0D820-F99A-41DE-A236-85C1B670CF7F}"/>
              </a:ext>
            </a:extLst>
          </p:cNvPr>
          <p:cNvSpPr/>
          <p:nvPr/>
        </p:nvSpPr>
        <p:spPr>
          <a:xfrm>
            <a:off x="4167155"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41" name="Straight Arrow Connector 640">
            <a:extLst>
              <a:ext uri="{FF2B5EF4-FFF2-40B4-BE49-F238E27FC236}">
                <a16:creationId xmlns:a16="http://schemas.microsoft.com/office/drawing/2014/main" id="{4521F676-8F87-4967-A3E8-EE88482B69E9}"/>
              </a:ext>
            </a:extLst>
          </p:cNvPr>
          <p:cNvCxnSpPr>
            <a:cxnSpLocks/>
          </p:cNvCxnSpPr>
          <p:nvPr/>
        </p:nvCxnSpPr>
        <p:spPr>
          <a:xfrm>
            <a:off x="4535314"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42" name="Straight Arrow Connector 641">
            <a:extLst>
              <a:ext uri="{FF2B5EF4-FFF2-40B4-BE49-F238E27FC236}">
                <a16:creationId xmlns:a16="http://schemas.microsoft.com/office/drawing/2014/main" id="{5148E925-F17F-4330-8E92-2523608881DF}"/>
              </a:ext>
            </a:extLst>
          </p:cNvPr>
          <p:cNvCxnSpPr>
            <a:cxnSpLocks/>
          </p:cNvCxnSpPr>
          <p:nvPr/>
        </p:nvCxnSpPr>
        <p:spPr>
          <a:xfrm>
            <a:off x="4527294"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43" name="TextBox 642">
            <a:extLst>
              <a:ext uri="{FF2B5EF4-FFF2-40B4-BE49-F238E27FC236}">
                <a16:creationId xmlns:a16="http://schemas.microsoft.com/office/drawing/2014/main" id="{792DF50F-A321-4F37-AA2B-5FED4C27D33E}"/>
              </a:ext>
            </a:extLst>
          </p:cNvPr>
          <p:cNvSpPr txBox="1"/>
          <p:nvPr/>
        </p:nvSpPr>
        <p:spPr>
          <a:xfrm>
            <a:off x="4203643"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44" name="Rectangle 643">
            <a:extLst>
              <a:ext uri="{FF2B5EF4-FFF2-40B4-BE49-F238E27FC236}">
                <a16:creationId xmlns:a16="http://schemas.microsoft.com/office/drawing/2014/main" id="{24EC7BBC-FEC9-45C4-86C2-76284C767C26}"/>
              </a:ext>
            </a:extLst>
          </p:cNvPr>
          <p:cNvSpPr/>
          <p:nvPr/>
        </p:nvSpPr>
        <p:spPr>
          <a:xfrm>
            <a:off x="4171510"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45" name="Rectangle 644">
            <a:extLst>
              <a:ext uri="{FF2B5EF4-FFF2-40B4-BE49-F238E27FC236}">
                <a16:creationId xmlns:a16="http://schemas.microsoft.com/office/drawing/2014/main" id="{2F2B0CB1-3BEA-4B08-9815-2994B6BB9D99}"/>
              </a:ext>
            </a:extLst>
          </p:cNvPr>
          <p:cNvSpPr/>
          <p:nvPr/>
        </p:nvSpPr>
        <p:spPr>
          <a:xfrm>
            <a:off x="4171510"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46" name="Straight Arrow Connector 645">
            <a:extLst>
              <a:ext uri="{FF2B5EF4-FFF2-40B4-BE49-F238E27FC236}">
                <a16:creationId xmlns:a16="http://schemas.microsoft.com/office/drawing/2014/main" id="{5E185BA5-DA59-43AE-B05D-B12787070C19}"/>
              </a:ext>
            </a:extLst>
          </p:cNvPr>
          <p:cNvCxnSpPr>
            <a:cxnSpLocks/>
          </p:cNvCxnSpPr>
          <p:nvPr/>
        </p:nvCxnSpPr>
        <p:spPr>
          <a:xfrm>
            <a:off x="4539669"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47" name="Straight Arrow Connector 646">
            <a:extLst>
              <a:ext uri="{FF2B5EF4-FFF2-40B4-BE49-F238E27FC236}">
                <a16:creationId xmlns:a16="http://schemas.microsoft.com/office/drawing/2014/main" id="{89DA5FCD-CB06-4BBB-86DB-D746D8715431}"/>
              </a:ext>
            </a:extLst>
          </p:cNvPr>
          <p:cNvCxnSpPr>
            <a:cxnSpLocks/>
          </p:cNvCxnSpPr>
          <p:nvPr/>
        </p:nvCxnSpPr>
        <p:spPr>
          <a:xfrm>
            <a:off x="4531649"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48" name="TextBox 647">
            <a:extLst>
              <a:ext uri="{FF2B5EF4-FFF2-40B4-BE49-F238E27FC236}">
                <a16:creationId xmlns:a16="http://schemas.microsoft.com/office/drawing/2014/main" id="{83E1D264-4A55-49B2-8948-BC2088ABC02E}"/>
              </a:ext>
            </a:extLst>
          </p:cNvPr>
          <p:cNvSpPr txBox="1"/>
          <p:nvPr/>
        </p:nvSpPr>
        <p:spPr>
          <a:xfrm>
            <a:off x="4163828"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649" name="Straight Arrow Connector 648">
            <a:extLst>
              <a:ext uri="{FF2B5EF4-FFF2-40B4-BE49-F238E27FC236}">
                <a16:creationId xmlns:a16="http://schemas.microsoft.com/office/drawing/2014/main" id="{E0E07C08-E0E8-49E1-9DCE-E821BE20A58D}"/>
              </a:ext>
            </a:extLst>
          </p:cNvPr>
          <p:cNvCxnSpPr>
            <a:cxnSpLocks/>
          </p:cNvCxnSpPr>
          <p:nvPr/>
        </p:nvCxnSpPr>
        <p:spPr>
          <a:xfrm>
            <a:off x="4009787"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50" name="Straight Arrow Connector 649">
            <a:extLst>
              <a:ext uri="{FF2B5EF4-FFF2-40B4-BE49-F238E27FC236}">
                <a16:creationId xmlns:a16="http://schemas.microsoft.com/office/drawing/2014/main" id="{BD78C30D-DAA1-498A-82B2-B423909AAFD2}"/>
              </a:ext>
            </a:extLst>
          </p:cNvPr>
          <p:cNvCxnSpPr>
            <a:cxnSpLocks/>
          </p:cNvCxnSpPr>
          <p:nvPr/>
        </p:nvCxnSpPr>
        <p:spPr>
          <a:xfrm>
            <a:off x="4021670"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51" name="TextBox 650">
            <a:extLst>
              <a:ext uri="{FF2B5EF4-FFF2-40B4-BE49-F238E27FC236}">
                <a16:creationId xmlns:a16="http://schemas.microsoft.com/office/drawing/2014/main" id="{7EBA4011-8479-423C-81A3-5F59AB5907B5}"/>
              </a:ext>
            </a:extLst>
          </p:cNvPr>
          <p:cNvSpPr txBox="1"/>
          <p:nvPr/>
        </p:nvSpPr>
        <p:spPr>
          <a:xfrm>
            <a:off x="4082887"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52" name="TextBox 651">
            <a:extLst>
              <a:ext uri="{FF2B5EF4-FFF2-40B4-BE49-F238E27FC236}">
                <a16:creationId xmlns:a16="http://schemas.microsoft.com/office/drawing/2014/main" id="{C3ADB0DE-913D-4105-AF09-BD29CD4AD24C}"/>
              </a:ext>
            </a:extLst>
          </p:cNvPr>
          <p:cNvSpPr txBox="1"/>
          <p:nvPr/>
        </p:nvSpPr>
        <p:spPr>
          <a:xfrm>
            <a:off x="4104463"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53" name="TextBox 652">
            <a:extLst>
              <a:ext uri="{FF2B5EF4-FFF2-40B4-BE49-F238E27FC236}">
                <a16:creationId xmlns:a16="http://schemas.microsoft.com/office/drawing/2014/main" id="{70F4562D-6D04-4533-A432-72B9C252504F}"/>
              </a:ext>
            </a:extLst>
          </p:cNvPr>
          <p:cNvSpPr txBox="1"/>
          <p:nvPr/>
        </p:nvSpPr>
        <p:spPr>
          <a:xfrm>
            <a:off x="4090418"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54" name="TextBox 653">
            <a:extLst>
              <a:ext uri="{FF2B5EF4-FFF2-40B4-BE49-F238E27FC236}">
                <a16:creationId xmlns:a16="http://schemas.microsoft.com/office/drawing/2014/main" id="{4C25905D-46CB-48E2-B4ED-A2A577B68EA6}"/>
              </a:ext>
            </a:extLst>
          </p:cNvPr>
          <p:cNvSpPr txBox="1"/>
          <p:nvPr/>
        </p:nvSpPr>
        <p:spPr>
          <a:xfrm>
            <a:off x="4111994"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55" name="TextBox 654">
            <a:extLst>
              <a:ext uri="{FF2B5EF4-FFF2-40B4-BE49-F238E27FC236}">
                <a16:creationId xmlns:a16="http://schemas.microsoft.com/office/drawing/2014/main" id="{C44EBB03-98E7-4FF2-804F-6329C32CF917}"/>
              </a:ext>
            </a:extLst>
          </p:cNvPr>
          <p:cNvSpPr txBox="1"/>
          <p:nvPr/>
        </p:nvSpPr>
        <p:spPr>
          <a:xfrm>
            <a:off x="3723563"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56" name="TextBox 655">
            <a:extLst>
              <a:ext uri="{FF2B5EF4-FFF2-40B4-BE49-F238E27FC236}">
                <a16:creationId xmlns:a16="http://schemas.microsoft.com/office/drawing/2014/main" id="{50C8E39D-7C99-4B0D-85F7-AAD53E59A62B}"/>
              </a:ext>
            </a:extLst>
          </p:cNvPr>
          <p:cNvSpPr txBox="1"/>
          <p:nvPr/>
        </p:nvSpPr>
        <p:spPr>
          <a:xfrm>
            <a:off x="3715721"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657" name="Connector: Elbow 656">
            <a:extLst>
              <a:ext uri="{FF2B5EF4-FFF2-40B4-BE49-F238E27FC236}">
                <a16:creationId xmlns:a16="http://schemas.microsoft.com/office/drawing/2014/main" id="{A0F4FFFC-C2F1-4428-935F-6ABEDD83D560}"/>
              </a:ext>
            </a:extLst>
          </p:cNvPr>
          <p:cNvCxnSpPr>
            <a:stCxn id="576" idx="4"/>
            <a:endCxn id="583" idx="0"/>
          </p:cNvCxnSpPr>
          <p:nvPr/>
        </p:nvCxnSpPr>
        <p:spPr>
          <a:xfrm rot="16200000" flipH="1">
            <a:off x="2241137" y="2145953"/>
            <a:ext cx="210076" cy="535635"/>
          </a:xfrm>
          <a:prstGeom prst="bentConnector3">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58" name="Straight Connector 657">
            <a:extLst>
              <a:ext uri="{FF2B5EF4-FFF2-40B4-BE49-F238E27FC236}">
                <a16:creationId xmlns:a16="http://schemas.microsoft.com/office/drawing/2014/main" id="{5DB1E5BB-CBD3-4290-9BBC-98FBE033A108}"/>
              </a:ext>
            </a:extLst>
          </p:cNvPr>
          <p:cNvCxnSpPr>
            <a:cxnSpLocks/>
          </p:cNvCxnSpPr>
          <p:nvPr/>
        </p:nvCxnSpPr>
        <p:spPr>
          <a:xfrm>
            <a:off x="3127188" y="2311943"/>
            <a:ext cx="0" cy="1005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9" name="Straight Connector 658">
            <a:extLst>
              <a:ext uri="{FF2B5EF4-FFF2-40B4-BE49-F238E27FC236}">
                <a16:creationId xmlns:a16="http://schemas.microsoft.com/office/drawing/2014/main" id="{AD669194-F850-451B-A801-C8733BCC87AD}"/>
              </a:ext>
            </a:extLst>
          </p:cNvPr>
          <p:cNvCxnSpPr>
            <a:cxnSpLocks/>
          </p:cNvCxnSpPr>
          <p:nvPr/>
        </p:nvCxnSpPr>
        <p:spPr>
          <a:xfrm flipH="1">
            <a:off x="2604540" y="2414046"/>
            <a:ext cx="52264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0" name="Straight Connector 659">
            <a:extLst>
              <a:ext uri="{FF2B5EF4-FFF2-40B4-BE49-F238E27FC236}">
                <a16:creationId xmlns:a16="http://schemas.microsoft.com/office/drawing/2014/main" id="{3A09E916-E684-4139-973C-AB0B64D54C96}"/>
              </a:ext>
            </a:extLst>
          </p:cNvPr>
          <p:cNvCxnSpPr>
            <a:cxnSpLocks/>
          </p:cNvCxnSpPr>
          <p:nvPr/>
        </p:nvCxnSpPr>
        <p:spPr>
          <a:xfrm>
            <a:off x="4883575"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61" name="Rectangle 660">
            <a:extLst>
              <a:ext uri="{FF2B5EF4-FFF2-40B4-BE49-F238E27FC236}">
                <a16:creationId xmlns:a16="http://schemas.microsoft.com/office/drawing/2014/main" id="{BE117A84-0B3A-4D6B-AB63-CE69A1F9DB7D}"/>
              </a:ext>
            </a:extLst>
          </p:cNvPr>
          <p:cNvSpPr/>
          <p:nvPr/>
        </p:nvSpPr>
        <p:spPr>
          <a:xfrm>
            <a:off x="5050172"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62" name="TextBox 661">
            <a:extLst>
              <a:ext uri="{FF2B5EF4-FFF2-40B4-BE49-F238E27FC236}">
                <a16:creationId xmlns:a16="http://schemas.microsoft.com/office/drawing/2014/main" id="{91B3AF54-49FF-4AA2-8AC1-2EBAF1C70A2E}"/>
              </a:ext>
            </a:extLst>
          </p:cNvPr>
          <p:cNvSpPr txBox="1"/>
          <p:nvPr/>
        </p:nvSpPr>
        <p:spPr>
          <a:xfrm>
            <a:off x="5058195"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663" name="TextBox 662">
            <a:extLst>
              <a:ext uri="{FF2B5EF4-FFF2-40B4-BE49-F238E27FC236}">
                <a16:creationId xmlns:a16="http://schemas.microsoft.com/office/drawing/2014/main" id="{A9057EF2-B803-480D-AB5E-86952AAE8A05}"/>
              </a:ext>
            </a:extLst>
          </p:cNvPr>
          <p:cNvSpPr txBox="1"/>
          <p:nvPr/>
        </p:nvSpPr>
        <p:spPr>
          <a:xfrm>
            <a:off x="5027988"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664" name="TextBox 663">
            <a:extLst>
              <a:ext uri="{FF2B5EF4-FFF2-40B4-BE49-F238E27FC236}">
                <a16:creationId xmlns:a16="http://schemas.microsoft.com/office/drawing/2014/main" id="{6FF18223-23D8-47EC-8A1B-FBE703AE69B5}"/>
              </a:ext>
            </a:extLst>
          </p:cNvPr>
          <p:cNvSpPr txBox="1"/>
          <p:nvPr/>
        </p:nvSpPr>
        <p:spPr>
          <a:xfrm>
            <a:off x="4996174"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665" name="Rectangle 664">
            <a:extLst>
              <a:ext uri="{FF2B5EF4-FFF2-40B4-BE49-F238E27FC236}">
                <a16:creationId xmlns:a16="http://schemas.microsoft.com/office/drawing/2014/main" id="{06A5B16B-46C9-42B2-8F26-D88CB082B247}"/>
              </a:ext>
            </a:extLst>
          </p:cNvPr>
          <p:cNvSpPr/>
          <p:nvPr/>
        </p:nvSpPr>
        <p:spPr>
          <a:xfrm>
            <a:off x="5416835"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66" name="TextBox 665">
            <a:extLst>
              <a:ext uri="{FF2B5EF4-FFF2-40B4-BE49-F238E27FC236}">
                <a16:creationId xmlns:a16="http://schemas.microsoft.com/office/drawing/2014/main" id="{17DDE8AD-FD89-4883-AFC3-44F7BB611C1F}"/>
              </a:ext>
            </a:extLst>
          </p:cNvPr>
          <p:cNvSpPr txBox="1"/>
          <p:nvPr/>
        </p:nvSpPr>
        <p:spPr>
          <a:xfrm>
            <a:off x="5331646"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67" name="Rectangle 666">
            <a:extLst>
              <a:ext uri="{FF2B5EF4-FFF2-40B4-BE49-F238E27FC236}">
                <a16:creationId xmlns:a16="http://schemas.microsoft.com/office/drawing/2014/main" id="{CD51C338-60F3-4B2A-B4EF-ED7DF9010D5C}"/>
              </a:ext>
            </a:extLst>
          </p:cNvPr>
          <p:cNvSpPr/>
          <p:nvPr/>
        </p:nvSpPr>
        <p:spPr>
          <a:xfrm>
            <a:off x="5416835"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68" name="Rectangle 667">
            <a:extLst>
              <a:ext uri="{FF2B5EF4-FFF2-40B4-BE49-F238E27FC236}">
                <a16:creationId xmlns:a16="http://schemas.microsoft.com/office/drawing/2014/main" id="{D3C9ED89-7D6D-4A8A-B595-5B93290D1598}"/>
              </a:ext>
            </a:extLst>
          </p:cNvPr>
          <p:cNvSpPr/>
          <p:nvPr/>
        </p:nvSpPr>
        <p:spPr>
          <a:xfrm>
            <a:off x="5050172"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69" name="Rectangle 668">
            <a:extLst>
              <a:ext uri="{FF2B5EF4-FFF2-40B4-BE49-F238E27FC236}">
                <a16:creationId xmlns:a16="http://schemas.microsoft.com/office/drawing/2014/main" id="{D0787DA3-FD32-466D-AFFD-B5A53316F6EE}"/>
              </a:ext>
            </a:extLst>
          </p:cNvPr>
          <p:cNvSpPr/>
          <p:nvPr/>
        </p:nvSpPr>
        <p:spPr>
          <a:xfrm>
            <a:off x="5038341"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70" name="Rectangle 669">
            <a:extLst>
              <a:ext uri="{FF2B5EF4-FFF2-40B4-BE49-F238E27FC236}">
                <a16:creationId xmlns:a16="http://schemas.microsoft.com/office/drawing/2014/main" id="{09844507-72BA-436F-B115-891C93CF7410}"/>
              </a:ext>
            </a:extLst>
          </p:cNvPr>
          <p:cNvSpPr/>
          <p:nvPr/>
        </p:nvSpPr>
        <p:spPr>
          <a:xfrm>
            <a:off x="5038341"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71" name="TextBox 670">
            <a:extLst>
              <a:ext uri="{FF2B5EF4-FFF2-40B4-BE49-F238E27FC236}">
                <a16:creationId xmlns:a16="http://schemas.microsoft.com/office/drawing/2014/main" id="{60152AD2-0D50-467A-8BC5-F80015C26D5C}"/>
              </a:ext>
            </a:extLst>
          </p:cNvPr>
          <p:cNvSpPr txBox="1"/>
          <p:nvPr/>
        </p:nvSpPr>
        <p:spPr>
          <a:xfrm>
            <a:off x="5046566"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672" name="TextBox 671">
            <a:extLst>
              <a:ext uri="{FF2B5EF4-FFF2-40B4-BE49-F238E27FC236}">
                <a16:creationId xmlns:a16="http://schemas.microsoft.com/office/drawing/2014/main" id="{0D6D046C-6B7C-47E3-88EC-A80941792302}"/>
              </a:ext>
            </a:extLst>
          </p:cNvPr>
          <p:cNvSpPr txBox="1"/>
          <p:nvPr/>
        </p:nvSpPr>
        <p:spPr>
          <a:xfrm>
            <a:off x="5346886"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673" name="Straight Arrow Connector 672">
            <a:extLst>
              <a:ext uri="{FF2B5EF4-FFF2-40B4-BE49-F238E27FC236}">
                <a16:creationId xmlns:a16="http://schemas.microsoft.com/office/drawing/2014/main" id="{C26EA105-8127-45FD-A16F-91327DBE5B26}"/>
              </a:ext>
            </a:extLst>
          </p:cNvPr>
          <p:cNvCxnSpPr>
            <a:cxnSpLocks/>
          </p:cNvCxnSpPr>
          <p:nvPr/>
        </p:nvCxnSpPr>
        <p:spPr>
          <a:xfrm>
            <a:off x="5498227" y="2187903"/>
            <a:ext cx="0" cy="34747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74" name="Straight Arrow Connector 673">
            <a:extLst>
              <a:ext uri="{FF2B5EF4-FFF2-40B4-BE49-F238E27FC236}">
                <a16:creationId xmlns:a16="http://schemas.microsoft.com/office/drawing/2014/main" id="{60EB7EED-8F4A-47CA-B89F-13B247B37D75}"/>
              </a:ext>
            </a:extLst>
          </p:cNvPr>
          <p:cNvCxnSpPr>
            <a:cxnSpLocks/>
          </p:cNvCxnSpPr>
          <p:nvPr/>
        </p:nvCxnSpPr>
        <p:spPr>
          <a:xfrm>
            <a:off x="5784994"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75" name="Straight Arrow Connector 674">
            <a:extLst>
              <a:ext uri="{FF2B5EF4-FFF2-40B4-BE49-F238E27FC236}">
                <a16:creationId xmlns:a16="http://schemas.microsoft.com/office/drawing/2014/main" id="{C985E904-3D94-4857-B058-ED04DB50B361}"/>
              </a:ext>
            </a:extLst>
          </p:cNvPr>
          <p:cNvCxnSpPr>
            <a:cxnSpLocks/>
          </p:cNvCxnSpPr>
          <p:nvPr/>
        </p:nvCxnSpPr>
        <p:spPr>
          <a:xfrm>
            <a:off x="5776974"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76" name="Straight Arrow Connector 675">
            <a:extLst>
              <a:ext uri="{FF2B5EF4-FFF2-40B4-BE49-F238E27FC236}">
                <a16:creationId xmlns:a16="http://schemas.microsoft.com/office/drawing/2014/main" id="{25C48A5D-0239-4220-843B-B9DD0160C631}"/>
              </a:ext>
            </a:extLst>
          </p:cNvPr>
          <p:cNvCxnSpPr>
            <a:cxnSpLocks/>
          </p:cNvCxnSpPr>
          <p:nvPr/>
        </p:nvCxnSpPr>
        <p:spPr>
          <a:xfrm>
            <a:off x="5259467"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77" name="TextBox 676">
            <a:extLst>
              <a:ext uri="{FF2B5EF4-FFF2-40B4-BE49-F238E27FC236}">
                <a16:creationId xmlns:a16="http://schemas.microsoft.com/office/drawing/2014/main" id="{ECA6D5D0-BBC3-40D7-A989-E1DA209D35ED}"/>
              </a:ext>
            </a:extLst>
          </p:cNvPr>
          <p:cNvSpPr txBox="1"/>
          <p:nvPr/>
        </p:nvSpPr>
        <p:spPr>
          <a:xfrm>
            <a:off x="5445266"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78" name="TextBox 677">
            <a:extLst>
              <a:ext uri="{FF2B5EF4-FFF2-40B4-BE49-F238E27FC236}">
                <a16:creationId xmlns:a16="http://schemas.microsoft.com/office/drawing/2014/main" id="{D1FC56B2-B327-4690-8E02-E7668B9A8F4A}"/>
              </a:ext>
            </a:extLst>
          </p:cNvPr>
          <p:cNvSpPr txBox="1"/>
          <p:nvPr/>
        </p:nvSpPr>
        <p:spPr>
          <a:xfrm>
            <a:off x="4958826"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679" name="Straight Connector 678">
            <a:extLst>
              <a:ext uri="{FF2B5EF4-FFF2-40B4-BE49-F238E27FC236}">
                <a16:creationId xmlns:a16="http://schemas.microsoft.com/office/drawing/2014/main" id="{7228A154-579B-47B9-9760-DEFDC6C2A5F6}"/>
              </a:ext>
            </a:extLst>
          </p:cNvPr>
          <p:cNvCxnSpPr>
            <a:cxnSpLocks/>
          </p:cNvCxnSpPr>
          <p:nvPr/>
        </p:nvCxnSpPr>
        <p:spPr>
          <a:xfrm>
            <a:off x="6077899" y="1658870"/>
            <a:ext cx="0" cy="4949675"/>
          </a:xfrm>
          <a:prstGeom prst="line">
            <a:avLst/>
          </a:prstGeom>
          <a:ln w="381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80" name="Rectangle 679">
            <a:extLst>
              <a:ext uri="{FF2B5EF4-FFF2-40B4-BE49-F238E27FC236}">
                <a16:creationId xmlns:a16="http://schemas.microsoft.com/office/drawing/2014/main" id="{ED196101-B672-4F01-9E04-A6DA85AD98EE}"/>
              </a:ext>
            </a:extLst>
          </p:cNvPr>
          <p:cNvSpPr/>
          <p:nvPr/>
        </p:nvSpPr>
        <p:spPr>
          <a:xfrm>
            <a:off x="5416835"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81" name="Rectangle 680">
            <a:extLst>
              <a:ext uri="{FF2B5EF4-FFF2-40B4-BE49-F238E27FC236}">
                <a16:creationId xmlns:a16="http://schemas.microsoft.com/office/drawing/2014/main" id="{E76B6E05-38C7-49D9-89C6-0035C8A13F96}"/>
              </a:ext>
            </a:extLst>
          </p:cNvPr>
          <p:cNvSpPr/>
          <p:nvPr/>
        </p:nvSpPr>
        <p:spPr>
          <a:xfrm>
            <a:off x="5416835"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82" name="Straight Arrow Connector 681">
            <a:extLst>
              <a:ext uri="{FF2B5EF4-FFF2-40B4-BE49-F238E27FC236}">
                <a16:creationId xmlns:a16="http://schemas.microsoft.com/office/drawing/2014/main" id="{69CB0FC1-8AC8-4D94-A96A-A8182D2F7F87}"/>
              </a:ext>
            </a:extLst>
          </p:cNvPr>
          <p:cNvCxnSpPr>
            <a:cxnSpLocks/>
          </p:cNvCxnSpPr>
          <p:nvPr/>
        </p:nvCxnSpPr>
        <p:spPr>
          <a:xfrm>
            <a:off x="5784994"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83" name="Straight Arrow Connector 682">
            <a:extLst>
              <a:ext uri="{FF2B5EF4-FFF2-40B4-BE49-F238E27FC236}">
                <a16:creationId xmlns:a16="http://schemas.microsoft.com/office/drawing/2014/main" id="{5FAF35F6-0809-4D80-8023-D0F144976D3B}"/>
              </a:ext>
            </a:extLst>
          </p:cNvPr>
          <p:cNvCxnSpPr>
            <a:cxnSpLocks/>
          </p:cNvCxnSpPr>
          <p:nvPr/>
        </p:nvCxnSpPr>
        <p:spPr>
          <a:xfrm>
            <a:off x="5776974"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84" name="TextBox 683">
            <a:extLst>
              <a:ext uri="{FF2B5EF4-FFF2-40B4-BE49-F238E27FC236}">
                <a16:creationId xmlns:a16="http://schemas.microsoft.com/office/drawing/2014/main" id="{209A646A-210B-42B3-B24E-D5F34922F495}"/>
              </a:ext>
            </a:extLst>
          </p:cNvPr>
          <p:cNvSpPr txBox="1"/>
          <p:nvPr/>
        </p:nvSpPr>
        <p:spPr>
          <a:xfrm>
            <a:off x="5453323"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85" name="Rectangle 684">
            <a:extLst>
              <a:ext uri="{FF2B5EF4-FFF2-40B4-BE49-F238E27FC236}">
                <a16:creationId xmlns:a16="http://schemas.microsoft.com/office/drawing/2014/main" id="{727176BE-FD1A-40E9-A551-FBF9A20AE1D9}"/>
              </a:ext>
            </a:extLst>
          </p:cNvPr>
          <p:cNvSpPr/>
          <p:nvPr/>
        </p:nvSpPr>
        <p:spPr>
          <a:xfrm>
            <a:off x="5421190"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86" name="Rectangle 685">
            <a:extLst>
              <a:ext uri="{FF2B5EF4-FFF2-40B4-BE49-F238E27FC236}">
                <a16:creationId xmlns:a16="http://schemas.microsoft.com/office/drawing/2014/main" id="{1FAC735F-5407-4133-B780-E9A473B0E9DE}"/>
              </a:ext>
            </a:extLst>
          </p:cNvPr>
          <p:cNvSpPr/>
          <p:nvPr/>
        </p:nvSpPr>
        <p:spPr>
          <a:xfrm>
            <a:off x="5421190"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87" name="Straight Arrow Connector 686">
            <a:extLst>
              <a:ext uri="{FF2B5EF4-FFF2-40B4-BE49-F238E27FC236}">
                <a16:creationId xmlns:a16="http://schemas.microsoft.com/office/drawing/2014/main" id="{DC14B35D-F15F-4CFB-B923-863D53911631}"/>
              </a:ext>
            </a:extLst>
          </p:cNvPr>
          <p:cNvCxnSpPr>
            <a:cxnSpLocks/>
          </p:cNvCxnSpPr>
          <p:nvPr/>
        </p:nvCxnSpPr>
        <p:spPr>
          <a:xfrm>
            <a:off x="5789349"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88" name="Straight Arrow Connector 687">
            <a:extLst>
              <a:ext uri="{FF2B5EF4-FFF2-40B4-BE49-F238E27FC236}">
                <a16:creationId xmlns:a16="http://schemas.microsoft.com/office/drawing/2014/main" id="{94165928-2B77-41AD-9AE5-F00B4538099A}"/>
              </a:ext>
            </a:extLst>
          </p:cNvPr>
          <p:cNvCxnSpPr>
            <a:cxnSpLocks/>
          </p:cNvCxnSpPr>
          <p:nvPr/>
        </p:nvCxnSpPr>
        <p:spPr>
          <a:xfrm>
            <a:off x="5781329"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89" name="TextBox 688">
            <a:extLst>
              <a:ext uri="{FF2B5EF4-FFF2-40B4-BE49-F238E27FC236}">
                <a16:creationId xmlns:a16="http://schemas.microsoft.com/office/drawing/2014/main" id="{2A033F59-A02D-4945-8DD5-BAC1334E7CB3}"/>
              </a:ext>
            </a:extLst>
          </p:cNvPr>
          <p:cNvSpPr txBox="1"/>
          <p:nvPr/>
        </p:nvSpPr>
        <p:spPr>
          <a:xfrm>
            <a:off x="5413508"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690" name="Straight Arrow Connector 689">
            <a:extLst>
              <a:ext uri="{FF2B5EF4-FFF2-40B4-BE49-F238E27FC236}">
                <a16:creationId xmlns:a16="http://schemas.microsoft.com/office/drawing/2014/main" id="{E7F09063-8471-43D2-A536-FFC86E4AB397}"/>
              </a:ext>
            </a:extLst>
          </p:cNvPr>
          <p:cNvCxnSpPr>
            <a:cxnSpLocks/>
          </p:cNvCxnSpPr>
          <p:nvPr/>
        </p:nvCxnSpPr>
        <p:spPr>
          <a:xfrm>
            <a:off x="5259467"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91" name="Straight Arrow Connector 690">
            <a:extLst>
              <a:ext uri="{FF2B5EF4-FFF2-40B4-BE49-F238E27FC236}">
                <a16:creationId xmlns:a16="http://schemas.microsoft.com/office/drawing/2014/main" id="{35DDD913-DC1F-4B7C-AE4B-4075F8C551B6}"/>
              </a:ext>
            </a:extLst>
          </p:cNvPr>
          <p:cNvCxnSpPr>
            <a:cxnSpLocks/>
          </p:cNvCxnSpPr>
          <p:nvPr/>
        </p:nvCxnSpPr>
        <p:spPr>
          <a:xfrm>
            <a:off x="5271350"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92" name="TextBox 691">
            <a:extLst>
              <a:ext uri="{FF2B5EF4-FFF2-40B4-BE49-F238E27FC236}">
                <a16:creationId xmlns:a16="http://schemas.microsoft.com/office/drawing/2014/main" id="{698B8A10-0EDD-4CD9-B792-E6333B721869}"/>
              </a:ext>
            </a:extLst>
          </p:cNvPr>
          <p:cNvSpPr txBox="1"/>
          <p:nvPr/>
        </p:nvSpPr>
        <p:spPr>
          <a:xfrm>
            <a:off x="5332567"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93" name="TextBox 692">
            <a:extLst>
              <a:ext uri="{FF2B5EF4-FFF2-40B4-BE49-F238E27FC236}">
                <a16:creationId xmlns:a16="http://schemas.microsoft.com/office/drawing/2014/main" id="{0EE685C5-EA6A-4BC3-BBCD-F5CB3FE723F8}"/>
              </a:ext>
            </a:extLst>
          </p:cNvPr>
          <p:cNvSpPr txBox="1"/>
          <p:nvPr/>
        </p:nvSpPr>
        <p:spPr>
          <a:xfrm>
            <a:off x="5354143"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94" name="TextBox 693">
            <a:extLst>
              <a:ext uri="{FF2B5EF4-FFF2-40B4-BE49-F238E27FC236}">
                <a16:creationId xmlns:a16="http://schemas.microsoft.com/office/drawing/2014/main" id="{0EF3D453-2CB4-4FA2-96E8-2247B51E41EC}"/>
              </a:ext>
            </a:extLst>
          </p:cNvPr>
          <p:cNvSpPr txBox="1"/>
          <p:nvPr/>
        </p:nvSpPr>
        <p:spPr>
          <a:xfrm>
            <a:off x="5340098"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95" name="TextBox 694">
            <a:extLst>
              <a:ext uri="{FF2B5EF4-FFF2-40B4-BE49-F238E27FC236}">
                <a16:creationId xmlns:a16="http://schemas.microsoft.com/office/drawing/2014/main" id="{C7BB45C5-9689-4387-BB02-B1842B7A0014}"/>
              </a:ext>
            </a:extLst>
          </p:cNvPr>
          <p:cNvSpPr txBox="1"/>
          <p:nvPr/>
        </p:nvSpPr>
        <p:spPr>
          <a:xfrm>
            <a:off x="5361674"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96" name="TextBox 695">
            <a:extLst>
              <a:ext uri="{FF2B5EF4-FFF2-40B4-BE49-F238E27FC236}">
                <a16:creationId xmlns:a16="http://schemas.microsoft.com/office/drawing/2014/main" id="{607BFC13-0CA9-499B-B6C6-1A0D7811F9E8}"/>
              </a:ext>
            </a:extLst>
          </p:cNvPr>
          <p:cNvSpPr txBox="1"/>
          <p:nvPr/>
        </p:nvSpPr>
        <p:spPr>
          <a:xfrm>
            <a:off x="4973243"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97" name="TextBox 696">
            <a:extLst>
              <a:ext uri="{FF2B5EF4-FFF2-40B4-BE49-F238E27FC236}">
                <a16:creationId xmlns:a16="http://schemas.microsoft.com/office/drawing/2014/main" id="{1CD7A09B-146D-4E7C-9A10-AD13D91C2D9D}"/>
              </a:ext>
            </a:extLst>
          </p:cNvPr>
          <p:cNvSpPr txBox="1"/>
          <p:nvPr/>
        </p:nvSpPr>
        <p:spPr>
          <a:xfrm>
            <a:off x="4965401"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698" name="Straight Connector 697">
            <a:extLst>
              <a:ext uri="{FF2B5EF4-FFF2-40B4-BE49-F238E27FC236}">
                <a16:creationId xmlns:a16="http://schemas.microsoft.com/office/drawing/2014/main" id="{63D23E1A-6161-4B83-8C3F-41566B308BDB}"/>
              </a:ext>
            </a:extLst>
          </p:cNvPr>
          <p:cNvCxnSpPr>
            <a:cxnSpLocks/>
          </p:cNvCxnSpPr>
          <p:nvPr/>
        </p:nvCxnSpPr>
        <p:spPr>
          <a:xfrm>
            <a:off x="3618655"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99" name="TextBox 698">
            <a:extLst>
              <a:ext uri="{FF2B5EF4-FFF2-40B4-BE49-F238E27FC236}">
                <a16:creationId xmlns:a16="http://schemas.microsoft.com/office/drawing/2014/main" id="{A5F2393B-57E6-4471-8F00-AFF9E57F3293}"/>
              </a:ext>
            </a:extLst>
          </p:cNvPr>
          <p:cNvSpPr txBox="1"/>
          <p:nvPr/>
        </p:nvSpPr>
        <p:spPr>
          <a:xfrm>
            <a:off x="2447446"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00" name="TextBox 699">
            <a:extLst>
              <a:ext uri="{FF2B5EF4-FFF2-40B4-BE49-F238E27FC236}">
                <a16:creationId xmlns:a16="http://schemas.microsoft.com/office/drawing/2014/main" id="{B9824252-F628-4D48-BDDE-7DB2361292C4}"/>
              </a:ext>
            </a:extLst>
          </p:cNvPr>
          <p:cNvSpPr txBox="1"/>
          <p:nvPr/>
        </p:nvSpPr>
        <p:spPr>
          <a:xfrm>
            <a:off x="34617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01" name="TextBox 700">
            <a:extLst>
              <a:ext uri="{FF2B5EF4-FFF2-40B4-BE49-F238E27FC236}">
                <a16:creationId xmlns:a16="http://schemas.microsoft.com/office/drawing/2014/main" id="{3E2B2C71-3BC3-4AFD-903B-64D38CD84F05}"/>
              </a:ext>
            </a:extLst>
          </p:cNvPr>
          <p:cNvSpPr txBox="1"/>
          <p:nvPr/>
        </p:nvSpPr>
        <p:spPr>
          <a:xfrm>
            <a:off x="46809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02" name="Rectangle 701">
            <a:extLst>
              <a:ext uri="{FF2B5EF4-FFF2-40B4-BE49-F238E27FC236}">
                <a16:creationId xmlns:a16="http://schemas.microsoft.com/office/drawing/2014/main" id="{9AC97864-B343-4006-B81D-8E676CE52785}"/>
              </a:ext>
            </a:extLst>
          </p:cNvPr>
          <p:cNvSpPr/>
          <p:nvPr/>
        </p:nvSpPr>
        <p:spPr>
          <a:xfrm>
            <a:off x="6230299" y="6117126"/>
            <a:ext cx="4198620" cy="491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3" name="Rectangle 702">
            <a:extLst>
              <a:ext uri="{FF2B5EF4-FFF2-40B4-BE49-F238E27FC236}">
                <a16:creationId xmlns:a16="http://schemas.microsoft.com/office/drawing/2014/main" id="{5724B0BF-3752-4C78-BD37-45264BCA3414}"/>
              </a:ext>
            </a:extLst>
          </p:cNvPr>
          <p:cNvSpPr/>
          <p:nvPr/>
        </p:nvSpPr>
        <p:spPr>
          <a:xfrm>
            <a:off x="7303825" y="1839488"/>
            <a:ext cx="814838" cy="469245"/>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00874242-BB6F-494B-8D12-EB0115725661}"/>
              </a:ext>
            </a:extLst>
          </p:cNvPr>
          <p:cNvSpPr/>
          <p:nvPr/>
        </p:nvSpPr>
        <p:spPr>
          <a:xfrm>
            <a:off x="8296965" y="1835599"/>
            <a:ext cx="1068123" cy="399677"/>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5" name="Rectangle 704">
            <a:extLst>
              <a:ext uri="{FF2B5EF4-FFF2-40B4-BE49-F238E27FC236}">
                <a16:creationId xmlns:a16="http://schemas.microsoft.com/office/drawing/2014/main" id="{2BE50C74-6EEA-4D90-9781-839427A0BA42}"/>
              </a:ext>
            </a:extLst>
          </p:cNvPr>
          <p:cNvSpPr/>
          <p:nvPr/>
        </p:nvSpPr>
        <p:spPr>
          <a:xfrm>
            <a:off x="9547770" y="1764568"/>
            <a:ext cx="1030368" cy="420051"/>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6" name="Parallelogram 705">
            <a:extLst>
              <a:ext uri="{FF2B5EF4-FFF2-40B4-BE49-F238E27FC236}">
                <a16:creationId xmlns:a16="http://schemas.microsoft.com/office/drawing/2014/main" id="{6FABAD7C-E74E-453A-9B09-7669A3A3D34F}"/>
              </a:ext>
            </a:extLst>
          </p:cNvPr>
          <p:cNvSpPr/>
          <p:nvPr/>
        </p:nvSpPr>
        <p:spPr>
          <a:xfrm>
            <a:off x="6165536" y="1839489"/>
            <a:ext cx="986630" cy="469243"/>
          </a:xfrm>
          <a:prstGeom prst="parallelogram">
            <a:avLst>
              <a:gd name="adj" fmla="val 17754"/>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7" name="TextBox 706">
            <a:extLst>
              <a:ext uri="{FF2B5EF4-FFF2-40B4-BE49-F238E27FC236}">
                <a16:creationId xmlns:a16="http://schemas.microsoft.com/office/drawing/2014/main" id="{C0CDE685-1988-4B29-BCB7-6C6C123E0F12}"/>
              </a:ext>
            </a:extLst>
          </p:cNvPr>
          <p:cNvSpPr txBox="1"/>
          <p:nvPr/>
        </p:nvSpPr>
        <p:spPr>
          <a:xfrm>
            <a:off x="6225326" y="1906953"/>
            <a:ext cx="874296" cy="338554"/>
          </a:xfrm>
          <a:prstGeom prst="rect">
            <a:avLst/>
          </a:prstGeom>
          <a:noFill/>
        </p:spPr>
        <p:txBody>
          <a:bodyPr wrap="square" rtlCol="0">
            <a:spAutoFit/>
          </a:bodyPr>
          <a:lstStyle/>
          <a:p>
            <a:pPr algn="ctr"/>
            <a:r>
              <a:rPr lang="en-US" sz="1600" i="1" dirty="0">
                <a:solidFill>
                  <a:srgbClr val="C00000"/>
                </a:solidFill>
                <a:latin typeface="Arial" panose="020B0604020202020204" pitchFamily="34" charset="0"/>
                <a:cs typeface="Arial" panose="020B0604020202020204" pitchFamily="34" charset="0"/>
              </a:rPr>
              <a:t>Safety</a:t>
            </a:r>
          </a:p>
        </p:txBody>
      </p:sp>
      <p:sp>
        <p:nvSpPr>
          <p:cNvPr id="708" name="TextBox 707">
            <a:extLst>
              <a:ext uri="{FF2B5EF4-FFF2-40B4-BE49-F238E27FC236}">
                <a16:creationId xmlns:a16="http://schemas.microsoft.com/office/drawing/2014/main" id="{F1B0AF91-33DF-4002-9F23-5DF2AB9AF4BC}"/>
              </a:ext>
            </a:extLst>
          </p:cNvPr>
          <p:cNvSpPr txBox="1"/>
          <p:nvPr/>
        </p:nvSpPr>
        <p:spPr>
          <a:xfrm>
            <a:off x="7212521" y="1812500"/>
            <a:ext cx="986627" cy="523220"/>
          </a:xfrm>
          <a:prstGeom prst="rect">
            <a:avLst/>
          </a:prstGeom>
          <a:noFill/>
        </p:spPr>
        <p:txBody>
          <a:bodyPr wrap="square" rtlCol="0">
            <a:spAutoFit/>
          </a:bodyPr>
          <a:lstStyle/>
          <a:p>
            <a:pPr algn="ctr"/>
            <a:r>
              <a:rPr lang="en-US" sz="1400" i="1" dirty="0">
                <a:solidFill>
                  <a:srgbClr val="00B050"/>
                </a:solidFill>
                <a:latin typeface="Arial" panose="020B0604020202020204" pitchFamily="34" charset="0"/>
                <a:cs typeface="Arial" panose="020B0604020202020204" pitchFamily="34" charset="0"/>
              </a:rPr>
              <a:t>Environ-</a:t>
            </a:r>
            <a:br>
              <a:rPr lang="en-US" sz="1400" i="1" dirty="0">
                <a:solidFill>
                  <a:srgbClr val="00B050"/>
                </a:solidFill>
                <a:latin typeface="Arial" panose="020B0604020202020204" pitchFamily="34" charset="0"/>
                <a:cs typeface="Arial" panose="020B0604020202020204" pitchFamily="34" charset="0"/>
              </a:rPr>
            </a:br>
            <a:r>
              <a:rPr lang="en-US" sz="1400" i="1" dirty="0">
                <a:solidFill>
                  <a:srgbClr val="00B050"/>
                </a:solidFill>
                <a:latin typeface="Arial" panose="020B0604020202020204" pitchFamily="34" charset="0"/>
                <a:cs typeface="Arial" panose="020B0604020202020204" pitchFamily="34" charset="0"/>
              </a:rPr>
              <a:t>mental</a:t>
            </a:r>
          </a:p>
        </p:txBody>
      </p:sp>
      <p:sp>
        <p:nvSpPr>
          <p:cNvPr id="709" name="TextBox 708">
            <a:extLst>
              <a:ext uri="{FF2B5EF4-FFF2-40B4-BE49-F238E27FC236}">
                <a16:creationId xmlns:a16="http://schemas.microsoft.com/office/drawing/2014/main" id="{63E9133C-84AB-4514-B643-14F5FC36707C}"/>
              </a:ext>
            </a:extLst>
          </p:cNvPr>
          <p:cNvSpPr txBox="1"/>
          <p:nvPr/>
        </p:nvSpPr>
        <p:spPr>
          <a:xfrm>
            <a:off x="8199148" y="1876346"/>
            <a:ext cx="1238403" cy="307777"/>
          </a:xfrm>
          <a:prstGeom prst="rect">
            <a:avLst/>
          </a:prstGeom>
          <a:noFill/>
        </p:spPr>
        <p:txBody>
          <a:bodyPr wrap="square" rtlCol="0">
            <a:spAutoFit/>
          </a:bodyPr>
          <a:lstStyle/>
          <a:p>
            <a:pPr algn="ctr"/>
            <a:r>
              <a:rPr lang="en-US" sz="1400" i="1" dirty="0">
                <a:solidFill>
                  <a:srgbClr val="000099"/>
                </a:solidFill>
                <a:latin typeface="Arial" panose="020B0604020202020204" pitchFamily="34" charset="0"/>
                <a:cs typeface="Arial" panose="020B0604020202020204" pitchFamily="34" charset="0"/>
              </a:rPr>
              <a:t>Operational</a:t>
            </a:r>
            <a:endParaRPr lang="en-US" sz="1000" i="1" dirty="0">
              <a:solidFill>
                <a:srgbClr val="000099"/>
              </a:solidFill>
              <a:latin typeface="Arial" panose="020B0604020202020204" pitchFamily="34" charset="0"/>
              <a:cs typeface="Arial" panose="020B0604020202020204" pitchFamily="34" charset="0"/>
            </a:endParaRPr>
          </a:p>
        </p:txBody>
      </p:sp>
      <p:sp>
        <p:nvSpPr>
          <p:cNvPr id="710" name="TextBox 709">
            <a:extLst>
              <a:ext uri="{FF2B5EF4-FFF2-40B4-BE49-F238E27FC236}">
                <a16:creationId xmlns:a16="http://schemas.microsoft.com/office/drawing/2014/main" id="{A530F597-A129-405C-B9F5-68FF02D87E83}"/>
              </a:ext>
            </a:extLst>
          </p:cNvPr>
          <p:cNvSpPr txBox="1"/>
          <p:nvPr/>
        </p:nvSpPr>
        <p:spPr>
          <a:xfrm>
            <a:off x="9442604" y="1713909"/>
            <a:ext cx="1238403" cy="523220"/>
          </a:xfrm>
          <a:prstGeom prst="rect">
            <a:avLst/>
          </a:prstGeom>
          <a:noFill/>
          <a:ln>
            <a:noFill/>
            <a:prstDash val="dash"/>
          </a:ln>
        </p:spPr>
        <p:txBody>
          <a:bodyPr wrap="square" rtlCol="0">
            <a:spAutoFit/>
          </a:bodyPr>
          <a:lstStyle/>
          <a:p>
            <a:pPr algn="ctr"/>
            <a:r>
              <a:rPr lang="en-US" sz="1400" i="1" dirty="0">
                <a:solidFill>
                  <a:schemeClr val="tx1">
                    <a:lumMod val="75000"/>
                    <a:lumOff val="25000"/>
                  </a:schemeClr>
                </a:solidFill>
                <a:latin typeface="Arial" panose="020B0604020202020204" pitchFamily="34" charset="0"/>
                <a:cs typeface="Arial" panose="020B0604020202020204" pitchFamily="34" charset="0"/>
              </a:rPr>
              <a:t>Non-</a:t>
            </a:r>
            <a:br>
              <a:rPr lang="en-US" sz="1400" i="1" dirty="0">
                <a:solidFill>
                  <a:schemeClr val="tx1">
                    <a:lumMod val="75000"/>
                    <a:lumOff val="25000"/>
                  </a:schemeClr>
                </a:solidFill>
                <a:latin typeface="Arial" panose="020B0604020202020204" pitchFamily="34" charset="0"/>
                <a:cs typeface="Arial" panose="020B0604020202020204" pitchFamily="34" charset="0"/>
              </a:rPr>
            </a:br>
            <a:r>
              <a:rPr lang="en-US" sz="1400" i="1"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11" name="Rectangle 710">
            <a:extLst>
              <a:ext uri="{FF2B5EF4-FFF2-40B4-BE49-F238E27FC236}">
                <a16:creationId xmlns:a16="http://schemas.microsoft.com/office/drawing/2014/main" id="{AE5A66BE-2458-4428-A8E5-BDC398F787F4}"/>
              </a:ext>
            </a:extLst>
          </p:cNvPr>
          <p:cNvSpPr/>
          <p:nvPr/>
        </p:nvSpPr>
        <p:spPr>
          <a:xfrm>
            <a:off x="6739208"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12" name="TextBox 711">
            <a:extLst>
              <a:ext uri="{FF2B5EF4-FFF2-40B4-BE49-F238E27FC236}">
                <a16:creationId xmlns:a16="http://schemas.microsoft.com/office/drawing/2014/main" id="{B7E8C547-39E5-4589-B5A5-C2B60DB1D5D2}"/>
              </a:ext>
            </a:extLst>
          </p:cNvPr>
          <p:cNvSpPr txBox="1"/>
          <p:nvPr/>
        </p:nvSpPr>
        <p:spPr>
          <a:xfrm>
            <a:off x="6747231"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713" name="TextBox 712">
            <a:extLst>
              <a:ext uri="{FF2B5EF4-FFF2-40B4-BE49-F238E27FC236}">
                <a16:creationId xmlns:a16="http://schemas.microsoft.com/office/drawing/2014/main" id="{8E0E6F53-C303-4E2C-9B30-B8EF5BAC2413}"/>
              </a:ext>
            </a:extLst>
          </p:cNvPr>
          <p:cNvSpPr txBox="1"/>
          <p:nvPr/>
        </p:nvSpPr>
        <p:spPr>
          <a:xfrm>
            <a:off x="6717024"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714" name="TextBox 713">
            <a:extLst>
              <a:ext uri="{FF2B5EF4-FFF2-40B4-BE49-F238E27FC236}">
                <a16:creationId xmlns:a16="http://schemas.microsoft.com/office/drawing/2014/main" id="{7CFDE486-4424-473C-A829-B6A105F24B74}"/>
              </a:ext>
            </a:extLst>
          </p:cNvPr>
          <p:cNvSpPr txBox="1"/>
          <p:nvPr/>
        </p:nvSpPr>
        <p:spPr>
          <a:xfrm>
            <a:off x="6685210"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715" name="Rectangle 714">
            <a:extLst>
              <a:ext uri="{FF2B5EF4-FFF2-40B4-BE49-F238E27FC236}">
                <a16:creationId xmlns:a16="http://schemas.microsoft.com/office/drawing/2014/main" id="{0A63E180-1A5D-4834-9BFA-3CC0DD6567C6}"/>
              </a:ext>
            </a:extLst>
          </p:cNvPr>
          <p:cNvSpPr/>
          <p:nvPr/>
        </p:nvSpPr>
        <p:spPr>
          <a:xfrm>
            <a:off x="7105871"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16" name="TextBox 715">
            <a:extLst>
              <a:ext uri="{FF2B5EF4-FFF2-40B4-BE49-F238E27FC236}">
                <a16:creationId xmlns:a16="http://schemas.microsoft.com/office/drawing/2014/main" id="{E5460080-EDC6-49BF-80A2-06AA3769D69D}"/>
              </a:ext>
            </a:extLst>
          </p:cNvPr>
          <p:cNvSpPr txBox="1"/>
          <p:nvPr/>
        </p:nvSpPr>
        <p:spPr>
          <a:xfrm>
            <a:off x="7020682"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17" name="Rectangle 716">
            <a:extLst>
              <a:ext uri="{FF2B5EF4-FFF2-40B4-BE49-F238E27FC236}">
                <a16:creationId xmlns:a16="http://schemas.microsoft.com/office/drawing/2014/main" id="{AE5AA511-51DD-4641-9F2A-6E36928B6E18}"/>
              </a:ext>
            </a:extLst>
          </p:cNvPr>
          <p:cNvSpPr/>
          <p:nvPr/>
        </p:nvSpPr>
        <p:spPr>
          <a:xfrm>
            <a:off x="7105871"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18" name="Rectangle 717">
            <a:extLst>
              <a:ext uri="{FF2B5EF4-FFF2-40B4-BE49-F238E27FC236}">
                <a16:creationId xmlns:a16="http://schemas.microsoft.com/office/drawing/2014/main" id="{CD25B692-9229-4E69-8D3B-7B7827669143}"/>
              </a:ext>
            </a:extLst>
          </p:cNvPr>
          <p:cNvSpPr/>
          <p:nvPr/>
        </p:nvSpPr>
        <p:spPr>
          <a:xfrm>
            <a:off x="6739208"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19" name="Rectangle 718">
            <a:extLst>
              <a:ext uri="{FF2B5EF4-FFF2-40B4-BE49-F238E27FC236}">
                <a16:creationId xmlns:a16="http://schemas.microsoft.com/office/drawing/2014/main" id="{C29B2ADB-5F88-41D3-9EAB-A621F714E0D1}"/>
              </a:ext>
            </a:extLst>
          </p:cNvPr>
          <p:cNvSpPr/>
          <p:nvPr/>
        </p:nvSpPr>
        <p:spPr>
          <a:xfrm>
            <a:off x="6727377"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20" name="Rectangle 719">
            <a:extLst>
              <a:ext uri="{FF2B5EF4-FFF2-40B4-BE49-F238E27FC236}">
                <a16:creationId xmlns:a16="http://schemas.microsoft.com/office/drawing/2014/main" id="{2D8FC8D7-B859-4D95-8784-261E5CAB984D}"/>
              </a:ext>
            </a:extLst>
          </p:cNvPr>
          <p:cNvSpPr/>
          <p:nvPr/>
        </p:nvSpPr>
        <p:spPr>
          <a:xfrm>
            <a:off x="6727377"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21" name="TextBox 720">
            <a:extLst>
              <a:ext uri="{FF2B5EF4-FFF2-40B4-BE49-F238E27FC236}">
                <a16:creationId xmlns:a16="http://schemas.microsoft.com/office/drawing/2014/main" id="{A8E9F274-1590-4AA4-B470-B2C218D84DA5}"/>
              </a:ext>
            </a:extLst>
          </p:cNvPr>
          <p:cNvSpPr txBox="1"/>
          <p:nvPr/>
        </p:nvSpPr>
        <p:spPr>
          <a:xfrm>
            <a:off x="6735602"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722" name="TextBox 721">
            <a:extLst>
              <a:ext uri="{FF2B5EF4-FFF2-40B4-BE49-F238E27FC236}">
                <a16:creationId xmlns:a16="http://schemas.microsoft.com/office/drawing/2014/main" id="{439404D6-3290-4687-9CDC-D00A46C178A1}"/>
              </a:ext>
            </a:extLst>
          </p:cNvPr>
          <p:cNvSpPr txBox="1"/>
          <p:nvPr/>
        </p:nvSpPr>
        <p:spPr>
          <a:xfrm>
            <a:off x="7035922"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723" name="Straight Arrow Connector 722">
            <a:extLst>
              <a:ext uri="{FF2B5EF4-FFF2-40B4-BE49-F238E27FC236}">
                <a16:creationId xmlns:a16="http://schemas.microsoft.com/office/drawing/2014/main" id="{F08F03EB-47ED-41AB-BF40-2D7B1B3885D9}"/>
              </a:ext>
            </a:extLst>
          </p:cNvPr>
          <p:cNvCxnSpPr>
            <a:cxnSpLocks/>
          </p:cNvCxnSpPr>
          <p:nvPr/>
        </p:nvCxnSpPr>
        <p:spPr>
          <a:xfrm>
            <a:off x="7474030"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24" name="Straight Arrow Connector 723">
            <a:extLst>
              <a:ext uri="{FF2B5EF4-FFF2-40B4-BE49-F238E27FC236}">
                <a16:creationId xmlns:a16="http://schemas.microsoft.com/office/drawing/2014/main" id="{D9FB98D3-CB93-41CE-9516-1BB6C93144BC}"/>
              </a:ext>
            </a:extLst>
          </p:cNvPr>
          <p:cNvCxnSpPr>
            <a:cxnSpLocks/>
          </p:cNvCxnSpPr>
          <p:nvPr/>
        </p:nvCxnSpPr>
        <p:spPr>
          <a:xfrm>
            <a:off x="7466010"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25" name="Straight Arrow Connector 724">
            <a:extLst>
              <a:ext uri="{FF2B5EF4-FFF2-40B4-BE49-F238E27FC236}">
                <a16:creationId xmlns:a16="http://schemas.microsoft.com/office/drawing/2014/main" id="{D88E3930-5475-4004-8FE7-474D10344F7D}"/>
              </a:ext>
            </a:extLst>
          </p:cNvPr>
          <p:cNvCxnSpPr>
            <a:stCxn id="707" idx="3"/>
          </p:cNvCxnSpPr>
          <p:nvPr/>
        </p:nvCxnSpPr>
        <p:spPr>
          <a:xfrm>
            <a:off x="7099622" y="2076230"/>
            <a:ext cx="204203" cy="13173"/>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26" name="Straight Arrow Connector 725">
            <a:extLst>
              <a:ext uri="{FF2B5EF4-FFF2-40B4-BE49-F238E27FC236}">
                <a16:creationId xmlns:a16="http://schemas.microsoft.com/office/drawing/2014/main" id="{5800F3A7-E2F3-4893-9462-BE5C563A7CFF}"/>
              </a:ext>
            </a:extLst>
          </p:cNvPr>
          <p:cNvCxnSpPr>
            <a:cxnSpLocks/>
          </p:cNvCxnSpPr>
          <p:nvPr/>
        </p:nvCxnSpPr>
        <p:spPr>
          <a:xfrm>
            <a:off x="8118663"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27" name="Straight Arrow Connector 726">
            <a:extLst>
              <a:ext uri="{FF2B5EF4-FFF2-40B4-BE49-F238E27FC236}">
                <a16:creationId xmlns:a16="http://schemas.microsoft.com/office/drawing/2014/main" id="{6AE06AC1-6F4C-4871-99DB-99E60AD6AEDF}"/>
              </a:ext>
            </a:extLst>
          </p:cNvPr>
          <p:cNvCxnSpPr>
            <a:cxnSpLocks/>
          </p:cNvCxnSpPr>
          <p:nvPr/>
        </p:nvCxnSpPr>
        <p:spPr>
          <a:xfrm>
            <a:off x="9372307"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28" name="Straight Arrow Connector 727">
            <a:extLst>
              <a:ext uri="{FF2B5EF4-FFF2-40B4-BE49-F238E27FC236}">
                <a16:creationId xmlns:a16="http://schemas.microsoft.com/office/drawing/2014/main" id="{560EBE97-3C77-41B3-B811-BED079E23FB6}"/>
              </a:ext>
            </a:extLst>
          </p:cNvPr>
          <p:cNvCxnSpPr>
            <a:cxnSpLocks/>
          </p:cNvCxnSpPr>
          <p:nvPr/>
        </p:nvCxnSpPr>
        <p:spPr>
          <a:xfrm>
            <a:off x="6948503"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29" name="TextBox 728">
            <a:extLst>
              <a:ext uri="{FF2B5EF4-FFF2-40B4-BE49-F238E27FC236}">
                <a16:creationId xmlns:a16="http://schemas.microsoft.com/office/drawing/2014/main" id="{CCAE7A41-CCEB-4FA3-83F1-77D5076D147C}"/>
              </a:ext>
            </a:extLst>
          </p:cNvPr>
          <p:cNvSpPr txBox="1"/>
          <p:nvPr/>
        </p:nvSpPr>
        <p:spPr>
          <a:xfrm>
            <a:off x="7134302"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30" name="TextBox 729">
            <a:extLst>
              <a:ext uri="{FF2B5EF4-FFF2-40B4-BE49-F238E27FC236}">
                <a16:creationId xmlns:a16="http://schemas.microsoft.com/office/drawing/2014/main" id="{FB56D502-DB03-4584-BD9B-6D925214DD99}"/>
              </a:ext>
            </a:extLst>
          </p:cNvPr>
          <p:cNvSpPr txBox="1"/>
          <p:nvPr/>
        </p:nvSpPr>
        <p:spPr>
          <a:xfrm>
            <a:off x="6647862"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31" name="Rectangle 730">
            <a:extLst>
              <a:ext uri="{FF2B5EF4-FFF2-40B4-BE49-F238E27FC236}">
                <a16:creationId xmlns:a16="http://schemas.microsoft.com/office/drawing/2014/main" id="{3BF56160-3CEC-4F47-A330-D7620C1FD93A}"/>
              </a:ext>
            </a:extLst>
          </p:cNvPr>
          <p:cNvSpPr/>
          <p:nvPr/>
        </p:nvSpPr>
        <p:spPr>
          <a:xfrm>
            <a:off x="7105871"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32" name="Rectangle 731">
            <a:extLst>
              <a:ext uri="{FF2B5EF4-FFF2-40B4-BE49-F238E27FC236}">
                <a16:creationId xmlns:a16="http://schemas.microsoft.com/office/drawing/2014/main" id="{ED505A32-2CE1-41DA-BC9F-97041151976B}"/>
              </a:ext>
            </a:extLst>
          </p:cNvPr>
          <p:cNvSpPr/>
          <p:nvPr/>
        </p:nvSpPr>
        <p:spPr>
          <a:xfrm>
            <a:off x="7105871"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33" name="Straight Arrow Connector 732">
            <a:extLst>
              <a:ext uri="{FF2B5EF4-FFF2-40B4-BE49-F238E27FC236}">
                <a16:creationId xmlns:a16="http://schemas.microsoft.com/office/drawing/2014/main" id="{16E4CD13-E224-4843-BE57-0C98A4004389}"/>
              </a:ext>
            </a:extLst>
          </p:cNvPr>
          <p:cNvCxnSpPr>
            <a:cxnSpLocks/>
          </p:cNvCxnSpPr>
          <p:nvPr/>
        </p:nvCxnSpPr>
        <p:spPr>
          <a:xfrm>
            <a:off x="7474030"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34" name="Straight Arrow Connector 733">
            <a:extLst>
              <a:ext uri="{FF2B5EF4-FFF2-40B4-BE49-F238E27FC236}">
                <a16:creationId xmlns:a16="http://schemas.microsoft.com/office/drawing/2014/main" id="{D6BC06F6-0BE8-4010-8996-4DACACCA940D}"/>
              </a:ext>
            </a:extLst>
          </p:cNvPr>
          <p:cNvCxnSpPr>
            <a:cxnSpLocks/>
          </p:cNvCxnSpPr>
          <p:nvPr/>
        </p:nvCxnSpPr>
        <p:spPr>
          <a:xfrm>
            <a:off x="7466010"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35" name="TextBox 734">
            <a:extLst>
              <a:ext uri="{FF2B5EF4-FFF2-40B4-BE49-F238E27FC236}">
                <a16:creationId xmlns:a16="http://schemas.microsoft.com/office/drawing/2014/main" id="{04639D1A-8A0A-4C36-BC26-5F125B9A7DF3}"/>
              </a:ext>
            </a:extLst>
          </p:cNvPr>
          <p:cNvSpPr txBox="1"/>
          <p:nvPr/>
        </p:nvSpPr>
        <p:spPr>
          <a:xfrm>
            <a:off x="7142359"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36" name="Rectangle 735">
            <a:extLst>
              <a:ext uri="{FF2B5EF4-FFF2-40B4-BE49-F238E27FC236}">
                <a16:creationId xmlns:a16="http://schemas.microsoft.com/office/drawing/2014/main" id="{460C47D7-2692-48F5-9FD5-C6DCCEB226FD}"/>
              </a:ext>
            </a:extLst>
          </p:cNvPr>
          <p:cNvSpPr/>
          <p:nvPr/>
        </p:nvSpPr>
        <p:spPr>
          <a:xfrm>
            <a:off x="7110226"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37" name="Rectangle 736">
            <a:extLst>
              <a:ext uri="{FF2B5EF4-FFF2-40B4-BE49-F238E27FC236}">
                <a16:creationId xmlns:a16="http://schemas.microsoft.com/office/drawing/2014/main" id="{F62CF632-AEA6-459E-B343-2D73810B866A}"/>
              </a:ext>
            </a:extLst>
          </p:cNvPr>
          <p:cNvSpPr/>
          <p:nvPr/>
        </p:nvSpPr>
        <p:spPr>
          <a:xfrm>
            <a:off x="7110226"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38" name="Straight Arrow Connector 737">
            <a:extLst>
              <a:ext uri="{FF2B5EF4-FFF2-40B4-BE49-F238E27FC236}">
                <a16:creationId xmlns:a16="http://schemas.microsoft.com/office/drawing/2014/main" id="{1A7B1529-55D9-4A0D-825E-C3CAFCD5263D}"/>
              </a:ext>
            </a:extLst>
          </p:cNvPr>
          <p:cNvCxnSpPr>
            <a:cxnSpLocks/>
          </p:cNvCxnSpPr>
          <p:nvPr/>
        </p:nvCxnSpPr>
        <p:spPr>
          <a:xfrm>
            <a:off x="7478385"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39" name="Straight Arrow Connector 738">
            <a:extLst>
              <a:ext uri="{FF2B5EF4-FFF2-40B4-BE49-F238E27FC236}">
                <a16:creationId xmlns:a16="http://schemas.microsoft.com/office/drawing/2014/main" id="{69E72E35-A139-4F6E-8F1F-FE983CA2368B}"/>
              </a:ext>
            </a:extLst>
          </p:cNvPr>
          <p:cNvCxnSpPr>
            <a:cxnSpLocks/>
          </p:cNvCxnSpPr>
          <p:nvPr/>
        </p:nvCxnSpPr>
        <p:spPr>
          <a:xfrm>
            <a:off x="7470365"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40" name="TextBox 739">
            <a:extLst>
              <a:ext uri="{FF2B5EF4-FFF2-40B4-BE49-F238E27FC236}">
                <a16:creationId xmlns:a16="http://schemas.microsoft.com/office/drawing/2014/main" id="{19AD0D3D-B3F8-4DB6-94BD-0979356CED9B}"/>
              </a:ext>
            </a:extLst>
          </p:cNvPr>
          <p:cNvSpPr txBox="1"/>
          <p:nvPr/>
        </p:nvSpPr>
        <p:spPr>
          <a:xfrm>
            <a:off x="7102544"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741" name="Straight Arrow Connector 740">
            <a:extLst>
              <a:ext uri="{FF2B5EF4-FFF2-40B4-BE49-F238E27FC236}">
                <a16:creationId xmlns:a16="http://schemas.microsoft.com/office/drawing/2014/main" id="{19519411-2B30-4E9C-8145-DCAE86121324}"/>
              </a:ext>
            </a:extLst>
          </p:cNvPr>
          <p:cNvCxnSpPr>
            <a:cxnSpLocks/>
          </p:cNvCxnSpPr>
          <p:nvPr/>
        </p:nvCxnSpPr>
        <p:spPr>
          <a:xfrm>
            <a:off x="6948503"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42" name="Straight Arrow Connector 741">
            <a:extLst>
              <a:ext uri="{FF2B5EF4-FFF2-40B4-BE49-F238E27FC236}">
                <a16:creationId xmlns:a16="http://schemas.microsoft.com/office/drawing/2014/main" id="{415D1F21-6FB4-44C8-B294-09338F6A7987}"/>
              </a:ext>
            </a:extLst>
          </p:cNvPr>
          <p:cNvCxnSpPr>
            <a:cxnSpLocks/>
          </p:cNvCxnSpPr>
          <p:nvPr/>
        </p:nvCxnSpPr>
        <p:spPr>
          <a:xfrm>
            <a:off x="6960386"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43" name="TextBox 742">
            <a:extLst>
              <a:ext uri="{FF2B5EF4-FFF2-40B4-BE49-F238E27FC236}">
                <a16:creationId xmlns:a16="http://schemas.microsoft.com/office/drawing/2014/main" id="{466A4741-779E-4CDF-8655-512205B50B42}"/>
              </a:ext>
            </a:extLst>
          </p:cNvPr>
          <p:cNvSpPr txBox="1"/>
          <p:nvPr/>
        </p:nvSpPr>
        <p:spPr>
          <a:xfrm>
            <a:off x="7021603"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44" name="TextBox 743">
            <a:extLst>
              <a:ext uri="{FF2B5EF4-FFF2-40B4-BE49-F238E27FC236}">
                <a16:creationId xmlns:a16="http://schemas.microsoft.com/office/drawing/2014/main" id="{691C6819-4A5D-4919-B72B-FABD9DF7349C}"/>
              </a:ext>
            </a:extLst>
          </p:cNvPr>
          <p:cNvSpPr txBox="1"/>
          <p:nvPr/>
        </p:nvSpPr>
        <p:spPr>
          <a:xfrm>
            <a:off x="7043179"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45" name="TextBox 744">
            <a:extLst>
              <a:ext uri="{FF2B5EF4-FFF2-40B4-BE49-F238E27FC236}">
                <a16:creationId xmlns:a16="http://schemas.microsoft.com/office/drawing/2014/main" id="{D93638A9-F6BC-4D1E-A997-D28061FE9027}"/>
              </a:ext>
            </a:extLst>
          </p:cNvPr>
          <p:cNvSpPr txBox="1"/>
          <p:nvPr/>
        </p:nvSpPr>
        <p:spPr>
          <a:xfrm>
            <a:off x="7029134"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46" name="TextBox 745">
            <a:extLst>
              <a:ext uri="{FF2B5EF4-FFF2-40B4-BE49-F238E27FC236}">
                <a16:creationId xmlns:a16="http://schemas.microsoft.com/office/drawing/2014/main" id="{3F148F6C-26B7-42F2-93FF-E736D7C1F821}"/>
              </a:ext>
            </a:extLst>
          </p:cNvPr>
          <p:cNvSpPr txBox="1"/>
          <p:nvPr/>
        </p:nvSpPr>
        <p:spPr>
          <a:xfrm>
            <a:off x="7050710"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47" name="TextBox 746">
            <a:extLst>
              <a:ext uri="{FF2B5EF4-FFF2-40B4-BE49-F238E27FC236}">
                <a16:creationId xmlns:a16="http://schemas.microsoft.com/office/drawing/2014/main" id="{64FA8409-277E-4157-BF0C-224E50D682BD}"/>
              </a:ext>
            </a:extLst>
          </p:cNvPr>
          <p:cNvSpPr txBox="1"/>
          <p:nvPr/>
        </p:nvSpPr>
        <p:spPr>
          <a:xfrm>
            <a:off x="6662279"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48" name="TextBox 747">
            <a:extLst>
              <a:ext uri="{FF2B5EF4-FFF2-40B4-BE49-F238E27FC236}">
                <a16:creationId xmlns:a16="http://schemas.microsoft.com/office/drawing/2014/main" id="{FFFB7FDF-8D9A-493D-8AD7-89821C422E88}"/>
              </a:ext>
            </a:extLst>
          </p:cNvPr>
          <p:cNvSpPr txBox="1"/>
          <p:nvPr/>
        </p:nvSpPr>
        <p:spPr>
          <a:xfrm>
            <a:off x="6654437"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49" name="Rectangle 748">
            <a:extLst>
              <a:ext uri="{FF2B5EF4-FFF2-40B4-BE49-F238E27FC236}">
                <a16:creationId xmlns:a16="http://schemas.microsoft.com/office/drawing/2014/main" id="{4FB07C05-5D95-4831-8131-60127E77196E}"/>
              </a:ext>
            </a:extLst>
          </p:cNvPr>
          <p:cNvSpPr/>
          <p:nvPr/>
        </p:nvSpPr>
        <p:spPr>
          <a:xfrm>
            <a:off x="8380985"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50" name="TextBox 749">
            <a:extLst>
              <a:ext uri="{FF2B5EF4-FFF2-40B4-BE49-F238E27FC236}">
                <a16:creationId xmlns:a16="http://schemas.microsoft.com/office/drawing/2014/main" id="{32CD0046-48A7-47AD-BD45-0BD5117E8F09}"/>
              </a:ext>
            </a:extLst>
          </p:cNvPr>
          <p:cNvSpPr txBox="1"/>
          <p:nvPr/>
        </p:nvSpPr>
        <p:spPr>
          <a:xfrm>
            <a:off x="8389008"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751" name="TextBox 750">
            <a:extLst>
              <a:ext uri="{FF2B5EF4-FFF2-40B4-BE49-F238E27FC236}">
                <a16:creationId xmlns:a16="http://schemas.microsoft.com/office/drawing/2014/main" id="{C3423A82-08BF-4D54-8991-65D3735DEB2C}"/>
              </a:ext>
            </a:extLst>
          </p:cNvPr>
          <p:cNvSpPr txBox="1"/>
          <p:nvPr/>
        </p:nvSpPr>
        <p:spPr>
          <a:xfrm>
            <a:off x="8358801"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752" name="TextBox 751">
            <a:extLst>
              <a:ext uri="{FF2B5EF4-FFF2-40B4-BE49-F238E27FC236}">
                <a16:creationId xmlns:a16="http://schemas.microsoft.com/office/drawing/2014/main" id="{6AE3C143-71D0-46E4-8106-3E2230780958}"/>
              </a:ext>
            </a:extLst>
          </p:cNvPr>
          <p:cNvSpPr txBox="1"/>
          <p:nvPr/>
        </p:nvSpPr>
        <p:spPr>
          <a:xfrm>
            <a:off x="8326987"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753" name="Rectangle 752">
            <a:extLst>
              <a:ext uri="{FF2B5EF4-FFF2-40B4-BE49-F238E27FC236}">
                <a16:creationId xmlns:a16="http://schemas.microsoft.com/office/drawing/2014/main" id="{F2303FF4-112F-4E20-A12E-75D3E6CDC8D7}"/>
              </a:ext>
            </a:extLst>
          </p:cNvPr>
          <p:cNvSpPr/>
          <p:nvPr/>
        </p:nvSpPr>
        <p:spPr>
          <a:xfrm>
            <a:off x="8747648"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54" name="TextBox 753">
            <a:extLst>
              <a:ext uri="{FF2B5EF4-FFF2-40B4-BE49-F238E27FC236}">
                <a16:creationId xmlns:a16="http://schemas.microsoft.com/office/drawing/2014/main" id="{7F708834-4BFF-4520-B319-EB5D4CE66227}"/>
              </a:ext>
            </a:extLst>
          </p:cNvPr>
          <p:cNvSpPr txBox="1"/>
          <p:nvPr/>
        </p:nvSpPr>
        <p:spPr>
          <a:xfrm>
            <a:off x="8662459"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55" name="Rectangle 754">
            <a:extLst>
              <a:ext uri="{FF2B5EF4-FFF2-40B4-BE49-F238E27FC236}">
                <a16:creationId xmlns:a16="http://schemas.microsoft.com/office/drawing/2014/main" id="{7583A100-C028-4AC9-9BA9-BC210104E626}"/>
              </a:ext>
            </a:extLst>
          </p:cNvPr>
          <p:cNvSpPr/>
          <p:nvPr/>
        </p:nvSpPr>
        <p:spPr>
          <a:xfrm>
            <a:off x="8747648"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56" name="Rectangle 755">
            <a:extLst>
              <a:ext uri="{FF2B5EF4-FFF2-40B4-BE49-F238E27FC236}">
                <a16:creationId xmlns:a16="http://schemas.microsoft.com/office/drawing/2014/main" id="{795D7C9D-D93C-4484-B9E1-85D148FC6510}"/>
              </a:ext>
            </a:extLst>
          </p:cNvPr>
          <p:cNvSpPr/>
          <p:nvPr/>
        </p:nvSpPr>
        <p:spPr>
          <a:xfrm>
            <a:off x="8380985"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57" name="Rectangle 756">
            <a:extLst>
              <a:ext uri="{FF2B5EF4-FFF2-40B4-BE49-F238E27FC236}">
                <a16:creationId xmlns:a16="http://schemas.microsoft.com/office/drawing/2014/main" id="{2DB42082-5378-4771-B0F0-BA1956FB69D8}"/>
              </a:ext>
            </a:extLst>
          </p:cNvPr>
          <p:cNvSpPr/>
          <p:nvPr/>
        </p:nvSpPr>
        <p:spPr>
          <a:xfrm>
            <a:off x="8369154"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58" name="Rectangle 757">
            <a:extLst>
              <a:ext uri="{FF2B5EF4-FFF2-40B4-BE49-F238E27FC236}">
                <a16:creationId xmlns:a16="http://schemas.microsoft.com/office/drawing/2014/main" id="{C0467A8A-5811-4D4C-A4A2-52FC0B2FFFE0}"/>
              </a:ext>
            </a:extLst>
          </p:cNvPr>
          <p:cNvSpPr/>
          <p:nvPr/>
        </p:nvSpPr>
        <p:spPr>
          <a:xfrm>
            <a:off x="8369154"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59" name="TextBox 758">
            <a:extLst>
              <a:ext uri="{FF2B5EF4-FFF2-40B4-BE49-F238E27FC236}">
                <a16:creationId xmlns:a16="http://schemas.microsoft.com/office/drawing/2014/main" id="{261DCA97-9A0B-4DAA-9FF3-2930D6D5DD3E}"/>
              </a:ext>
            </a:extLst>
          </p:cNvPr>
          <p:cNvSpPr txBox="1"/>
          <p:nvPr/>
        </p:nvSpPr>
        <p:spPr>
          <a:xfrm>
            <a:off x="8377379"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760" name="TextBox 759">
            <a:extLst>
              <a:ext uri="{FF2B5EF4-FFF2-40B4-BE49-F238E27FC236}">
                <a16:creationId xmlns:a16="http://schemas.microsoft.com/office/drawing/2014/main" id="{519CB538-70E4-4A13-B2E1-00098D95A663}"/>
              </a:ext>
            </a:extLst>
          </p:cNvPr>
          <p:cNvSpPr txBox="1"/>
          <p:nvPr/>
        </p:nvSpPr>
        <p:spPr>
          <a:xfrm>
            <a:off x="8677699"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761" name="Straight Arrow Connector 760">
            <a:extLst>
              <a:ext uri="{FF2B5EF4-FFF2-40B4-BE49-F238E27FC236}">
                <a16:creationId xmlns:a16="http://schemas.microsoft.com/office/drawing/2014/main" id="{2D17E9CF-300E-4247-A119-9EE81C13A87E}"/>
              </a:ext>
            </a:extLst>
          </p:cNvPr>
          <p:cNvCxnSpPr>
            <a:cxnSpLocks/>
          </p:cNvCxnSpPr>
          <p:nvPr/>
        </p:nvCxnSpPr>
        <p:spPr>
          <a:xfrm>
            <a:off x="8829040" y="2226003"/>
            <a:ext cx="0" cy="30175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62" name="Straight Arrow Connector 761">
            <a:extLst>
              <a:ext uri="{FF2B5EF4-FFF2-40B4-BE49-F238E27FC236}">
                <a16:creationId xmlns:a16="http://schemas.microsoft.com/office/drawing/2014/main" id="{707BEC59-6573-4766-B5AB-335659283CDA}"/>
              </a:ext>
            </a:extLst>
          </p:cNvPr>
          <p:cNvCxnSpPr>
            <a:cxnSpLocks/>
          </p:cNvCxnSpPr>
          <p:nvPr/>
        </p:nvCxnSpPr>
        <p:spPr>
          <a:xfrm>
            <a:off x="9115807"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63" name="Straight Arrow Connector 762">
            <a:extLst>
              <a:ext uri="{FF2B5EF4-FFF2-40B4-BE49-F238E27FC236}">
                <a16:creationId xmlns:a16="http://schemas.microsoft.com/office/drawing/2014/main" id="{F8C210DA-E511-4960-83B2-C5ADD54F98D9}"/>
              </a:ext>
            </a:extLst>
          </p:cNvPr>
          <p:cNvCxnSpPr>
            <a:cxnSpLocks/>
          </p:cNvCxnSpPr>
          <p:nvPr/>
        </p:nvCxnSpPr>
        <p:spPr>
          <a:xfrm>
            <a:off x="9107787"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64" name="Straight Arrow Connector 763">
            <a:extLst>
              <a:ext uri="{FF2B5EF4-FFF2-40B4-BE49-F238E27FC236}">
                <a16:creationId xmlns:a16="http://schemas.microsoft.com/office/drawing/2014/main" id="{F024742C-5DE5-48EA-87C9-902B605A2A15}"/>
              </a:ext>
            </a:extLst>
          </p:cNvPr>
          <p:cNvCxnSpPr>
            <a:cxnSpLocks/>
          </p:cNvCxnSpPr>
          <p:nvPr/>
        </p:nvCxnSpPr>
        <p:spPr>
          <a:xfrm>
            <a:off x="8590280"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65" name="TextBox 764">
            <a:extLst>
              <a:ext uri="{FF2B5EF4-FFF2-40B4-BE49-F238E27FC236}">
                <a16:creationId xmlns:a16="http://schemas.microsoft.com/office/drawing/2014/main" id="{7D4565DB-45F4-48CA-A0C0-F6401F086154}"/>
              </a:ext>
            </a:extLst>
          </p:cNvPr>
          <p:cNvSpPr txBox="1"/>
          <p:nvPr/>
        </p:nvSpPr>
        <p:spPr>
          <a:xfrm>
            <a:off x="8776079"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66" name="TextBox 765">
            <a:extLst>
              <a:ext uri="{FF2B5EF4-FFF2-40B4-BE49-F238E27FC236}">
                <a16:creationId xmlns:a16="http://schemas.microsoft.com/office/drawing/2014/main" id="{E8096867-F3E2-4656-A1A7-AC26E269D795}"/>
              </a:ext>
            </a:extLst>
          </p:cNvPr>
          <p:cNvSpPr txBox="1"/>
          <p:nvPr/>
        </p:nvSpPr>
        <p:spPr>
          <a:xfrm>
            <a:off x="8289639"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67" name="Rectangle 766">
            <a:extLst>
              <a:ext uri="{FF2B5EF4-FFF2-40B4-BE49-F238E27FC236}">
                <a16:creationId xmlns:a16="http://schemas.microsoft.com/office/drawing/2014/main" id="{AE3FB29C-9BE0-4E68-9D50-DDF2E867389C}"/>
              </a:ext>
            </a:extLst>
          </p:cNvPr>
          <p:cNvSpPr/>
          <p:nvPr/>
        </p:nvSpPr>
        <p:spPr>
          <a:xfrm>
            <a:off x="8747648"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68" name="Rectangle 767">
            <a:extLst>
              <a:ext uri="{FF2B5EF4-FFF2-40B4-BE49-F238E27FC236}">
                <a16:creationId xmlns:a16="http://schemas.microsoft.com/office/drawing/2014/main" id="{0CE4FBA8-8082-4587-B389-25E78DC778E7}"/>
              </a:ext>
            </a:extLst>
          </p:cNvPr>
          <p:cNvSpPr/>
          <p:nvPr/>
        </p:nvSpPr>
        <p:spPr>
          <a:xfrm>
            <a:off x="8747648"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69" name="Straight Arrow Connector 768">
            <a:extLst>
              <a:ext uri="{FF2B5EF4-FFF2-40B4-BE49-F238E27FC236}">
                <a16:creationId xmlns:a16="http://schemas.microsoft.com/office/drawing/2014/main" id="{0774A19C-BB9B-42E6-9F8F-0ABCEE419C4C}"/>
              </a:ext>
            </a:extLst>
          </p:cNvPr>
          <p:cNvCxnSpPr>
            <a:cxnSpLocks/>
          </p:cNvCxnSpPr>
          <p:nvPr/>
        </p:nvCxnSpPr>
        <p:spPr>
          <a:xfrm>
            <a:off x="9115807"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0" name="Straight Arrow Connector 769">
            <a:extLst>
              <a:ext uri="{FF2B5EF4-FFF2-40B4-BE49-F238E27FC236}">
                <a16:creationId xmlns:a16="http://schemas.microsoft.com/office/drawing/2014/main" id="{B044B11F-A4A8-4FBE-A7D6-B94EBF6CAD9E}"/>
              </a:ext>
            </a:extLst>
          </p:cNvPr>
          <p:cNvCxnSpPr>
            <a:cxnSpLocks/>
          </p:cNvCxnSpPr>
          <p:nvPr/>
        </p:nvCxnSpPr>
        <p:spPr>
          <a:xfrm>
            <a:off x="9107787"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71" name="TextBox 770">
            <a:extLst>
              <a:ext uri="{FF2B5EF4-FFF2-40B4-BE49-F238E27FC236}">
                <a16:creationId xmlns:a16="http://schemas.microsoft.com/office/drawing/2014/main" id="{207E08C7-73E5-4724-8AEF-83FE094F24D9}"/>
              </a:ext>
            </a:extLst>
          </p:cNvPr>
          <p:cNvSpPr txBox="1"/>
          <p:nvPr/>
        </p:nvSpPr>
        <p:spPr>
          <a:xfrm>
            <a:off x="8784136"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72" name="Rectangle 771">
            <a:extLst>
              <a:ext uri="{FF2B5EF4-FFF2-40B4-BE49-F238E27FC236}">
                <a16:creationId xmlns:a16="http://schemas.microsoft.com/office/drawing/2014/main" id="{BF9BE6DE-BDD7-416F-8B71-74F97C109994}"/>
              </a:ext>
            </a:extLst>
          </p:cNvPr>
          <p:cNvSpPr/>
          <p:nvPr/>
        </p:nvSpPr>
        <p:spPr>
          <a:xfrm>
            <a:off x="8752003"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73" name="Rectangle 772">
            <a:extLst>
              <a:ext uri="{FF2B5EF4-FFF2-40B4-BE49-F238E27FC236}">
                <a16:creationId xmlns:a16="http://schemas.microsoft.com/office/drawing/2014/main" id="{7EC3D752-FB25-4103-9079-7CD904AFA3A3}"/>
              </a:ext>
            </a:extLst>
          </p:cNvPr>
          <p:cNvSpPr/>
          <p:nvPr/>
        </p:nvSpPr>
        <p:spPr>
          <a:xfrm>
            <a:off x="8752003"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74" name="Straight Arrow Connector 773">
            <a:extLst>
              <a:ext uri="{FF2B5EF4-FFF2-40B4-BE49-F238E27FC236}">
                <a16:creationId xmlns:a16="http://schemas.microsoft.com/office/drawing/2014/main" id="{811691B2-EE02-40F1-A324-9022F1157767}"/>
              </a:ext>
            </a:extLst>
          </p:cNvPr>
          <p:cNvCxnSpPr>
            <a:cxnSpLocks/>
          </p:cNvCxnSpPr>
          <p:nvPr/>
        </p:nvCxnSpPr>
        <p:spPr>
          <a:xfrm>
            <a:off x="9120162"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5" name="Straight Arrow Connector 774">
            <a:extLst>
              <a:ext uri="{FF2B5EF4-FFF2-40B4-BE49-F238E27FC236}">
                <a16:creationId xmlns:a16="http://schemas.microsoft.com/office/drawing/2014/main" id="{94C0C775-4630-465E-8938-8D44BDA4003E}"/>
              </a:ext>
            </a:extLst>
          </p:cNvPr>
          <p:cNvCxnSpPr>
            <a:cxnSpLocks/>
          </p:cNvCxnSpPr>
          <p:nvPr/>
        </p:nvCxnSpPr>
        <p:spPr>
          <a:xfrm>
            <a:off x="9112142"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76" name="TextBox 775">
            <a:extLst>
              <a:ext uri="{FF2B5EF4-FFF2-40B4-BE49-F238E27FC236}">
                <a16:creationId xmlns:a16="http://schemas.microsoft.com/office/drawing/2014/main" id="{D0389168-68D1-477E-824D-1057A18792BF}"/>
              </a:ext>
            </a:extLst>
          </p:cNvPr>
          <p:cNvSpPr txBox="1"/>
          <p:nvPr/>
        </p:nvSpPr>
        <p:spPr>
          <a:xfrm>
            <a:off x="8744321"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777" name="Straight Arrow Connector 776">
            <a:extLst>
              <a:ext uri="{FF2B5EF4-FFF2-40B4-BE49-F238E27FC236}">
                <a16:creationId xmlns:a16="http://schemas.microsoft.com/office/drawing/2014/main" id="{EFC2FD1D-BD76-448E-BC2D-C64A9012710F}"/>
              </a:ext>
            </a:extLst>
          </p:cNvPr>
          <p:cNvCxnSpPr>
            <a:cxnSpLocks/>
          </p:cNvCxnSpPr>
          <p:nvPr/>
        </p:nvCxnSpPr>
        <p:spPr>
          <a:xfrm>
            <a:off x="8590280"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78" name="Straight Arrow Connector 777">
            <a:extLst>
              <a:ext uri="{FF2B5EF4-FFF2-40B4-BE49-F238E27FC236}">
                <a16:creationId xmlns:a16="http://schemas.microsoft.com/office/drawing/2014/main" id="{20A86328-CB69-4279-A976-32B853A8C551}"/>
              </a:ext>
            </a:extLst>
          </p:cNvPr>
          <p:cNvCxnSpPr>
            <a:cxnSpLocks/>
          </p:cNvCxnSpPr>
          <p:nvPr/>
        </p:nvCxnSpPr>
        <p:spPr>
          <a:xfrm>
            <a:off x="8602163"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79" name="TextBox 778">
            <a:extLst>
              <a:ext uri="{FF2B5EF4-FFF2-40B4-BE49-F238E27FC236}">
                <a16:creationId xmlns:a16="http://schemas.microsoft.com/office/drawing/2014/main" id="{4A855E08-A95F-44C5-89EE-489B2193DD56}"/>
              </a:ext>
            </a:extLst>
          </p:cNvPr>
          <p:cNvSpPr txBox="1"/>
          <p:nvPr/>
        </p:nvSpPr>
        <p:spPr>
          <a:xfrm>
            <a:off x="8663380"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80" name="TextBox 779">
            <a:extLst>
              <a:ext uri="{FF2B5EF4-FFF2-40B4-BE49-F238E27FC236}">
                <a16:creationId xmlns:a16="http://schemas.microsoft.com/office/drawing/2014/main" id="{E121BD4D-3A9A-4B38-B7FB-1D42BB154618}"/>
              </a:ext>
            </a:extLst>
          </p:cNvPr>
          <p:cNvSpPr txBox="1"/>
          <p:nvPr/>
        </p:nvSpPr>
        <p:spPr>
          <a:xfrm>
            <a:off x="8684956"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81" name="TextBox 780">
            <a:extLst>
              <a:ext uri="{FF2B5EF4-FFF2-40B4-BE49-F238E27FC236}">
                <a16:creationId xmlns:a16="http://schemas.microsoft.com/office/drawing/2014/main" id="{3CDD2AEB-FAF9-4A7E-BD30-83095836F832}"/>
              </a:ext>
            </a:extLst>
          </p:cNvPr>
          <p:cNvSpPr txBox="1"/>
          <p:nvPr/>
        </p:nvSpPr>
        <p:spPr>
          <a:xfrm>
            <a:off x="8670911"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82" name="TextBox 781">
            <a:extLst>
              <a:ext uri="{FF2B5EF4-FFF2-40B4-BE49-F238E27FC236}">
                <a16:creationId xmlns:a16="http://schemas.microsoft.com/office/drawing/2014/main" id="{7D8CFFCE-D286-4EA0-A3AA-8DE6331C6C11}"/>
              </a:ext>
            </a:extLst>
          </p:cNvPr>
          <p:cNvSpPr txBox="1"/>
          <p:nvPr/>
        </p:nvSpPr>
        <p:spPr>
          <a:xfrm>
            <a:off x="8692487"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83" name="TextBox 782">
            <a:extLst>
              <a:ext uri="{FF2B5EF4-FFF2-40B4-BE49-F238E27FC236}">
                <a16:creationId xmlns:a16="http://schemas.microsoft.com/office/drawing/2014/main" id="{01878ACC-39D5-4D37-8D0B-6B914EA6050F}"/>
              </a:ext>
            </a:extLst>
          </p:cNvPr>
          <p:cNvSpPr txBox="1"/>
          <p:nvPr/>
        </p:nvSpPr>
        <p:spPr>
          <a:xfrm>
            <a:off x="8304056"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84" name="TextBox 783">
            <a:extLst>
              <a:ext uri="{FF2B5EF4-FFF2-40B4-BE49-F238E27FC236}">
                <a16:creationId xmlns:a16="http://schemas.microsoft.com/office/drawing/2014/main" id="{433562DE-4922-43EA-AC3C-30C5072CFB9F}"/>
              </a:ext>
            </a:extLst>
          </p:cNvPr>
          <p:cNvSpPr txBox="1"/>
          <p:nvPr/>
        </p:nvSpPr>
        <p:spPr>
          <a:xfrm>
            <a:off x="8296214"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785" name="Connector: Elbow 784">
            <a:extLst>
              <a:ext uri="{FF2B5EF4-FFF2-40B4-BE49-F238E27FC236}">
                <a16:creationId xmlns:a16="http://schemas.microsoft.com/office/drawing/2014/main" id="{08BE3E2A-9619-41F5-B40B-D3FBC52797CD}"/>
              </a:ext>
            </a:extLst>
          </p:cNvPr>
          <p:cNvCxnSpPr>
            <a:cxnSpLocks/>
            <a:stCxn id="706" idx="4"/>
            <a:endCxn id="712" idx="0"/>
          </p:cNvCxnSpPr>
          <p:nvPr/>
        </p:nvCxnSpPr>
        <p:spPr>
          <a:xfrm rot="16200000" flipH="1">
            <a:off x="6821630" y="2145952"/>
            <a:ext cx="210077" cy="535635"/>
          </a:xfrm>
          <a:prstGeom prst="bentConnector3">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a:extLst>
              <a:ext uri="{FF2B5EF4-FFF2-40B4-BE49-F238E27FC236}">
                <a16:creationId xmlns:a16="http://schemas.microsoft.com/office/drawing/2014/main" id="{3F61AE73-2948-4A9B-8481-E966E24B5853}"/>
              </a:ext>
            </a:extLst>
          </p:cNvPr>
          <p:cNvCxnSpPr>
            <a:cxnSpLocks/>
          </p:cNvCxnSpPr>
          <p:nvPr/>
        </p:nvCxnSpPr>
        <p:spPr>
          <a:xfrm>
            <a:off x="7707681" y="2311943"/>
            <a:ext cx="0" cy="1005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7" name="Straight Connector 786">
            <a:extLst>
              <a:ext uri="{FF2B5EF4-FFF2-40B4-BE49-F238E27FC236}">
                <a16:creationId xmlns:a16="http://schemas.microsoft.com/office/drawing/2014/main" id="{32755788-0663-410C-9F1E-7BA9525A1440}"/>
              </a:ext>
            </a:extLst>
          </p:cNvPr>
          <p:cNvCxnSpPr>
            <a:cxnSpLocks/>
          </p:cNvCxnSpPr>
          <p:nvPr/>
        </p:nvCxnSpPr>
        <p:spPr>
          <a:xfrm flipH="1">
            <a:off x="7185033" y="2414046"/>
            <a:ext cx="52264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8" name="Straight Connector 787">
            <a:extLst>
              <a:ext uri="{FF2B5EF4-FFF2-40B4-BE49-F238E27FC236}">
                <a16:creationId xmlns:a16="http://schemas.microsoft.com/office/drawing/2014/main" id="{8F67FEBD-8D81-4F94-8EC4-75E19FAF9DC8}"/>
              </a:ext>
            </a:extLst>
          </p:cNvPr>
          <p:cNvCxnSpPr>
            <a:cxnSpLocks/>
          </p:cNvCxnSpPr>
          <p:nvPr/>
        </p:nvCxnSpPr>
        <p:spPr>
          <a:xfrm>
            <a:off x="9464068"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89" name="Rectangle 788">
            <a:extLst>
              <a:ext uri="{FF2B5EF4-FFF2-40B4-BE49-F238E27FC236}">
                <a16:creationId xmlns:a16="http://schemas.microsoft.com/office/drawing/2014/main" id="{EE3B25B2-D657-43D1-B6E2-E93D13228D12}"/>
              </a:ext>
            </a:extLst>
          </p:cNvPr>
          <p:cNvSpPr/>
          <p:nvPr/>
        </p:nvSpPr>
        <p:spPr>
          <a:xfrm>
            <a:off x="9630665"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90" name="TextBox 789">
            <a:extLst>
              <a:ext uri="{FF2B5EF4-FFF2-40B4-BE49-F238E27FC236}">
                <a16:creationId xmlns:a16="http://schemas.microsoft.com/office/drawing/2014/main" id="{3FB87A32-5F1D-4C3D-BD82-E44DA69E7B56}"/>
              </a:ext>
            </a:extLst>
          </p:cNvPr>
          <p:cNvSpPr txBox="1"/>
          <p:nvPr/>
        </p:nvSpPr>
        <p:spPr>
          <a:xfrm>
            <a:off x="9638688"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791" name="TextBox 790">
            <a:extLst>
              <a:ext uri="{FF2B5EF4-FFF2-40B4-BE49-F238E27FC236}">
                <a16:creationId xmlns:a16="http://schemas.microsoft.com/office/drawing/2014/main" id="{DA0596A5-03A4-4166-B174-8D5CFA408A43}"/>
              </a:ext>
            </a:extLst>
          </p:cNvPr>
          <p:cNvSpPr txBox="1"/>
          <p:nvPr/>
        </p:nvSpPr>
        <p:spPr>
          <a:xfrm>
            <a:off x="9608481"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792" name="TextBox 791">
            <a:extLst>
              <a:ext uri="{FF2B5EF4-FFF2-40B4-BE49-F238E27FC236}">
                <a16:creationId xmlns:a16="http://schemas.microsoft.com/office/drawing/2014/main" id="{5C5BA58A-B083-46C7-B817-C11E2A8FE941}"/>
              </a:ext>
            </a:extLst>
          </p:cNvPr>
          <p:cNvSpPr txBox="1"/>
          <p:nvPr/>
        </p:nvSpPr>
        <p:spPr>
          <a:xfrm>
            <a:off x="9576667"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793" name="Rectangle 792">
            <a:extLst>
              <a:ext uri="{FF2B5EF4-FFF2-40B4-BE49-F238E27FC236}">
                <a16:creationId xmlns:a16="http://schemas.microsoft.com/office/drawing/2014/main" id="{76B94B69-8872-4B7C-857C-A53EF3CE3B82}"/>
              </a:ext>
            </a:extLst>
          </p:cNvPr>
          <p:cNvSpPr/>
          <p:nvPr/>
        </p:nvSpPr>
        <p:spPr>
          <a:xfrm>
            <a:off x="9997328"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94" name="TextBox 793">
            <a:extLst>
              <a:ext uri="{FF2B5EF4-FFF2-40B4-BE49-F238E27FC236}">
                <a16:creationId xmlns:a16="http://schemas.microsoft.com/office/drawing/2014/main" id="{778412A0-8F3C-4562-B617-4E2AC100E929}"/>
              </a:ext>
            </a:extLst>
          </p:cNvPr>
          <p:cNvSpPr txBox="1"/>
          <p:nvPr/>
        </p:nvSpPr>
        <p:spPr>
          <a:xfrm>
            <a:off x="9912139"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95" name="Rectangle 794">
            <a:extLst>
              <a:ext uri="{FF2B5EF4-FFF2-40B4-BE49-F238E27FC236}">
                <a16:creationId xmlns:a16="http://schemas.microsoft.com/office/drawing/2014/main" id="{EB27C994-E85E-4932-9863-1443611AEA39}"/>
              </a:ext>
            </a:extLst>
          </p:cNvPr>
          <p:cNvSpPr/>
          <p:nvPr/>
        </p:nvSpPr>
        <p:spPr>
          <a:xfrm>
            <a:off x="9997328"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96" name="Rectangle 795">
            <a:extLst>
              <a:ext uri="{FF2B5EF4-FFF2-40B4-BE49-F238E27FC236}">
                <a16:creationId xmlns:a16="http://schemas.microsoft.com/office/drawing/2014/main" id="{11D26144-2B67-427F-AF41-8001C4D5436D}"/>
              </a:ext>
            </a:extLst>
          </p:cNvPr>
          <p:cNvSpPr/>
          <p:nvPr/>
        </p:nvSpPr>
        <p:spPr>
          <a:xfrm>
            <a:off x="9630665"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97" name="Rectangle 796">
            <a:extLst>
              <a:ext uri="{FF2B5EF4-FFF2-40B4-BE49-F238E27FC236}">
                <a16:creationId xmlns:a16="http://schemas.microsoft.com/office/drawing/2014/main" id="{2EC7DEAC-7F88-4D99-A8B6-D10110ACFC7A}"/>
              </a:ext>
            </a:extLst>
          </p:cNvPr>
          <p:cNvSpPr/>
          <p:nvPr/>
        </p:nvSpPr>
        <p:spPr>
          <a:xfrm>
            <a:off x="9618834"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98" name="Rectangle 797">
            <a:extLst>
              <a:ext uri="{FF2B5EF4-FFF2-40B4-BE49-F238E27FC236}">
                <a16:creationId xmlns:a16="http://schemas.microsoft.com/office/drawing/2014/main" id="{759A9588-F964-4DDE-A3A5-9F70296C04B8}"/>
              </a:ext>
            </a:extLst>
          </p:cNvPr>
          <p:cNvSpPr/>
          <p:nvPr/>
        </p:nvSpPr>
        <p:spPr>
          <a:xfrm>
            <a:off x="9618834"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99" name="TextBox 798">
            <a:extLst>
              <a:ext uri="{FF2B5EF4-FFF2-40B4-BE49-F238E27FC236}">
                <a16:creationId xmlns:a16="http://schemas.microsoft.com/office/drawing/2014/main" id="{294CDA72-F42E-49B5-8988-C74256E03E9D}"/>
              </a:ext>
            </a:extLst>
          </p:cNvPr>
          <p:cNvSpPr txBox="1"/>
          <p:nvPr/>
        </p:nvSpPr>
        <p:spPr>
          <a:xfrm>
            <a:off x="9627059"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800" name="TextBox 799">
            <a:extLst>
              <a:ext uri="{FF2B5EF4-FFF2-40B4-BE49-F238E27FC236}">
                <a16:creationId xmlns:a16="http://schemas.microsoft.com/office/drawing/2014/main" id="{60937F22-B3C4-4AD1-B1E2-8B3E2675CE87}"/>
              </a:ext>
            </a:extLst>
          </p:cNvPr>
          <p:cNvSpPr txBox="1"/>
          <p:nvPr/>
        </p:nvSpPr>
        <p:spPr>
          <a:xfrm>
            <a:off x="9927379"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801" name="Straight Arrow Connector 800">
            <a:extLst>
              <a:ext uri="{FF2B5EF4-FFF2-40B4-BE49-F238E27FC236}">
                <a16:creationId xmlns:a16="http://schemas.microsoft.com/office/drawing/2014/main" id="{53E72187-E89E-475A-A014-6344342DF415}"/>
              </a:ext>
            </a:extLst>
          </p:cNvPr>
          <p:cNvCxnSpPr>
            <a:cxnSpLocks/>
          </p:cNvCxnSpPr>
          <p:nvPr/>
        </p:nvCxnSpPr>
        <p:spPr>
          <a:xfrm>
            <a:off x="10078720" y="2187903"/>
            <a:ext cx="0" cy="34747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02" name="Straight Arrow Connector 801">
            <a:extLst>
              <a:ext uri="{FF2B5EF4-FFF2-40B4-BE49-F238E27FC236}">
                <a16:creationId xmlns:a16="http://schemas.microsoft.com/office/drawing/2014/main" id="{518DE673-43C2-487A-BBB1-8F5811A3206E}"/>
              </a:ext>
            </a:extLst>
          </p:cNvPr>
          <p:cNvCxnSpPr>
            <a:cxnSpLocks/>
          </p:cNvCxnSpPr>
          <p:nvPr/>
        </p:nvCxnSpPr>
        <p:spPr>
          <a:xfrm>
            <a:off x="10365487"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3" name="Straight Arrow Connector 802">
            <a:extLst>
              <a:ext uri="{FF2B5EF4-FFF2-40B4-BE49-F238E27FC236}">
                <a16:creationId xmlns:a16="http://schemas.microsoft.com/office/drawing/2014/main" id="{6CA4B289-6C4A-42E5-8100-C39E57A956B0}"/>
              </a:ext>
            </a:extLst>
          </p:cNvPr>
          <p:cNvCxnSpPr>
            <a:cxnSpLocks/>
          </p:cNvCxnSpPr>
          <p:nvPr/>
        </p:nvCxnSpPr>
        <p:spPr>
          <a:xfrm>
            <a:off x="10357467"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4" name="Straight Arrow Connector 803">
            <a:extLst>
              <a:ext uri="{FF2B5EF4-FFF2-40B4-BE49-F238E27FC236}">
                <a16:creationId xmlns:a16="http://schemas.microsoft.com/office/drawing/2014/main" id="{02D7AB56-3F01-44BC-8A1B-6FFE9733AE8A}"/>
              </a:ext>
            </a:extLst>
          </p:cNvPr>
          <p:cNvCxnSpPr>
            <a:cxnSpLocks/>
          </p:cNvCxnSpPr>
          <p:nvPr/>
        </p:nvCxnSpPr>
        <p:spPr>
          <a:xfrm>
            <a:off x="9839960"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805" name="TextBox 804">
            <a:extLst>
              <a:ext uri="{FF2B5EF4-FFF2-40B4-BE49-F238E27FC236}">
                <a16:creationId xmlns:a16="http://schemas.microsoft.com/office/drawing/2014/main" id="{7BF7A392-4B05-4450-80FE-B28E0CBF1AAE}"/>
              </a:ext>
            </a:extLst>
          </p:cNvPr>
          <p:cNvSpPr txBox="1"/>
          <p:nvPr/>
        </p:nvSpPr>
        <p:spPr>
          <a:xfrm>
            <a:off x="10025759"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06" name="TextBox 805">
            <a:extLst>
              <a:ext uri="{FF2B5EF4-FFF2-40B4-BE49-F238E27FC236}">
                <a16:creationId xmlns:a16="http://schemas.microsoft.com/office/drawing/2014/main" id="{9EB9770C-DE40-451E-811F-F067781B7CB8}"/>
              </a:ext>
            </a:extLst>
          </p:cNvPr>
          <p:cNvSpPr txBox="1"/>
          <p:nvPr/>
        </p:nvSpPr>
        <p:spPr>
          <a:xfrm>
            <a:off x="9539319"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807" name="Rectangle 806">
            <a:extLst>
              <a:ext uri="{FF2B5EF4-FFF2-40B4-BE49-F238E27FC236}">
                <a16:creationId xmlns:a16="http://schemas.microsoft.com/office/drawing/2014/main" id="{0517BF2E-6C24-422A-A2A4-B8E9FC8408CF}"/>
              </a:ext>
            </a:extLst>
          </p:cNvPr>
          <p:cNvSpPr/>
          <p:nvPr/>
        </p:nvSpPr>
        <p:spPr>
          <a:xfrm>
            <a:off x="9997328"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08" name="Rectangle 807">
            <a:extLst>
              <a:ext uri="{FF2B5EF4-FFF2-40B4-BE49-F238E27FC236}">
                <a16:creationId xmlns:a16="http://schemas.microsoft.com/office/drawing/2014/main" id="{F49422C8-6FDD-4A7B-8FA2-F539D0278D37}"/>
              </a:ext>
            </a:extLst>
          </p:cNvPr>
          <p:cNvSpPr/>
          <p:nvPr/>
        </p:nvSpPr>
        <p:spPr>
          <a:xfrm>
            <a:off x="9997328"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809" name="Straight Arrow Connector 808">
            <a:extLst>
              <a:ext uri="{FF2B5EF4-FFF2-40B4-BE49-F238E27FC236}">
                <a16:creationId xmlns:a16="http://schemas.microsoft.com/office/drawing/2014/main" id="{5AA11C77-CB17-493A-A927-C1B82B900449}"/>
              </a:ext>
            </a:extLst>
          </p:cNvPr>
          <p:cNvCxnSpPr>
            <a:cxnSpLocks/>
          </p:cNvCxnSpPr>
          <p:nvPr/>
        </p:nvCxnSpPr>
        <p:spPr>
          <a:xfrm>
            <a:off x="10365487"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10" name="Straight Arrow Connector 809">
            <a:extLst>
              <a:ext uri="{FF2B5EF4-FFF2-40B4-BE49-F238E27FC236}">
                <a16:creationId xmlns:a16="http://schemas.microsoft.com/office/drawing/2014/main" id="{8EAD20A3-88A2-441F-96BE-9FE687133C3E}"/>
              </a:ext>
            </a:extLst>
          </p:cNvPr>
          <p:cNvCxnSpPr>
            <a:cxnSpLocks/>
          </p:cNvCxnSpPr>
          <p:nvPr/>
        </p:nvCxnSpPr>
        <p:spPr>
          <a:xfrm>
            <a:off x="10357467"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811" name="TextBox 810">
            <a:extLst>
              <a:ext uri="{FF2B5EF4-FFF2-40B4-BE49-F238E27FC236}">
                <a16:creationId xmlns:a16="http://schemas.microsoft.com/office/drawing/2014/main" id="{3A306FB0-6453-4737-A881-725347D83305}"/>
              </a:ext>
            </a:extLst>
          </p:cNvPr>
          <p:cNvSpPr txBox="1"/>
          <p:nvPr/>
        </p:nvSpPr>
        <p:spPr>
          <a:xfrm>
            <a:off x="10033816"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12" name="Rectangle 811">
            <a:extLst>
              <a:ext uri="{FF2B5EF4-FFF2-40B4-BE49-F238E27FC236}">
                <a16:creationId xmlns:a16="http://schemas.microsoft.com/office/drawing/2014/main" id="{687224D9-9B1A-4C68-9113-F279540BA6EF}"/>
              </a:ext>
            </a:extLst>
          </p:cNvPr>
          <p:cNvSpPr/>
          <p:nvPr/>
        </p:nvSpPr>
        <p:spPr>
          <a:xfrm>
            <a:off x="10001683"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13" name="Rectangle 812">
            <a:extLst>
              <a:ext uri="{FF2B5EF4-FFF2-40B4-BE49-F238E27FC236}">
                <a16:creationId xmlns:a16="http://schemas.microsoft.com/office/drawing/2014/main" id="{4D63EB95-89F7-4B30-8416-898382269A55}"/>
              </a:ext>
            </a:extLst>
          </p:cNvPr>
          <p:cNvSpPr/>
          <p:nvPr/>
        </p:nvSpPr>
        <p:spPr>
          <a:xfrm>
            <a:off x="10001683"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814" name="Straight Arrow Connector 813">
            <a:extLst>
              <a:ext uri="{FF2B5EF4-FFF2-40B4-BE49-F238E27FC236}">
                <a16:creationId xmlns:a16="http://schemas.microsoft.com/office/drawing/2014/main" id="{9BED37BF-0CF3-46AA-8F64-E1DC725DC464}"/>
              </a:ext>
            </a:extLst>
          </p:cNvPr>
          <p:cNvCxnSpPr>
            <a:cxnSpLocks/>
          </p:cNvCxnSpPr>
          <p:nvPr/>
        </p:nvCxnSpPr>
        <p:spPr>
          <a:xfrm>
            <a:off x="10369842"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15" name="Straight Arrow Connector 814">
            <a:extLst>
              <a:ext uri="{FF2B5EF4-FFF2-40B4-BE49-F238E27FC236}">
                <a16:creationId xmlns:a16="http://schemas.microsoft.com/office/drawing/2014/main" id="{989E40B3-1293-4070-906F-CA1B935FFEBB}"/>
              </a:ext>
            </a:extLst>
          </p:cNvPr>
          <p:cNvCxnSpPr>
            <a:cxnSpLocks/>
          </p:cNvCxnSpPr>
          <p:nvPr/>
        </p:nvCxnSpPr>
        <p:spPr>
          <a:xfrm>
            <a:off x="10361822"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816" name="TextBox 815">
            <a:extLst>
              <a:ext uri="{FF2B5EF4-FFF2-40B4-BE49-F238E27FC236}">
                <a16:creationId xmlns:a16="http://schemas.microsoft.com/office/drawing/2014/main" id="{D49A1900-2125-43B5-A202-65EC088EAC22}"/>
              </a:ext>
            </a:extLst>
          </p:cNvPr>
          <p:cNvSpPr txBox="1"/>
          <p:nvPr/>
        </p:nvSpPr>
        <p:spPr>
          <a:xfrm>
            <a:off x="9994001"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817" name="Straight Arrow Connector 816">
            <a:extLst>
              <a:ext uri="{FF2B5EF4-FFF2-40B4-BE49-F238E27FC236}">
                <a16:creationId xmlns:a16="http://schemas.microsoft.com/office/drawing/2014/main" id="{C17C2781-0A1D-492E-9412-7299EFCEC783}"/>
              </a:ext>
            </a:extLst>
          </p:cNvPr>
          <p:cNvCxnSpPr>
            <a:cxnSpLocks/>
          </p:cNvCxnSpPr>
          <p:nvPr/>
        </p:nvCxnSpPr>
        <p:spPr>
          <a:xfrm>
            <a:off x="9839960"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18" name="Straight Arrow Connector 817">
            <a:extLst>
              <a:ext uri="{FF2B5EF4-FFF2-40B4-BE49-F238E27FC236}">
                <a16:creationId xmlns:a16="http://schemas.microsoft.com/office/drawing/2014/main" id="{2CD11DDF-8AAF-4056-86C6-396F9510EC0F}"/>
              </a:ext>
            </a:extLst>
          </p:cNvPr>
          <p:cNvCxnSpPr>
            <a:cxnSpLocks/>
          </p:cNvCxnSpPr>
          <p:nvPr/>
        </p:nvCxnSpPr>
        <p:spPr>
          <a:xfrm>
            <a:off x="9851843"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819" name="TextBox 818">
            <a:extLst>
              <a:ext uri="{FF2B5EF4-FFF2-40B4-BE49-F238E27FC236}">
                <a16:creationId xmlns:a16="http://schemas.microsoft.com/office/drawing/2014/main" id="{EB3AD18F-0F04-4034-AC9C-69D987612650}"/>
              </a:ext>
            </a:extLst>
          </p:cNvPr>
          <p:cNvSpPr txBox="1"/>
          <p:nvPr/>
        </p:nvSpPr>
        <p:spPr>
          <a:xfrm>
            <a:off x="9913060"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820" name="TextBox 819">
            <a:extLst>
              <a:ext uri="{FF2B5EF4-FFF2-40B4-BE49-F238E27FC236}">
                <a16:creationId xmlns:a16="http://schemas.microsoft.com/office/drawing/2014/main" id="{CFAD2EFA-0166-4763-A7A6-D01C93FD7684}"/>
              </a:ext>
            </a:extLst>
          </p:cNvPr>
          <p:cNvSpPr txBox="1"/>
          <p:nvPr/>
        </p:nvSpPr>
        <p:spPr>
          <a:xfrm>
            <a:off x="9934636"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821" name="TextBox 820">
            <a:extLst>
              <a:ext uri="{FF2B5EF4-FFF2-40B4-BE49-F238E27FC236}">
                <a16:creationId xmlns:a16="http://schemas.microsoft.com/office/drawing/2014/main" id="{1F12B3D6-4085-4C1C-947E-C8ECB45744EF}"/>
              </a:ext>
            </a:extLst>
          </p:cNvPr>
          <p:cNvSpPr txBox="1"/>
          <p:nvPr/>
        </p:nvSpPr>
        <p:spPr>
          <a:xfrm>
            <a:off x="9920591"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822" name="TextBox 821">
            <a:extLst>
              <a:ext uri="{FF2B5EF4-FFF2-40B4-BE49-F238E27FC236}">
                <a16:creationId xmlns:a16="http://schemas.microsoft.com/office/drawing/2014/main" id="{AFE85808-E30B-4DAB-B37B-210E779F01E9}"/>
              </a:ext>
            </a:extLst>
          </p:cNvPr>
          <p:cNvSpPr txBox="1"/>
          <p:nvPr/>
        </p:nvSpPr>
        <p:spPr>
          <a:xfrm>
            <a:off x="9942167"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823" name="TextBox 822">
            <a:extLst>
              <a:ext uri="{FF2B5EF4-FFF2-40B4-BE49-F238E27FC236}">
                <a16:creationId xmlns:a16="http://schemas.microsoft.com/office/drawing/2014/main" id="{E5145A65-7E0E-4236-B61A-8410391FA788}"/>
              </a:ext>
            </a:extLst>
          </p:cNvPr>
          <p:cNvSpPr txBox="1"/>
          <p:nvPr/>
        </p:nvSpPr>
        <p:spPr>
          <a:xfrm>
            <a:off x="9553736"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824" name="TextBox 823">
            <a:extLst>
              <a:ext uri="{FF2B5EF4-FFF2-40B4-BE49-F238E27FC236}">
                <a16:creationId xmlns:a16="http://schemas.microsoft.com/office/drawing/2014/main" id="{ADF7A32C-C7ED-4EF3-8CC6-8BBC419DDECA}"/>
              </a:ext>
            </a:extLst>
          </p:cNvPr>
          <p:cNvSpPr txBox="1"/>
          <p:nvPr/>
        </p:nvSpPr>
        <p:spPr>
          <a:xfrm>
            <a:off x="9545894"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825" name="Straight Connector 824">
            <a:extLst>
              <a:ext uri="{FF2B5EF4-FFF2-40B4-BE49-F238E27FC236}">
                <a16:creationId xmlns:a16="http://schemas.microsoft.com/office/drawing/2014/main" id="{C0D4307F-B9A2-4F06-A237-17EB0474860C}"/>
              </a:ext>
            </a:extLst>
          </p:cNvPr>
          <p:cNvCxnSpPr>
            <a:cxnSpLocks/>
          </p:cNvCxnSpPr>
          <p:nvPr/>
        </p:nvCxnSpPr>
        <p:spPr>
          <a:xfrm>
            <a:off x="8199148"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26" name="TextBox 825">
            <a:extLst>
              <a:ext uri="{FF2B5EF4-FFF2-40B4-BE49-F238E27FC236}">
                <a16:creationId xmlns:a16="http://schemas.microsoft.com/office/drawing/2014/main" id="{39DB5C56-42FF-4651-9E8F-1AE4D534CD7D}"/>
              </a:ext>
            </a:extLst>
          </p:cNvPr>
          <p:cNvSpPr txBox="1"/>
          <p:nvPr/>
        </p:nvSpPr>
        <p:spPr>
          <a:xfrm>
            <a:off x="7027939" y="2043210"/>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827" name="TextBox 826">
            <a:extLst>
              <a:ext uri="{FF2B5EF4-FFF2-40B4-BE49-F238E27FC236}">
                <a16:creationId xmlns:a16="http://schemas.microsoft.com/office/drawing/2014/main" id="{1DC81C7F-BC62-40E4-BB6E-4D5B7A88711A}"/>
              </a:ext>
            </a:extLst>
          </p:cNvPr>
          <p:cNvSpPr txBox="1"/>
          <p:nvPr/>
        </p:nvSpPr>
        <p:spPr>
          <a:xfrm>
            <a:off x="80422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828" name="TextBox 827">
            <a:extLst>
              <a:ext uri="{FF2B5EF4-FFF2-40B4-BE49-F238E27FC236}">
                <a16:creationId xmlns:a16="http://schemas.microsoft.com/office/drawing/2014/main" id="{C95F5EC9-96B2-4CF9-9CA7-2B69DFE7BDF9}"/>
              </a:ext>
            </a:extLst>
          </p:cNvPr>
          <p:cNvSpPr txBox="1"/>
          <p:nvPr/>
        </p:nvSpPr>
        <p:spPr>
          <a:xfrm>
            <a:off x="92614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829" name="Connector: Elbow 828">
            <a:extLst>
              <a:ext uri="{FF2B5EF4-FFF2-40B4-BE49-F238E27FC236}">
                <a16:creationId xmlns:a16="http://schemas.microsoft.com/office/drawing/2014/main" id="{50240972-8D54-4003-80F8-D06C18788F88}"/>
              </a:ext>
            </a:extLst>
          </p:cNvPr>
          <p:cNvCxnSpPr>
            <a:cxnSpLocks/>
            <a:stCxn id="572" idx="3"/>
            <a:endCxn id="706" idx="1"/>
          </p:cNvCxnSpPr>
          <p:nvPr/>
        </p:nvCxnSpPr>
        <p:spPr>
          <a:xfrm flipH="1">
            <a:off x="6700506" y="1261007"/>
            <a:ext cx="2418210" cy="578482"/>
          </a:xfrm>
          <a:prstGeom prst="bentConnector4">
            <a:avLst>
              <a:gd name="adj1" fmla="val -9453"/>
              <a:gd name="adj2" fmla="val 77884"/>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830" name="TextBox 829">
            <a:extLst>
              <a:ext uri="{FF2B5EF4-FFF2-40B4-BE49-F238E27FC236}">
                <a16:creationId xmlns:a16="http://schemas.microsoft.com/office/drawing/2014/main" id="{15D24D30-549D-403B-B3CB-9F1E70195186}"/>
              </a:ext>
            </a:extLst>
          </p:cNvPr>
          <p:cNvSpPr txBox="1"/>
          <p:nvPr/>
        </p:nvSpPr>
        <p:spPr>
          <a:xfrm>
            <a:off x="905527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NO</a:t>
            </a:r>
            <a:endParaRPr lang="en-US" sz="1600" b="1" dirty="0">
              <a:latin typeface="Arial" panose="020B0604020202020204" pitchFamily="34" charset="0"/>
              <a:cs typeface="Arial" panose="020B0604020202020204" pitchFamily="34" charset="0"/>
            </a:endParaRPr>
          </a:p>
        </p:txBody>
      </p:sp>
      <p:sp>
        <p:nvSpPr>
          <p:cNvPr id="831" name="TextBox 830">
            <a:extLst>
              <a:ext uri="{FF2B5EF4-FFF2-40B4-BE49-F238E27FC236}">
                <a16:creationId xmlns:a16="http://schemas.microsoft.com/office/drawing/2014/main" id="{E22031F7-3B55-458F-BFFC-89B696775168}"/>
              </a:ext>
            </a:extLst>
          </p:cNvPr>
          <p:cNvSpPr txBox="1"/>
          <p:nvPr/>
        </p:nvSpPr>
        <p:spPr>
          <a:xfrm>
            <a:off x="1674692"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32" name="TextBox 831">
            <a:extLst>
              <a:ext uri="{FF2B5EF4-FFF2-40B4-BE49-F238E27FC236}">
                <a16:creationId xmlns:a16="http://schemas.microsoft.com/office/drawing/2014/main" id="{05656908-20E6-42E8-B865-C7175BE443AB}"/>
              </a:ext>
            </a:extLst>
          </p:cNvPr>
          <p:cNvSpPr txBox="1"/>
          <p:nvPr/>
        </p:nvSpPr>
        <p:spPr>
          <a:xfrm>
            <a:off x="4188088"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33" name="TextBox 832">
            <a:extLst>
              <a:ext uri="{FF2B5EF4-FFF2-40B4-BE49-F238E27FC236}">
                <a16:creationId xmlns:a16="http://schemas.microsoft.com/office/drawing/2014/main" id="{F7082F02-0748-4DCA-8E28-B485819B656F}"/>
              </a:ext>
            </a:extLst>
          </p:cNvPr>
          <p:cNvSpPr txBox="1"/>
          <p:nvPr/>
        </p:nvSpPr>
        <p:spPr>
          <a:xfrm>
            <a:off x="3107760"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34" name="TextBox 833">
            <a:extLst>
              <a:ext uri="{FF2B5EF4-FFF2-40B4-BE49-F238E27FC236}">
                <a16:creationId xmlns:a16="http://schemas.microsoft.com/office/drawing/2014/main" id="{FCE7BD8E-97EF-4A47-8AFF-FB04C2B4CDD9}"/>
              </a:ext>
            </a:extLst>
          </p:cNvPr>
          <p:cNvSpPr txBox="1"/>
          <p:nvPr/>
        </p:nvSpPr>
        <p:spPr>
          <a:xfrm>
            <a:off x="5445266"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35" name="TextBox 834">
            <a:extLst>
              <a:ext uri="{FF2B5EF4-FFF2-40B4-BE49-F238E27FC236}">
                <a16:creationId xmlns:a16="http://schemas.microsoft.com/office/drawing/2014/main" id="{EF2460C9-3F3B-4D12-AD85-AAC930BD25DA}"/>
              </a:ext>
            </a:extLst>
          </p:cNvPr>
          <p:cNvSpPr txBox="1"/>
          <p:nvPr/>
        </p:nvSpPr>
        <p:spPr>
          <a:xfrm>
            <a:off x="8768581"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36" name="TextBox 835">
            <a:extLst>
              <a:ext uri="{FF2B5EF4-FFF2-40B4-BE49-F238E27FC236}">
                <a16:creationId xmlns:a16="http://schemas.microsoft.com/office/drawing/2014/main" id="{52D6F182-B3F9-43CB-93AF-458B1D8FFE60}"/>
              </a:ext>
            </a:extLst>
          </p:cNvPr>
          <p:cNvSpPr txBox="1"/>
          <p:nvPr/>
        </p:nvSpPr>
        <p:spPr>
          <a:xfrm>
            <a:off x="7688253"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37" name="TextBox 836">
            <a:extLst>
              <a:ext uri="{FF2B5EF4-FFF2-40B4-BE49-F238E27FC236}">
                <a16:creationId xmlns:a16="http://schemas.microsoft.com/office/drawing/2014/main" id="{38DE97DC-9362-42F0-B3D5-CB7F50F8DA0F}"/>
              </a:ext>
            </a:extLst>
          </p:cNvPr>
          <p:cNvSpPr txBox="1"/>
          <p:nvPr/>
        </p:nvSpPr>
        <p:spPr>
          <a:xfrm>
            <a:off x="10025759"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38" name="TextBox 837">
            <a:extLst>
              <a:ext uri="{FF2B5EF4-FFF2-40B4-BE49-F238E27FC236}">
                <a16:creationId xmlns:a16="http://schemas.microsoft.com/office/drawing/2014/main" id="{45098EDD-9F7D-42CE-8955-6459041C8244}"/>
              </a:ext>
            </a:extLst>
          </p:cNvPr>
          <p:cNvSpPr txBox="1"/>
          <p:nvPr/>
        </p:nvSpPr>
        <p:spPr>
          <a:xfrm>
            <a:off x="6255185"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197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itle 2">
            <a:extLst>
              <a:ext uri="{FF2B5EF4-FFF2-40B4-BE49-F238E27FC236}">
                <a16:creationId xmlns:a16="http://schemas.microsoft.com/office/drawing/2014/main" id="{38D288B0-352A-4529-B29B-ABD0D028D288}"/>
              </a:ext>
            </a:extLst>
          </p:cNvPr>
          <p:cNvSpPr txBox="1">
            <a:spLocks/>
          </p:cNvSpPr>
          <p:nvPr/>
        </p:nvSpPr>
        <p:spPr bwMode="auto">
          <a:xfrm>
            <a:off x="3087190" y="136742"/>
            <a:ext cx="6036129" cy="42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b="1" kern="1200" baseline="0">
                <a:solidFill>
                  <a:srgbClr val="FDB733"/>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RCM Decision Diagram</a:t>
            </a:r>
          </a:p>
        </p:txBody>
      </p:sp>
      <p:sp>
        <p:nvSpPr>
          <p:cNvPr id="569" name="TextBox 568">
            <a:extLst>
              <a:ext uri="{FF2B5EF4-FFF2-40B4-BE49-F238E27FC236}">
                <a16:creationId xmlns:a16="http://schemas.microsoft.com/office/drawing/2014/main" id="{CC6D5F6E-4FC1-42BF-8E09-9A5A7267A6DD}"/>
              </a:ext>
            </a:extLst>
          </p:cNvPr>
          <p:cNvSpPr txBox="1"/>
          <p:nvPr/>
        </p:nvSpPr>
        <p:spPr>
          <a:xfrm rot="16200000">
            <a:off x="-1151124" y="3136613"/>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EVIDENT SIDE</a:t>
            </a:r>
          </a:p>
        </p:txBody>
      </p:sp>
      <p:sp>
        <p:nvSpPr>
          <p:cNvPr id="570" name="TextBox 569">
            <a:extLst>
              <a:ext uri="{FF2B5EF4-FFF2-40B4-BE49-F238E27FC236}">
                <a16:creationId xmlns:a16="http://schemas.microsoft.com/office/drawing/2014/main" id="{C9E8C0D4-2FF4-49B6-AE7C-1A72094F7A3C}"/>
              </a:ext>
            </a:extLst>
          </p:cNvPr>
          <p:cNvSpPr txBox="1"/>
          <p:nvPr/>
        </p:nvSpPr>
        <p:spPr>
          <a:xfrm rot="5400000">
            <a:off x="9785454" y="3137799"/>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HIDDEN SIDE</a:t>
            </a:r>
          </a:p>
        </p:txBody>
      </p:sp>
      <p:sp>
        <p:nvSpPr>
          <p:cNvPr id="275" name="Rectangle 274">
            <a:extLst>
              <a:ext uri="{FF2B5EF4-FFF2-40B4-BE49-F238E27FC236}">
                <a16:creationId xmlns:a16="http://schemas.microsoft.com/office/drawing/2014/main" id="{F51D8BFA-C079-49D0-8E25-4AA3B10CD416}"/>
              </a:ext>
            </a:extLst>
          </p:cNvPr>
          <p:cNvSpPr/>
          <p:nvPr/>
        </p:nvSpPr>
        <p:spPr>
          <a:xfrm>
            <a:off x="3044557" y="938401"/>
            <a:ext cx="6074159" cy="64521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Without inspection, will the loss of Function caused by this Failure Mode become Evident during normal situations?</a:t>
            </a:r>
          </a:p>
        </p:txBody>
      </p:sp>
      <p:cxnSp>
        <p:nvCxnSpPr>
          <p:cNvPr id="284" name="Connector: Elbow 283">
            <a:extLst>
              <a:ext uri="{FF2B5EF4-FFF2-40B4-BE49-F238E27FC236}">
                <a16:creationId xmlns:a16="http://schemas.microsoft.com/office/drawing/2014/main" id="{35D06221-9D71-425C-877C-082EE5668EAC}"/>
              </a:ext>
            </a:extLst>
          </p:cNvPr>
          <p:cNvCxnSpPr>
            <a:cxnSpLocks/>
            <a:stCxn id="275" idx="1"/>
          </p:cNvCxnSpPr>
          <p:nvPr/>
        </p:nvCxnSpPr>
        <p:spPr>
          <a:xfrm rot="10800000" flipV="1">
            <a:off x="2137681" y="1261007"/>
            <a:ext cx="906876" cy="379446"/>
          </a:xfrm>
          <a:prstGeom prst="bentConnector2">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299" name="TextBox 298">
            <a:extLst>
              <a:ext uri="{FF2B5EF4-FFF2-40B4-BE49-F238E27FC236}">
                <a16:creationId xmlns:a16="http://schemas.microsoft.com/office/drawing/2014/main" id="{091C6BE4-5922-4DDC-81F4-29FA6CBB2129}"/>
              </a:ext>
            </a:extLst>
          </p:cNvPr>
          <p:cNvSpPr txBox="1"/>
          <p:nvPr/>
        </p:nvSpPr>
        <p:spPr>
          <a:xfrm>
            <a:off x="247829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YES</a:t>
            </a:r>
            <a:endParaRPr lang="en-US" sz="1600" b="1" dirty="0">
              <a:latin typeface="Arial" panose="020B0604020202020204" pitchFamily="34" charset="0"/>
              <a:cs typeface="Arial" panose="020B0604020202020204" pitchFamily="34" charset="0"/>
            </a:endParaRPr>
          </a:p>
        </p:txBody>
      </p:sp>
      <p:cxnSp>
        <p:nvCxnSpPr>
          <p:cNvPr id="802" name="Connector: Elbow 801">
            <a:extLst>
              <a:ext uri="{FF2B5EF4-FFF2-40B4-BE49-F238E27FC236}">
                <a16:creationId xmlns:a16="http://schemas.microsoft.com/office/drawing/2014/main" id="{F36FEF84-0E37-415B-B86F-D8FD1BE05529}"/>
              </a:ext>
            </a:extLst>
          </p:cNvPr>
          <p:cNvCxnSpPr>
            <a:cxnSpLocks/>
            <a:stCxn id="275" idx="3"/>
          </p:cNvCxnSpPr>
          <p:nvPr/>
        </p:nvCxnSpPr>
        <p:spPr>
          <a:xfrm flipH="1">
            <a:off x="6700506" y="1261007"/>
            <a:ext cx="2418210" cy="578482"/>
          </a:xfrm>
          <a:prstGeom prst="bentConnector4">
            <a:avLst>
              <a:gd name="adj1" fmla="val -9453"/>
              <a:gd name="adj2" fmla="val 77884"/>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803" name="TextBox 802">
            <a:extLst>
              <a:ext uri="{FF2B5EF4-FFF2-40B4-BE49-F238E27FC236}">
                <a16:creationId xmlns:a16="http://schemas.microsoft.com/office/drawing/2014/main" id="{418970E5-D7FB-4C93-8000-D80638D562A8}"/>
              </a:ext>
            </a:extLst>
          </p:cNvPr>
          <p:cNvSpPr txBox="1"/>
          <p:nvPr/>
        </p:nvSpPr>
        <p:spPr>
          <a:xfrm>
            <a:off x="905527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NO</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197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Rectangle 274">
            <a:extLst>
              <a:ext uri="{FF2B5EF4-FFF2-40B4-BE49-F238E27FC236}">
                <a16:creationId xmlns:a16="http://schemas.microsoft.com/office/drawing/2014/main" id="{FCB06462-897F-4522-8FDF-958C10C3F704}"/>
              </a:ext>
            </a:extLst>
          </p:cNvPr>
          <p:cNvSpPr/>
          <p:nvPr/>
        </p:nvSpPr>
        <p:spPr>
          <a:xfrm>
            <a:off x="1606604" y="1661041"/>
            <a:ext cx="9014996" cy="69547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Title 2">
            <a:extLst>
              <a:ext uri="{FF2B5EF4-FFF2-40B4-BE49-F238E27FC236}">
                <a16:creationId xmlns:a16="http://schemas.microsoft.com/office/drawing/2014/main" id="{38D288B0-352A-4529-B29B-ABD0D028D288}"/>
              </a:ext>
            </a:extLst>
          </p:cNvPr>
          <p:cNvSpPr txBox="1">
            <a:spLocks/>
          </p:cNvSpPr>
          <p:nvPr/>
        </p:nvSpPr>
        <p:spPr bwMode="auto">
          <a:xfrm>
            <a:off x="3087190" y="136742"/>
            <a:ext cx="6036129" cy="42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b="1" kern="1200" baseline="0">
                <a:solidFill>
                  <a:srgbClr val="FDB733"/>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RCM Decision Diagram</a:t>
            </a:r>
          </a:p>
        </p:txBody>
      </p:sp>
      <p:sp>
        <p:nvSpPr>
          <p:cNvPr id="569" name="TextBox 568">
            <a:extLst>
              <a:ext uri="{FF2B5EF4-FFF2-40B4-BE49-F238E27FC236}">
                <a16:creationId xmlns:a16="http://schemas.microsoft.com/office/drawing/2014/main" id="{CC6D5F6E-4FC1-42BF-8E09-9A5A7267A6DD}"/>
              </a:ext>
            </a:extLst>
          </p:cNvPr>
          <p:cNvSpPr txBox="1"/>
          <p:nvPr/>
        </p:nvSpPr>
        <p:spPr>
          <a:xfrm rot="16200000">
            <a:off x="-1151124" y="3136613"/>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EVIDENT SIDE</a:t>
            </a:r>
          </a:p>
        </p:txBody>
      </p:sp>
      <p:sp>
        <p:nvSpPr>
          <p:cNvPr id="570" name="TextBox 569">
            <a:extLst>
              <a:ext uri="{FF2B5EF4-FFF2-40B4-BE49-F238E27FC236}">
                <a16:creationId xmlns:a16="http://schemas.microsoft.com/office/drawing/2014/main" id="{C9E8C0D4-2FF4-49B6-AE7C-1A72094F7A3C}"/>
              </a:ext>
            </a:extLst>
          </p:cNvPr>
          <p:cNvSpPr txBox="1"/>
          <p:nvPr/>
        </p:nvSpPr>
        <p:spPr>
          <a:xfrm rot="5400000">
            <a:off x="9785454" y="3137799"/>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HIDDEN SIDE</a:t>
            </a:r>
          </a:p>
        </p:txBody>
      </p:sp>
      <p:sp>
        <p:nvSpPr>
          <p:cNvPr id="813" name="Rectangle 812">
            <a:extLst>
              <a:ext uri="{FF2B5EF4-FFF2-40B4-BE49-F238E27FC236}">
                <a16:creationId xmlns:a16="http://schemas.microsoft.com/office/drawing/2014/main" id="{58F3D7CD-AAD1-4CF5-9210-AC3B30F6383B}"/>
              </a:ext>
            </a:extLst>
          </p:cNvPr>
          <p:cNvSpPr/>
          <p:nvPr/>
        </p:nvSpPr>
        <p:spPr>
          <a:xfrm>
            <a:off x="3044557" y="938401"/>
            <a:ext cx="6074159" cy="64521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Without inspection, will the loss of Function caused by this Failure Mode become Evident during normal situations?</a:t>
            </a:r>
          </a:p>
        </p:txBody>
      </p:sp>
      <p:sp>
        <p:nvSpPr>
          <p:cNvPr id="814" name="Rectangle 813">
            <a:extLst>
              <a:ext uri="{FF2B5EF4-FFF2-40B4-BE49-F238E27FC236}">
                <a16:creationId xmlns:a16="http://schemas.microsoft.com/office/drawing/2014/main" id="{A7C1BF8D-D374-46E4-BAA7-686624527951}"/>
              </a:ext>
            </a:extLst>
          </p:cNvPr>
          <p:cNvSpPr/>
          <p:nvPr/>
        </p:nvSpPr>
        <p:spPr>
          <a:xfrm>
            <a:off x="2723332" y="1658870"/>
            <a:ext cx="814838" cy="6498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5" name="Oval 814">
            <a:extLst>
              <a:ext uri="{FF2B5EF4-FFF2-40B4-BE49-F238E27FC236}">
                <a16:creationId xmlns:a16="http://schemas.microsoft.com/office/drawing/2014/main" id="{5257DB08-C5F7-40FA-8E07-D8DF1A54B182}"/>
              </a:ext>
            </a:extLst>
          </p:cNvPr>
          <p:cNvSpPr/>
          <p:nvPr/>
        </p:nvSpPr>
        <p:spPr>
          <a:xfrm>
            <a:off x="3716472" y="1713909"/>
            <a:ext cx="1068123" cy="52136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Rectangle 815">
            <a:extLst>
              <a:ext uri="{FF2B5EF4-FFF2-40B4-BE49-F238E27FC236}">
                <a16:creationId xmlns:a16="http://schemas.microsoft.com/office/drawing/2014/main" id="{88E97BA5-8308-4A9B-93C4-B9CFC19FBE1F}"/>
              </a:ext>
            </a:extLst>
          </p:cNvPr>
          <p:cNvSpPr/>
          <p:nvPr/>
        </p:nvSpPr>
        <p:spPr>
          <a:xfrm>
            <a:off x="4967277" y="1764568"/>
            <a:ext cx="1030368" cy="4200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7" name="Parallelogram 816">
            <a:extLst>
              <a:ext uri="{FF2B5EF4-FFF2-40B4-BE49-F238E27FC236}">
                <a16:creationId xmlns:a16="http://schemas.microsoft.com/office/drawing/2014/main" id="{45B5CBAA-19EC-49D9-9941-54D4E79E6D9D}"/>
              </a:ext>
            </a:extLst>
          </p:cNvPr>
          <p:cNvSpPr/>
          <p:nvPr/>
        </p:nvSpPr>
        <p:spPr>
          <a:xfrm>
            <a:off x="1585043" y="1640453"/>
            <a:ext cx="986630" cy="668280"/>
          </a:xfrm>
          <a:prstGeom prst="parallelogram">
            <a:avLst>
              <a:gd name="adj" fmla="val 17754"/>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8" name="TextBox 817">
            <a:extLst>
              <a:ext uri="{FF2B5EF4-FFF2-40B4-BE49-F238E27FC236}">
                <a16:creationId xmlns:a16="http://schemas.microsoft.com/office/drawing/2014/main" id="{67CB95CD-C6CF-4AD1-89ED-2262B10DF12D}"/>
              </a:ext>
            </a:extLst>
          </p:cNvPr>
          <p:cNvSpPr txBox="1"/>
          <p:nvPr/>
        </p:nvSpPr>
        <p:spPr>
          <a:xfrm>
            <a:off x="1644833" y="1789927"/>
            <a:ext cx="874296" cy="369332"/>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Safety</a:t>
            </a:r>
          </a:p>
        </p:txBody>
      </p:sp>
      <p:sp>
        <p:nvSpPr>
          <p:cNvPr id="819" name="TextBox 818">
            <a:extLst>
              <a:ext uri="{FF2B5EF4-FFF2-40B4-BE49-F238E27FC236}">
                <a16:creationId xmlns:a16="http://schemas.microsoft.com/office/drawing/2014/main" id="{51D8AC66-3FC2-4D0A-82E7-3889ACB077F3}"/>
              </a:ext>
            </a:extLst>
          </p:cNvPr>
          <p:cNvSpPr txBox="1"/>
          <p:nvPr/>
        </p:nvSpPr>
        <p:spPr>
          <a:xfrm>
            <a:off x="2658905" y="1713909"/>
            <a:ext cx="986627" cy="553998"/>
          </a:xfrm>
          <a:prstGeom prst="rect">
            <a:avLst/>
          </a:prstGeom>
          <a:noFill/>
        </p:spPr>
        <p:txBody>
          <a:bodyPr wrap="square" rtlCol="0">
            <a:spAutoFit/>
          </a:bodyPr>
          <a:lstStyle/>
          <a:p>
            <a:pPr algn="ctr"/>
            <a:r>
              <a:rPr lang="en-US" sz="1500" dirty="0">
                <a:solidFill>
                  <a:srgbClr val="00B050"/>
                </a:solidFill>
                <a:latin typeface="Arial" panose="020B0604020202020204" pitchFamily="34" charset="0"/>
                <a:cs typeface="Arial" panose="020B0604020202020204" pitchFamily="34" charset="0"/>
              </a:rPr>
              <a:t>Environ-</a:t>
            </a:r>
            <a:br>
              <a:rPr lang="en-US" sz="1500" dirty="0">
                <a:solidFill>
                  <a:srgbClr val="00B050"/>
                </a:solidFill>
                <a:latin typeface="Arial" panose="020B0604020202020204" pitchFamily="34" charset="0"/>
                <a:cs typeface="Arial" panose="020B0604020202020204" pitchFamily="34" charset="0"/>
              </a:rPr>
            </a:br>
            <a:r>
              <a:rPr lang="en-US" sz="1500" dirty="0">
                <a:solidFill>
                  <a:srgbClr val="00B050"/>
                </a:solidFill>
                <a:latin typeface="Arial" panose="020B0604020202020204" pitchFamily="34" charset="0"/>
                <a:cs typeface="Arial" panose="020B0604020202020204" pitchFamily="34" charset="0"/>
              </a:rPr>
              <a:t>mental</a:t>
            </a:r>
          </a:p>
        </p:txBody>
      </p:sp>
      <p:sp>
        <p:nvSpPr>
          <p:cNvPr id="820" name="TextBox 819">
            <a:extLst>
              <a:ext uri="{FF2B5EF4-FFF2-40B4-BE49-F238E27FC236}">
                <a16:creationId xmlns:a16="http://schemas.microsoft.com/office/drawing/2014/main" id="{79FA04D6-A324-4C4F-81EB-0B06007A8062}"/>
              </a:ext>
            </a:extLst>
          </p:cNvPr>
          <p:cNvSpPr txBox="1"/>
          <p:nvPr/>
        </p:nvSpPr>
        <p:spPr>
          <a:xfrm>
            <a:off x="3618655" y="1820705"/>
            <a:ext cx="1238403" cy="307777"/>
          </a:xfrm>
          <a:prstGeom prst="rect">
            <a:avLst/>
          </a:prstGeom>
          <a:noFill/>
        </p:spPr>
        <p:txBody>
          <a:bodyPr wrap="square" rtlCol="0">
            <a:spAutoFit/>
          </a:bodyPr>
          <a:lstStyle/>
          <a:p>
            <a:pPr algn="ctr"/>
            <a:r>
              <a:rPr lang="en-US" sz="1400" dirty="0">
                <a:solidFill>
                  <a:srgbClr val="000099"/>
                </a:solidFill>
                <a:latin typeface="Arial" panose="020B0604020202020204" pitchFamily="34" charset="0"/>
                <a:cs typeface="Arial" panose="020B0604020202020204" pitchFamily="34" charset="0"/>
              </a:rPr>
              <a:t>Operational</a:t>
            </a:r>
            <a:endParaRPr lang="en-US" sz="1000" dirty="0">
              <a:solidFill>
                <a:srgbClr val="000099"/>
              </a:solidFill>
              <a:latin typeface="Arial" panose="020B0604020202020204" pitchFamily="34" charset="0"/>
              <a:cs typeface="Arial" panose="020B0604020202020204" pitchFamily="34" charset="0"/>
            </a:endParaRPr>
          </a:p>
        </p:txBody>
      </p:sp>
      <p:sp>
        <p:nvSpPr>
          <p:cNvPr id="821" name="TextBox 820">
            <a:extLst>
              <a:ext uri="{FF2B5EF4-FFF2-40B4-BE49-F238E27FC236}">
                <a16:creationId xmlns:a16="http://schemas.microsoft.com/office/drawing/2014/main" id="{CFB9DE2D-90D0-4FBC-B3DA-554549BF60A5}"/>
              </a:ext>
            </a:extLst>
          </p:cNvPr>
          <p:cNvSpPr txBox="1"/>
          <p:nvPr/>
        </p:nvSpPr>
        <p:spPr>
          <a:xfrm>
            <a:off x="4883775" y="1708762"/>
            <a:ext cx="1238403" cy="523220"/>
          </a:xfrm>
          <a:prstGeom prst="rect">
            <a:avLst/>
          </a:prstGeom>
          <a:noFill/>
        </p:spPr>
        <p:txBody>
          <a:bodyPr wrap="square" rtlCol="0">
            <a:spAutoFit/>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Non-</a:t>
            </a:r>
            <a:br>
              <a:rPr lang="en-US" sz="1400" dirty="0">
                <a:solidFill>
                  <a:schemeClr val="tx1">
                    <a:lumMod val="75000"/>
                    <a:lumOff val="25000"/>
                  </a:schemeClr>
                </a:solidFill>
                <a:latin typeface="Arial" panose="020B0604020202020204" pitchFamily="34" charset="0"/>
                <a:cs typeface="Arial" panose="020B0604020202020204" pitchFamily="34" charset="0"/>
              </a:rPr>
            </a:br>
            <a:r>
              <a:rPr lang="en-US" sz="1400"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22" name="Connector: Elbow 821">
            <a:extLst>
              <a:ext uri="{FF2B5EF4-FFF2-40B4-BE49-F238E27FC236}">
                <a16:creationId xmlns:a16="http://schemas.microsoft.com/office/drawing/2014/main" id="{3012AD81-FA9B-40F5-820F-49BF47436F68}"/>
              </a:ext>
            </a:extLst>
          </p:cNvPr>
          <p:cNvCxnSpPr>
            <a:cxnSpLocks/>
            <a:stCxn id="813" idx="1"/>
            <a:endCxn id="817" idx="1"/>
          </p:cNvCxnSpPr>
          <p:nvPr/>
        </p:nvCxnSpPr>
        <p:spPr>
          <a:xfrm rot="10800000" flipV="1">
            <a:off x="2137681" y="1261007"/>
            <a:ext cx="906876" cy="379446"/>
          </a:xfrm>
          <a:prstGeom prst="bentConnector2">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837" name="TextBox 836">
            <a:extLst>
              <a:ext uri="{FF2B5EF4-FFF2-40B4-BE49-F238E27FC236}">
                <a16:creationId xmlns:a16="http://schemas.microsoft.com/office/drawing/2014/main" id="{11E2D264-B302-4111-9A93-83D6BD44DF75}"/>
              </a:ext>
            </a:extLst>
          </p:cNvPr>
          <p:cNvSpPr txBox="1"/>
          <p:nvPr/>
        </p:nvSpPr>
        <p:spPr>
          <a:xfrm>
            <a:off x="247829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YES</a:t>
            </a:r>
            <a:endParaRPr lang="en-US" sz="1600" b="1" dirty="0">
              <a:latin typeface="Arial" panose="020B0604020202020204" pitchFamily="34" charset="0"/>
              <a:cs typeface="Arial" panose="020B0604020202020204" pitchFamily="34" charset="0"/>
            </a:endParaRPr>
          </a:p>
        </p:txBody>
      </p:sp>
      <p:cxnSp>
        <p:nvCxnSpPr>
          <p:cNvPr id="838" name="Straight Arrow Connector 837">
            <a:extLst>
              <a:ext uri="{FF2B5EF4-FFF2-40B4-BE49-F238E27FC236}">
                <a16:creationId xmlns:a16="http://schemas.microsoft.com/office/drawing/2014/main" id="{CD90389C-E7D1-4F78-9C27-016B7DA64488}"/>
              </a:ext>
            </a:extLst>
          </p:cNvPr>
          <p:cNvCxnSpPr>
            <a:stCxn id="818" idx="3"/>
          </p:cNvCxnSpPr>
          <p:nvPr/>
        </p:nvCxnSpPr>
        <p:spPr>
          <a:xfrm flipV="1">
            <a:off x="2519129" y="1972377"/>
            <a:ext cx="204203" cy="2216"/>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39" name="Straight Arrow Connector 838">
            <a:extLst>
              <a:ext uri="{FF2B5EF4-FFF2-40B4-BE49-F238E27FC236}">
                <a16:creationId xmlns:a16="http://schemas.microsoft.com/office/drawing/2014/main" id="{A55DB68F-EE01-4DF9-8C82-42CC478DF3FB}"/>
              </a:ext>
            </a:extLst>
          </p:cNvPr>
          <p:cNvCxnSpPr>
            <a:cxnSpLocks/>
          </p:cNvCxnSpPr>
          <p:nvPr/>
        </p:nvCxnSpPr>
        <p:spPr>
          <a:xfrm>
            <a:off x="3538170"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40" name="Straight Arrow Connector 839">
            <a:extLst>
              <a:ext uri="{FF2B5EF4-FFF2-40B4-BE49-F238E27FC236}">
                <a16:creationId xmlns:a16="http://schemas.microsoft.com/office/drawing/2014/main" id="{EC69262F-4906-48A0-B4BC-DB54F5946B07}"/>
              </a:ext>
            </a:extLst>
          </p:cNvPr>
          <p:cNvCxnSpPr>
            <a:cxnSpLocks/>
          </p:cNvCxnSpPr>
          <p:nvPr/>
        </p:nvCxnSpPr>
        <p:spPr>
          <a:xfrm>
            <a:off x="4791814"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74" name="Straight Arrow Connector 873">
            <a:extLst>
              <a:ext uri="{FF2B5EF4-FFF2-40B4-BE49-F238E27FC236}">
                <a16:creationId xmlns:a16="http://schemas.microsoft.com/office/drawing/2014/main" id="{290320EE-CDE2-4153-8219-C86C08F82B09}"/>
              </a:ext>
            </a:extLst>
          </p:cNvPr>
          <p:cNvCxnSpPr>
            <a:cxnSpLocks/>
          </p:cNvCxnSpPr>
          <p:nvPr/>
        </p:nvCxnSpPr>
        <p:spPr>
          <a:xfrm>
            <a:off x="4248547" y="2226003"/>
            <a:ext cx="0" cy="30175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98" name="Connector: Elbow 897">
            <a:extLst>
              <a:ext uri="{FF2B5EF4-FFF2-40B4-BE49-F238E27FC236}">
                <a16:creationId xmlns:a16="http://schemas.microsoft.com/office/drawing/2014/main" id="{E81846F3-4388-47FD-B399-E84B9EFBD737}"/>
              </a:ext>
            </a:extLst>
          </p:cNvPr>
          <p:cNvCxnSpPr>
            <a:cxnSpLocks/>
            <a:stCxn id="817" idx="4"/>
          </p:cNvCxnSpPr>
          <p:nvPr/>
        </p:nvCxnSpPr>
        <p:spPr>
          <a:xfrm rot="16200000" flipH="1">
            <a:off x="2222350" y="2164740"/>
            <a:ext cx="238133" cy="526117"/>
          </a:xfrm>
          <a:prstGeom prst="bentConnector3">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99" name="Straight Connector 898">
            <a:extLst>
              <a:ext uri="{FF2B5EF4-FFF2-40B4-BE49-F238E27FC236}">
                <a16:creationId xmlns:a16="http://schemas.microsoft.com/office/drawing/2014/main" id="{EBA1A12B-74CD-4B3F-88EA-4E2AB2757D07}"/>
              </a:ext>
            </a:extLst>
          </p:cNvPr>
          <p:cNvCxnSpPr>
            <a:cxnSpLocks/>
          </p:cNvCxnSpPr>
          <p:nvPr/>
        </p:nvCxnSpPr>
        <p:spPr>
          <a:xfrm>
            <a:off x="3127188" y="2311943"/>
            <a:ext cx="0" cy="1005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a:extLst>
              <a:ext uri="{FF2B5EF4-FFF2-40B4-BE49-F238E27FC236}">
                <a16:creationId xmlns:a16="http://schemas.microsoft.com/office/drawing/2014/main" id="{F303245A-3F9B-4B01-B496-EFB7542E3A55}"/>
              </a:ext>
            </a:extLst>
          </p:cNvPr>
          <p:cNvCxnSpPr>
            <a:cxnSpLocks/>
          </p:cNvCxnSpPr>
          <p:nvPr/>
        </p:nvCxnSpPr>
        <p:spPr>
          <a:xfrm flipH="1">
            <a:off x="2604540" y="2414046"/>
            <a:ext cx="52264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a:extLst>
              <a:ext uri="{FF2B5EF4-FFF2-40B4-BE49-F238E27FC236}">
                <a16:creationId xmlns:a16="http://schemas.microsoft.com/office/drawing/2014/main" id="{7E59A71A-394B-44B6-BE09-3D4CEC097CCA}"/>
              </a:ext>
            </a:extLst>
          </p:cNvPr>
          <p:cNvCxnSpPr>
            <a:cxnSpLocks/>
          </p:cNvCxnSpPr>
          <p:nvPr/>
        </p:nvCxnSpPr>
        <p:spPr>
          <a:xfrm>
            <a:off x="4883575"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14" name="Straight Arrow Connector 913">
            <a:extLst>
              <a:ext uri="{FF2B5EF4-FFF2-40B4-BE49-F238E27FC236}">
                <a16:creationId xmlns:a16="http://schemas.microsoft.com/office/drawing/2014/main" id="{C795F11D-839E-49E9-97D3-6D70B84099D5}"/>
              </a:ext>
            </a:extLst>
          </p:cNvPr>
          <p:cNvCxnSpPr>
            <a:cxnSpLocks/>
          </p:cNvCxnSpPr>
          <p:nvPr/>
        </p:nvCxnSpPr>
        <p:spPr>
          <a:xfrm>
            <a:off x="5498227" y="2187903"/>
            <a:ext cx="0" cy="34747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a:extLst>
              <a:ext uri="{FF2B5EF4-FFF2-40B4-BE49-F238E27FC236}">
                <a16:creationId xmlns:a16="http://schemas.microsoft.com/office/drawing/2014/main" id="{BAB02D92-F0AE-441C-8302-AC4E9C2AA685}"/>
              </a:ext>
            </a:extLst>
          </p:cNvPr>
          <p:cNvCxnSpPr>
            <a:cxnSpLocks/>
          </p:cNvCxnSpPr>
          <p:nvPr/>
        </p:nvCxnSpPr>
        <p:spPr>
          <a:xfrm>
            <a:off x="6077899" y="1658870"/>
            <a:ext cx="0" cy="4949675"/>
          </a:xfrm>
          <a:prstGeom prst="line">
            <a:avLst/>
          </a:prstGeom>
          <a:ln w="381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a:extLst>
              <a:ext uri="{FF2B5EF4-FFF2-40B4-BE49-F238E27FC236}">
                <a16:creationId xmlns:a16="http://schemas.microsoft.com/office/drawing/2014/main" id="{F3AC75E6-64F3-4342-B43D-AA32808BAF0C}"/>
              </a:ext>
            </a:extLst>
          </p:cNvPr>
          <p:cNvCxnSpPr>
            <a:cxnSpLocks/>
          </p:cNvCxnSpPr>
          <p:nvPr/>
        </p:nvCxnSpPr>
        <p:spPr>
          <a:xfrm>
            <a:off x="3618655"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40" name="TextBox 939">
            <a:extLst>
              <a:ext uri="{FF2B5EF4-FFF2-40B4-BE49-F238E27FC236}">
                <a16:creationId xmlns:a16="http://schemas.microsoft.com/office/drawing/2014/main" id="{01EB8448-7104-43DE-B0AA-D86FB0F6A0E4}"/>
              </a:ext>
            </a:extLst>
          </p:cNvPr>
          <p:cNvSpPr txBox="1"/>
          <p:nvPr/>
        </p:nvSpPr>
        <p:spPr>
          <a:xfrm>
            <a:off x="2447446"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941" name="TextBox 940">
            <a:extLst>
              <a:ext uri="{FF2B5EF4-FFF2-40B4-BE49-F238E27FC236}">
                <a16:creationId xmlns:a16="http://schemas.microsoft.com/office/drawing/2014/main" id="{C28B5E93-2A76-44FC-9BFA-8EC6ECFD8B35}"/>
              </a:ext>
            </a:extLst>
          </p:cNvPr>
          <p:cNvSpPr txBox="1"/>
          <p:nvPr/>
        </p:nvSpPr>
        <p:spPr>
          <a:xfrm>
            <a:off x="34617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942" name="TextBox 941">
            <a:extLst>
              <a:ext uri="{FF2B5EF4-FFF2-40B4-BE49-F238E27FC236}">
                <a16:creationId xmlns:a16="http://schemas.microsoft.com/office/drawing/2014/main" id="{32E502FC-D53B-4BB6-A165-49293C17B09A}"/>
              </a:ext>
            </a:extLst>
          </p:cNvPr>
          <p:cNvSpPr txBox="1"/>
          <p:nvPr/>
        </p:nvSpPr>
        <p:spPr>
          <a:xfrm>
            <a:off x="46809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944" name="Rectangle 943">
            <a:extLst>
              <a:ext uri="{FF2B5EF4-FFF2-40B4-BE49-F238E27FC236}">
                <a16:creationId xmlns:a16="http://schemas.microsoft.com/office/drawing/2014/main" id="{AAB6C116-C052-4E78-9899-23DF15AEFA4B}"/>
              </a:ext>
            </a:extLst>
          </p:cNvPr>
          <p:cNvSpPr/>
          <p:nvPr/>
        </p:nvSpPr>
        <p:spPr>
          <a:xfrm>
            <a:off x="7303825" y="1839488"/>
            <a:ext cx="814838" cy="469245"/>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5" name="Oval 944">
            <a:extLst>
              <a:ext uri="{FF2B5EF4-FFF2-40B4-BE49-F238E27FC236}">
                <a16:creationId xmlns:a16="http://schemas.microsoft.com/office/drawing/2014/main" id="{F803C714-15AA-4D50-A730-E3E8DE8CCEF1}"/>
              </a:ext>
            </a:extLst>
          </p:cNvPr>
          <p:cNvSpPr/>
          <p:nvPr/>
        </p:nvSpPr>
        <p:spPr>
          <a:xfrm>
            <a:off x="8296965" y="1835599"/>
            <a:ext cx="1068123" cy="399677"/>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6" name="Rectangle 945">
            <a:extLst>
              <a:ext uri="{FF2B5EF4-FFF2-40B4-BE49-F238E27FC236}">
                <a16:creationId xmlns:a16="http://schemas.microsoft.com/office/drawing/2014/main" id="{9FEE2220-89ED-4372-A695-F394E0AC1AA9}"/>
              </a:ext>
            </a:extLst>
          </p:cNvPr>
          <p:cNvSpPr/>
          <p:nvPr/>
        </p:nvSpPr>
        <p:spPr>
          <a:xfrm>
            <a:off x="9547770" y="1764568"/>
            <a:ext cx="1030368" cy="420051"/>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7" name="Parallelogram 946">
            <a:extLst>
              <a:ext uri="{FF2B5EF4-FFF2-40B4-BE49-F238E27FC236}">
                <a16:creationId xmlns:a16="http://schemas.microsoft.com/office/drawing/2014/main" id="{EC5CDE60-31C5-4691-8D12-E3C21634EF31}"/>
              </a:ext>
            </a:extLst>
          </p:cNvPr>
          <p:cNvSpPr/>
          <p:nvPr/>
        </p:nvSpPr>
        <p:spPr>
          <a:xfrm>
            <a:off x="6165536" y="1839489"/>
            <a:ext cx="986630" cy="469243"/>
          </a:xfrm>
          <a:prstGeom prst="parallelogram">
            <a:avLst>
              <a:gd name="adj" fmla="val 17754"/>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8" name="TextBox 947">
            <a:extLst>
              <a:ext uri="{FF2B5EF4-FFF2-40B4-BE49-F238E27FC236}">
                <a16:creationId xmlns:a16="http://schemas.microsoft.com/office/drawing/2014/main" id="{F23EC474-C0C0-4CC1-9673-8CEB3EA9AF67}"/>
              </a:ext>
            </a:extLst>
          </p:cNvPr>
          <p:cNvSpPr txBox="1"/>
          <p:nvPr/>
        </p:nvSpPr>
        <p:spPr>
          <a:xfrm>
            <a:off x="6225326" y="1906953"/>
            <a:ext cx="874296" cy="338554"/>
          </a:xfrm>
          <a:prstGeom prst="rect">
            <a:avLst/>
          </a:prstGeom>
          <a:noFill/>
        </p:spPr>
        <p:txBody>
          <a:bodyPr wrap="square" rtlCol="0">
            <a:spAutoFit/>
          </a:bodyPr>
          <a:lstStyle/>
          <a:p>
            <a:pPr algn="ctr"/>
            <a:r>
              <a:rPr lang="en-US" sz="1600" i="1" dirty="0">
                <a:solidFill>
                  <a:srgbClr val="C00000"/>
                </a:solidFill>
                <a:latin typeface="Arial" panose="020B0604020202020204" pitchFamily="34" charset="0"/>
                <a:cs typeface="Arial" panose="020B0604020202020204" pitchFamily="34" charset="0"/>
              </a:rPr>
              <a:t>Safety</a:t>
            </a:r>
          </a:p>
        </p:txBody>
      </p:sp>
      <p:sp>
        <p:nvSpPr>
          <p:cNvPr id="949" name="TextBox 948">
            <a:extLst>
              <a:ext uri="{FF2B5EF4-FFF2-40B4-BE49-F238E27FC236}">
                <a16:creationId xmlns:a16="http://schemas.microsoft.com/office/drawing/2014/main" id="{0B6EE27F-A17C-44F5-8339-047CCE7D9B48}"/>
              </a:ext>
            </a:extLst>
          </p:cNvPr>
          <p:cNvSpPr txBox="1"/>
          <p:nvPr/>
        </p:nvSpPr>
        <p:spPr>
          <a:xfrm>
            <a:off x="7212521" y="1812500"/>
            <a:ext cx="986627" cy="523220"/>
          </a:xfrm>
          <a:prstGeom prst="rect">
            <a:avLst/>
          </a:prstGeom>
          <a:noFill/>
        </p:spPr>
        <p:txBody>
          <a:bodyPr wrap="square" rtlCol="0">
            <a:spAutoFit/>
          </a:bodyPr>
          <a:lstStyle/>
          <a:p>
            <a:pPr algn="ctr"/>
            <a:r>
              <a:rPr lang="en-US" sz="1400" i="1" dirty="0">
                <a:solidFill>
                  <a:srgbClr val="00B050"/>
                </a:solidFill>
                <a:latin typeface="Arial" panose="020B0604020202020204" pitchFamily="34" charset="0"/>
                <a:cs typeface="Arial" panose="020B0604020202020204" pitchFamily="34" charset="0"/>
              </a:rPr>
              <a:t>Environ-</a:t>
            </a:r>
            <a:br>
              <a:rPr lang="en-US" sz="1400" i="1" dirty="0">
                <a:solidFill>
                  <a:srgbClr val="00B050"/>
                </a:solidFill>
                <a:latin typeface="Arial" panose="020B0604020202020204" pitchFamily="34" charset="0"/>
                <a:cs typeface="Arial" panose="020B0604020202020204" pitchFamily="34" charset="0"/>
              </a:rPr>
            </a:br>
            <a:r>
              <a:rPr lang="en-US" sz="1400" i="1" dirty="0">
                <a:solidFill>
                  <a:srgbClr val="00B050"/>
                </a:solidFill>
                <a:latin typeface="Arial" panose="020B0604020202020204" pitchFamily="34" charset="0"/>
                <a:cs typeface="Arial" panose="020B0604020202020204" pitchFamily="34" charset="0"/>
              </a:rPr>
              <a:t>mental</a:t>
            </a:r>
          </a:p>
        </p:txBody>
      </p:sp>
      <p:sp>
        <p:nvSpPr>
          <p:cNvPr id="950" name="TextBox 949">
            <a:extLst>
              <a:ext uri="{FF2B5EF4-FFF2-40B4-BE49-F238E27FC236}">
                <a16:creationId xmlns:a16="http://schemas.microsoft.com/office/drawing/2014/main" id="{B6E1E782-BC84-4C5B-B167-ACCA05D4DD0A}"/>
              </a:ext>
            </a:extLst>
          </p:cNvPr>
          <p:cNvSpPr txBox="1"/>
          <p:nvPr/>
        </p:nvSpPr>
        <p:spPr>
          <a:xfrm>
            <a:off x="8199148" y="1876346"/>
            <a:ext cx="1238403" cy="307777"/>
          </a:xfrm>
          <a:prstGeom prst="rect">
            <a:avLst/>
          </a:prstGeom>
          <a:noFill/>
        </p:spPr>
        <p:txBody>
          <a:bodyPr wrap="square" rtlCol="0">
            <a:spAutoFit/>
          </a:bodyPr>
          <a:lstStyle/>
          <a:p>
            <a:pPr algn="ctr"/>
            <a:r>
              <a:rPr lang="en-US" sz="1400" i="1" dirty="0">
                <a:solidFill>
                  <a:srgbClr val="000099"/>
                </a:solidFill>
                <a:latin typeface="Arial" panose="020B0604020202020204" pitchFamily="34" charset="0"/>
                <a:cs typeface="Arial" panose="020B0604020202020204" pitchFamily="34" charset="0"/>
              </a:rPr>
              <a:t>Operational</a:t>
            </a:r>
            <a:endParaRPr lang="en-US" sz="1000" i="1" dirty="0">
              <a:solidFill>
                <a:srgbClr val="000099"/>
              </a:solidFill>
              <a:latin typeface="Arial" panose="020B0604020202020204" pitchFamily="34" charset="0"/>
              <a:cs typeface="Arial" panose="020B0604020202020204" pitchFamily="34" charset="0"/>
            </a:endParaRPr>
          </a:p>
        </p:txBody>
      </p:sp>
      <p:sp>
        <p:nvSpPr>
          <p:cNvPr id="951" name="TextBox 950">
            <a:extLst>
              <a:ext uri="{FF2B5EF4-FFF2-40B4-BE49-F238E27FC236}">
                <a16:creationId xmlns:a16="http://schemas.microsoft.com/office/drawing/2014/main" id="{FF8F25ED-72AA-4607-8567-50382E0223F5}"/>
              </a:ext>
            </a:extLst>
          </p:cNvPr>
          <p:cNvSpPr txBox="1"/>
          <p:nvPr/>
        </p:nvSpPr>
        <p:spPr>
          <a:xfrm>
            <a:off x="9442604" y="1713909"/>
            <a:ext cx="1238403" cy="523220"/>
          </a:xfrm>
          <a:prstGeom prst="rect">
            <a:avLst/>
          </a:prstGeom>
          <a:noFill/>
          <a:ln>
            <a:noFill/>
            <a:prstDash val="dash"/>
          </a:ln>
        </p:spPr>
        <p:txBody>
          <a:bodyPr wrap="square" rtlCol="0">
            <a:spAutoFit/>
          </a:bodyPr>
          <a:lstStyle/>
          <a:p>
            <a:pPr algn="ctr"/>
            <a:r>
              <a:rPr lang="en-US" sz="1400" i="1" dirty="0">
                <a:solidFill>
                  <a:schemeClr val="tx1">
                    <a:lumMod val="75000"/>
                    <a:lumOff val="25000"/>
                  </a:schemeClr>
                </a:solidFill>
                <a:latin typeface="Arial" panose="020B0604020202020204" pitchFamily="34" charset="0"/>
                <a:cs typeface="Arial" panose="020B0604020202020204" pitchFamily="34" charset="0"/>
              </a:rPr>
              <a:t>Non-</a:t>
            </a:r>
            <a:br>
              <a:rPr lang="en-US" sz="1400" i="1" dirty="0">
                <a:solidFill>
                  <a:schemeClr val="tx1">
                    <a:lumMod val="75000"/>
                    <a:lumOff val="25000"/>
                  </a:schemeClr>
                </a:solidFill>
                <a:latin typeface="Arial" panose="020B0604020202020204" pitchFamily="34" charset="0"/>
                <a:cs typeface="Arial" panose="020B0604020202020204" pitchFamily="34" charset="0"/>
              </a:rPr>
            </a:br>
            <a:r>
              <a:rPr lang="en-US" sz="1400" i="1"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i="1"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966" name="Straight Arrow Connector 965">
            <a:extLst>
              <a:ext uri="{FF2B5EF4-FFF2-40B4-BE49-F238E27FC236}">
                <a16:creationId xmlns:a16="http://schemas.microsoft.com/office/drawing/2014/main" id="{83EE7A3F-A451-4E27-90C1-A44CED02233A}"/>
              </a:ext>
            </a:extLst>
          </p:cNvPr>
          <p:cNvCxnSpPr>
            <a:stCxn id="948" idx="3"/>
          </p:cNvCxnSpPr>
          <p:nvPr/>
        </p:nvCxnSpPr>
        <p:spPr>
          <a:xfrm>
            <a:off x="7099622" y="2076230"/>
            <a:ext cx="204203" cy="13173"/>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67" name="Straight Arrow Connector 966">
            <a:extLst>
              <a:ext uri="{FF2B5EF4-FFF2-40B4-BE49-F238E27FC236}">
                <a16:creationId xmlns:a16="http://schemas.microsoft.com/office/drawing/2014/main" id="{3353B4E8-D4CB-43B7-80FD-A9E3F8ED69D7}"/>
              </a:ext>
            </a:extLst>
          </p:cNvPr>
          <p:cNvCxnSpPr>
            <a:cxnSpLocks/>
          </p:cNvCxnSpPr>
          <p:nvPr/>
        </p:nvCxnSpPr>
        <p:spPr>
          <a:xfrm>
            <a:off x="8118663"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68" name="Straight Arrow Connector 967">
            <a:extLst>
              <a:ext uri="{FF2B5EF4-FFF2-40B4-BE49-F238E27FC236}">
                <a16:creationId xmlns:a16="http://schemas.microsoft.com/office/drawing/2014/main" id="{AF566FEB-8191-4876-A584-499C6633BE8B}"/>
              </a:ext>
            </a:extLst>
          </p:cNvPr>
          <p:cNvCxnSpPr>
            <a:cxnSpLocks/>
          </p:cNvCxnSpPr>
          <p:nvPr/>
        </p:nvCxnSpPr>
        <p:spPr>
          <a:xfrm>
            <a:off x="9372307"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02" name="Straight Arrow Connector 1001">
            <a:extLst>
              <a:ext uri="{FF2B5EF4-FFF2-40B4-BE49-F238E27FC236}">
                <a16:creationId xmlns:a16="http://schemas.microsoft.com/office/drawing/2014/main" id="{8E148935-F32E-40F6-ADC0-80B66E9B7DDB}"/>
              </a:ext>
            </a:extLst>
          </p:cNvPr>
          <p:cNvCxnSpPr>
            <a:cxnSpLocks/>
          </p:cNvCxnSpPr>
          <p:nvPr/>
        </p:nvCxnSpPr>
        <p:spPr>
          <a:xfrm>
            <a:off x="8829040" y="2226003"/>
            <a:ext cx="0" cy="30175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26" name="Connector: Elbow 1025">
            <a:extLst>
              <a:ext uri="{FF2B5EF4-FFF2-40B4-BE49-F238E27FC236}">
                <a16:creationId xmlns:a16="http://schemas.microsoft.com/office/drawing/2014/main" id="{17D04D57-E423-42ED-8737-6E38BD12C617}"/>
              </a:ext>
            </a:extLst>
          </p:cNvPr>
          <p:cNvCxnSpPr>
            <a:cxnSpLocks/>
            <a:stCxn id="947" idx="4"/>
          </p:cNvCxnSpPr>
          <p:nvPr/>
        </p:nvCxnSpPr>
        <p:spPr>
          <a:xfrm rot="16200000" flipH="1">
            <a:off x="6821630" y="2145952"/>
            <a:ext cx="210077" cy="535635"/>
          </a:xfrm>
          <a:prstGeom prst="bentConnector3">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27" name="Straight Connector 1026">
            <a:extLst>
              <a:ext uri="{FF2B5EF4-FFF2-40B4-BE49-F238E27FC236}">
                <a16:creationId xmlns:a16="http://schemas.microsoft.com/office/drawing/2014/main" id="{A4E5A004-F9B9-4C75-B847-6BDAD634AC09}"/>
              </a:ext>
            </a:extLst>
          </p:cNvPr>
          <p:cNvCxnSpPr>
            <a:cxnSpLocks/>
          </p:cNvCxnSpPr>
          <p:nvPr/>
        </p:nvCxnSpPr>
        <p:spPr>
          <a:xfrm>
            <a:off x="7707681" y="2311943"/>
            <a:ext cx="0" cy="1005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a:extLst>
              <a:ext uri="{FF2B5EF4-FFF2-40B4-BE49-F238E27FC236}">
                <a16:creationId xmlns:a16="http://schemas.microsoft.com/office/drawing/2014/main" id="{397FBD76-9CDD-4456-BA8F-840355DF4602}"/>
              </a:ext>
            </a:extLst>
          </p:cNvPr>
          <p:cNvCxnSpPr>
            <a:cxnSpLocks/>
          </p:cNvCxnSpPr>
          <p:nvPr/>
        </p:nvCxnSpPr>
        <p:spPr>
          <a:xfrm flipH="1">
            <a:off x="7185033" y="2414046"/>
            <a:ext cx="52264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a:extLst>
              <a:ext uri="{FF2B5EF4-FFF2-40B4-BE49-F238E27FC236}">
                <a16:creationId xmlns:a16="http://schemas.microsoft.com/office/drawing/2014/main" id="{A37E7A30-03A6-4687-9521-24B7FDABEA91}"/>
              </a:ext>
            </a:extLst>
          </p:cNvPr>
          <p:cNvCxnSpPr>
            <a:cxnSpLocks/>
          </p:cNvCxnSpPr>
          <p:nvPr/>
        </p:nvCxnSpPr>
        <p:spPr>
          <a:xfrm>
            <a:off x="9464068"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42" name="Straight Arrow Connector 1041">
            <a:extLst>
              <a:ext uri="{FF2B5EF4-FFF2-40B4-BE49-F238E27FC236}">
                <a16:creationId xmlns:a16="http://schemas.microsoft.com/office/drawing/2014/main" id="{479BE9F3-DCDE-4228-877D-61332E004FC0}"/>
              </a:ext>
            </a:extLst>
          </p:cNvPr>
          <p:cNvCxnSpPr>
            <a:cxnSpLocks/>
          </p:cNvCxnSpPr>
          <p:nvPr/>
        </p:nvCxnSpPr>
        <p:spPr>
          <a:xfrm>
            <a:off x="10078720" y="2187903"/>
            <a:ext cx="0" cy="34747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47A4C571-FDAD-4D2D-8F80-8C27619DC7FB}"/>
              </a:ext>
            </a:extLst>
          </p:cNvPr>
          <p:cNvCxnSpPr>
            <a:cxnSpLocks/>
          </p:cNvCxnSpPr>
          <p:nvPr/>
        </p:nvCxnSpPr>
        <p:spPr>
          <a:xfrm>
            <a:off x="8199148"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67" name="TextBox 1066">
            <a:extLst>
              <a:ext uri="{FF2B5EF4-FFF2-40B4-BE49-F238E27FC236}">
                <a16:creationId xmlns:a16="http://schemas.microsoft.com/office/drawing/2014/main" id="{606B4556-6924-4077-A46F-A4B075F68A74}"/>
              </a:ext>
            </a:extLst>
          </p:cNvPr>
          <p:cNvSpPr txBox="1"/>
          <p:nvPr/>
        </p:nvSpPr>
        <p:spPr>
          <a:xfrm>
            <a:off x="7027939" y="2043210"/>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1068" name="TextBox 1067">
            <a:extLst>
              <a:ext uri="{FF2B5EF4-FFF2-40B4-BE49-F238E27FC236}">
                <a16:creationId xmlns:a16="http://schemas.microsoft.com/office/drawing/2014/main" id="{770FE010-838D-4EE1-8216-EBB2A309B88D}"/>
              </a:ext>
            </a:extLst>
          </p:cNvPr>
          <p:cNvSpPr txBox="1"/>
          <p:nvPr/>
        </p:nvSpPr>
        <p:spPr>
          <a:xfrm>
            <a:off x="80422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1069" name="TextBox 1068">
            <a:extLst>
              <a:ext uri="{FF2B5EF4-FFF2-40B4-BE49-F238E27FC236}">
                <a16:creationId xmlns:a16="http://schemas.microsoft.com/office/drawing/2014/main" id="{FDCD0B4D-26AE-4D15-B226-0C933F9CAE82}"/>
              </a:ext>
            </a:extLst>
          </p:cNvPr>
          <p:cNvSpPr txBox="1"/>
          <p:nvPr/>
        </p:nvSpPr>
        <p:spPr>
          <a:xfrm>
            <a:off x="92614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1070" name="Connector: Elbow 1069">
            <a:extLst>
              <a:ext uri="{FF2B5EF4-FFF2-40B4-BE49-F238E27FC236}">
                <a16:creationId xmlns:a16="http://schemas.microsoft.com/office/drawing/2014/main" id="{EF40D435-DEF6-4673-9575-18C0881ECE32}"/>
              </a:ext>
            </a:extLst>
          </p:cNvPr>
          <p:cNvCxnSpPr>
            <a:cxnSpLocks/>
            <a:stCxn id="813" idx="3"/>
            <a:endCxn id="947" idx="1"/>
          </p:cNvCxnSpPr>
          <p:nvPr/>
        </p:nvCxnSpPr>
        <p:spPr>
          <a:xfrm flipH="1">
            <a:off x="6700506" y="1261007"/>
            <a:ext cx="2418210" cy="578482"/>
          </a:xfrm>
          <a:prstGeom prst="bentConnector4">
            <a:avLst>
              <a:gd name="adj1" fmla="val -9453"/>
              <a:gd name="adj2" fmla="val 77884"/>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1071" name="TextBox 1070">
            <a:extLst>
              <a:ext uri="{FF2B5EF4-FFF2-40B4-BE49-F238E27FC236}">
                <a16:creationId xmlns:a16="http://schemas.microsoft.com/office/drawing/2014/main" id="{99DC0A43-047D-4110-893D-92DD9FE196BD}"/>
              </a:ext>
            </a:extLst>
          </p:cNvPr>
          <p:cNvSpPr txBox="1"/>
          <p:nvPr/>
        </p:nvSpPr>
        <p:spPr>
          <a:xfrm>
            <a:off x="905527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NO</a:t>
            </a:r>
            <a:endParaRPr lang="en-US" sz="1600" b="1" dirty="0">
              <a:latin typeface="Arial" panose="020B0604020202020204" pitchFamily="34" charset="0"/>
              <a:cs typeface="Arial" panose="020B0604020202020204" pitchFamily="34" charset="0"/>
            </a:endParaRPr>
          </a:p>
        </p:txBody>
      </p:sp>
      <p:sp>
        <p:nvSpPr>
          <p:cNvPr id="1072" name="TextBox 1071">
            <a:extLst>
              <a:ext uri="{FF2B5EF4-FFF2-40B4-BE49-F238E27FC236}">
                <a16:creationId xmlns:a16="http://schemas.microsoft.com/office/drawing/2014/main" id="{D76F0C7F-C092-4180-9C60-3C3F41D452C3}"/>
              </a:ext>
            </a:extLst>
          </p:cNvPr>
          <p:cNvSpPr txBox="1"/>
          <p:nvPr/>
        </p:nvSpPr>
        <p:spPr>
          <a:xfrm>
            <a:off x="1674692"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1073" name="TextBox 1072">
            <a:extLst>
              <a:ext uri="{FF2B5EF4-FFF2-40B4-BE49-F238E27FC236}">
                <a16:creationId xmlns:a16="http://schemas.microsoft.com/office/drawing/2014/main" id="{EDBB2C71-F15F-497E-98DF-F53AD3539709}"/>
              </a:ext>
            </a:extLst>
          </p:cNvPr>
          <p:cNvSpPr txBox="1"/>
          <p:nvPr/>
        </p:nvSpPr>
        <p:spPr>
          <a:xfrm>
            <a:off x="4188088"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1074" name="TextBox 1073">
            <a:extLst>
              <a:ext uri="{FF2B5EF4-FFF2-40B4-BE49-F238E27FC236}">
                <a16:creationId xmlns:a16="http://schemas.microsoft.com/office/drawing/2014/main" id="{6F9E3E98-8327-4F25-8B6F-0028660B9D4C}"/>
              </a:ext>
            </a:extLst>
          </p:cNvPr>
          <p:cNvSpPr txBox="1"/>
          <p:nvPr/>
        </p:nvSpPr>
        <p:spPr>
          <a:xfrm>
            <a:off x="3107760"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1075" name="TextBox 1074">
            <a:extLst>
              <a:ext uri="{FF2B5EF4-FFF2-40B4-BE49-F238E27FC236}">
                <a16:creationId xmlns:a16="http://schemas.microsoft.com/office/drawing/2014/main" id="{80F641F5-D954-4A57-A15E-E48B010B026F}"/>
              </a:ext>
            </a:extLst>
          </p:cNvPr>
          <p:cNvSpPr txBox="1"/>
          <p:nvPr/>
        </p:nvSpPr>
        <p:spPr>
          <a:xfrm>
            <a:off x="5445266"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1076" name="TextBox 1075">
            <a:extLst>
              <a:ext uri="{FF2B5EF4-FFF2-40B4-BE49-F238E27FC236}">
                <a16:creationId xmlns:a16="http://schemas.microsoft.com/office/drawing/2014/main" id="{55C3BD6E-7CC2-4D78-81B2-00B9DCFFF1CE}"/>
              </a:ext>
            </a:extLst>
          </p:cNvPr>
          <p:cNvSpPr txBox="1"/>
          <p:nvPr/>
        </p:nvSpPr>
        <p:spPr>
          <a:xfrm>
            <a:off x="8768581"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1077" name="TextBox 1076">
            <a:extLst>
              <a:ext uri="{FF2B5EF4-FFF2-40B4-BE49-F238E27FC236}">
                <a16:creationId xmlns:a16="http://schemas.microsoft.com/office/drawing/2014/main" id="{CB9CD36D-F5A8-49EC-981F-6180962971B6}"/>
              </a:ext>
            </a:extLst>
          </p:cNvPr>
          <p:cNvSpPr txBox="1"/>
          <p:nvPr/>
        </p:nvSpPr>
        <p:spPr>
          <a:xfrm>
            <a:off x="7688253"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1078" name="TextBox 1077">
            <a:extLst>
              <a:ext uri="{FF2B5EF4-FFF2-40B4-BE49-F238E27FC236}">
                <a16:creationId xmlns:a16="http://schemas.microsoft.com/office/drawing/2014/main" id="{08809C1B-79F9-42A9-8B21-1762D15471CB}"/>
              </a:ext>
            </a:extLst>
          </p:cNvPr>
          <p:cNvSpPr txBox="1"/>
          <p:nvPr/>
        </p:nvSpPr>
        <p:spPr>
          <a:xfrm>
            <a:off x="10025759"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1079" name="TextBox 1078">
            <a:extLst>
              <a:ext uri="{FF2B5EF4-FFF2-40B4-BE49-F238E27FC236}">
                <a16:creationId xmlns:a16="http://schemas.microsoft.com/office/drawing/2014/main" id="{0201F9F2-E954-40CD-B127-010489BF103B}"/>
              </a:ext>
            </a:extLst>
          </p:cNvPr>
          <p:cNvSpPr txBox="1"/>
          <p:nvPr/>
        </p:nvSpPr>
        <p:spPr>
          <a:xfrm>
            <a:off x="6255185"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grpSp>
        <p:nvGrpSpPr>
          <p:cNvPr id="1080" name="Group 1079">
            <a:extLst>
              <a:ext uri="{FF2B5EF4-FFF2-40B4-BE49-F238E27FC236}">
                <a16:creationId xmlns:a16="http://schemas.microsoft.com/office/drawing/2014/main" id="{9CFCA44D-6C27-432E-BCF8-0F8CA4F9947F}"/>
              </a:ext>
            </a:extLst>
          </p:cNvPr>
          <p:cNvGrpSpPr/>
          <p:nvPr/>
        </p:nvGrpSpPr>
        <p:grpSpPr>
          <a:xfrm>
            <a:off x="5830621" y="2894210"/>
            <a:ext cx="4932688" cy="3453324"/>
            <a:chOff x="4800376" y="2172330"/>
            <a:chExt cx="4932688" cy="3453324"/>
          </a:xfrm>
          <a:scene3d>
            <a:camera prst="orthographicFront"/>
            <a:lightRig rig="threePt" dir="t"/>
          </a:scene3d>
        </p:grpSpPr>
        <p:sp>
          <p:nvSpPr>
            <p:cNvPr id="1081" name="Rounded Rectangle 5">
              <a:extLst>
                <a:ext uri="{FF2B5EF4-FFF2-40B4-BE49-F238E27FC236}">
                  <a16:creationId xmlns:a16="http://schemas.microsoft.com/office/drawing/2014/main" id="{DA7B879A-D7E4-4DFE-A2C7-C03ED55E8D07}"/>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style>
            <a:lnRef idx="2">
              <a:scrgbClr r="0" g="0" b="0"/>
            </a:lnRef>
            <a:fillRef idx="1">
              <a:scrgbClr r="0" g="0" b="0"/>
            </a:fillRef>
            <a:effectRef idx="0">
              <a:scrgbClr r="0" g="0" b="0"/>
            </a:effectRef>
            <a:fontRef idx="minor">
              <a:schemeClr val="lt1"/>
            </a:fontRef>
          </p:style>
          <p:txBody>
            <a:bodyPr/>
            <a:lstStyle/>
            <a:p>
              <a:endParaRPr lang="en-US">
                <a:solidFill>
                  <a:schemeClr val="bg1"/>
                </a:solidFill>
              </a:endParaRPr>
            </a:p>
          </p:txBody>
        </p:sp>
        <p:sp>
          <p:nvSpPr>
            <p:cNvPr id="1082" name="Rounded Rectangle 4">
              <a:extLst>
                <a:ext uri="{FF2B5EF4-FFF2-40B4-BE49-F238E27FC236}">
                  <a16:creationId xmlns:a16="http://schemas.microsoft.com/office/drawing/2014/main" id="{A2FD357B-604C-4731-AAA7-C8E7F76BCEEB}"/>
                </a:ext>
              </a:extLst>
            </p:cNvPr>
            <p:cNvSpPr/>
            <p:nvPr/>
          </p:nvSpPr>
          <p:spPr>
            <a:xfrm>
              <a:off x="4968953" y="2340907"/>
              <a:ext cx="4595534" cy="3116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1" tIns="49531" rIns="49531" bIns="49531" numCol="1" spcCol="1270" anchor="ctr" anchorCtr="0">
              <a:noAutofit/>
            </a:bodyPr>
            <a:lstStyle/>
            <a:p>
              <a:pPr algn="ctr" defTabSz="577836">
                <a:lnSpc>
                  <a:spcPct val="90000"/>
                </a:lnSpc>
                <a:spcBef>
                  <a:spcPct val="0"/>
                </a:spcBef>
                <a:spcAft>
                  <a:spcPct val="35000"/>
                </a:spcAft>
              </a:pPr>
              <a:r>
                <a:rPr lang="en-US" sz="2000" b="1" dirty="0">
                  <a:solidFill>
                    <a:schemeClr val="bg1"/>
                  </a:solidFill>
                  <a:latin typeface="Arial" panose="020B0604020202020204" pitchFamily="34" charset="0"/>
                  <a:cs typeface="Arial" panose="020B0604020202020204" pitchFamily="34" charset="0"/>
                </a:rPr>
                <a:t>RCM Process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1. Functions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2. Functional Failures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3. Failure Modes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4. Failure Effects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5. Failure Consequences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6. Proactive Maintenance and Intervals</a:t>
              </a:r>
            </a:p>
            <a:p>
              <a:pPr defTabSz="577836">
                <a:lnSpc>
                  <a:spcPct val="90000"/>
                </a:lnSpc>
                <a:spcBef>
                  <a:spcPct val="0"/>
                </a:spcBef>
                <a:spcAft>
                  <a:spcPct val="35000"/>
                </a:spcAft>
              </a:pPr>
              <a:r>
                <a:rPr lang="en-US" sz="2000" dirty="0">
                  <a:solidFill>
                    <a:schemeClr val="bg1"/>
                  </a:solidFill>
                  <a:latin typeface="Arial" panose="020B0604020202020204" pitchFamily="34" charset="0"/>
                  <a:cs typeface="Arial" panose="020B0604020202020204" pitchFamily="34" charset="0"/>
                </a:rPr>
                <a:t>7. Default Strategies</a:t>
              </a:r>
            </a:p>
          </p:txBody>
        </p:sp>
      </p:grpSp>
      <p:sp>
        <p:nvSpPr>
          <p:cNvPr id="1083" name="Rectangle 1082">
            <a:extLst>
              <a:ext uri="{FF2B5EF4-FFF2-40B4-BE49-F238E27FC236}">
                <a16:creationId xmlns:a16="http://schemas.microsoft.com/office/drawing/2014/main" id="{D8FD5D52-6961-461E-B051-AF4C72C43A66}"/>
              </a:ext>
            </a:extLst>
          </p:cNvPr>
          <p:cNvSpPr/>
          <p:nvPr/>
        </p:nvSpPr>
        <p:spPr>
          <a:xfrm>
            <a:off x="5999199" y="4986633"/>
            <a:ext cx="2915807" cy="380199"/>
          </a:xfrm>
          <a:prstGeom prst="rect">
            <a:avLst/>
          </a:prstGeom>
          <a:noFill/>
          <a:ln w="38100">
            <a:solidFill>
              <a:srgbClr val="FF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C3300"/>
                </a:solidFill>
              </a:ln>
              <a:solidFill>
                <a:schemeClr val="bg1"/>
              </a:solidFill>
            </a:endParaRPr>
          </a:p>
        </p:txBody>
      </p:sp>
      <p:sp>
        <p:nvSpPr>
          <p:cNvPr id="2" name="TextBox 1">
            <a:extLst>
              <a:ext uri="{FF2B5EF4-FFF2-40B4-BE49-F238E27FC236}">
                <a16:creationId xmlns:a16="http://schemas.microsoft.com/office/drawing/2014/main" id="{A1BFADE9-B2BC-4886-83F1-5A53B7E3D550}"/>
              </a:ext>
            </a:extLst>
          </p:cNvPr>
          <p:cNvSpPr txBox="1"/>
          <p:nvPr/>
        </p:nvSpPr>
        <p:spPr>
          <a:xfrm>
            <a:off x="1606604" y="3610850"/>
            <a:ext cx="3345751" cy="2277547"/>
          </a:xfrm>
          <a:prstGeom prst="rect">
            <a:avLst/>
          </a:prstGeom>
          <a:noFill/>
        </p:spPr>
        <p:txBody>
          <a:bodyPr wrap="square" rtlCol="0">
            <a:spAutoFit/>
          </a:bodyPr>
          <a:lstStyle/>
          <a:p>
            <a:pPr>
              <a:spcAft>
                <a:spcPts val="1200"/>
              </a:spcAft>
            </a:pPr>
            <a:r>
              <a:rPr lang="en-US" sz="2800" dirty="0">
                <a:solidFill>
                  <a:srgbClr val="FF0000"/>
                </a:solidFill>
                <a:latin typeface="Arial" panose="020B0604020202020204" pitchFamily="34" charset="0"/>
                <a:cs typeface="Arial" panose="020B0604020202020204" pitchFamily="34" charset="0"/>
              </a:rPr>
              <a:t>Safety</a:t>
            </a:r>
          </a:p>
          <a:p>
            <a:pPr>
              <a:spcAft>
                <a:spcPts val="1200"/>
              </a:spcAft>
            </a:pPr>
            <a:r>
              <a:rPr lang="en-US" sz="2800" dirty="0">
                <a:solidFill>
                  <a:srgbClr val="00B050"/>
                </a:solidFill>
                <a:latin typeface="Arial" panose="020B0604020202020204" pitchFamily="34" charset="0"/>
                <a:cs typeface="Arial" panose="020B0604020202020204" pitchFamily="34" charset="0"/>
              </a:rPr>
              <a:t>Environmental</a:t>
            </a:r>
          </a:p>
          <a:p>
            <a:pPr>
              <a:spcAft>
                <a:spcPts val="1200"/>
              </a:spcAft>
            </a:pPr>
            <a:r>
              <a:rPr lang="en-US" sz="2800" dirty="0">
                <a:solidFill>
                  <a:srgbClr val="0000CC"/>
                </a:solidFill>
                <a:latin typeface="Arial" panose="020B0604020202020204" pitchFamily="34" charset="0"/>
                <a:cs typeface="Arial" panose="020B0604020202020204" pitchFamily="34" charset="0"/>
              </a:rPr>
              <a:t>Operational</a:t>
            </a:r>
          </a:p>
          <a:p>
            <a:pPr>
              <a:spcAft>
                <a:spcPts val="1200"/>
              </a:spcAft>
            </a:pPr>
            <a:r>
              <a:rPr lang="en-US" sz="2800" dirty="0">
                <a:solidFill>
                  <a:srgbClr val="666666"/>
                </a:solidFill>
                <a:latin typeface="Arial" panose="020B0604020202020204" pitchFamily="34" charset="0"/>
                <a:cs typeface="Arial" panose="020B0604020202020204" pitchFamily="34" charset="0"/>
              </a:rPr>
              <a:t>Non-Operational</a:t>
            </a:r>
          </a:p>
        </p:txBody>
      </p:sp>
    </p:spTree>
    <p:extLst>
      <p:ext uri="{BB962C8B-B14F-4D97-AF65-F5344CB8AC3E}">
        <p14:creationId xmlns:p14="http://schemas.microsoft.com/office/powerpoint/2010/main" val="1997449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Rectangle 274">
            <a:extLst>
              <a:ext uri="{FF2B5EF4-FFF2-40B4-BE49-F238E27FC236}">
                <a16:creationId xmlns:a16="http://schemas.microsoft.com/office/drawing/2014/main" id="{D4D69106-117D-491B-AE93-B0F7DC08E567}"/>
              </a:ext>
            </a:extLst>
          </p:cNvPr>
          <p:cNvSpPr/>
          <p:nvPr/>
        </p:nvSpPr>
        <p:spPr>
          <a:xfrm>
            <a:off x="1582557" y="1597512"/>
            <a:ext cx="2019172" cy="505667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43FF44F-1A4E-46E3-BFB2-BEE01545ACC7}"/>
              </a:ext>
            </a:extLst>
          </p:cNvPr>
          <p:cNvSpPr/>
          <p:nvPr/>
        </p:nvSpPr>
        <p:spPr>
          <a:xfrm>
            <a:off x="4980726" y="1597512"/>
            <a:ext cx="5633830" cy="505667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6446EC9E-FBEA-40AA-95E7-8B960889DCE6}"/>
              </a:ext>
            </a:extLst>
          </p:cNvPr>
          <p:cNvSpPr/>
          <p:nvPr/>
        </p:nvSpPr>
        <p:spPr>
          <a:xfrm>
            <a:off x="3737620" y="1604798"/>
            <a:ext cx="1090339" cy="500880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Title 2">
            <a:extLst>
              <a:ext uri="{FF2B5EF4-FFF2-40B4-BE49-F238E27FC236}">
                <a16:creationId xmlns:a16="http://schemas.microsoft.com/office/drawing/2014/main" id="{38D288B0-352A-4529-B29B-ABD0D028D288}"/>
              </a:ext>
            </a:extLst>
          </p:cNvPr>
          <p:cNvSpPr txBox="1">
            <a:spLocks/>
          </p:cNvSpPr>
          <p:nvPr/>
        </p:nvSpPr>
        <p:spPr bwMode="auto">
          <a:xfrm>
            <a:off x="3087190" y="136742"/>
            <a:ext cx="6036129" cy="42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b="1" kern="1200" baseline="0">
                <a:solidFill>
                  <a:srgbClr val="FDB733"/>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RCM Decision Diagram</a:t>
            </a:r>
          </a:p>
        </p:txBody>
      </p:sp>
      <p:sp>
        <p:nvSpPr>
          <p:cNvPr id="569" name="TextBox 568">
            <a:extLst>
              <a:ext uri="{FF2B5EF4-FFF2-40B4-BE49-F238E27FC236}">
                <a16:creationId xmlns:a16="http://schemas.microsoft.com/office/drawing/2014/main" id="{CC6D5F6E-4FC1-42BF-8E09-9A5A7267A6DD}"/>
              </a:ext>
            </a:extLst>
          </p:cNvPr>
          <p:cNvSpPr txBox="1"/>
          <p:nvPr/>
        </p:nvSpPr>
        <p:spPr>
          <a:xfrm rot="16200000">
            <a:off x="-1151124" y="3136613"/>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EVIDENT SIDE</a:t>
            </a:r>
          </a:p>
        </p:txBody>
      </p:sp>
      <p:sp>
        <p:nvSpPr>
          <p:cNvPr id="570" name="TextBox 569">
            <a:extLst>
              <a:ext uri="{FF2B5EF4-FFF2-40B4-BE49-F238E27FC236}">
                <a16:creationId xmlns:a16="http://schemas.microsoft.com/office/drawing/2014/main" id="{C9E8C0D4-2FF4-49B6-AE7C-1A72094F7A3C}"/>
              </a:ext>
            </a:extLst>
          </p:cNvPr>
          <p:cNvSpPr txBox="1"/>
          <p:nvPr/>
        </p:nvSpPr>
        <p:spPr>
          <a:xfrm rot="5400000">
            <a:off x="9785454" y="3137799"/>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HIDDEN SIDE</a:t>
            </a:r>
          </a:p>
        </p:txBody>
      </p:sp>
      <p:sp>
        <p:nvSpPr>
          <p:cNvPr id="278" name="Rectangle 277">
            <a:extLst>
              <a:ext uri="{FF2B5EF4-FFF2-40B4-BE49-F238E27FC236}">
                <a16:creationId xmlns:a16="http://schemas.microsoft.com/office/drawing/2014/main" id="{237E3424-1DB4-44F1-A769-92FC34C3B2B8}"/>
              </a:ext>
            </a:extLst>
          </p:cNvPr>
          <p:cNvSpPr/>
          <p:nvPr/>
        </p:nvSpPr>
        <p:spPr>
          <a:xfrm>
            <a:off x="3044557" y="938401"/>
            <a:ext cx="6074159" cy="64521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Without inspection, will the loss of Function caused by this Failure Mode become Evident during normal situations?</a:t>
            </a:r>
          </a:p>
        </p:txBody>
      </p:sp>
      <p:sp>
        <p:nvSpPr>
          <p:cNvPr id="279" name="Rectangle 278">
            <a:extLst>
              <a:ext uri="{FF2B5EF4-FFF2-40B4-BE49-F238E27FC236}">
                <a16:creationId xmlns:a16="http://schemas.microsoft.com/office/drawing/2014/main" id="{2366C3E4-C820-467F-9F55-033DEC5E28EB}"/>
              </a:ext>
            </a:extLst>
          </p:cNvPr>
          <p:cNvSpPr/>
          <p:nvPr/>
        </p:nvSpPr>
        <p:spPr>
          <a:xfrm>
            <a:off x="2723332" y="1658870"/>
            <a:ext cx="814838" cy="6498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710D8A46-2E52-467F-860B-30D5571679C4}"/>
              </a:ext>
            </a:extLst>
          </p:cNvPr>
          <p:cNvSpPr/>
          <p:nvPr/>
        </p:nvSpPr>
        <p:spPr>
          <a:xfrm>
            <a:off x="3716472" y="1713909"/>
            <a:ext cx="1068123" cy="52136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FDF1D4F1-385A-4E39-A7E0-F00F1B541CE8}"/>
              </a:ext>
            </a:extLst>
          </p:cNvPr>
          <p:cNvSpPr/>
          <p:nvPr/>
        </p:nvSpPr>
        <p:spPr>
          <a:xfrm>
            <a:off x="4967277" y="1764568"/>
            <a:ext cx="1030368" cy="4200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Parallelogram 281">
            <a:extLst>
              <a:ext uri="{FF2B5EF4-FFF2-40B4-BE49-F238E27FC236}">
                <a16:creationId xmlns:a16="http://schemas.microsoft.com/office/drawing/2014/main" id="{2A16C90D-65F0-4AA0-81C3-7C1021BA193B}"/>
              </a:ext>
            </a:extLst>
          </p:cNvPr>
          <p:cNvSpPr/>
          <p:nvPr/>
        </p:nvSpPr>
        <p:spPr>
          <a:xfrm>
            <a:off x="1585043" y="1640453"/>
            <a:ext cx="986630" cy="668280"/>
          </a:xfrm>
          <a:prstGeom prst="parallelogram">
            <a:avLst>
              <a:gd name="adj" fmla="val 17754"/>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3" name="TextBox 282">
            <a:extLst>
              <a:ext uri="{FF2B5EF4-FFF2-40B4-BE49-F238E27FC236}">
                <a16:creationId xmlns:a16="http://schemas.microsoft.com/office/drawing/2014/main" id="{7B6F71BC-C737-4373-8BBE-DF1568FC045F}"/>
              </a:ext>
            </a:extLst>
          </p:cNvPr>
          <p:cNvSpPr txBox="1"/>
          <p:nvPr/>
        </p:nvSpPr>
        <p:spPr>
          <a:xfrm>
            <a:off x="1644833" y="1789927"/>
            <a:ext cx="874296" cy="369332"/>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Safety</a:t>
            </a:r>
          </a:p>
        </p:txBody>
      </p:sp>
      <p:sp>
        <p:nvSpPr>
          <p:cNvPr id="284" name="TextBox 283">
            <a:extLst>
              <a:ext uri="{FF2B5EF4-FFF2-40B4-BE49-F238E27FC236}">
                <a16:creationId xmlns:a16="http://schemas.microsoft.com/office/drawing/2014/main" id="{5DD8F818-B6FE-4E01-BE8F-2BD61AF5080B}"/>
              </a:ext>
            </a:extLst>
          </p:cNvPr>
          <p:cNvSpPr txBox="1"/>
          <p:nvPr/>
        </p:nvSpPr>
        <p:spPr>
          <a:xfrm>
            <a:off x="2658905" y="1713909"/>
            <a:ext cx="986627" cy="553998"/>
          </a:xfrm>
          <a:prstGeom prst="rect">
            <a:avLst/>
          </a:prstGeom>
          <a:noFill/>
        </p:spPr>
        <p:txBody>
          <a:bodyPr wrap="square" rtlCol="0">
            <a:spAutoFit/>
          </a:bodyPr>
          <a:lstStyle/>
          <a:p>
            <a:pPr algn="ctr"/>
            <a:r>
              <a:rPr lang="en-US" sz="1500" dirty="0">
                <a:solidFill>
                  <a:srgbClr val="00B050"/>
                </a:solidFill>
                <a:latin typeface="Arial" panose="020B0604020202020204" pitchFamily="34" charset="0"/>
                <a:cs typeface="Arial" panose="020B0604020202020204" pitchFamily="34" charset="0"/>
              </a:rPr>
              <a:t>Environ-</a:t>
            </a:r>
            <a:br>
              <a:rPr lang="en-US" sz="1500" dirty="0">
                <a:solidFill>
                  <a:srgbClr val="00B050"/>
                </a:solidFill>
                <a:latin typeface="Arial" panose="020B0604020202020204" pitchFamily="34" charset="0"/>
                <a:cs typeface="Arial" panose="020B0604020202020204" pitchFamily="34" charset="0"/>
              </a:rPr>
            </a:br>
            <a:r>
              <a:rPr lang="en-US" sz="1500" dirty="0">
                <a:solidFill>
                  <a:srgbClr val="00B050"/>
                </a:solidFill>
                <a:latin typeface="Arial" panose="020B0604020202020204" pitchFamily="34" charset="0"/>
                <a:cs typeface="Arial" panose="020B0604020202020204" pitchFamily="34" charset="0"/>
              </a:rPr>
              <a:t>mental</a:t>
            </a:r>
          </a:p>
        </p:txBody>
      </p:sp>
      <p:sp>
        <p:nvSpPr>
          <p:cNvPr id="285" name="TextBox 284">
            <a:extLst>
              <a:ext uri="{FF2B5EF4-FFF2-40B4-BE49-F238E27FC236}">
                <a16:creationId xmlns:a16="http://schemas.microsoft.com/office/drawing/2014/main" id="{1F65AF5B-0CAA-4245-B458-7C6F609E2F00}"/>
              </a:ext>
            </a:extLst>
          </p:cNvPr>
          <p:cNvSpPr txBox="1"/>
          <p:nvPr/>
        </p:nvSpPr>
        <p:spPr>
          <a:xfrm>
            <a:off x="3618655" y="1820705"/>
            <a:ext cx="1238403" cy="307777"/>
          </a:xfrm>
          <a:prstGeom prst="rect">
            <a:avLst/>
          </a:prstGeom>
          <a:noFill/>
        </p:spPr>
        <p:txBody>
          <a:bodyPr wrap="square" rtlCol="0">
            <a:spAutoFit/>
          </a:bodyPr>
          <a:lstStyle/>
          <a:p>
            <a:pPr algn="ctr"/>
            <a:r>
              <a:rPr lang="en-US" sz="1400" dirty="0">
                <a:solidFill>
                  <a:srgbClr val="000099"/>
                </a:solidFill>
                <a:latin typeface="Arial" panose="020B0604020202020204" pitchFamily="34" charset="0"/>
                <a:cs typeface="Arial" panose="020B0604020202020204" pitchFamily="34" charset="0"/>
              </a:rPr>
              <a:t>Operational</a:t>
            </a:r>
            <a:endParaRPr lang="en-US" sz="1000" dirty="0">
              <a:solidFill>
                <a:srgbClr val="000099"/>
              </a:solidFill>
              <a:latin typeface="Arial" panose="020B0604020202020204" pitchFamily="34" charset="0"/>
              <a:cs typeface="Arial" panose="020B0604020202020204" pitchFamily="34" charset="0"/>
            </a:endParaRPr>
          </a:p>
        </p:txBody>
      </p:sp>
      <p:sp>
        <p:nvSpPr>
          <p:cNvPr id="286" name="TextBox 285">
            <a:extLst>
              <a:ext uri="{FF2B5EF4-FFF2-40B4-BE49-F238E27FC236}">
                <a16:creationId xmlns:a16="http://schemas.microsoft.com/office/drawing/2014/main" id="{06F5FE49-3130-48DA-AF42-F7044FE8D461}"/>
              </a:ext>
            </a:extLst>
          </p:cNvPr>
          <p:cNvSpPr txBox="1"/>
          <p:nvPr/>
        </p:nvSpPr>
        <p:spPr>
          <a:xfrm>
            <a:off x="4883775" y="1708762"/>
            <a:ext cx="1238403" cy="523220"/>
          </a:xfrm>
          <a:prstGeom prst="rect">
            <a:avLst/>
          </a:prstGeom>
          <a:noFill/>
        </p:spPr>
        <p:txBody>
          <a:bodyPr wrap="square" rtlCol="0">
            <a:spAutoFit/>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Non-</a:t>
            </a:r>
            <a:br>
              <a:rPr lang="en-US" sz="1400" dirty="0">
                <a:solidFill>
                  <a:schemeClr val="tx1">
                    <a:lumMod val="75000"/>
                    <a:lumOff val="25000"/>
                  </a:schemeClr>
                </a:solidFill>
                <a:latin typeface="Arial" panose="020B0604020202020204" pitchFamily="34" charset="0"/>
                <a:cs typeface="Arial" panose="020B0604020202020204" pitchFamily="34" charset="0"/>
              </a:rPr>
            </a:br>
            <a:r>
              <a:rPr lang="en-US" sz="1400"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87" name="Connector: Elbow 286">
            <a:extLst>
              <a:ext uri="{FF2B5EF4-FFF2-40B4-BE49-F238E27FC236}">
                <a16:creationId xmlns:a16="http://schemas.microsoft.com/office/drawing/2014/main" id="{FC8EF727-C12F-426F-A22C-7D2F0C1269CC}"/>
              </a:ext>
            </a:extLst>
          </p:cNvPr>
          <p:cNvCxnSpPr>
            <a:cxnSpLocks/>
            <a:stCxn id="278" idx="1"/>
            <a:endCxn id="282" idx="1"/>
          </p:cNvCxnSpPr>
          <p:nvPr/>
        </p:nvCxnSpPr>
        <p:spPr>
          <a:xfrm rot="10800000" flipV="1">
            <a:off x="2137681" y="1261007"/>
            <a:ext cx="906876" cy="379446"/>
          </a:xfrm>
          <a:prstGeom prst="bentConnector2">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288" name="Rectangle 287">
            <a:extLst>
              <a:ext uri="{FF2B5EF4-FFF2-40B4-BE49-F238E27FC236}">
                <a16:creationId xmlns:a16="http://schemas.microsoft.com/office/drawing/2014/main" id="{A6C0DC14-FBBB-4A14-9B7B-A3B110BDF3F6}"/>
              </a:ext>
            </a:extLst>
          </p:cNvPr>
          <p:cNvSpPr/>
          <p:nvPr/>
        </p:nvSpPr>
        <p:spPr>
          <a:xfrm>
            <a:off x="2158715"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9" name="TextBox 288">
            <a:extLst>
              <a:ext uri="{FF2B5EF4-FFF2-40B4-BE49-F238E27FC236}">
                <a16:creationId xmlns:a16="http://schemas.microsoft.com/office/drawing/2014/main" id="{E82507E0-EC85-4BE7-ACAA-6B9571EE1A5E}"/>
              </a:ext>
            </a:extLst>
          </p:cNvPr>
          <p:cNvSpPr txBox="1"/>
          <p:nvPr/>
        </p:nvSpPr>
        <p:spPr>
          <a:xfrm>
            <a:off x="2166738"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290" name="TextBox 289">
            <a:extLst>
              <a:ext uri="{FF2B5EF4-FFF2-40B4-BE49-F238E27FC236}">
                <a16:creationId xmlns:a16="http://schemas.microsoft.com/office/drawing/2014/main" id="{AFF3DFFD-44E2-457A-888F-26FBE0A319F9}"/>
              </a:ext>
            </a:extLst>
          </p:cNvPr>
          <p:cNvSpPr txBox="1"/>
          <p:nvPr/>
        </p:nvSpPr>
        <p:spPr>
          <a:xfrm>
            <a:off x="2136531"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291" name="TextBox 290">
            <a:extLst>
              <a:ext uri="{FF2B5EF4-FFF2-40B4-BE49-F238E27FC236}">
                <a16:creationId xmlns:a16="http://schemas.microsoft.com/office/drawing/2014/main" id="{2C4874EE-965D-4710-B255-D66C7B4DAC5F}"/>
              </a:ext>
            </a:extLst>
          </p:cNvPr>
          <p:cNvSpPr txBox="1"/>
          <p:nvPr/>
        </p:nvSpPr>
        <p:spPr>
          <a:xfrm>
            <a:off x="2104717"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292" name="Rectangle 291">
            <a:extLst>
              <a:ext uri="{FF2B5EF4-FFF2-40B4-BE49-F238E27FC236}">
                <a16:creationId xmlns:a16="http://schemas.microsoft.com/office/drawing/2014/main" id="{82DB4C5D-D85D-4311-AA7E-1F7ACBDA5505}"/>
              </a:ext>
            </a:extLst>
          </p:cNvPr>
          <p:cNvSpPr/>
          <p:nvPr/>
        </p:nvSpPr>
        <p:spPr>
          <a:xfrm>
            <a:off x="2525378"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3" name="TextBox 292">
            <a:extLst>
              <a:ext uri="{FF2B5EF4-FFF2-40B4-BE49-F238E27FC236}">
                <a16:creationId xmlns:a16="http://schemas.microsoft.com/office/drawing/2014/main" id="{5804BCAB-73B8-4D7E-A87F-A2CD63347A10}"/>
              </a:ext>
            </a:extLst>
          </p:cNvPr>
          <p:cNvSpPr txBox="1"/>
          <p:nvPr/>
        </p:nvSpPr>
        <p:spPr>
          <a:xfrm>
            <a:off x="2447809"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294" name="Rectangle 293">
            <a:extLst>
              <a:ext uri="{FF2B5EF4-FFF2-40B4-BE49-F238E27FC236}">
                <a16:creationId xmlns:a16="http://schemas.microsoft.com/office/drawing/2014/main" id="{87D6CA7C-8243-4E43-86EE-016060CCC86A}"/>
              </a:ext>
            </a:extLst>
          </p:cNvPr>
          <p:cNvSpPr/>
          <p:nvPr/>
        </p:nvSpPr>
        <p:spPr>
          <a:xfrm>
            <a:off x="2525378"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5" name="Rectangle 294">
            <a:extLst>
              <a:ext uri="{FF2B5EF4-FFF2-40B4-BE49-F238E27FC236}">
                <a16:creationId xmlns:a16="http://schemas.microsoft.com/office/drawing/2014/main" id="{6FD79991-0196-4A37-8113-9FDBA1663C5B}"/>
              </a:ext>
            </a:extLst>
          </p:cNvPr>
          <p:cNvSpPr/>
          <p:nvPr/>
        </p:nvSpPr>
        <p:spPr>
          <a:xfrm>
            <a:off x="2158715"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6" name="Rectangle 295">
            <a:extLst>
              <a:ext uri="{FF2B5EF4-FFF2-40B4-BE49-F238E27FC236}">
                <a16:creationId xmlns:a16="http://schemas.microsoft.com/office/drawing/2014/main" id="{F55486FF-59FD-4C43-A131-E071F634E146}"/>
              </a:ext>
            </a:extLst>
          </p:cNvPr>
          <p:cNvSpPr/>
          <p:nvPr/>
        </p:nvSpPr>
        <p:spPr>
          <a:xfrm>
            <a:off x="2146884"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7" name="Rectangle 296">
            <a:extLst>
              <a:ext uri="{FF2B5EF4-FFF2-40B4-BE49-F238E27FC236}">
                <a16:creationId xmlns:a16="http://schemas.microsoft.com/office/drawing/2014/main" id="{E1D606F4-F054-4C9E-894C-670AAA8356DB}"/>
              </a:ext>
            </a:extLst>
          </p:cNvPr>
          <p:cNvSpPr/>
          <p:nvPr/>
        </p:nvSpPr>
        <p:spPr>
          <a:xfrm>
            <a:off x="2146884"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8" name="TextBox 297">
            <a:extLst>
              <a:ext uri="{FF2B5EF4-FFF2-40B4-BE49-F238E27FC236}">
                <a16:creationId xmlns:a16="http://schemas.microsoft.com/office/drawing/2014/main" id="{24C3026C-D3C9-4BA6-A9B5-FDDF4779FE15}"/>
              </a:ext>
            </a:extLst>
          </p:cNvPr>
          <p:cNvSpPr txBox="1"/>
          <p:nvPr/>
        </p:nvSpPr>
        <p:spPr>
          <a:xfrm>
            <a:off x="2155109"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299" name="TextBox 298">
            <a:extLst>
              <a:ext uri="{FF2B5EF4-FFF2-40B4-BE49-F238E27FC236}">
                <a16:creationId xmlns:a16="http://schemas.microsoft.com/office/drawing/2014/main" id="{B790B2E6-268D-4E07-947D-42FDEDE99C2A}"/>
              </a:ext>
            </a:extLst>
          </p:cNvPr>
          <p:cNvSpPr txBox="1"/>
          <p:nvPr/>
        </p:nvSpPr>
        <p:spPr>
          <a:xfrm>
            <a:off x="2455429"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300" name="Straight Arrow Connector 299">
            <a:extLst>
              <a:ext uri="{FF2B5EF4-FFF2-40B4-BE49-F238E27FC236}">
                <a16:creationId xmlns:a16="http://schemas.microsoft.com/office/drawing/2014/main" id="{B5C5E084-821F-4B8C-8341-1463D3639E69}"/>
              </a:ext>
            </a:extLst>
          </p:cNvPr>
          <p:cNvCxnSpPr>
            <a:cxnSpLocks/>
          </p:cNvCxnSpPr>
          <p:nvPr/>
        </p:nvCxnSpPr>
        <p:spPr>
          <a:xfrm>
            <a:off x="2893537"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71" name="Straight Arrow Connector 570">
            <a:extLst>
              <a:ext uri="{FF2B5EF4-FFF2-40B4-BE49-F238E27FC236}">
                <a16:creationId xmlns:a16="http://schemas.microsoft.com/office/drawing/2014/main" id="{5CE039EB-9B8C-495C-9665-DE26AAC9C4F5}"/>
              </a:ext>
            </a:extLst>
          </p:cNvPr>
          <p:cNvCxnSpPr>
            <a:cxnSpLocks/>
          </p:cNvCxnSpPr>
          <p:nvPr/>
        </p:nvCxnSpPr>
        <p:spPr>
          <a:xfrm>
            <a:off x="2885517"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572" name="TextBox 571">
            <a:extLst>
              <a:ext uri="{FF2B5EF4-FFF2-40B4-BE49-F238E27FC236}">
                <a16:creationId xmlns:a16="http://schemas.microsoft.com/office/drawing/2014/main" id="{656A1878-A4C6-4B8B-B4D6-3A7F1FC9C543}"/>
              </a:ext>
            </a:extLst>
          </p:cNvPr>
          <p:cNvSpPr txBox="1"/>
          <p:nvPr/>
        </p:nvSpPr>
        <p:spPr>
          <a:xfrm>
            <a:off x="247829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YES</a:t>
            </a:r>
            <a:endParaRPr lang="en-US" sz="1600" b="1" dirty="0">
              <a:latin typeface="Arial" panose="020B0604020202020204" pitchFamily="34" charset="0"/>
              <a:cs typeface="Arial" panose="020B0604020202020204" pitchFamily="34" charset="0"/>
            </a:endParaRPr>
          </a:p>
        </p:txBody>
      </p:sp>
      <p:cxnSp>
        <p:nvCxnSpPr>
          <p:cNvPr id="573" name="Straight Arrow Connector 572">
            <a:extLst>
              <a:ext uri="{FF2B5EF4-FFF2-40B4-BE49-F238E27FC236}">
                <a16:creationId xmlns:a16="http://schemas.microsoft.com/office/drawing/2014/main" id="{64BA4224-E909-4CE3-A554-F7792D404F66}"/>
              </a:ext>
            </a:extLst>
          </p:cNvPr>
          <p:cNvCxnSpPr>
            <a:stCxn id="283" idx="3"/>
          </p:cNvCxnSpPr>
          <p:nvPr/>
        </p:nvCxnSpPr>
        <p:spPr>
          <a:xfrm flipV="1">
            <a:off x="2519129" y="1972377"/>
            <a:ext cx="204203" cy="2216"/>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74" name="Straight Arrow Connector 573">
            <a:extLst>
              <a:ext uri="{FF2B5EF4-FFF2-40B4-BE49-F238E27FC236}">
                <a16:creationId xmlns:a16="http://schemas.microsoft.com/office/drawing/2014/main" id="{7E074ECC-184D-4460-833B-C7F2DAFAC48D}"/>
              </a:ext>
            </a:extLst>
          </p:cNvPr>
          <p:cNvCxnSpPr>
            <a:cxnSpLocks/>
          </p:cNvCxnSpPr>
          <p:nvPr/>
        </p:nvCxnSpPr>
        <p:spPr>
          <a:xfrm>
            <a:off x="3538170"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75" name="Straight Arrow Connector 574">
            <a:extLst>
              <a:ext uri="{FF2B5EF4-FFF2-40B4-BE49-F238E27FC236}">
                <a16:creationId xmlns:a16="http://schemas.microsoft.com/office/drawing/2014/main" id="{114EFF5C-AB72-4842-9A15-DB348AB9A4CC}"/>
              </a:ext>
            </a:extLst>
          </p:cNvPr>
          <p:cNvCxnSpPr>
            <a:cxnSpLocks/>
          </p:cNvCxnSpPr>
          <p:nvPr/>
        </p:nvCxnSpPr>
        <p:spPr>
          <a:xfrm>
            <a:off x="4791814"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76" name="Straight Arrow Connector 575">
            <a:extLst>
              <a:ext uri="{FF2B5EF4-FFF2-40B4-BE49-F238E27FC236}">
                <a16:creationId xmlns:a16="http://schemas.microsoft.com/office/drawing/2014/main" id="{FCFE0EC9-3ED2-426A-8B32-B8A3446A8BD6}"/>
              </a:ext>
            </a:extLst>
          </p:cNvPr>
          <p:cNvCxnSpPr>
            <a:cxnSpLocks/>
          </p:cNvCxnSpPr>
          <p:nvPr/>
        </p:nvCxnSpPr>
        <p:spPr>
          <a:xfrm>
            <a:off x="2368010"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577" name="TextBox 576">
            <a:extLst>
              <a:ext uri="{FF2B5EF4-FFF2-40B4-BE49-F238E27FC236}">
                <a16:creationId xmlns:a16="http://schemas.microsoft.com/office/drawing/2014/main" id="{870FE110-F1EE-4824-9914-2F1E28D2A357}"/>
              </a:ext>
            </a:extLst>
          </p:cNvPr>
          <p:cNvSpPr txBox="1"/>
          <p:nvPr/>
        </p:nvSpPr>
        <p:spPr>
          <a:xfrm>
            <a:off x="2553809"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578" name="TextBox 577">
            <a:extLst>
              <a:ext uri="{FF2B5EF4-FFF2-40B4-BE49-F238E27FC236}">
                <a16:creationId xmlns:a16="http://schemas.microsoft.com/office/drawing/2014/main" id="{6DFBDCFA-194B-4F66-88B6-E8D066F95E80}"/>
              </a:ext>
            </a:extLst>
          </p:cNvPr>
          <p:cNvSpPr txBox="1"/>
          <p:nvPr/>
        </p:nvSpPr>
        <p:spPr>
          <a:xfrm>
            <a:off x="2067369"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579" name="Rectangle 578">
            <a:extLst>
              <a:ext uri="{FF2B5EF4-FFF2-40B4-BE49-F238E27FC236}">
                <a16:creationId xmlns:a16="http://schemas.microsoft.com/office/drawing/2014/main" id="{7F9A8774-1F6D-41B4-9D8C-63CBED183E6F}"/>
              </a:ext>
            </a:extLst>
          </p:cNvPr>
          <p:cNvSpPr/>
          <p:nvPr/>
        </p:nvSpPr>
        <p:spPr>
          <a:xfrm>
            <a:off x="2525378"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80" name="Rectangle 579">
            <a:extLst>
              <a:ext uri="{FF2B5EF4-FFF2-40B4-BE49-F238E27FC236}">
                <a16:creationId xmlns:a16="http://schemas.microsoft.com/office/drawing/2014/main" id="{C8EFE92F-00A8-4C6D-9C8B-DBAA7E319A17}"/>
              </a:ext>
            </a:extLst>
          </p:cNvPr>
          <p:cNvSpPr/>
          <p:nvPr/>
        </p:nvSpPr>
        <p:spPr>
          <a:xfrm>
            <a:off x="2525378"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581" name="Straight Arrow Connector 580">
            <a:extLst>
              <a:ext uri="{FF2B5EF4-FFF2-40B4-BE49-F238E27FC236}">
                <a16:creationId xmlns:a16="http://schemas.microsoft.com/office/drawing/2014/main" id="{8F77871D-56EB-4A1B-8EE2-7D4FE19858E4}"/>
              </a:ext>
            </a:extLst>
          </p:cNvPr>
          <p:cNvCxnSpPr>
            <a:cxnSpLocks/>
          </p:cNvCxnSpPr>
          <p:nvPr/>
        </p:nvCxnSpPr>
        <p:spPr>
          <a:xfrm>
            <a:off x="2893537"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82" name="Straight Arrow Connector 581">
            <a:extLst>
              <a:ext uri="{FF2B5EF4-FFF2-40B4-BE49-F238E27FC236}">
                <a16:creationId xmlns:a16="http://schemas.microsoft.com/office/drawing/2014/main" id="{D8D9EE98-CCF1-4FC2-942B-C513ABD0A288}"/>
              </a:ext>
            </a:extLst>
          </p:cNvPr>
          <p:cNvCxnSpPr>
            <a:cxnSpLocks/>
          </p:cNvCxnSpPr>
          <p:nvPr/>
        </p:nvCxnSpPr>
        <p:spPr>
          <a:xfrm>
            <a:off x="2885517"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583" name="TextBox 582">
            <a:extLst>
              <a:ext uri="{FF2B5EF4-FFF2-40B4-BE49-F238E27FC236}">
                <a16:creationId xmlns:a16="http://schemas.microsoft.com/office/drawing/2014/main" id="{9B47A1E4-B89D-471C-AC3E-71049869FAE3}"/>
              </a:ext>
            </a:extLst>
          </p:cNvPr>
          <p:cNvSpPr txBox="1"/>
          <p:nvPr/>
        </p:nvSpPr>
        <p:spPr>
          <a:xfrm>
            <a:off x="2561866"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584" name="Rectangle 583">
            <a:extLst>
              <a:ext uri="{FF2B5EF4-FFF2-40B4-BE49-F238E27FC236}">
                <a16:creationId xmlns:a16="http://schemas.microsoft.com/office/drawing/2014/main" id="{F6032903-2DB2-4B90-A9BF-ED5DFDA88B3A}"/>
              </a:ext>
            </a:extLst>
          </p:cNvPr>
          <p:cNvSpPr/>
          <p:nvPr/>
        </p:nvSpPr>
        <p:spPr>
          <a:xfrm>
            <a:off x="2529733"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85" name="Rectangle 584">
            <a:extLst>
              <a:ext uri="{FF2B5EF4-FFF2-40B4-BE49-F238E27FC236}">
                <a16:creationId xmlns:a16="http://schemas.microsoft.com/office/drawing/2014/main" id="{4966BCBC-7241-4F18-9DF1-3E67DDE646A4}"/>
              </a:ext>
            </a:extLst>
          </p:cNvPr>
          <p:cNvSpPr/>
          <p:nvPr/>
        </p:nvSpPr>
        <p:spPr>
          <a:xfrm>
            <a:off x="2529733"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586" name="Straight Arrow Connector 585">
            <a:extLst>
              <a:ext uri="{FF2B5EF4-FFF2-40B4-BE49-F238E27FC236}">
                <a16:creationId xmlns:a16="http://schemas.microsoft.com/office/drawing/2014/main" id="{78345536-0E89-4CF6-86CD-89D63A5B12EC}"/>
              </a:ext>
            </a:extLst>
          </p:cNvPr>
          <p:cNvCxnSpPr>
            <a:cxnSpLocks/>
          </p:cNvCxnSpPr>
          <p:nvPr/>
        </p:nvCxnSpPr>
        <p:spPr>
          <a:xfrm>
            <a:off x="2897892"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87" name="Straight Arrow Connector 586">
            <a:extLst>
              <a:ext uri="{FF2B5EF4-FFF2-40B4-BE49-F238E27FC236}">
                <a16:creationId xmlns:a16="http://schemas.microsoft.com/office/drawing/2014/main" id="{A7F99E8F-AB5D-4925-9D50-074BEDB375F0}"/>
              </a:ext>
            </a:extLst>
          </p:cNvPr>
          <p:cNvCxnSpPr>
            <a:cxnSpLocks/>
          </p:cNvCxnSpPr>
          <p:nvPr/>
        </p:nvCxnSpPr>
        <p:spPr>
          <a:xfrm>
            <a:off x="2889872"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588" name="TextBox 587">
            <a:extLst>
              <a:ext uri="{FF2B5EF4-FFF2-40B4-BE49-F238E27FC236}">
                <a16:creationId xmlns:a16="http://schemas.microsoft.com/office/drawing/2014/main" id="{261F637B-0E81-4C77-BA96-002E08EC4B3C}"/>
              </a:ext>
            </a:extLst>
          </p:cNvPr>
          <p:cNvSpPr txBox="1"/>
          <p:nvPr/>
        </p:nvSpPr>
        <p:spPr>
          <a:xfrm>
            <a:off x="2522051"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589" name="Straight Arrow Connector 588">
            <a:extLst>
              <a:ext uri="{FF2B5EF4-FFF2-40B4-BE49-F238E27FC236}">
                <a16:creationId xmlns:a16="http://schemas.microsoft.com/office/drawing/2014/main" id="{675E9285-C286-4DAE-A565-C8B88D878AAB}"/>
              </a:ext>
            </a:extLst>
          </p:cNvPr>
          <p:cNvCxnSpPr>
            <a:cxnSpLocks/>
          </p:cNvCxnSpPr>
          <p:nvPr/>
        </p:nvCxnSpPr>
        <p:spPr>
          <a:xfrm>
            <a:off x="2368010"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90" name="Straight Arrow Connector 589">
            <a:extLst>
              <a:ext uri="{FF2B5EF4-FFF2-40B4-BE49-F238E27FC236}">
                <a16:creationId xmlns:a16="http://schemas.microsoft.com/office/drawing/2014/main" id="{87F00969-4946-4612-9441-F7DA0234DC6E}"/>
              </a:ext>
            </a:extLst>
          </p:cNvPr>
          <p:cNvCxnSpPr>
            <a:cxnSpLocks/>
          </p:cNvCxnSpPr>
          <p:nvPr/>
        </p:nvCxnSpPr>
        <p:spPr>
          <a:xfrm>
            <a:off x="2379893"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591" name="TextBox 590">
            <a:extLst>
              <a:ext uri="{FF2B5EF4-FFF2-40B4-BE49-F238E27FC236}">
                <a16:creationId xmlns:a16="http://schemas.microsoft.com/office/drawing/2014/main" id="{C7A23E96-51CC-47E0-AB74-13D928935D45}"/>
              </a:ext>
            </a:extLst>
          </p:cNvPr>
          <p:cNvSpPr txBox="1"/>
          <p:nvPr/>
        </p:nvSpPr>
        <p:spPr>
          <a:xfrm>
            <a:off x="2441110"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592" name="TextBox 591">
            <a:extLst>
              <a:ext uri="{FF2B5EF4-FFF2-40B4-BE49-F238E27FC236}">
                <a16:creationId xmlns:a16="http://schemas.microsoft.com/office/drawing/2014/main" id="{65CDFC9D-03F7-4739-83B0-CE8C30A8DC25}"/>
              </a:ext>
            </a:extLst>
          </p:cNvPr>
          <p:cNvSpPr txBox="1"/>
          <p:nvPr/>
        </p:nvSpPr>
        <p:spPr>
          <a:xfrm>
            <a:off x="2462686"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593" name="TextBox 592">
            <a:extLst>
              <a:ext uri="{FF2B5EF4-FFF2-40B4-BE49-F238E27FC236}">
                <a16:creationId xmlns:a16="http://schemas.microsoft.com/office/drawing/2014/main" id="{3C41D262-2ED9-49EE-A975-CE6CCD49634F}"/>
              </a:ext>
            </a:extLst>
          </p:cNvPr>
          <p:cNvSpPr txBox="1"/>
          <p:nvPr/>
        </p:nvSpPr>
        <p:spPr>
          <a:xfrm>
            <a:off x="2448641"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594" name="TextBox 593">
            <a:extLst>
              <a:ext uri="{FF2B5EF4-FFF2-40B4-BE49-F238E27FC236}">
                <a16:creationId xmlns:a16="http://schemas.microsoft.com/office/drawing/2014/main" id="{AE0AFE0C-452B-40DF-B5C6-C3E749489AC7}"/>
              </a:ext>
            </a:extLst>
          </p:cNvPr>
          <p:cNvSpPr txBox="1"/>
          <p:nvPr/>
        </p:nvSpPr>
        <p:spPr>
          <a:xfrm>
            <a:off x="2470217"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595" name="TextBox 594">
            <a:extLst>
              <a:ext uri="{FF2B5EF4-FFF2-40B4-BE49-F238E27FC236}">
                <a16:creationId xmlns:a16="http://schemas.microsoft.com/office/drawing/2014/main" id="{1CDB9EAD-CE88-40AE-83A3-F324388B56A5}"/>
              </a:ext>
            </a:extLst>
          </p:cNvPr>
          <p:cNvSpPr txBox="1"/>
          <p:nvPr/>
        </p:nvSpPr>
        <p:spPr>
          <a:xfrm>
            <a:off x="2081786"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596" name="TextBox 595">
            <a:extLst>
              <a:ext uri="{FF2B5EF4-FFF2-40B4-BE49-F238E27FC236}">
                <a16:creationId xmlns:a16="http://schemas.microsoft.com/office/drawing/2014/main" id="{9B7CE926-1603-494A-AC21-2ECF30382C16}"/>
              </a:ext>
            </a:extLst>
          </p:cNvPr>
          <p:cNvSpPr txBox="1"/>
          <p:nvPr/>
        </p:nvSpPr>
        <p:spPr>
          <a:xfrm>
            <a:off x="2073944"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597" name="Rectangle 596">
            <a:extLst>
              <a:ext uri="{FF2B5EF4-FFF2-40B4-BE49-F238E27FC236}">
                <a16:creationId xmlns:a16="http://schemas.microsoft.com/office/drawing/2014/main" id="{15BBE30B-EE65-4BD8-9931-50A04BABFA1F}"/>
              </a:ext>
            </a:extLst>
          </p:cNvPr>
          <p:cNvSpPr/>
          <p:nvPr/>
        </p:nvSpPr>
        <p:spPr>
          <a:xfrm>
            <a:off x="3800492"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98" name="TextBox 597">
            <a:extLst>
              <a:ext uri="{FF2B5EF4-FFF2-40B4-BE49-F238E27FC236}">
                <a16:creationId xmlns:a16="http://schemas.microsoft.com/office/drawing/2014/main" id="{800E76F5-79DB-46FA-878A-48DA7C075FBB}"/>
              </a:ext>
            </a:extLst>
          </p:cNvPr>
          <p:cNvSpPr txBox="1"/>
          <p:nvPr/>
        </p:nvSpPr>
        <p:spPr>
          <a:xfrm>
            <a:off x="3808515"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599" name="TextBox 598">
            <a:extLst>
              <a:ext uri="{FF2B5EF4-FFF2-40B4-BE49-F238E27FC236}">
                <a16:creationId xmlns:a16="http://schemas.microsoft.com/office/drawing/2014/main" id="{F3D13D46-AF3B-45D1-BE09-6E09EED5E70C}"/>
              </a:ext>
            </a:extLst>
          </p:cNvPr>
          <p:cNvSpPr txBox="1"/>
          <p:nvPr/>
        </p:nvSpPr>
        <p:spPr>
          <a:xfrm>
            <a:off x="3778308"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600" name="TextBox 599">
            <a:extLst>
              <a:ext uri="{FF2B5EF4-FFF2-40B4-BE49-F238E27FC236}">
                <a16:creationId xmlns:a16="http://schemas.microsoft.com/office/drawing/2014/main" id="{BACDF8B1-4ABD-43F5-A252-BF91E10F81F3}"/>
              </a:ext>
            </a:extLst>
          </p:cNvPr>
          <p:cNvSpPr txBox="1"/>
          <p:nvPr/>
        </p:nvSpPr>
        <p:spPr>
          <a:xfrm>
            <a:off x="3746494"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601" name="Rectangle 600">
            <a:extLst>
              <a:ext uri="{FF2B5EF4-FFF2-40B4-BE49-F238E27FC236}">
                <a16:creationId xmlns:a16="http://schemas.microsoft.com/office/drawing/2014/main" id="{EB57E145-C857-49FC-88F3-7E43DABAFEB7}"/>
              </a:ext>
            </a:extLst>
          </p:cNvPr>
          <p:cNvSpPr/>
          <p:nvPr/>
        </p:nvSpPr>
        <p:spPr>
          <a:xfrm>
            <a:off x="4167155"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02" name="TextBox 601">
            <a:extLst>
              <a:ext uri="{FF2B5EF4-FFF2-40B4-BE49-F238E27FC236}">
                <a16:creationId xmlns:a16="http://schemas.microsoft.com/office/drawing/2014/main" id="{F58CD05F-C4DC-497D-9C7C-D66F096821EB}"/>
              </a:ext>
            </a:extLst>
          </p:cNvPr>
          <p:cNvSpPr txBox="1"/>
          <p:nvPr/>
        </p:nvSpPr>
        <p:spPr>
          <a:xfrm>
            <a:off x="4081966"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03" name="Rectangle 602">
            <a:extLst>
              <a:ext uri="{FF2B5EF4-FFF2-40B4-BE49-F238E27FC236}">
                <a16:creationId xmlns:a16="http://schemas.microsoft.com/office/drawing/2014/main" id="{D6C690B0-19BC-4D16-8CCB-4CE651BC144C}"/>
              </a:ext>
            </a:extLst>
          </p:cNvPr>
          <p:cNvSpPr/>
          <p:nvPr/>
        </p:nvSpPr>
        <p:spPr>
          <a:xfrm>
            <a:off x="4167155"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04" name="Rectangle 603">
            <a:extLst>
              <a:ext uri="{FF2B5EF4-FFF2-40B4-BE49-F238E27FC236}">
                <a16:creationId xmlns:a16="http://schemas.microsoft.com/office/drawing/2014/main" id="{809565FA-95B2-4C0C-B44C-1B4165288446}"/>
              </a:ext>
            </a:extLst>
          </p:cNvPr>
          <p:cNvSpPr/>
          <p:nvPr/>
        </p:nvSpPr>
        <p:spPr>
          <a:xfrm>
            <a:off x="3800492"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05" name="Rectangle 604">
            <a:extLst>
              <a:ext uri="{FF2B5EF4-FFF2-40B4-BE49-F238E27FC236}">
                <a16:creationId xmlns:a16="http://schemas.microsoft.com/office/drawing/2014/main" id="{819E5304-64FD-4569-99FD-841020A220F0}"/>
              </a:ext>
            </a:extLst>
          </p:cNvPr>
          <p:cNvSpPr/>
          <p:nvPr/>
        </p:nvSpPr>
        <p:spPr>
          <a:xfrm>
            <a:off x="3788661"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06" name="Rectangle 605">
            <a:extLst>
              <a:ext uri="{FF2B5EF4-FFF2-40B4-BE49-F238E27FC236}">
                <a16:creationId xmlns:a16="http://schemas.microsoft.com/office/drawing/2014/main" id="{1DA77025-F1CE-4022-B9F4-9E428007E83C}"/>
              </a:ext>
            </a:extLst>
          </p:cNvPr>
          <p:cNvSpPr/>
          <p:nvPr/>
        </p:nvSpPr>
        <p:spPr>
          <a:xfrm>
            <a:off x="3788661"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07" name="TextBox 606">
            <a:extLst>
              <a:ext uri="{FF2B5EF4-FFF2-40B4-BE49-F238E27FC236}">
                <a16:creationId xmlns:a16="http://schemas.microsoft.com/office/drawing/2014/main" id="{65299522-83C6-47C6-8D79-111D1CC9E175}"/>
              </a:ext>
            </a:extLst>
          </p:cNvPr>
          <p:cNvSpPr txBox="1"/>
          <p:nvPr/>
        </p:nvSpPr>
        <p:spPr>
          <a:xfrm>
            <a:off x="3796886"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608" name="TextBox 607">
            <a:extLst>
              <a:ext uri="{FF2B5EF4-FFF2-40B4-BE49-F238E27FC236}">
                <a16:creationId xmlns:a16="http://schemas.microsoft.com/office/drawing/2014/main" id="{0D67168D-7562-401A-8A6F-E91A99774B63}"/>
              </a:ext>
            </a:extLst>
          </p:cNvPr>
          <p:cNvSpPr txBox="1"/>
          <p:nvPr/>
        </p:nvSpPr>
        <p:spPr>
          <a:xfrm>
            <a:off x="4097206"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609" name="Straight Arrow Connector 608">
            <a:extLst>
              <a:ext uri="{FF2B5EF4-FFF2-40B4-BE49-F238E27FC236}">
                <a16:creationId xmlns:a16="http://schemas.microsoft.com/office/drawing/2014/main" id="{D00F074D-5CF9-4FFB-968D-21466A976592}"/>
              </a:ext>
            </a:extLst>
          </p:cNvPr>
          <p:cNvCxnSpPr>
            <a:cxnSpLocks/>
          </p:cNvCxnSpPr>
          <p:nvPr/>
        </p:nvCxnSpPr>
        <p:spPr>
          <a:xfrm>
            <a:off x="4248547" y="2226003"/>
            <a:ext cx="0" cy="30175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10" name="Straight Arrow Connector 609">
            <a:extLst>
              <a:ext uri="{FF2B5EF4-FFF2-40B4-BE49-F238E27FC236}">
                <a16:creationId xmlns:a16="http://schemas.microsoft.com/office/drawing/2014/main" id="{B1FB85DC-D2D6-4363-AA5D-B1247D727814}"/>
              </a:ext>
            </a:extLst>
          </p:cNvPr>
          <p:cNvCxnSpPr>
            <a:cxnSpLocks/>
          </p:cNvCxnSpPr>
          <p:nvPr/>
        </p:nvCxnSpPr>
        <p:spPr>
          <a:xfrm>
            <a:off x="4535314"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11" name="Straight Arrow Connector 610">
            <a:extLst>
              <a:ext uri="{FF2B5EF4-FFF2-40B4-BE49-F238E27FC236}">
                <a16:creationId xmlns:a16="http://schemas.microsoft.com/office/drawing/2014/main" id="{E03986F1-DA88-4D43-A41C-5190F84B1A1A}"/>
              </a:ext>
            </a:extLst>
          </p:cNvPr>
          <p:cNvCxnSpPr>
            <a:cxnSpLocks/>
          </p:cNvCxnSpPr>
          <p:nvPr/>
        </p:nvCxnSpPr>
        <p:spPr>
          <a:xfrm>
            <a:off x="4527294"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12" name="Straight Arrow Connector 611">
            <a:extLst>
              <a:ext uri="{FF2B5EF4-FFF2-40B4-BE49-F238E27FC236}">
                <a16:creationId xmlns:a16="http://schemas.microsoft.com/office/drawing/2014/main" id="{0A76B6B9-0DCD-49ED-9B4B-45B58746DA38}"/>
              </a:ext>
            </a:extLst>
          </p:cNvPr>
          <p:cNvCxnSpPr>
            <a:cxnSpLocks/>
          </p:cNvCxnSpPr>
          <p:nvPr/>
        </p:nvCxnSpPr>
        <p:spPr>
          <a:xfrm>
            <a:off x="4009787"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13" name="TextBox 612">
            <a:extLst>
              <a:ext uri="{FF2B5EF4-FFF2-40B4-BE49-F238E27FC236}">
                <a16:creationId xmlns:a16="http://schemas.microsoft.com/office/drawing/2014/main" id="{76A56F35-EF24-43BC-B2DF-AB3AA5A9E51A}"/>
              </a:ext>
            </a:extLst>
          </p:cNvPr>
          <p:cNvSpPr txBox="1"/>
          <p:nvPr/>
        </p:nvSpPr>
        <p:spPr>
          <a:xfrm>
            <a:off x="4195586"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14" name="TextBox 613">
            <a:extLst>
              <a:ext uri="{FF2B5EF4-FFF2-40B4-BE49-F238E27FC236}">
                <a16:creationId xmlns:a16="http://schemas.microsoft.com/office/drawing/2014/main" id="{7FB00BFD-2923-4ACE-8413-A5708C2B01FF}"/>
              </a:ext>
            </a:extLst>
          </p:cNvPr>
          <p:cNvSpPr txBox="1"/>
          <p:nvPr/>
        </p:nvSpPr>
        <p:spPr>
          <a:xfrm>
            <a:off x="3709146"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15" name="Rectangle 614">
            <a:extLst>
              <a:ext uri="{FF2B5EF4-FFF2-40B4-BE49-F238E27FC236}">
                <a16:creationId xmlns:a16="http://schemas.microsoft.com/office/drawing/2014/main" id="{6779EA91-9FBE-4C57-9373-60BC1CD8A4FA}"/>
              </a:ext>
            </a:extLst>
          </p:cNvPr>
          <p:cNvSpPr/>
          <p:nvPr/>
        </p:nvSpPr>
        <p:spPr>
          <a:xfrm>
            <a:off x="4167155"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16" name="Rectangle 615">
            <a:extLst>
              <a:ext uri="{FF2B5EF4-FFF2-40B4-BE49-F238E27FC236}">
                <a16:creationId xmlns:a16="http://schemas.microsoft.com/office/drawing/2014/main" id="{1879FCC3-0645-4546-92F3-48000CE336A1}"/>
              </a:ext>
            </a:extLst>
          </p:cNvPr>
          <p:cNvSpPr/>
          <p:nvPr/>
        </p:nvSpPr>
        <p:spPr>
          <a:xfrm>
            <a:off x="4167155"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17" name="Straight Arrow Connector 616">
            <a:extLst>
              <a:ext uri="{FF2B5EF4-FFF2-40B4-BE49-F238E27FC236}">
                <a16:creationId xmlns:a16="http://schemas.microsoft.com/office/drawing/2014/main" id="{295979BD-71AC-4996-9D2A-D58FA8FF6184}"/>
              </a:ext>
            </a:extLst>
          </p:cNvPr>
          <p:cNvCxnSpPr>
            <a:cxnSpLocks/>
          </p:cNvCxnSpPr>
          <p:nvPr/>
        </p:nvCxnSpPr>
        <p:spPr>
          <a:xfrm>
            <a:off x="4535314"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18" name="Straight Arrow Connector 617">
            <a:extLst>
              <a:ext uri="{FF2B5EF4-FFF2-40B4-BE49-F238E27FC236}">
                <a16:creationId xmlns:a16="http://schemas.microsoft.com/office/drawing/2014/main" id="{2D95C586-C5FB-4259-905A-A8A6B341C50B}"/>
              </a:ext>
            </a:extLst>
          </p:cNvPr>
          <p:cNvCxnSpPr>
            <a:cxnSpLocks/>
          </p:cNvCxnSpPr>
          <p:nvPr/>
        </p:nvCxnSpPr>
        <p:spPr>
          <a:xfrm>
            <a:off x="4527294"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19" name="TextBox 618">
            <a:extLst>
              <a:ext uri="{FF2B5EF4-FFF2-40B4-BE49-F238E27FC236}">
                <a16:creationId xmlns:a16="http://schemas.microsoft.com/office/drawing/2014/main" id="{A489E9BA-AE2C-4BB8-9DB2-607CA9F45285}"/>
              </a:ext>
            </a:extLst>
          </p:cNvPr>
          <p:cNvSpPr txBox="1"/>
          <p:nvPr/>
        </p:nvSpPr>
        <p:spPr>
          <a:xfrm>
            <a:off x="4203643"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20" name="Rectangle 619">
            <a:extLst>
              <a:ext uri="{FF2B5EF4-FFF2-40B4-BE49-F238E27FC236}">
                <a16:creationId xmlns:a16="http://schemas.microsoft.com/office/drawing/2014/main" id="{9F4AD2F7-B3A5-4034-8107-2F0520F79CF9}"/>
              </a:ext>
            </a:extLst>
          </p:cNvPr>
          <p:cNvSpPr/>
          <p:nvPr/>
        </p:nvSpPr>
        <p:spPr>
          <a:xfrm>
            <a:off x="4171510"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21" name="Rectangle 620">
            <a:extLst>
              <a:ext uri="{FF2B5EF4-FFF2-40B4-BE49-F238E27FC236}">
                <a16:creationId xmlns:a16="http://schemas.microsoft.com/office/drawing/2014/main" id="{AD802D7E-E8AB-48F4-9C24-2751C16C7F0D}"/>
              </a:ext>
            </a:extLst>
          </p:cNvPr>
          <p:cNvSpPr/>
          <p:nvPr/>
        </p:nvSpPr>
        <p:spPr>
          <a:xfrm>
            <a:off x="4171510"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22" name="Straight Arrow Connector 621">
            <a:extLst>
              <a:ext uri="{FF2B5EF4-FFF2-40B4-BE49-F238E27FC236}">
                <a16:creationId xmlns:a16="http://schemas.microsoft.com/office/drawing/2014/main" id="{61969DDC-19AE-478A-B91E-664AF3B7F8CF}"/>
              </a:ext>
            </a:extLst>
          </p:cNvPr>
          <p:cNvCxnSpPr>
            <a:cxnSpLocks/>
          </p:cNvCxnSpPr>
          <p:nvPr/>
        </p:nvCxnSpPr>
        <p:spPr>
          <a:xfrm>
            <a:off x="4539669"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23" name="Straight Arrow Connector 622">
            <a:extLst>
              <a:ext uri="{FF2B5EF4-FFF2-40B4-BE49-F238E27FC236}">
                <a16:creationId xmlns:a16="http://schemas.microsoft.com/office/drawing/2014/main" id="{B65FFB4A-B4B9-4F3B-BD9E-DC1C7C5EBD70}"/>
              </a:ext>
            </a:extLst>
          </p:cNvPr>
          <p:cNvCxnSpPr>
            <a:cxnSpLocks/>
          </p:cNvCxnSpPr>
          <p:nvPr/>
        </p:nvCxnSpPr>
        <p:spPr>
          <a:xfrm>
            <a:off x="4531649"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24" name="TextBox 623">
            <a:extLst>
              <a:ext uri="{FF2B5EF4-FFF2-40B4-BE49-F238E27FC236}">
                <a16:creationId xmlns:a16="http://schemas.microsoft.com/office/drawing/2014/main" id="{35B8E2C2-4B68-4213-90D5-7B4E3E8DCCE8}"/>
              </a:ext>
            </a:extLst>
          </p:cNvPr>
          <p:cNvSpPr txBox="1"/>
          <p:nvPr/>
        </p:nvSpPr>
        <p:spPr>
          <a:xfrm>
            <a:off x="4163828"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625" name="Straight Arrow Connector 624">
            <a:extLst>
              <a:ext uri="{FF2B5EF4-FFF2-40B4-BE49-F238E27FC236}">
                <a16:creationId xmlns:a16="http://schemas.microsoft.com/office/drawing/2014/main" id="{D69533C2-DF00-4D6C-8A0A-E033D7BF6D1D}"/>
              </a:ext>
            </a:extLst>
          </p:cNvPr>
          <p:cNvCxnSpPr>
            <a:cxnSpLocks/>
          </p:cNvCxnSpPr>
          <p:nvPr/>
        </p:nvCxnSpPr>
        <p:spPr>
          <a:xfrm>
            <a:off x="4009787"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26" name="Straight Arrow Connector 625">
            <a:extLst>
              <a:ext uri="{FF2B5EF4-FFF2-40B4-BE49-F238E27FC236}">
                <a16:creationId xmlns:a16="http://schemas.microsoft.com/office/drawing/2014/main" id="{8E557D10-ECA8-4601-8972-BA1521DA9F92}"/>
              </a:ext>
            </a:extLst>
          </p:cNvPr>
          <p:cNvCxnSpPr>
            <a:cxnSpLocks/>
          </p:cNvCxnSpPr>
          <p:nvPr/>
        </p:nvCxnSpPr>
        <p:spPr>
          <a:xfrm>
            <a:off x="4021670"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27" name="TextBox 626">
            <a:extLst>
              <a:ext uri="{FF2B5EF4-FFF2-40B4-BE49-F238E27FC236}">
                <a16:creationId xmlns:a16="http://schemas.microsoft.com/office/drawing/2014/main" id="{F5D54ADB-FCBD-4768-96DC-54AC57D17453}"/>
              </a:ext>
            </a:extLst>
          </p:cNvPr>
          <p:cNvSpPr txBox="1"/>
          <p:nvPr/>
        </p:nvSpPr>
        <p:spPr>
          <a:xfrm>
            <a:off x="4082887"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28" name="TextBox 627">
            <a:extLst>
              <a:ext uri="{FF2B5EF4-FFF2-40B4-BE49-F238E27FC236}">
                <a16:creationId xmlns:a16="http://schemas.microsoft.com/office/drawing/2014/main" id="{20288E59-2114-4607-AEE5-05BDAE25FA50}"/>
              </a:ext>
            </a:extLst>
          </p:cNvPr>
          <p:cNvSpPr txBox="1"/>
          <p:nvPr/>
        </p:nvSpPr>
        <p:spPr>
          <a:xfrm>
            <a:off x="4104463"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29" name="TextBox 628">
            <a:extLst>
              <a:ext uri="{FF2B5EF4-FFF2-40B4-BE49-F238E27FC236}">
                <a16:creationId xmlns:a16="http://schemas.microsoft.com/office/drawing/2014/main" id="{54625164-542F-433B-95CF-C82D7AD0F814}"/>
              </a:ext>
            </a:extLst>
          </p:cNvPr>
          <p:cNvSpPr txBox="1"/>
          <p:nvPr/>
        </p:nvSpPr>
        <p:spPr>
          <a:xfrm>
            <a:off x="4090418"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30" name="TextBox 629">
            <a:extLst>
              <a:ext uri="{FF2B5EF4-FFF2-40B4-BE49-F238E27FC236}">
                <a16:creationId xmlns:a16="http://schemas.microsoft.com/office/drawing/2014/main" id="{D2C2B8E1-CB8D-4B6E-A696-11A7E9E4A7DF}"/>
              </a:ext>
            </a:extLst>
          </p:cNvPr>
          <p:cNvSpPr txBox="1"/>
          <p:nvPr/>
        </p:nvSpPr>
        <p:spPr>
          <a:xfrm>
            <a:off x="4111994"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31" name="TextBox 630">
            <a:extLst>
              <a:ext uri="{FF2B5EF4-FFF2-40B4-BE49-F238E27FC236}">
                <a16:creationId xmlns:a16="http://schemas.microsoft.com/office/drawing/2014/main" id="{A9AE20E3-3F3C-4648-A79D-872BA1581D68}"/>
              </a:ext>
            </a:extLst>
          </p:cNvPr>
          <p:cNvSpPr txBox="1"/>
          <p:nvPr/>
        </p:nvSpPr>
        <p:spPr>
          <a:xfrm>
            <a:off x="3723563"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32" name="TextBox 631">
            <a:extLst>
              <a:ext uri="{FF2B5EF4-FFF2-40B4-BE49-F238E27FC236}">
                <a16:creationId xmlns:a16="http://schemas.microsoft.com/office/drawing/2014/main" id="{5D6FCB64-A6F8-410B-84DA-3569924FD385}"/>
              </a:ext>
            </a:extLst>
          </p:cNvPr>
          <p:cNvSpPr txBox="1"/>
          <p:nvPr/>
        </p:nvSpPr>
        <p:spPr>
          <a:xfrm>
            <a:off x="3715721"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633" name="Connector: Elbow 632">
            <a:extLst>
              <a:ext uri="{FF2B5EF4-FFF2-40B4-BE49-F238E27FC236}">
                <a16:creationId xmlns:a16="http://schemas.microsoft.com/office/drawing/2014/main" id="{360AC117-68FF-4024-9574-6E3077C15DA4}"/>
              </a:ext>
            </a:extLst>
          </p:cNvPr>
          <p:cNvCxnSpPr>
            <a:stCxn id="282" idx="4"/>
            <a:endCxn id="289" idx="0"/>
          </p:cNvCxnSpPr>
          <p:nvPr/>
        </p:nvCxnSpPr>
        <p:spPr>
          <a:xfrm rot="16200000" flipH="1">
            <a:off x="2241137" y="2145953"/>
            <a:ext cx="210076" cy="535635"/>
          </a:xfrm>
          <a:prstGeom prst="bentConnector3">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34" name="Straight Connector 633">
            <a:extLst>
              <a:ext uri="{FF2B5EF4-FFF2-40B4-BE49-F238E27FC236}">
                <a16:creationId xmlns:a16="http://schemas.microsoft.com/office/drawing/2014/main" id="{7BDDBD5E-F5AE-4447-9146-39798A85662C}"/>
              </a:ext>
            </a:extLst>
          </p:cNvPr>
          <p:cNvCxnSpPr>
            <a:cxnSpLocks/>
          </p:cNvCxnSpPr>
          <p:nvPr/>
        </p:nvCxnSpPr>
        <p:spPr>
          <a:xfrm>
            <a:off x="3127188" y="2311943"/>
            <a:ext cx="0" cy="1005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5" name="Straight Connector 634">
            <a:extLst>
              <a:ext uri="{FF2B5EF4-FFF2-40B4-BE49-F238E27FC236}">
                <a16:creationId xmlns:a16="http://schemas.microsoft.com/office/drawing/2014/main" id="{B748241C-41B6-49E4-946A-6C89B0C4457E}"/>
              </a:ext>
            </a:extLst>
          </p:cNvPr>
          <p:cNvCxnSpPr>
            <a:cxnSpLocks/>
          </p:cNvCxnSpPr>
          <p:nvPr/>
        </p:nvCxnSpPr>
        <p:spPr>
          <a:xfrm flipH="1">
            <a:off x="2604540" y="2414046"/>
            <a:ext cx="52264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6" name="Straight Connector 635">
            <a:extLst>
              <a:ext uri="{FF2B5EF4-FFF2-40B4-BE49-F238E27FC236}">
                <a16:creationId xmlns:a16="http://schemas.microsoft.com/office/drawing/2014/main" id="{5F5B6FD1-10C1-49F6-8041-90D0C227E342}"/>
              </a:ext>
            </a:extLst>
          </p:cNvPr>
          <p:cNvCxnSpPr>
            <a:cxnSpLocks/>
          </p:cNvCxnSpPr>
          <p:nvPr/>
        </p:nvCxnSpPr>
        <p:spPr>
          <a:xfrm>
            <a:off x="4883575"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37" name="Rectangle 636">
            <a:extLst>
              <a:ext uri="{FF2B5EF4-FFF2-40B4-BE49-F238E27FC236}">
                <a16:creationId xmlns:a16="http://schemas.microsoft.com/office/drawing/2014/main" id="{07F056C7-56E0-47A8-9445-B62C1726B94C}"/>
              </a:ext>
            </a:extLst>
          </p:cNvPr>
          <p:cNvSpPr/>
          <p:nvPr/>
        </p:nvSpPr>
        <p:spPr>
          <a:xfrm>
            <a:off x="5050172"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38" name="TextBox 637">
            <a:extLst>
              <a:ext uri="{FF2B5EF4-FFF2-40B4-BE49-F238E27FC236}">
                <a16:creationId xmlns:a16="http://schemas.microsoft.com/office/drawing/2014/main" id="{BCED6228-BC7A-4751-876A-93FBF4311644}"/>
              </a:ext>
            </a:extLst>
          </p:cNvPr>
          <p:cNvSpPr txBox="1"/>
          <p:nvPr/>
        </p:nvSpPr>
        <p:spPr>
          <a:xfrm>
            <a:off x="5058195"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639" name="TextBox 638">
            <a:extLst>
              <a:ext uri="{FF2B5EF4-FFF2-40B4-BE49-F238E27FC236}">
                <a16:creationId xmlns:a16="http://schemas.microsoft.com/office/drawing/2014/main" id="{1E0FFCFD-9FB0-4D0D-9187-FDED4CE94B55}"/>
              </a:ext>
            </a:extLst>
          </p:cNvPr>
          <p:cNvSpPr txBox="1"/>
          <p:nvPr/>
        </p:nvSpPr>
        <p:spPr>
          <a:xfrm>
            <a:off x="5027988"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640" name="TextBox 639">
            <a:extLst>
              <a:ext uri="{FF2B5EF4-FFF2-40B4-BE49-F238E27FC236}">
                <a16:creationId xmlns:a16="http://schemas.microsoft.com/office/drawing/2014/main" id="{2ACD5509-8674-41B0-AC74-DB81E760D7E9}"/>
              </a:ext>
            </a:extLst>
          </p:cNvPr>
          <p:cNvSpPr txBox="1"/>
          <p:nvPr/>
        </p:nvSpPr>
        <p:spPr>
          <a:xfrm>
            <a:off x="4996174"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641" name="Rectangle 640">
            <a:extLst>
              <a:ext uri="{FF2B5EF4-FFF2-40B4-BE49-F238E27FC236}">
                <a16:creationId xmlns:a16="http://schemas.microsoft.com/office/drawing/2014/main" id="{8681DFAC-2F4D-4279-822F-830F952CF1D6}"/>
              </a:ext>
            </a:extLst>
          </p:cNvPr>
          <p:cNvSpPr/>
          <p:nvPr/>
        </p:nvSpPr>
        <p:spPr>
          <a:xfrm>
            <a:off x="5416835"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42" name="TextBox 641">
            <a:extLst>
              <a:ext uri="{FF2B5EF4-FFF2-40B4-BE49-F238E27FC236}">
                <a16:creationId xmlns:a16="http://schemas.microsoft.com/office/drawing/2014/main" id="{D549D30F-9215-4425-84D8-AB7A4647507A}"/>
              </a:ext>
            </a:extLst>
          </p:cNvPr>
          <p:cNvSpPr txBox="1"/>
          <p:nvPr/>
        </p:nvSpPr>
        <p:spPr>
          <a:xfrm>
            <a:off x="5331646"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43" name="Rectangle 642">
            <a:extLst>
              <a:ext uri="{FF2B5EF4-FFF2-40B4-BE49-F238E27FC236}">
                <a16:creationId xmlns:a16="http://schemas.microsoft.com/office/drawing/2014/main" id="{B260CAC9-EB01-4D1B-816D-17052288E177}"/>
              </a:ext>
            </a:extLst>
          </p:cNvPr>
          <p:cNvSpPr/>
          <p:nvPr/>
        </p:nvSpPr>
        <p:spPr>
          <a:xfrm>
            <a:off x="5416835"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44" name="Rectangle 643">
            <a:extLst>
              <a:ext uri="{FF2B5EF4-FFF2-40B4-BE49-F238E27FC236}">
                <a16:creationId xmlns:a16="http://schemas.microsoft.com/office/drawing/2014/main" id="{7688F151-2C5F-45C4-A2C0-F2CA7B0C032D}"/>
              </a:ext>
            </a:extLst>
          </p:cNvPr>
          <p:cNvSpPr/>
          <p:nvPr/>
        </p:nvSpPr>
        <p:spPr>
          <a:xfrm>
            <a:off x="5050172"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45" name="Rectangle 644">
            <a:extLst>
              <a:ext uri="{FF2B5EF4-FFF2-40B4-BE49-F238E27FC236}">
                <a16:creationId xmlns:a16="http://schemas.microsoft.com/office/drawing/2014/main" id="{FA801884-48CD-445A-AEE9-EA906EA56615}"/>
              </a:ext>
            </a:extLst>
          </p:cNvPr>
          <p:cNvSpPr/>
          <p:nvPr/>
        </p:nvSpPr>
        <p:spPr>
          <a:xfrm>
            <a:off x="5038341"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46" name="Rectangle 645">
            <a:extLst>
              <a:ext uri="{FF2B5EF4-FFF2-40B4-BE49-F238E27FC236}">
                <a16:creationId xmlns:a16="http://schemas.microsoft.com/office/drawing/2014/main" id="{F1701293-354E-4D24-82B1-BB2A3B4649B3}"/>
              </a:ext>
            </a:extLst>
          </p:cNvPr>
          <p:cNvSpPr/>
          <p:nvPr/>
        </p:nvSpPr>
        <p:spPr>
          <a:xfrm>
            <a:off x="5038341"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47" name="TextBox 646">
            <a:extLst>
              <a:ext uri="{FF2B5EF4-FFF2-40B4-BE49-F238E27FC236}">
                <a16:creationId xmlns:a16="http://schemas.microsoft.com/office/drawing/2014/main" id="{B9C5164B-A2F3-4C7A-8C1A-D1F9627EA917}"/>
              </a:ext>
            </a:extLst>
          </p:cNvPr>
          <p:cNvSpPr txBox="1"/>
          <p:nvPr/>
        </p:nvSpPr>
        <p:spPr>
          <a:xfrm>
            <a:off x="5046566"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648" name="TextBox 647">
            <a:extLst>
              <a:ext uri="{FF2B5EF4-FFF2-40B4-BE49-F238E27FC236}">
                <a16:creationId xmlns:a16="http://schemas.microsoft.com/office/drawing/2014/main" id="{665A2707-D241-4390-B35C-2EF6E19475E6}"/>
              </a:ext>
            </a:extLst>
          </p:cNvPr>
          <p:cNvSpPr txBox="1"/>
          <p:nvPr/>
        </p:nvSpPr>
        <p:spPr>
          <a:xfrm>
            <a:off x="5346886"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649" name="Straight Arrow Connector 648">
            <a:extLst>
              <a:ext uri="{FF2B5EF4-FFF2-40B4-BE49-F238E27FC236}">
                <a16:creationId xmlns:a16="http://schemas.microsoft.com/office/drawing/2014/main" id="{1B841587-F9DA-4ED5-B929-16DE33BE7457}"/>
              </a:ext>
            </a:extLst>
          </p:cNvPr>
          <p:cNvCxnSpPr>
            <a:cxnSpLocks/>
          </p:cNvCxnSpPr>
          <p:nvPr/>
        </p:nvCxnSpPr>
        <p:spPr>
          <a:xfrm>
            <a:off x="5498227" y="2187903"/>
            <a:ext cx="0" cy="34747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50" name="Straight Arrow Connector 649">
            <a:extLst>
              <a:ext uri="{FF2B5EF4-FFF2-40B4-BE49-F238E27FC236}">
                <a16:creationId xmlns:a16="http://schemas.microsoft.com/office/drawing/2014/main" id="{F218FAEA-DDF7-447A-B345-081B562786A3}"/>
              </a:ext>
            </a:extLst>
          </p:cNvPr>
          <p:cNvCxnSpPr>
            <a:cxnSpLocks/>
          </p:cNvCxnSpPr>
          <p:nvPr/>
        </p:nvCxnSpPr>
        <p:spPr>
          <a:xfrm>
            <a:off x="5784994"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51" name="Straight Arrow Connector 650">
            <a:extLst>
              <a:ext uri="{FF2B5EF4-FFF2-40B4-BE49-F238E27FC236}">
                <a16:creationId xmlns:a16="http://schemas.microsoft.com/office/drawing/2014/main" id="{0D93BAD7-2B34-4DDD-AE41-BFE9F2A081DF}"/>
              </a:ext>
            </a:extLst>
          </p:cNvPr>
          <p:cNvCxnSpPr>
            <a:cxnSpLocks/>
          </p:cNvCxnSpPr>
          <p:nvPr/>
        </p:nvCxnSpPr>
        <p:spPr>
          <a:xfrm>
            <a:off x="5776974"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52" name="Straight Arrow Connector 651">
            <a:extLst>
              <a:ext uri="{FF2B5EF4-FFF2-40B4-BE49-F238E27FC236}">
                <a16:creationId xmlns:a16="http://schemas.microsoft.com/office/drawing/2014/main" id="{DF7B29D1-799B-41E1-8C39-89F692441761}"/>
              </a:ext>
            </a:extLst>
          </p:cNvPr>
          <p:cNvCxnSpPr>
            <a:cxnSpLocks/>
          </p:cNvCxnSpPr>
          <p:nvPr/>
        </p:nvCxnSpPr>
        <p:spPr>
          <a:xfrm>
            <a:off x="5259467"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53" name="TextBox 652">
            <a:extLst>
              <a:ext uri="{FF2B5EF4-FFF2-40B4-BE49-F238E27FC236}">
                <a16:creationId xmlns:a16="http://schemas.microsoft.com/office/drawing/2014/main" id="{CBF9183F-2636-4BCA-B4D7-B48AB2341DE4}"/>
              </a:ext>
            </a:extLst>
          </p:cNvPr>
          <p:cNvSpPr txBox="1"/>
          <p:nvPr/>
        </p:nvSpPr>
        <p:spPr>
          <a:xfrm>
            <a:off x="5445266"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54" name="TextBox 653">
            <a:extLst>
              <a:ext uri="{FF2B5EF4-FFF2-40B4-BE49-F238E27FC236}">
                <a16:creationId xmlns:a16="http://schemas.microsoft.com/office/drawing/2014/main" id="{E3ED8693-847C-4B62-A836-3E0286E23A8C}"/>
              </a:ext>
            </a:extLst>
          </p:cNvPr>
          <p:cNvSpPr txBox="1"/>
          <p:nvPr/>
        </p:nvSpPr>
        <p:spPr>
          <a:xfrm>
            <a:off x="4958826"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655" name="Straight Connector 654">
            <a:extLst>
              <a:ext uri="{FF2B5EF4-FFF2-40B4-BE49-F238E27FC236}">
                <a16:creationId xmlns:a16="http://schemas.microsoft.com/office/drawing/2014/main" id="{8865CF39-74C8-4B80-87B4-5AA1EC9AB810}"/>
              </a:ext>
            </a:extLst>
          </p:cNvPr>
          <p:cNvCxnSpPr>
            <a:cxnSpLocks/>
          </p:cNvCxnSpPr>
          <p:nvPr/>
        </p:nvCxnSpPr>
        <p:spPr>
          <a:xfrm>
            <a:off x="6077899" y="1658870"/>
            <a:ext cx="0" cy="4949675"/>
          </a:xfrm>
          <a:prstGeom prst="line">
            <a:avLst/>
          </a:prstGeom>
          <a:ln w="381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6" name="Rectangle 655">
            <a:extLst>
              <a:ext uri="{FF2B5EF4-FFF2-40B4-BE49-F238E27FC236}">
                <a16:creationId xmlns:a16="http://schemas.microsoft.com/office/drawing/2014/main" id="{38EBAB80-8479-4D9C-8B39-F7A330677503}"/>
              </a:ext>
            </a:extLst>
          </p:cNvPr>
          <p:cNvSpPr/>
          <p:nvPr/>
        </p:nvSpPr>
        <p:spPr>
          <a:xfrm>
            <a:off x="5416835"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57" name="Rectangle 656">
            <a:extLst>
              <a:ext uri="{FF2B5EF4-FFF2-40B4-BE49-F238E27FC236}">
                <a16:creationId xmlns:a16="http://schemas.microsoft.com/office/drawing/2014/main" id="{5A58F7C1-67D5-49FE-B06F-AE76B756E10F}"/>
              </a:ext>
            </a:extLst>
          </p:cNvPr>
          <p:cNvSpPr/>
          <p:nvPr/>
        </p:nvSpPr>
        <p:spPr>
          <a:xfrm>
            <a:off x="5416835"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58" name="Straight Arrow Connector 657">
            <a:extLst>
              <a:ext uri="{FF2B5EF4-FFF2-40B4-BE49-F238E27FC236}">
                <a16:creationId xmlns:a16="http://schemas.microsoft.com/office/drawing/2014/main" id="{32C37A22-10E0-4EE4-8534-7A4A31E0A245}"/>
              </a:ext>
            </a:extLst>
          </p:cNvPr>
          <p:cNvCxnSpPr>
            <a:cxnSpLocks/>
          </p:cNvCxnSpPr>
          <p:nvPr/>
        </p:nvCxnSpPr>
        <p:spPr>
          <a:xfrm>
            <a:off x="5784994"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59" name="Straight Arrow Connector 658">
            <a:extLst>
              <a:ext uri="{FF2B5EF4-FFF2-40B4-BE49-F238E27FC236}">
                <a16:creationId xmlns:a16="http://schemas.microsoft.com/office/drawing/2014/main" id="{DCA2EBB4-D842-436E-B0D8-8A5A5820670B}"/>
              </a:ext>
            </a:extLst>
          </p:cNvPr>
          <p:cNvCxnSpPr>
            <a:cxnSpLocks/>
          </p:cNvCxnSpPr>
          <p:nvPr/>
        </p:nvCxnSpPr>
        <p:spPr>
          <a:xfrm>
            <a:off x="5776974"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60" name="TextBox 659">
            <a:extLst>
              <a:ext uri="{FF2B5EF4-FFF2-40B4-BE49-F238E27FC236}">
                <a16:creationId xmlns:a16="http://schemas.microsoft.com/office/drawing/2014/main" id="{A26EE2DC-87CD-4568-82A5-EDAC34F3E4D8}"/>
              </a:ext>
            </a:extLst>
          </p:cNvPr>
          <p:cNvSpPr txBox="1"/>
          <p:nvPr/>
        </p:nvSpPr>
        <p:spPr>
          <a:xfrm>
            <a:off x="5453323"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661" name="Rectangle 660">
            <a:extLst>
              <a:ext uri="{FF2B5EF4-FFF2-40B4-BE49-F238E27FC236}">
                <a16:creationId xmlns:a16="http://schemas.microsoft.com/office/drawing/2014/main" id="{D49A29A0-97B4-471E-A261-5CDF23A278C4}"/>
              </a:ext>
            </a:extLst>
          </p:cNvPr>
          <p:cNvSpPr/>
          <p:nvPr/>
        </p:nvSpPr>
        <p:spPr>
          <a:xfrm>
            <a:off x="5421190"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62" name="Rectangle 661">
            <a:extLst>
              <a:ext uri="{FF2B5EF4-FFF2-40B4-BE49-F238E27FC236}">
                <a16:creationId xmlns:a16="http://schemas.microsoft.com/office/drawing/2014/main" id="{1F2F3838-F847-4034-B000-77FA948EA36F}"/>
              </a:ext>
            </a:extLst>
          </p:cNvPr>
          <p:cNvSpPr/>
          <p:nvPr/>
        </p:nvSpPr>
        <p:spPr>
          <a:xfrm>
            <a:off x="5421190"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663" name="Straight Arrow Connector 662">
            <a:extLst>
              <a:ext uri="{FF2B5EF4-FFF2-40B4-BE49-F238E27FC236}">
                <a16:creationId xmlns:a16="http://schemas.microsoft.com/office/drawing/2014/main" id="{CAE53328-72FE-4173-8C53-6446FB7E8C7F}"/>
              </a:ext>
            </a:extLst>
          </p:cNvPr>
          <p:cNvCxnSpPr>
            <a:cxnSpLocks/>
          </p:cNvCxnSpPr>
          <p:nvPr/>
        </p:nvCxnSpPr>
        <p:spPr>
          <a:xfrm>
            <a:off x="5789349"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64" name="Straight Arrow Connector 663">
            <a:extLst>
              <a:ext uri="{FF2B5EF4-FFF2-40B4-BE49-F238E27FC236}">
                <a16:creationId xmlns:a16="http://schemas.microsoft.com/office/drawing/2014/main" id="{7BAA0777-949D-461C-8BA5-C38023E17B15}"/>
              </a:ext>
            </a:extLst>
          </p:cNvPr>
          <p:cNvCxnSpPr>
            <a:cxnSpLocks/>
          </p:cNvCxnSpPr>
          <p:nvPr/>
        </p:nvCxnSpPr>
        <p:spPr>
          <a:xfrm>
            <a:off x="5781329"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665" name="TextBox 664">
            <a:extLst>
              <a:ext uri="{FF2B5EF4-FFF2-40B4-BE49-F238E27FC236}">
                <a16:creationId xmlns:a16="http://schemas.microsoft.com/office/drawing/2014/main" id="{FD981F36-4C1C-46DF-9142-1B7F28E0B106}"/>
              </a:ext>
            </a:extLst>
          </p:cNvPr>
          <p:cNvSpPr txBox="1"/>
          <p:nvPr/>
        </p:nvSpPr>
        <p:spPr>
          <a:xfrm>
            <a:off x="5413508"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666" name="Straight Arrow Connector 665">
            <a:extLst>
              <a:ext uri="{FF2B5EF4-FFF2-40B4-BE49-F238E27FC236}">
                <a16:creationId xmlns:a16="http://schemas.microsoft.com/office/drawing/2014/main" id="{CF7EC876-8D9C-4C13-85EF-657EA58823FE}"/>
              </a:ext>
            </a:extLst>
          </p:cNvPr>
          <p:cNvCxnSpPr>
            <a:cxnSpLocks/>
          </p:cNvCxnSpPr>
          <p:nvPr/>
        </p:nvCxnSpPr>
        <p:spPr>
          <a:xfrm>
            <a:off x="5259467"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67" name="Straight Arrow Connector 666">
            <a:extLst>
              <a:ext uri="{FF2B5EF4-FFF2-40B4-BE49-F238E27FC236}">
                <a16:creationId xmlns:a16="http://schemas.microsoft.com/office/drawing/2014/main" id="{0EE3C4C0-A23E-4940-9AB1-D527FE01A9E7}"/>
              </a:ext>
            </a:extLst>
          </p:cNvPr>
          <p:cNvCxnSpPr>
            <a:cxnSpLocks/>
          </p:cNvCxnSpPr>
          <p:nvPr/>
        </p:nvCxnSpPr>
        <p:spPr>
          <a:xfrm>
            <a:off x="5271350"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668" name="TextBox 667">
            <a:extLst>
              <a:ext uri="{FF2B5EF4-FFF2-40B4-BE49-F238E27FC236}">
                <a16:creationId xmlns:a16="http://schemas.microsoft.com/office/drawing/2014/main" id="{6B9BCF94-A90E-4809-A344-022156E50B54}"/>
              </a:ext>
            </a:extLst>
          </p:cNvPr>
          <p:cNvSpPr txBox="1"/>
          <p:nvPr/>
        </p:nvSpPr>
        <p:spPr>
          <a:xfrm>
            <a:off x="5332567"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69" name="TextBox 668">
            <a:extLst>
              <a:ext uri="{FF2B5EF4-FFF2-40B4-BE49-F238E27FC236}">
                <a16:creationId xmlns:a16="http://schemas.microsoft.com/office/drawing/2014/main" id="{476489AB-F3D4-4FB9-A6B9-EC0751837591}"/>
              </a:ext>
            </a:extLst>
          </p:cNvPr>
          <p:cNvSpPr txBox="1"/>
          <p:nvPr/>
        </p:nvSpPr>
        <p:spPr>
          <a:xfrm>
            <a:off x="5354143"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70" name="TextBox 669">
            <a:extLst>
              <a:ext uri="{FF2B5EF4-FFF2-40B4-BE49-F238E27FC236}">
                <a16:creationId xmlns:a16="http://schemas.microsoft.com/office/drawing/2014/main" id="{AE96878F-F270-4323-BAEC-6ADE50BEC0C7}"/>
              </a:ext>
            </a:extLst>
          </p:cNvPr>
          <p:cNvSpPr txBox="1"/>
          <p:nvPr/>
        </p:nvSpPr>
        <p:spPr>
          <a:xfrm>
            <a:off x="5340098"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71" name="TextBox 670">
            <a:extLst>
              <a:ext uri="{FF2B5EF4-FFF2-40B4-BE49-F238E27FC236}">
                <a16:creationId xmlns:a16="http://schemas.microsoft.com/office/drawing/2014/main" id="{8805DC2D-1507-4DEE-8CCB-EA23FB0F8C57}"/>
              </a:ext>
            </a:extLst>
          </p:cNvPr>
          <p:cNvSpPr txBox="1"/>
          <p:nvPr/>
        </p:nvSpPr>
        <p:spPr>
          <a:xfrm>
            <a:off x="5361674"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672" name="TextBox 671">
            <a:extLst>
              <a:ext uri="{FF2B5EF4-FFF2-40B4-BE49-F238E27FC236}">
                <a16:creationId xmlns:a16="http://schemas.microsoft.com/office/drawing/2014/main" id="{1C426B31-A352-4EFA-8D53-F9D3A0FCB2AD}"/>
              </a:ext>
            </a:extLst>
          </p:cNvPr>
          <p:cNvSpPr txBox="1"/>
          <p:nvPr/>
        </p:nvSpPr>
        <p:spPr>
          <a:xfrm>
            <a:off x="4973243"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73" name="TextBox 672">
            <a:extLst>
              <a:ext uri="{FF2B5EF4-FFF2-40B4-BE49-F238E27FC236}">
                <a16:creationId xmlns:a16="http://schemas.microsoft.com/office/drawing/2014/main" id="{8B80C7FF-8101-48C9-A871-D510D3EFA583}"/>
              </a:ext>
            </a:extLst>
          </p:cNvPr>
          <p:cNvSpPr txBox="1"/>
          <p:nvPr/>
        </p:nvSpPr>
        <p:spPr>
          <a:xfrm>
            <a:off x="4965401"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674" name="Straight Connector 673">
            <a:extLst>
              <a:ext uri="{FF2B5EF4-FFF2-40B4-BE49-F238E27FC236}">
                <a16:creationId xmlns:a16="http://schemas.microsoft.com/office/drawing/2014/main" id="{587755F0-6020-4EDF-ADCE-6574BD37B705}"/>
              </a:ext>
            </a:extLst>
          </p:cNvPr>
          <p:cNvCxnSpPr>
            <a:cxnSpLocks/>
          </p:cNvCxnSpPr>
          <p:nvPr/>
        </p:nvCxnSpPr>
        <p:spPr>
          <a:xfrm>
            <a:off x="3618655"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75" name="TextBox 674">
            <a:extLst>
              <a:ext uri="{FF2B5EF4-FFF2-40B4-BE49-F238E27FC236}">
                <a16:creationId xmlns:a16="http://schemas.microsoft.com/office/drawing/2014/main" id="{FF3818E0-70A2-4A8B-9834-7E4715558931}"/>
              </a:ext>
            </a:extLst>
          </p:cNvPr>
          <p:cNvSpPr txBox="1"/>
          <p:nvPr/>
        </p:nvSpPr>
        <p:spPr>
          <a:xfrm>
            <a:off x="2447446"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76" name="TextBox 675">
            <a:extLst>
              <a:ext uri="{FF2B5EF4-FFF2-40B4-BE49-F238E27FC236}">
                <a16:creationId xmlns:a16="http://schemas.microsoft.com/office/drawing/2014/main" id="{D50454BB-F3A8-4FC9-9A0B-25275994BD85}"/>
              </a:ext>
            </a:extLst>
          </p:cNvPr>
          <p:cNvSpPr txBox="1"/>
          <p:nvPr/>
        </p:nvSpPr>
        <p:spPr>
          <a:xfrm>
            <a:off x="34617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77" name="TextBox 676">
            <a:extLst>
              <a:ext uri="{FF2B5EF4-FFF2-40B4-BE49-F238E27FC236}">
                <a16:creationId xmlns:a16="http://schemas.microsoft.com/office/drawing/2014/main" id="{F758ACBA-6AC5-4821-9F71-448F7D1054F5}"/>
              </a:ext>
            </a:extLst>
          </p:cNvPr>
          <p:cNvSpPr txBox="1"/>
          <p:nvPr/>
        </p:nvSpPr>
        <p:spPr>
          <a:xfrm>
            <a:off x="46809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79" name="Rectangle 678">
            <a:extLst>
              <a:ext uri="{FF2B5EF4-FFF2-40B4-BE49-F238E27FC236}">
                <a16:creationId xmlns:a16="http://schemas.microsoft.com/office/drawing/2014/main" id="{1220708C-ABAC-458E-BD82-EA896D69A7FF}"/>
              </a:ext>
            </a:extLst>
          </p:cNvPr>
          <p:cNvSpPr/>
          <p:nvPr/>
        </p:nvSpPr>
        <p:spPr>
          <a:xfrm>
            <a:off x="7303825" y="1839488"/>
            <a:ext cx="814838" cy="469245"/>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4310ADEC-77C3-4B40-995C-5E0A0781E640}"/>
              </a:ext>
            </a:extLst>
          </p:cNvPr>
          <p:cNvSpPr/>
          <p:nvPr/>
        </p:nvSpPr>
        <p:spPr>
          <a:xfrm>
            <a:off x="8296965" y="1835599"/>
            <a:ext cx="1068123" cy="399677"/>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1" name="Rectangle 680">
            <a:extLst>
              <a:ext uri="{FF2B5EF4-FFF2-40B4-BE49-F238E27FC236}">
                <a16:creationId xmlns:a16="http://schemas.microsoft.com/office/drawing/2014/main" id="{87CC05C2-1B79-4542-B817-903E6F55EEC0}"/>
              </a:ext>
            </a:extLst>
          </p:cNvPr>
          <p:cNvSpPr/>
          <p:nvPr/>
        </p:nvSpPr>
        <p:spPr>
          <a:xfrm>
            <a:off x="9547770" y="1764568"/>
            <a:ext cx="1030368" cy="420051"/>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2" name="Parallelogram 681">
            <a:extLst>
              <a:ext uri="{FF2B5EF4-FFF2-40B4-BE49-F238E27FC236}">
                <a16:creationId xmlns:a16="http://schemas.microsoft.com/office/drawing/2014/main" id="{9F3C7948-10D3-45B4-B7A7-36BDA9AB97DF}"/>
              </a:ext>
            </a:extLst>
          </p:cNvPr>
          <p:cNvSpPr/>
          <p:nvPr/>
        </p:nvSpPr>
        <p:spPr>
          <a:xfrm>
            <a:off x="6165536" y="1839489"/>
            <a:ext cx="986630" cy="469243"/>
          </a:xfrm>
          <a:prstGeom prst="parallelogram">
            <a:avLst>
              <a:gd name="adj" fmla="val 17754"/>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3" name="TextBox 682">
            <a:extLst>
              <a:ext uri="{FF2B5EF4-FFF2-40B4-BE49-F238E27FC236}">
                <a16:creationId xmlns:a16="http://schemas.microsoft.com/office/drawing/2014/main" id="{9FF52F71-532A-4DC5-8EFB-FC73BB54D2BC}"/>
              </a:ext>
            </a:extLst>
          </p:cNvPr>
          <p:cNvSpPr txBox="1"/>
          <p:nvPr/>
        </p:nvSpPr>
        <p:spPr>
          <a:xfrm>
            <a:off x="6225326" y="1906953"/>
            <a:ext cx="874296" cy="338554"/>
          </a:xfrm>
          <a:prstGeom prst="rect">
            <a:avLst/>
          </a:prstGeom>
          <a:noFill/>
        </p:spPr>
        <p:txBody>
          <a:bodyPr wrap="square" rtlCol="0">
            <a:spAutoFit/>
          </a:bodyPr>
          <a:lstStyle/>
          <a:p>
            <a:pPr algn="ctr"/>
            <a:r>
              <a:rPr lang="en-US" sz="1600" i="1" dirty="0">
                <a:solidFill>
                  <a:srgbClr val="C00000"/>
                </a:solidFill>
                <a:latin typeface="Arial" panose="020B0604020202020204" pitchFamily="34" charset="0"/>
                <a:cs typeface="Arial" panose="020B0604020202020204" pitchFamily="34" charset="0"/>
              </a:rPr>
              <a:t>Safety</a:t>
            </a:r>
          </a:p>
        </p:txBody>
      </p:sp>
      <p:sp>
        <p:nvSpPr>
          <p:cNvPr id="684" name="TextBox 683">
            <a:extLst>
              <a:ext uri="{FF2B5EF4-FFF2-40B4-BE49-F238E27FC236}">
                <a16:creationId xmlns:a16="http://schemas.microsoft.com/office/drawing/2014/main" id="{0DA9DC16-0202-4F65-8F00-AD4F5AC0FCF5}"/>
              </a:ext>
            </a:extLst>
          </p:cNvPr>
          <p:cNvSpPr txBox="1"/>
          <p:nvPr/>
        </p:nvSpPr>
        <p:spPr>
          <a:xfrm>
            <a:off x="7212521" y="1812500"/>
            <a:ext cx="986627" cy="523220"/>
          </a:xfrm>
          <a:prstGeom prst="rect">
            <a:avLst/>
          </a:prstGeom>
          <a:noFill/>
        </p:spPr>
        <p:txBody>
          <a:bodyPr wrap="square" rtlCol="0">
            <a:spAutoFit/>
          </a:bodyPr>
          <a:lstStyle/>
          <a:p>
            <a:pPr algn="ctr"/>
            <a:r>
              <a:rPr lang="en-US" sz="1400" i="1" dirty="0">
                <a:solidFill>
                  <a:srgbClr val="00B050"/>
                </a:solidFill>
                <a:latin typeface="Arial" panose="020B0604020202020204" pitchFamily="34" charset="0"/>
                <a:cs typeface="Arial" panose="020B0604020202020204" pitchFamily="34" charset="0"/>
              </a:rPr>
              <a:t>Environ-</a:t>
            </a:r>
            <a:br>
              <a:rPr lang="en-US" sz="1400" i="1" dirty="0">
                <a:solidFill>
                  <a:srgbClr val="00B050"/>
                </a:solidFill>
                <a:latin typeface="Arial" panose="020B0604020202020204" pitchFamily="34" charset="0"/>
                <a:cs typeface="Arial" panose="020B0604020202020204" pitchFamily="34" charset="0"/>
              </a:rPr>
            </a:br>
            <a:r>
              <a:rPr lang="en-US" sz="1400" i="1" dirty="0">
                <a:solidFill>
                  <a:srgbClr val="00B050"/>
                </a:solidFill>
                <a:latin typeface="Arial" panose="020B0604020202020204" pitchFamily="34" charset="0"/>
                <a:cs typeface="Arial" panose="020B0604020202020204" pitchFamily="34" charset="0"/>
              </a:rPr>
              <a:t>mental</a:t>
            </a:r>
          </a:p>
        </p:txBody>
      </p:sp>
      <p:sp>
        <p:nvSpPr>
          <p:cNvPr id="685" name="TextBox 684">
            <a:extLst>
              <a:ext uri="{FF2B5EF4-FFF2-40B4-BE49-F238E27FC236}">
                <a16:creationId xmlns:a16="http://schemas.microsoft.com/office/drawing/2014/main" id="{75CDEA6B-487C-4116-A636-A49DDA4F6440}"/>
              </a:ext>
            </a:extLst>
          </p:cNvPr>
          <p:cNvSpPr txBox="1"/>
          <p:nvPr/>
        </p:nvSpPr>
        <p:spPr>
          <a:xfrm>
            <a:off x="8199148" y="1876346"/>
            <a:ext cx="1238403" cy="307777"/>
          </a:xfrm>
          <a:prstGeom prst="rect">
            <a:avLst/>
          </a:prstGeom>
          <a:noFill/>
        </p:spPr>
        <p:txBody>
          <a:bodyPr wrap="square" rtlCol="0">
            <a:spAutoFit/>
          </a:bodyPr>
          <a:lstStyle/>
          <a:p>
            <a:pPr algn="ctr"/>
            <a:r>
              <a:rPr lang="en-US" sz="1400" i="1" dirty="0">
                <a:solidFill>
                  <a:srgbClr val="000099"/>
                </a:solidFill>
                <a:latin typeface="Arial" panose="020B0604020202020204" pitchFamily="34" charset="0"/>
                <a:cs typeface="Arial" panose="020B0604020202020204" pitchFamily="34" charset="0"/>
              </a:rPr>
              <a:t>Operational</a:t>
            </a:r>
            <a:endParaRPr lang="en-US" sz="1000" i="1" dirty="0">
              <a:solidFill>
                <a:srgbClr val="000099"/>
              </a:solidFill>
              <a:latin typeface="Arial" panose="020B0604020202020204" pitchFamily="34" charset="0"/>
              <a:cs typeface="Arial" panose="020B0604020202020204" pitchFamily="34" charset="0"/>
            </a:endParaRPr>
          </a:p>
        </p:txBody>
      </p:sp>
      <p:sp>
        <p:nvSpPr>
          <p:cNvPr id="686" name="TextBox 685">
            <a:extLst>
              <a:ext uri="{FF2B5EF4-FFF2-40B4-BE49-F238E27FC236}">
                <a16:creationId xmlns:a16="http://schemas.microsoft.com/office/drawing/2014/main" id="{0378F0E7-911A-4F37-B08F-6C59DC89EA61}"/>
              </a:ext>
            </a:extLst>
          </p:cNvPr>
          <p:cNvSpPr txBox="1"/>
          <p:nvPr/>
        </p:nvSpPr>
        <p:spPr>
          <a:xfrm>
            <a:off x="9442604" y="1713909"/>
            <a:ext cx="1238403" cy="523220"/>
          </a:xfrm>
          <a:prstGeom prst="rect">
            <a:avLst/>
          </a:prstGeom>
          <a:noFill/>
          <a:ln>
            <a:noFill/>
            <a:prstDash val="dash"/>
          </a:ln>
        </p:spPr>
        <p:txBody>
          <a:bodyPr wrap="square" rtlCol="0">
            <a:spAutoFit/>
          </a:bodyPr>
          <a:lstStyle/>
          <a:p>
            <a:pPr algn="ctr"/>
            <a:r>
              <a:rPr lang="en-US" sz="1400" i="1" dirty="0">
                <a:solidFill>
                  <a:schemeClr val="tx1">
                    <a:lumMod val="75000"/>
                    <a:lumOff val="25000"/>
                  </a:schemeClr>
                </a:solidFill>
                <a:latin typeface="Arial" panose="020B0604020202020204" pitchFamily="34" charset="0"/>
                <a:cs typeface="Arial" panose="020B0604020202020204" pitchFamily="34" charset="0"/>
              </a:rPr>
              <a:t>Non-</a:t>
            </a:r>
            <a:br>
              <a:rPr lang="en-US" sz="1400" i="1" dirty="0">
                <a:solidFill>
                  <a:schemeClr val="tx1">
                    <a:lumMod val="75000"/>
                    <a:lumOff val="25000"/>
                  </a:schemeClr>
                </a:solidFill>
                <a:latin typeface="Arial" panose="020B0604020202020204" pitchFamily="34" charset="0"/>
                <a:cs typeface="Arial" panose="020B0604020202020204" pitchFamily="34" charset="0"/>
              </a:rPr>
            </a:br>
            <a:r>
              <a:rPr lang="en-US" sz="1400" i="1"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87" name="Rectangle 686">
            <a:extLst>
              <a:ext uri="{FF2B5EF4-FFF2-40B4-BE49-F238E27FC236}">
                <a16:creationId xmlns:a16="http://schemas.microsoft.com/office/drawing/2014/main" id="{9190CB2D-1C15-4B9E-840C-8BFFF902589D}"/>
              </a:ext>
            </a:extLst>
          </p:cNvPr>
          <p:cNvSpPr/>
          <p:nvPr/>
        </p:nvSpPr>
        <p:spPr>
          <a:xfrm>
            <a:off x="6739208"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88" name="TextBox 687">
            <a:extLst>
              <a:ext uri="{FF2B5EF4-FFF2-40B4-BE49-F238E27FC236}">
                <a16:creationId xmlns:a16="http://schemas.microsoft.com/office/drawing/2014/main" id="{870E00F8-271A-471C-A0BF-86BD4A66BF90}"/>
              </a:ext>
            </a:extLst>
          </p:cNvPr>
          <p:cNvSpPr txBox="1"/>
          <p:nvPr/>
        </p:nvSpPr>
        <p:spPr>
          <a:xfrm>
            <a:off x="6747231"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689" name="TextBox 688">
            <a:extLst>
              <a:ext uri="{FF2B5EF4-FFF2-40B4-BE49-F238E27FC236}">
                <a16:creationId xmlns:a16="http://schemas.microsoft.com/office/drawing/2014/main" id="{CFAEA73E-A4D1-42EC-9192-AF1B21B8E8A5}"/>
              </a:ext>
            </a:extLst>
          </p:cNvPr>
          <p:cNvSpPr txBox="1"/>
          <p:nvPr/>
        </p:nvSpPr>
        <p:spPr>
          <a:xfrm>
            <a:off x="6717024"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690" name="TextBox 689">
            <a:extLst>
              <a:ext uri="{FF2B5EF4-FFF2-40B4-BE49-F238E27FC236}">
                <a16:creationId xmlns:a16="http://schemas.microsoft.com/office/drawing/2014/main" id="{A8FA8494-F743-495C-A066-E3152ADFB1D7}"/>
              </a:ext>
            </a:extLst>
          </p:cNvPr>
          <p:cNvSpPr txBox="1"/>
          <p:nvPr/>
        </p:nvSpPr>
        <p:spPr>
          <a:xfrm>
            <a:off x="6685210"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691" name="Rectangle 690">
            <a:extLst>
              <a:ext uri="{FF2B5EF4-FFF2-40B4-BE49-F238E27FC236}">
                <a16:creationId xmlns:a16="http://schemas.microsoft.com/office/drawing/2014/main" id="{8B659231-F6AE-41BA-9894-FE63DBCB6E2B}"/>
              </a:ext>
            </a:extLst>
          </p:cNvPr>
          <p:cNvSpPr/>
          <p:nvPr/>
        </p:nvSpPr>
        <p:spPr>
          <a:xfrm>
            <a:off x="7105871"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92" name="TextBox 691">
            <a:extLst>
              <a:ext uri="{FF2B5EF4-FFF2-40B4-BE49-F238E27FC236}">
                <a16:creationId xmlns:a16="http://schemas.microsoft.com/office/drawing/2014/main" id="{E71556A6-7578-44C3-8A56-FD1CDAE92A28}"/>
              </a:ext>
            </a:extLst>
          </p:cNvPr>
          <p:cNvSpPr txBox="1"/>
          <p:nvPr/>
        </p:nvSpPr>
        <p:spPr>
          <a:xfrm>
            <a:off x="7020682"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693" name="Rectangle 692">
            <a:extLst>
              <a:ext uri="{FF2B5EF4-FFF2-40B4-BE49-F238E27FC236}">
                <a16:creationId xmlns:a16="http://schemas.microsoft.com/office/drawing/2014/main" id="{1E92F6C1-4BD5-4837-93AD-C91C1900881A}"/>
              </a:ext>
            </a:extLst>
          </p:cNvPr>
          <p:cNvSpPr/>
          <p:nvPr/>
        </p:nvSpPr>
        <p:spPr>
          <a:xfrm>
            <a:off x="7105871"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94" name="Rectangle 693">
            <a:extLst>
              <a:ext uri="{FF2B5EF4-FFF2-40B4-BE49-F238E27FC236}">
                <a16:creationId xmlns:a16="http://schemas.microsoft.com/office/drawing/2014/main" id="{13C8AEC7-6EC0-4868-A5B5-4BAB5C65AC3E}"/>
              </a:ext>
            </a:extLst>
          </p:cNvPr>
          <p:cNvSpPr/>
          <p:nvPr/>
        </p:nvSpPr>
        <p:spPr>
          <a:xfrm>
            <a:off x="6739208"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95" name="Rectangle 694">
            <a:extLst>
              <a:ext uri="{FF2B5EF4-FFF2-40B4-BE49-F238E27FC236}">
                <a16:creationId xmlns:a16="http://schemas.microsoft.com/office/drawing/2014/main" id="{46627359-67EB-4B9E-B2C3-A10890E946C4}"/>
              </a:ext>
            </a:extLst>
          </p:cNvPr>
          <p:cNvSpPr/>
          <p:nvPr/>
        </p:nvSpPr>
        <p:spPr>
          <a:xfrm>
            <a:off x="6727377"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96" name="Rectangle 695">
            <a:extLst>
              <a:ext uri="{FF2B5EF4-FFF2-40B4-BE49-F238E27FC236}">
                <a16:creationId xmlns:a16="http://schemas.microsoft.com/office/drawing/2014/main" id="{3265836D-3D9C-4617-A13D-127E895E8D64}"/>
              </a:ext>
            </a:extLst>
          </p:cNvPr>
          <p:cNvSpPr/>
          <p:nvPr/>
        </p:nvSpPr>
        <p:spPr>
          <a:xfrm>
            <a:off x="6727377"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97" name="TextBox 696">
            <a:extLst>
              <a:ext uri="{FF2B5EF4-FFF2-40B4-BE49-F238E27FC236}">
                <a16:creationId xmlns:a16="http://schemas.microsoft.com/office/drawing/2014/main" id="{DBB1F735-F1F3-4246-AD8C-3A30867412E9}"/>
              </a:ext>
            </a:extLst>
          </p:cNvPr>
          <p:cNvSpPr txBox="1"/>
          <p:nvPr/>
        </p:nvSpPr>
        <p:spPr>
          <a:xfrm>
            <a:off x="6735602"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698" name="TextBox 697">
            <a:extLst>
              <a:ext uri="{FF2B5EF4-FFF2-40B4-BE49-F238E27FC236}">
                <a16:creationId xmlns:a16="http://schemas.microsoft.com/office/drawing/2014/main" id="{A2084ABA-E19C-405C-9147-A51C4FC827DC}"/>
              </a:ext>
            </a:extLst>
          </p:cNvPr>
          <p:cNvSpPr txBox="1"/>
          <p:nvPr/>
        </p:nvSpPr>
        <p:spPr>
          <a:xfrm>
            <a:off x="7035922"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699" name="Straight Arrow Connector 698">
            <a:extLst>
              <a:ext uri="{FF2B5EF4-FFF2-40B4-BE49-F238E27FC236}">
                <a16:creationId xmlns:a16="http://schemas.microsoft.com/office/drawing/2014/main" id="{C54AF76D-67C2-4485-9031-3E023A202DF4}"/>
              </a:ext>
            </a:extLst>
          </p:cNvPr>
          <p:cNvCxnSpPr>
            <a:cxnSpLocks/>
          </p:cNvCxnSpPr>
          <p:nvPr/>
        </p:nvCxnSpPr>
        <p:spPr>
          <a:xfrm>
            <a:off x="7474030"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00" name="Straight Arrow Connector 699">
            <a:extLst>
              <a:ext uri="{FF2B5EF4-FFF2-40B4-BE49-F238E27FC236}">
                <a16:creationId xmlns:a16="http://schemas.microsoft.com/office/drawing/2014/main" id="{4439689F-078A-4090-B631-04EDE17206B3}"/>
              </a:ext>
            </a:extLst>
          </p:cNvPr>
          <p:cNvCxnSpPr>
            <a:cxnSpLocks/>
          </p:cNvCxnSpPr>
          <p:nvPr/>
        </p:nvCxnSpPr>
        <p:spPr>
          <a:xfrm>
            <a:off x="7466010"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01" name="Straight Arrow Connector 700">
            <a:extLst>
              <a:ext uri="{FF2B5EF4-FFF2-40B4-BE49-F238E27FC236}">
                <a16:creationId xmlns:a16="http://schemas.microsoft.com/office/drawing/2014/main" id="{4587B3D4-0510-41CB-836F-A707530E59D9}"/>
              </a:ext>
            </a:extLst>
          </p:cNvPr>
          <p:cNvCxnSpPr>
            <a:stCxn id="683" idx="3"/>
          </p:cNvCxnSpPr>
          <p:nvPr/>
        </p:nvCxnSpPr>
        <p:spPr>
          <a:xfrm>
            <a:off x="7099622" y="2076230"/>
            <a:ext cx="204203" cy="13173"/>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02" name="Straight Arrow Connector 701">
            <a:extLst>
              <a:ext uri="{FF2B5EF4-FFF2-40B4-BE49-F238E27FC236}">
                <a16:creationId xmlns:a16="http://schemas.microsoft.com/office/drawing/2014/main" id="{ED26C15E-40A8-411B-B6EE-7B00004543F0}"/>
              </a:ext>
            </a:extLst>
          </p:cNvPr>
          <p:cNvCxnSpPr>
            <a:cxnSpLocks/>
          </p:cNvCxnSpPr>
          <p:nvPr/>
        </p:nvCxnSpPr>
        <p:spPr>
          <a:xfrm>
            <a:off x="8118663"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03" name="Straight Arrow Connector 702">
            <a:extLst>
              <a:ext uri="{FF2B5EF4-FFF2-40B4-BE49-F238E27FC236}">
                <a16:creationId xmlns:a16="http://schemas.microsoft.com/office/drawing/2014/main" id="{E72ED255-8AD1-487F-A3A9-077862CDE90D}"/>
              </a:ext>
            </a:extLst>
          </p:cNvPr>
          <p:cNvCxnSpPr>
            <a:cxnSpLocks/>
          </p:cNvCxnSpPr>
          <p:nvPr/>
        </p:nvCxnSpPr>
        <p:spPr>
          <a:xfrm>
            <a:off x="9372307"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04" name="Straight Arrow Connector 703">
            <a:extLst>
              <a:ext uri="{FF2B5EF4-FFF2-40B4-BE49-F238E27FC236}">
                <a16:creationId xmlns:a16="http://schemas.microsoft.com/office/drawing/2014/main" id="{8CBF7F41-C5F4-4408-89A9-EB4D36CC3415}"/>
              </a:ext>
            </a:extLst>
          </p:cNvPr>
          <p:cNvCxnSpPr>
            <a:cxnSpLocks/>
          </p:cNvCxnSpPr>
          <p:nvPr/>
        </p:nvCxnSpPr>
        <p:spPr>
          <a:xfrm>
            <a:off x="6948503"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05" name="TextBox 704">
            <a:extLst>
              <a:ext uri="{FF2B5EF4-FFF2-40B4-BE49-F238E27FC236}">
                <a16:creationId xmlns:a16="http://schemas.microsoft.com/office/drawing/2014/main" id="{6EE8539E-FF58-4A82-9EAB-BDED5ADF31A1}"/>
              </a:ext>
            </a:extLst>
          </p:cNvPr>
          <p:cNvSpPr txBox="1"/>
          <p:nvPr/>
        </p:nvSpPr>
        <p:spPr>
          <a:xfrm>
            <a:off x="7134302"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06" name="TextBox 705">
            <a:extLst>
              <a:ext uri="{FF2B5EF4-FFF2-40B4-BE49-F238E27FC236}">
                <a16:creationId xmlns:a16="http://schemas.microsoft.com/office/drawing/2014/main" id="{7E6124B8-6C0A-422E-80BD-9A135D8F12A8}"/>
              </a:ext>
            </a:extLst>
          </p:cNvPr>
          <p:cNvSpPr txBox="1"/>
          <p:nvPr/>
        </p:nvSpPr>
        <p:spPr>
          <a:xfrm>
            <a:off x="6647862"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07" name="Rectangle 706">
            <a:extLst>
              <a:ext uri="{FF2B5EF4-FFF2-40B4-BE49-F238E27FC236}">
                <a16:creationId xmlns:a16="http://schemas.microsoft.com/office/drawing/2014/main" id="{87689CD3-D09B-49CD-B6C9-5D0B59ACF856}"/>
              </a:ext>
            </a:extLst>
          </p:cNvPr>
          <p:cNvSpPr/>
          <p:nvPr/>
        </p:nvSpPr>
        <p:spPr>
          <a:xfrm>
            <a:off x="7105871"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08" name="Rectangle 707">
            <a:extLst>
              <a:ext uri="{FF2B5EF4-FFF2-40B4-BE49-F238E27FC236}">
                <a16:creationId xmlns:a16="http://schemas.microsoft.com/office/drawing/2014/main" id="{30848DBE-8E65-4E32-9635-41B8F7B0930A}"/>
              </a:ext>
            </a:extLst>
          </p:cNvPr>
          <p:cNvSpPr/>
          <p:nvPr/>
        </p:nvSpPr>
        <p:spPr>
          <a:xfrm>
            <a:off x="7105871"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09" name="Straight Arrow Connector 708">
            <a:extLst>
              <a:ext uri="{FF2B5EF4-FFF2-40B4-BE49-F238E27FC236}">
                <a16:creationId xmlns:a16="http://schemas.microsoft.com/office/drawing/2014/main" id="{EE9A8AAF-1C91-4A4C-968C-9203F0A0C584}"/>
              </a:ext>
            </a:extLst>
          </p:cNvPr>
          <p:cNvCxnSpPr>
            <a:cxnSpLocks/>
          </p:cNvCxnSpPr>
          <p:nvPr/>
        </p:nvCxnSpPr>
        <p:spPr>
          <a:xfrm>
            <a:off x="7474030"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10" name="Straight Arrow Connector 709">
            <a:extLst>
              <a:ext uri="{FF2B5EF4-FFF2-40B4-BE49-F238E27FC236}">
                <a16:creationId xmlns:a16="http://schemas.microsoft.com/office/drawing/2014/main" id="{8B9DD3E3-E3B1-457E-9AE9-66965BAC09A2}"/>
              </a:ext>
            </a:extLst>
          </p:cNvPr>
          <p:cNvCxnSpPr>
            <a:cxnSpLocks/>
          </p:cNvCxnSpPr>
          <p:nvPr/>
        </p:nvCxnSpPr>
        <p:spPr>
          <a:xfrm>
            <a:off x="7466010"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11" name="TextBox 710">
            <a:extLst>
              <a:ext uri="{FF2B5EF4-FFF2-40B4-BE49-F238E27FC236}">
                <a16:creationId xmlns:a16="http://schemas.microsoft.com/office/drawing/2014/main" id="{C5468B0F-A60F-4EEB-865D-96FFD6DBFAFA}"/>
              </a:ext>
            </a:extLst>
          </p:cNvPr>
          <p:cNvSpPr txBox="1"/>
          <p:nvPr/>
        </p:nvSpPr>
        <p:spPr>
          <a:xfrm>
            <a:off x="7142359"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12" name="Rectangle 711">
            <a:extLst>
              <a:ext uri="{FF2B5EF4-FFF2-40B4-BE49-F238E27FC236}">
                <a16:creationId xmlns:a16="http://schemas.microsoft.com/office/drawing/2014/main" id="{96556536-B703-48F2-9BF0-F4E1BA5C6C59}"/>
              </a:ext>
            </a:extLst>
          </p:cNvPr>
          <p:cNvSpPr/>
          <p:nvPr/>
        </p:nvSpPr>
        <p:spPr>
          <a:xfrm>
            <a:off x="7110226"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13" name="Rectangle 712">
            <a:extLst>
              <a:ext uri="{FF2B5EF4-FFF2-40B4-BE49-F238E27FC236}">
                <a16:creationId xmlns:a16="http://schemas.microsoft.com/office/drawing/2014/main" id="{D656D034-A0C8-4F23-BB2A-144CE7ED4DA1}"/>
              </a:ext>
            </a:extLst>
          </p:cNvPr>
          <p:cNvSpPr/>
          <p:nvPr/>
        </p:nvSpPr>
        <p:spPr>
          <a:xfrm>
            <a:off x="7110226"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14" name="Straight Arrow Connector 713">
            <a:extLst>
              <a:ext uri="{FF2B5EF4-FFF2-40B4-BE49-F238E27FC236}">
                <a16:creationId xmlns:a16="http://schemas.microsoft.com/office/drawing/2014/main" id="{D5393312-6FE7-4083-8230-C42F6C36ABC5}"/>
              </a:ext>
            </a:extLst>
          </p:cNvPr>
          <p:cNvCxnSpPr>
            <a:cxnSpLocks/>
          </p:cNvCxnSpPr>
          <p:nvPr/>
        </p:nvCxnSpPr>
        <p:spPr>
          <a:xfrm>
            <a:off x="7478385"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15" name="Straight Arrow Connector 714">
            <a:extLst>
              <a:ext uri="{FF2B5EF4-FFF2-40B4-BE49-F238E27FC236}">
                <a16:creationId xmlns:a16="http://schemas.microsoft.com/office/drawing/2014/main" id="{CA3C995E-F6D9-4F02-85F7-5F5AC931A92A}"/>
              </a:ext>
            </a:extLst>
          </p:cNvPr>
          <p:cNvCxnSpPr>
            <a:cxnSpLocks/>
          </p:cNvCxnSpPr>
          <p:nvPr/>
        </p:nvCxnSpPr>
        <p:spPr>
          <a:xfrm>
            <a:off x="7470365"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16" name="TextBox 715">
            <a:extLst>
              <a:ext uri="{FF2B5EF4-FFF2-40B4-BE49-F238E27FC236}">
                <a16:creationId xmlns:a16="http://schemas.microsoft.com/office/drawing/2014/main" id="{F3768DE3-CBCE-4256-88CE-CF43D040FA47}"/>
              </a:ext>
            </a:extLst>
          </p:cNvPr>
          <p:cNvSpPr txBox="1"/>
          <p:nvPr/>
        </p:nvSpPr>
        <p:spPr>
          <a:xfrm>
            <a:off x="7102544"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717" name="Straight Arrow Connector 716">
            <a:extLst>
              <a:ext uri="{FF2B5EF4-FFF2-40B4-BE49-F238E27FC236}">
                <a16:creationId xmlns:a16="http://schemas.microsoft.com/office/drawing/2014/main" id="{0ADC5F87-0EB7-44AC-8144-E41420F8B08B}"/>
              </a:ext>
            </a:extLst>
          </p:cNvPr>
          <p:cNvCxnSpPr>
            <a:cxnSpLocks/>
          </p:cNvCxnSpPr>
          <p:nvPr/>
        </p:nvCxnSpPr>
        <p:spPr>
          <a:xfrm>
            <a:off x="6948503"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18" name="Straight Arrow Connector 717">
            <a:extLst>
              <a:ext uri="{FF2B5EF4-FFF2-40B4-BE49-F238E27FC236}">
                <a16:creationId xmlns:a16="http://schemas.microsoft.com/office/drawing/2014/main" id="{726C2B4D-DC1C-471C-AB34-069D9DF242E7}"/>
              </a:ext>
            </a:extLst>
          </p:cNvPr>
          <p:cNvCxnSpPr>
            <a:cxnSpLocks/>
          </p:cNvCxnSpPr>
          <p:nvPr/>
        </p:nvCxnSpPr>
        <p:spPr>
          <a:xfrm>
            <a:off x="6960386"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19" name="TextBox 718">
            <a:extLst>
              <a:ext uri="{FF2B5EF4-FFF2-40B4-BE49-F238E27FC236}">
                <a16:creationId xmlns:a16="http://schemas.microsoft.com/office/drawing/2014/main" id="{C69FA0AF-4A11-48B1-8377-B1D1CA3106C8}"/>
              </a:ext>
            </a:extLst>
          </p:cNvPr>
          <p:cNvSpPr txBox="1"/>
          <p:nvPr/>
        </p:nvSpPr>
        <p:spPr>
          <a:xfrm>
            <a:off x="7021603"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20" name="TextBox 719">
            <a:extLst>
              <a:ext uri="{FF2B5EF4-FFF2-40B4-BE49-F238E27FC236}">
                <a16:creationId xmlns:a16="http://schemas.microsoft.com/office/drawing/2014/main" id="{783918F4-8AC6-4ED2-B3FB-55F62262632C}"/>
              </a:ext>
            </a:extLst>
          </p:cNvPr>
          <p:cNvSpPr txBox="1"/>
          <p:nvPr/>
        </p:nvSpPr>
        <p:spPr>
          <a:xfrm>
            <a:off x="7043179"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21" name="TextBox 720">
            <a:extLst>
              <a:ext uri="{FF2B5EF4-FFF2-40B4-BE49-F238E27FC236}">
                <a16:creationId xmlns:a16="http://schemas.microsoft.com/office/drawing/2014/main" id="{3BFF795C-90CA-47AB-AD9C-611008CCE66B}"/>
              </a:ext>
            </a:extLst>
          </p:cNvPr>
          <p:cNvSpPr txBox="1"/>
          <p:nvPr/>
        </p:nvSpPr>
        <p:spPr>
          <a:xfrm>
            <a:off x="7029134"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22" name="TextBox 721">
            <a:extLst>
              <a:ext uri="{FF2B5EF4-FFF2-40B4-BE49-F238E27FC236}">
                <a16:creationId xmlns:a16="http://schemas.microsoft.com/office/drawing/2014/main" id="{60FFCACE-E34A-41E6-A873-1BA3ACBEE29B}"/>
              </a:ext>
            </a:extLst>
          </p:cNvPr>
          <p:cNvSpPr txBox="1"/>
          <p:nvPr/>
        </p:nvSpPr>
        <p:spPr>
          <a:xfrm>
            <a:off x="7050710"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23" name="TextBox 722">
            <a:extLst>
              <a:ext uri="{FF2B5EF4-FFF2-40B4-BE49-F238E27FC236}">
                <a16:creationId xmlns:a16="http://schemas.microsoft.com/office/drawing/2014/main" id="{A4F93FAE-860C-41FD-9668-DFE0FE28F836}"/>
              </a:ext>
            </a:extLst>
          </p:cNvPr>
          <p:cNvSpPr txBox="1"/>
          <p:nvPr/>
        </p:nvSpPr>
        <p:spPr>
          <a:xfrm>
            <a:off x="6662279"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24" name="TextBox 723">
            <a:extLst>
              <a:ext uri="{FF2B5EF4-FFF2-40B4-BE49-F238E27FC236}">
                <a16:creationId xmlns:a16="http://schemas.microsoft.com/office/drawing/2014/main" id="{213400A2-1E6C-47B5-9F18-E9AB794926D0}"/>
              </a:ext>
            </a:extLst>
          </p:cNvPr>
          <p:cNvSpPr txBox="1"/>
          <p:nvPr/>
        </p:nvSpPr>
        <p:spPr>
          <a:xfrm>
            <a:off x="6654437"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25" name="Rectangle 724">
            <a:extLst>
              <a:ext uri="{FF2B5EF4-FFF2-40B4-BE49-F238E27FC236}">
                <a16:creationId xmlns:a16="http://schemas.microsoft.com/office/drawing/2014/main" id="{A8443EF6-CA17-4E13-A4FF-3BAF49053583}"/>
              </a:ext>
            </a:extLst>
          </p:cNvPr>
          <p:cNvSpPr/>
          <p:nvPr/>
        </p:nvSpPr>
        <p:spPr>
          <a:xfrm>
            <a:off x="8380985"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26" name="TextBox 725">
            <a:extLst>
              <a:ext uri="{FF2B5EF4-FFF2-40B4-BE49-F238E27FC236}">
                <a16:creationId xmlns:a16="http://schemas.microsoft.com/office/drawing/2014/main" id="{DCAFFA4D-C896-417E-88F4-B6E470506F21}"/>
              </a:ext>
            </a:extLst>
          </p:cNvPr>
          <p:cNvSpPr txBox="1"/>
          <p:nvPr/>
        </p:nvSpPr>
        <p:spPr>
          <a:xfrm>
            <a:off x="8389008"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727" name="TextBox 726">
            <a:extLst>
              <a:ext uri="{FF2B5EF4-FFF2-40B4-BE49-F238E27FC236}">
                <a16:creationId xmlns:a16="http://schemas.microsoft.com/office/drawing/2014/main" id="{A5CB61FC-2271-4418-8854-803B954D81E8}"/>
              </a:ext>
            </a:extLst>
          </p:cNvPr>
          <p:cNvSpPr txBox="1"/>
          <p:nvPr/>
        </p:nvSpPr>
        <p:spPr>
          <a:xfrm>
            <a:off x="8358801"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728" name="TextBox 727">
            <a:extLst>
              <a:ext uri="{FF2B5EF4-FFF2-40B4-BE49-F238E27FC236}">
                <a16:creationId xmlns:a16="http://schemas.microsoft.com/office/drawing/2014/main" id="{AC441F14-AA07-43D9-ACC3-95ED712FA4D3}"/>
              </a:ext>
            </a:extLst>
          </p:cNvPr>
          <p:cNvSpPr txBox="1"/>
          <p:nvPr/>
        </p:nvSpPr>
        <p:spPr>
          <a:xfrm>
            <a:off x="8326987"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729" name="Rectangle 728">
            <a:extLst>
              <a:ext uri="{FF2B5EF4-FFF2-40B4-BE49-F238E27FC236}">
                <a16:creationId xmlns:a16="http://schemas.microsoft.com/office/drawing/2014/main" id="{C1E51BDE-C50E-4427-BEEB-35FFD32BC0A0}"/>
              </a:ext>
            </a:extLst>
          </p:cNvPr>
          <p:cNvSpPr/>
          <p:nvPr/>
        </p:nvSpPr>
        <p:spPr>
          <a:xfrm>
            <a:off x="8747648"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30" name="TextBox 729">
            <a:extLst>
              <a:ext uri="{FF2B5EF4-FFF2-40B4-BE49-F238E27FC236}">
                <a16:creationId xmlns:a16="http://schemas.microsoft.com/office/drawing/2014/main" id="{6ECB1093-092A-4D44-9A74-43AAD004874E}"/>
              </a:ext>
            </a:extLst>
          </p:cNvPr>
          <p:cNvSpPr txBox="1"/>
          <p:nvPr/>
        </p:nvSpPr>
        <p:spPr>
          <a:xfrm>
            <a:off x="8662459"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31" name="Rectangle 730">
            <a:extLst>
              <a:ext uri="{FF2B5EF4-FFF2-40B4-BE49-F238E27FC236}">
                <a16:creationId xmlns:a16="http://schemas.microsoft.com/office/drawing/2014/main" id="{6489D35E-5E97-42B2-B0DF-E0096D4D825E}"/>
              </a:ext>
            </a:extLst>
          </p:cNvPr>
          <p:cNvSpPr/>
          <p:nvPr/>
        </p:nvSpPr>
        <p:spPr>
          <a:xfrm>
            <a:off x="8747648"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32" name="Rectangle 731">
            <a:extLst>
              <a:ext uri="{FF2B5EF4-FFF2-40B4-BE49-F238E27FC236}">
                <a16:creationId xmlns:a16="http://schemas.microsoft.com/office/drawing/2014/main" id="{8B372F16-4EE8-40F6-88AD-FD850F5EACAA}"/>
              </a:ext>
            </a:extLst>
          </p:cNvPr>
          <p:cNvSpPr/>
          <p:nvPr/>
        </p:nvSpPr>
        <p:spPr>
          <a:xfrm>
            <a:off x="8380985"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33" name="Rectangle 732">
            <a:extLst>
              <a:ext uri="{FF2B5EF4-FFF2-40B4-BE49-F238E27FC236}">
                <a16:creationId xmlns:a16="http://schemas.microsoft.com/office/drawing/2014/main" id="{545B5D1B-A58B-443C-8ED8-52100A675179}"/>
              </a:ext>
            </a:extLst>
          </p:cNvPr>
          <p:cNvSpPr/>
          <p:nvPr/>
        </p:nvSpPr>
        <p:spPr>
          <a:xfrm>
            <a:off x="8369154"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34" name="Rectangle 733">
            <a:extLst>
              <a:ext uri="{FF2B5EF4-FFF2-40B4-BE49-F238E27FC236}">
                <a16:creationId xmlns:a16="http://schemas.microsoft.com/office/drawing/2014/main" id="{AC8BCD32-A70B-4FE7-926B-4637F752C044}"/>
              </a:ext>
            </a:extLst>
          </p:cNvPr>
          <p:cNvSpPr/>
          <p:nvPr/>
        </p:nvSpPr>
        <p:spPr>
          <a:xfrm>
            <a:off x="8369154"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35" name="TextBox 734">
            <a:extLst>
              <a:ext uri="{FF2B5EF4-FFF2-40B4-BE49-F238E27FC236}">
                <a16:creationId xmlns:a16="http://schemas.microsoft.com/office/drawing/2014/main" id="{76219486-0209-4274-93E2-71B1C9B93E16}"/>
              </a:ext>
            </a:extLst>
          </p:cNvPr>
          <p:cNvSpPr txBox="1"/>
          <p:nvPr/>
        </p:nvSpPr>
        <p:spPr>
          <a:xfrm>
            <a:off x="8377379"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736" name="TextBox 735">
            <a:extLst>
              <a:ext uri="{FF2B5EF4-FFF2-40B4-BE49-F238E27FC236}">
                <a16:creationId xmlns:a16="http://schemas.microsoft.com/office/drawing/2014/main" id="{095D1FE1-E232-4C12-AD32-2955C10D360B}"/>
              </a:ext>
            </a:extLst>
          </p:cNvPr>
          <p:cNvSpPr txBox="1"/>
          <p:nvPr/>
        </p:nvSpPr>
        <p:spPr>
          <a:xfrm>
            <a:off x="8677699"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737" name="Straight Arrow Connector 736">
            <a:extLst>
              <a:ext uri="{FF2B5EF4-FFF2-40B4-BE49-F238E27FC236}">
                <a16:creationId xmlns:a16="http://schemas.microsoft.com/office/drawing/2014/main" id="{981B4DE9-9B2E-412B-9083-67F9F07B736D}"/>
              </a:ext>
            </a:extLst>
          </p:cNvPr>
          <p:cNvCxnSpPr>
            <a:cxnSpLocks/>
          </p:cNvCxnSpPr>
          <p:nvPr/>
        </p:nvCxnSpPr>
        <p:spPr>
          <a:xfrm>
            <a:off x="8829040" y="2226003"/>
            <a:ext cx="0" cy="30175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38" name="Straight Arrow Connector 737">
            <a:extLst>
              <a:ext uri="{FF2B5EF4-FFF2-40B4-BE49-F238E27FC236}">
                <a16:creationId xmlns:a16="http://schemas.microsoft.com/office/drawing/2014/main" id="{FD3B091A-E06E-4AEA-8AF8-A6FD9C661002}"/>
              </a:ext>
            </a:extLst>
          </p:cNvPr>
          <p:cNvCxnSpPr>
            <a:cxnSpLocks/>
          </p:cNvCxnSpPr>
          <p:nvPr/>
        </p:nvCxnSpPr>
        <p:spPr>
          <a:xfrm>
            <a:off x="9115807"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39" name="Straight Arrow Connector 738">
            <a:extLst>
              <a:ext uri="{FF2B5EF4-FFF2-40B4-BE49-F238E27FC236}">
                <a16:creationId xmlns:a16="http://schemas.microsoft.com/office/drawing/2014/main" id="{1E5F6CBB-6865-4579-A6D5-585EEEADDFAA}"/>
              </a:ext>
            </a:extLst>
          </p:cNvPr>
          <p:cNvCxnSpPr>
            <a:cxnSpLocks/>
          </p:cNvCxnSpPr>
          <p:nvPr/>
        </p:nvCxnSpPr>
        <p:spPr>
          <a:xfrm>
            <a:off x="9107787"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40" name="Straight Arrow Connector 739">
            <a:extLst>
              <a:ext uri="{FF2B5EF4-FFF2-40B4-BE49-F238E27FC236}">
                <a16:creationId xmlns:a16="http://schemas.microsoft.com/office/drawing/2014/main" id="{D9D768CF-7FC2-442D-B496-DC449E1AE7FE}"/>
              </a:ext>
            </a:extLst>
          </p:cNvPr>
          <p:cNvCxnSpPr>
            <a:cxnSpLocks/>
          </p:cNvCxnSpPr>
          <p:nvPr/>
        </p:nvCxnSpPr>
        <p:spPr>
          <a:xfrm>
            <a:off x="8590280"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41" name="TextBox 740">
            <a:extLst>
              <a:ext uri="{FF2B5EF4-FFF2-40B4-BE49-F238E27FC236}">
                <a16:creationId xmlns:a16="http://schemas.microsoft.com/office/drawing/2014/main" id="{ADA60DAA-2B0B-4CAB-9307-FEB6610AF75A}"/>
              </a:ext>
            </a:extLst>
          </p:cNvPr>
          <p:cNvSpPr txBox="1"/>
          <p:nvPr/>
        </p:nvSpPr>
        <p:spPr>
          <a:xfrm>
            <a:off x="8776079"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42" name="TextBox 741">
            <a:extLst>
              <a:ext uri="{FF2B5EF4-FFF2-40B4-BE49-F238E27FC236}">
                <a16:creationId xmlns:a16="http://schemas.microsoft.com/office/drawing/2014/main" id="{EE50F489-6277-4033-9731-5C645AB4F980}"/>
              </a:ext>
            </a:extLst>
          </p:cNvPr>
          <p:cNvSpPr txBox="1"/>
          <p:nvPr/>
        </p:nvSpPr>
        <p:spPr>
          <a:xfrm>
            <a:off x="8289639"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43" name="Rectangle 742">
            <a:extLst>
              <a:ext uri="{FF2B5EF4-FFF2-40B4-BE49-F238E27FC236}">
                <a16:creationId xmlns:a16="http://schemas.microsoft.com/office/drawing/2014/main" id="{0E071237-B185-420D-8369-14D9AE59592C}"/>
              </a:ext>
            </a:extLst>
          </p:cNvPr>
          <p:cNvSpPr/>
          <p:nvPr/>
        </p:nvSpPr>
        <p:spPr>
          <a:xfrm>
            <a:off x="8747648"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44" name="Rectangle 743">
            <a:extLst>
              <a:ext uri="{FF2B5EF4-FFF2-40B4-BE49-F238E27FC236}">
                <a16:creationId xmlns:a16="http://schemas.microsoft.com/office/drawing/2014/main" id="{18898ED3-6B3F-432B-BFCD-1F9FF8448BAA}"/>
              </a:ext>
            </a:extLst>
          </p:cNvPr>
          <p:cNvSpPr/>
          <p:nvPr/>
        </p:nvSpPr>
        <p:spPr>
          <a:xfrm>
            <a:off x="8747648"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45" name="Straight Arrow Connector 744">
            <a:extLst>
              <a:ext uri="{FF2B5EF4-FFF2-40B4-BE49-F238E27FC236}">
                <a16:creationId xmlns:a16="http://schemas.microsoft.com/office/drawing/2014/main" id="{66A71316-7A9F-463E-8F53-D091FBB79749}"/>
              </a:ext>
            </a:extLst>
          </p:cNvPr>
          <p:cNvCxnSpPr>
            <a:cxnSpLocks/>
          </p:cNvCxnSpPr>
          <p:nvPr/>
        </p:nvCxnSpPr>
        <p:spPr>
          <a:xfrm>
            <a:off x="9115807"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a:extLst>
              <a:ext uri="{FF2B5EF4-FFF2-40B4-BE49-F238E27FC236}">
                <a16:creationId xmlns:a16="http://schemas.microsoft.com/office/drawing/2014/main" id="{23A45C7E-78A1-4CB1-80E6-309548FB5AEC}"/>
              </a:ext>
            </a:extLst>
          </p:cNvPr>
          <p:cNvCxnSpPr>
            <a:cxnSpLocks/>
          </p:cNvCxnSpPr>
          <p:nvPr/>
        </p:nvCxnSpPr>
        <p:spPr>
          <a:xfrm>
            <a:off x="9107787"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47" name="TextBox 746">
            <a:extLst>
              <a:ext uri="{FF2B5EF4-FFF2-40B4-BE49-F238E27FC236}">
                <a16:creationId xmlns:a16="http://schemas.microsoft.com/office/drawing/2014/main" id="{9516498C-1725-4661-890C-1410E0D3416B}"/>
              </a:ext>
            </a:extLst>
          </p:cNvPr>
          <p:cNvSpPr txBox="1"/>
          <p:nvPr/>
        </p:nvSpPr>
        <p:spPr>
          <a:xfrm>
            <a:off x="8784136"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48" name="Rectangle 747">
            <a:extLst>
              <a:ext uri="{FF2B5EF4-FFF2-40B4-BE49-F238E27FC236}">
                <a16:creationId xmlns:a16="http://schemas.microsoft.com/office/drawing/2014/main" id="{5B2D271B-2591-4BBA-B728-3E79D4B8D019}"/>
              </a:ext>
            </a:extLst>
          </p:cNvPr>
          <p:cNvSpPr/>
          <p:nvPr/>
        </p:nvSpPr>
        <p:spPr>
          <a:xfrm>
            <a:off x="8752003"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49" name="Rectangle 748">
            <a:extLst>
              <a:ext uri="{FF2B5EF4-FFF2-40B4-BE49-F238E27FC236}">
                <a16:creationId xmlns:a16="http://schemas.microsoft.com/office/drawing/2014/main" id="{47ADEBE5-1B3A-4852-9457-5CC17A1AEBE7}"/>
              </a:ext>
            </a:extLst>
          </p:cNvPr>
          <p:cNvSpPr/>
          <p:nvPr/>
        </p:nvSpPr>
        <p:spPr>
          <a:xfrm>
            <a:off x="8752003"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50" name="Straight Arrow Connector 749">
            <a:extLst>
              <a:ext uri="{FF2B5EF4-FFF2-40B4-BE49-F238E27FC236}">
                <a16:creationId xmlns:a16="http://schemas.microsoft.com/office/drawing/2014/main" id="{BB8F9ADC-3B87-47D7-8A18-A0F6D4B28AD2}"/>
              </a:ext>
            </a:extLst>
          </p:cNvPr>
          <p:cNvCxnSpPr>
            <a:cxnSpLocks/>
          </p:cNvCxnSpPr>
          <p:nvPr/>
        </p:nvCxnSpPr>
        <p:spPr>
          <a:xfrm>
            <a:off x="9120162"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51" name="Straight Arrow Connector 750">
            <a:extLst>
              <a:ext uri="{FF2B5EF4-FFF2-40B4-BE49-F238E27FC236}">
                <a16:creationId xmlns:a16="http://schemas.microsoft.com/office/drawing/2014/main" id="{48723884-1717-4731-B3DE-BBCBCC72B356}"/>
              </a:ext>
            </a:extLst>
          </p:cNvPr>
          <p:cNvCxnSpPr>
            <a:cxnSpLocks/>
          </p:cNvCxnSpPr>
          <p:nvPr/>
        </p:nvCxnSpPr>
        <p:spPr>
          <a:xfrm>
            <a:off x="9112142"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52" name="TextBox 751">
            <a:extLst>
              <a:ext uri="{FF2B5EF4-FFF2-40B4-BE49-F238E27FC236}">
                <a16:creationId xmlns:a16="http://schemas.microsoft.com/office/drawing/2014/main" id="{157D9ECD-D70C-4500-85B2-7383177C9B9E}"/>
              </a:ext>
            </a:extLst>
          </p:cNvPr>
          <p:cNvSpPr txBox="1"/>
          <p:nvPr/>
        </p:nvSpPr>
        <p:spPr>
          <a:xfrm>
            <a:off x="8744321"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753" name="Straight Arrow Connector 752">
            <a:extLst>
              <a:ext uri="{FF2B5EF4-FFF2-40B4-BE49-F238E27FC236}">
                <a16:creationId xmlns:a16="http://schemas.microsoft.com/office/drawing/2014/main" id="{F86FD2F7-DCD6-474C-98DD-51BEF0BC5AC1}"/>
              </a:ext>
            </a:extLst>
          </p:cNvPr>
          <p:cNvCxnSpPr>
            <a:cxnSpLocks/>
          </p:cNvCxnSpPr>
          <p:nvPr/>
        </p:nvCxnSpPr>
        <p:spPr>
          <a:xfrm>
            <a:off x="8590280"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54" name="Straight Arrow Connector 753">
            <a:extLst>
              <a:ext uri="{FF2B5EF4-FFF2-40B4-BE49-F238E27FC236}">
                <a16:creationId xmlns:a16="http://schemas.microsoft.com/office/drawing/2014/main" id="{F00E7E06-C0B2-495B-8B5B-BF7F6C777017}"/>
              </a:ext>
            </a:extLst>
          </p:cNvPr>
          <p:cNvCxnSpPr>
            <a:cxnSpLocks/>
          </p:cNvCxnSpPr>
          <p:nvPr/>
        </p:nvCxnSpPr>
        <p:spPr>
          <a:xfrm>
            <a:off x="8602163"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55" name="TextBox 754">
            <a:extLst>
              <a:ext uri="{FF2B5EF4-FFF2-40B4-BE49-F238E27FC236}">
                <a16:creationId xmlns:a16="http://schemas.microsoft.com/office/drawing/2014/main" id="{1B1CE55F-293A-4C96-9786-B7AC3DB93758}"/>
              </a:ext>
            </a:extLst>
          </p:cNvPr>
          <p:cNvSpPr txBox="1"/>
          <p:nvPr/>
        </p:nvSpPr>
        <p:spPr>
          <a:xfrm>
            <a:off x="8663380"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56" name="TextBox 755">
            <a:extLst>
              <a:ext uri="{FF2B5EF4-FFF2-40B4-BE49-F238E27FC236}">
                <a16:creationId xmlns:a16="http://schemas.microsoft.com/office/drawing/2014/main" id="{A342DF49-2B9C-4E8C-828F-E7438E9B0C66}"/>
              </a:ext>
            </a:extLst>
          </p:cNvPr>
          <p:cNvSpPr txBox="1"/>
          <p:nvPr/>
        </p:nvSpPr>
        <p:spPr>
          <a:xfrm>
            <a:off x="8684956"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57" name="TextBox 756">
            <a:extLst>
              <a:ext uri="{FF2B5EF4-FFF2-40B4-BE49-F238E27FC236}">
                <a16:creationId xmlns:a16="http://schemas.microsoft.com/office/drawing/2014/main" id="{674C02B4-0261-4CBB-BBEB-85B883F749FD}"/>
              </a:ext>
            </a:extLst>
          </p:cNvPr>
          <p:cNvSpPr txBox="1"/>
          <p:nvPr/>
        </p:nvSpPr>
        <p:spPr>
          <a:xfrm>
            <a:off x="8670911"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58" name="TextBox 757">
            <a:extLst>
              <a:ext uri="{FF2B5EF4-FFF2-40B4-BE49-F238E27FC236}">
                <a16:creationId xmlns:a16="http://schemas.microsoft.com/office/drawing/2014/main" id="{0493D86D-3379-41B0-A573-10E8C990516A}"/>
              </a:ext>
            </a:extLst>
          </p:cNvPr>
          <p:cNvSpPr txBox="1"/>
          <p:nvPr/>
        </p:nvSpPr>
        <p:spPr>
          <a:xfrm>
            <a:off x="8692487"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59" name="TextBox 758">
            <a:extLst>
              <a:ext uri="{FF2B5EF4-FFF2-40B4-BE49-F238E27FC236}">
                <a16:creationId xmlns:a16="http://schemas.microsoft.com/office/drawing/2014/main" id="{65CBCC75-A0BF-440E-AB96-AB1DEF17C0E1}"/>
              </a:ext>
            </a:extLst>
          </p:cNvPr>
          <p:cNvSpPr txBox="1"/>
          <p:nvPr/>
        </p:nvSpPr>
        <p:spPr>
          <a:xfrm>
            <a:off x="8304056"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60" name="TextBox 759">
            <a:extLst>
              <a:ext uri="{FF2B5EF4-FFF2-40B4-BE49-F238E27FC236}">
                <a16:creationId xmlns:a16="http://schemas.microsoft.com/office/drawing/2014/main" id="{DD3C6761-A24F-4C67-9294-2625AD7E748A}"/>
              </a:ext>
            </a:extLst>
          </p:cNvPr>
          <p:cNvSpPr txBox="1"/>
          <p:nvPr/>
        </p:nvSpPr>
        <p:spPr>
          <a:xfrm>
            <a:off x="8296214"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761" name="Connector: Elbow 760">
            <a:extLst>
              <a:ext uri="{FF2B5EF4-FFF2-40B4-BE49-F238E27FC236}">
                <a16:creationId xmlns:a16="http://schemas.microsoft.com/office/drawing/2014/main" id="{01437D07-DA94-40A2-967E-324ABF2791CC}"/>
              </a:ext>
            </a:extLst>
          </p:cNvPr>
          <p:cNvCxnSpPr>
            <a:cxnSpLocks/>
            <a:stCxn id="682" idx="4"/>
            <a:endCxn id="688" idx="0"/>
          </p:cNvCxnSpPr>
          <p:nvPr/>
        </p:nvCxnSpPr>
        <p:spPr>
          <a:xfrm rot="16200000" flipH="1">
            <a:off x="6821630" y="2145952"/>
            <a:ext cx="210077" cy="535635"/>
          </a:xfrm>
          <a:prstGeom prst="bentConnector3">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a:extLst>
              <a:ext uri="{FF2B5EF4-FFF2-40B4-BE49-F238E27FC236}">
                <a16:creationId xmlns:a16="http://schemas.microsoft.com/office/drawing/2014/main" id="{CC8C1ACA-52CE-43BF-91F0-53E7E9598850}"/>
              </a:ext>
            </a:extLst>
          </p:cNvPr>
          <p:cNvCxnSpPr>
            <a:cxnSpLocks/>
          </p:cNvCxnSpPr>
          <p:nvPr/>
        </p:nvCxnSpPr>
        <p:spPr>
          <a:xfrm>
            <a:off x="7707681" y="2311943"/>
            <a:ext cx="0" cy="1005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a:extLst>
              <a:ext uri="{FF2B5EF4-FFF2-40B4-BE49-F238E27FC236}">
                <a16:creationId xmlns:a16="http://schemas.microsoft.com/office/drawing/2014/main" id="{F9A39B6B-D542-43FB-8595-AC52E390DB89}"/>
              </a:ext>
            </a:extLst>
          </p:cNvPr>
          <p:cNvCxnSpPr>
            <a:cxnSpLocks/>
          </p:cNvCxnSpPr>
          <p:nvPr/>
        </p:nvCxnSpPr>
        <p:spPr>
          <a:xfrm flipH="1">
            <a:off x="7185033" y="2414046"/>
            <a:ext cx="52264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a:extLst>
              <a:ext uri="{FF2B5EF4-FFF2-40B4-BE49-F238E27FC236}">
                <a16:creationId xmlns:a16="http://schemas.microsoft.com/office/drawing/2014/main" id="{D1CED183-F202-4505-8EF0-0587BD83172E}"/>
              </a:ext>
            </a:extLst>
          </p:cNvPr>
          <p:cNvCxnSpPr>
            <a:cxnSpLocks/>
          </p:cNvCxnSpPr>
          <p:nvPr/>
        </p:nvCxnSpPr>
        <p:spPr>
          <a:xfrm>
            <a:off x="9464068"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65" name="Rectangle 764">
            <a:extLst>
              <a:ext uri="{FF2B5EF4-FFF2-40B4-BE49-F238E27FC236}">
                <a16:creationId xmlns:a16="http://schemas.microsoft.com/office/drawing/2014/main" id="{7E4D7430-37D3-4779-9A4F-F41B434604F2}"/>
              </a:ext>
            </a:extLst>
          </p:cNvPr>
          <p:cNvSpPr/>
          <p:nvPr/>
        </p:nvSpPr>
        <p:spPr>
          <a:xfrm>
            <a:off x="9630665" y="2524693"/>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66" name="TextBox 765">
            <a:extLst>
              <a:ext uri="{FF2B5EF4-FFF2-40B4-BE49-F238E27FC236}">
                <a16:creationId xmlns:a16="http://schemas.microsoft.com/office/drawing/2014/main" id="{4118F0DB-7D59-4F96-9611-A7CAA7345DC2}"/>
              </a:ext>
            </a:extLst>
          </p:cNvPr>
          <p:cNvSpPr txBox="1"/>
          <p:nvPr/>
        </p:nvSpPr>
        <p:spPr>
          <a:xfrm>
            <a:off x="9638688" y="2518809"/>
            <a:ext cx="89451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CBM</a:t>
            </a:r>
            <a:endParaRPr lang="en-US" dirty="0">
              <a:latin typeface="Arial" panose="020B0604020202020204" pitchFamily="34" charset="0"/>
              <a:cs typeface="Arial" panose="020B0604020202020204" pitchFamily="34" charset="0"/>
            </a:endParaRPr>
          </a:p>
        </p:txBody>
      </p:sp>
      <p:sp>
        <p:nvSpPr>
          <p:cNvPr id="767" name="TextBox 766">
            <a:extLst>
              <a:ext uri="{FF2B5EF4-FFF2-40B4-BE49-F238E27FC236}">
                <a16:creationId xmlns:a16="http://schemas.microsoft.com/office/drawing/2014/main" id="{DDE41890-D58C-4D21-9A3A-4E19FBEBE408}"/>
              </a:ext>
            </a:extLst>
          </p:cNvPr>
          <p:cNvSpPr txBox="1"/>
          <p:nvPr/>
        </p:nvSpPr>
        <p:spPr>
          <a:xfrm>
            <a:off x="9608481" y="3690124"/>
            <a:ext cx="9841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Restoration</a:t>
            </a:r>
          </a:p>
        </p:txBody>
      </p:sp>
      <p:sp>
        <p:nvSpPr>
          <p:cNvPr id="768" name="TextBox 767">
            <a:extLst>
              <a:ext uri="{FF2B5EF4-FFF2-40B4-BE49-F238E27FC236}">
                <a16:creationId xmlns:a16="http://schemas.microsoft.com/office/drawing/2014/main" id="{AF1ECB24-A634-439E-B02D-2BE71DF4C728}"/>
              </a:ext>
            </a:extLst>
          </p:cNvPr>
          <p:cNvSpPr txBox="1"/>
          <p:nvPr/>
        </p:nvSpPr>
        <p:spPr>
          <a:xfrm>
            <a:off x="9576667" y="4896364"/>
            <a:ext cx="100796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Replacement</a:t>
            </a:r>
          </a:p>
        </p:txBody>
      </p:sp>
      <p:sp>
        <p:nvSpPr>
          <p:cNvPr id="769" name="Rectangle 768">
            <a:extLst>
              <a:ext uri="{FF2B5EF4-FFF2-40B4-BE49-F238E27FC236}">
                <a16:creationId xmlns:a16="http://schemas.microsoft.com/office/drawing/2014/main" id="{6D6629AA-FA40-44BA-A30E-8A2BE0BD30E2}"/>
              </a:ext>
            </a:extLst>
          </p:cNvPr>
          <p:cNvSpPr/>
          <p:nvPr/>
        </p:nvSpPr>
        <p:spPr>
          <a:xfrm>
            <a:off x="9997328" y="295371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70" name="TextBox 769">
            <a:extLst>
              <a:ext uri="{FF2B5EF4-FFF2-40B4-BE49-F238E27FC236}">
                <a16:creationId xmlns:a16="http://schemas.microsoft.com/office/drawing/2014/main" id="{D19310BA-A620-44FD-A168-479A938F41B9}"/>
              </a:ext>
            </a:extLst>
          </p:cNvPr>
          <p:cNvSpPr txBox="1"/>
          <p:nvPr/>
        </p:nvSpPr>
        <p:spPr>
          <a:xfrm>
            <a:off x="9912139" y="2924404"/>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71" name="Rectangle 770">
            <a:extLst>
              <a:ext uri="{FF2B5EF4-FFF2-40B4-BE49-F238E27FC236}">
                <a16:creationId xmlns:a16="http://schemas.microsoft.com/office/drawing/2014/main" id="{4277735B-8A5E-4BCE-92F5-99029F3BE8EE}"/>
              </a:ext>
            </a:extLst>
          </p:cNvPr>
          <p:cNvSpPr/>
          <p:nvPr/>
        </p:nvSpPr>
        <p:spPr>
          <a:xfrm>
            <a:off x="9997328" y="325063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72" name="Rectangle 771">
            <a:extLst>
              <a:ext uri="{FF2B5EF4-FFF2-40B4-BE49-F238E27FC236}">
                <a16:creationId xmlns:a16="http://schemas.microsoft.com/office/drawing/2014/main" id="{6D3CEF37-4F26-4DE8-9CE0-07AD02FEE282}"/>
              </a:ext>
            </a:extLst>
          </p:cNvPr>
          <p:cNvSpPr/>
          <p:nvPr/>
        </p:nvSpPr>
        <p:spPr>
          <a:xfrm>
            <a:off x="9630665" y="3703954"/>
            <a:ext cx="905256"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73" name="Rectangle 772">
            <a:extLst>
              <a:ext uri="{FF2B5EF4-FFF2-40B4-BE49-F238E27FC236}">
                <a16:creationId xmlns:a16="http://schemas.microsoft.com/office/drawing/2014/main" id="{2014828C-4BE4-46FA-B916-84A80E22365F}"/>
              </a:ext>
            </a:extLst>
          </p:cNvPr>
          <p:cNvSpPr/>
          <p:nvPr/>
        </p:nvSpPr>
        <p:spPr>
          <a:xfrm>
            <a:off x="9618834" y="4918962"/>
            <a:ext cx="906341" cy="2286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74" name="Rectangle 773">
            <a:extLst>
              <a:ext uri="{FF2B5EF4-FFF2-40B4-BE49-F238E27FC236}">
                <a16:creationId xmlns:a16="http://schemas.microsoft.com/office/drawing/2014/main" id="{936D3DAD-475C-4C4A-B845-7D6ECCBFF2D2}"/>
              </a:ext>
            </a:extLst>
          </p:cNvPr>
          <p:cNvSpPr/>
          <p:nvPr/>
        </p:nvSpPr>
        <p:spPr>
          <a:xfrm>
            <a:off x="9618834" y="6141108"/>
            <a:ext cx="906341" cy="382925"/>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75" name="TextBox 774">
            <a:extLst>
              <a:ext uri="{FF2B5EF4-FFF2-40B4-BE49-F238E27FC236}">
                <a16:creationId xmlns:a16="http://schemas.microsoft.com/office/drawing/2014/main" id="{C7EFDA6B-F8DB-4B3B-9F68-B0AF37AF28B8}"/>
              </a:ext>
            </a:extLst>
          </p:cNvPr>
          <p:cNvSpPr txBox="1"/>
          <p:nvPr/>
        </p:nvSpPr>
        <p:spPr>
          <a:xfrm>
            <a:off x="9627059" y="6117126"/>
            <a:ext cx="904025"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Default Strategy?</a:t>
            </a:r>
            <a:endParaRPr lang="en-US" sz="1200" dirty="0">
              <a:latin typeface="Arial" panose="020B0604020202020204" pitchFamily="34" charset="0"/>
              <a:cs typeface="Arial" panose="020B0604020202020204" pitchFamily="34" charset="0"/>
            </a:endParaRPr>
          </a:p>
        </p:txBody>
      </p:sp>
      <p:sp>
        <p:nvSpPr>
          <p:cNvPr id="776" name="TextBox 775">
            <a:extLst>
              <a:ext uri="{FF2B5EF4-FFF2-40B4-BE49-F238E27FC236}">
                <a16:creationId xmlns:a16="http://schemas.microsoft.com/office/drawing/2014/main" id="{3CE67C16-B69F-4DC1-8783-2499414EBC70}"/>
              </a:ext>
            </a:extLst>
          </p:cNvPr>
          <p:cNvSpPr txBox="1"/>
          <p:nvPr/>
        </p:nvSpPr>
        <p:spPr>
          <a:xfrm>
            <a:off x="9927379" y="3229133"/>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cxnSp>
        <p:nvCxnSpPr>
          <p:cNvPr id="777" name="Straight Arrow Connector 776">
            <a:extLst>
              <a:ext uri="{FF2B5EF4-FFF2-40B4-BE49-F238E27FC236}">
                <a16:creationId xmlns:a16="http://schemas.microsoft.com/office/drawing/2014/main" id="{6FECCEC5-8F97-4308-9C46-C1EAEB65B0A8}"/>
              </a:ext>
            </a:extLst>
          </p:cNvPr>
          <p:cNvCxnSpPr>
            <a:cxnSpLocks/>
          </p:cNvCxnSpPr>
          <p:nvPr/>
        </p:nvCxnSpPr>
        <p:spPr>
          <a:xfrm>
            <a:off x="10078720" y="2187903"/>
            <a:ext cx="0" cy="347472"/>
          </a:xfrm>
          <a:prstGeom prst="straightConnector1">
            <a:avLst/>
          </a:prstGeom>
          <a:ln w="9525">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78" name="Straight Arrow Connector 777">
            <a:extLst>
              <a:ext uri="{FF2B5EF4-FFF2-40B4-BE49-F238E27FC236}">
                <a16:creationId xmlns:a16="http://schemas.microsoft.com/office/drawing/2014/main" id="{CFC8E0A1-26EC-432B-A2B8-AB06ECA8C0CD}"/>
              </a:ext>
            </a:extLst>
          </p:cNvPr>
          <p:cNvCxnSpPr>
            <a:cxnSpLocks/>
          </p:cNvCxnSpPr>
          <p:nvPr/>
        </p:nvCxnSpPr>
        <p:spPr>
          <a:xfrm>
            <a:off x="10365487" y="2757674"/>
            <a:ext cx="0" cy="19883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9" name="Straight Arrow Connector 778">
            <a:extLst>
              <a:ext uri="{FF2B5EF4-FFF2-40B4-BE49-F238E27FC236}">
                <a16:creationId xmlns:a16="http://schemas.microsoft.com/office/drawing/2014/main" id="{7CDAAE1B-EF78-4451-B231-726ED8726C8C}"/>
              </a:ext>
            </a:extLst>
          </p:cNvPr>
          <p:cNvCxnSpPr>
            <a:cxnSpLocks/>
          </p:cNvCxnSpPr>
          <p:nvPr/>
        </p:nvCxnSpPr>
        <p:spPr>
          <a:xfrm>
            <a:off x="10357467" y="3134796"/>
            <a:ext cx="0" cy="118494"/>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80" name="Straight Arrow Connector 779">
            <a:extLst>
              <a:ext uri="{FF2B5EF4-FFF2-40B4-BE49-F238E27FC236}">
                <a16:creationId xmlns:a16="http://schemas.microsoft.com/office/drawing/2014/main" id="{14F65A58-D759-4A97-8ED1-BC231AC7FA61}"/>
              </a:ext>
            </a:extLst>
          </p:cNvPr>
          <p:cNvCxnSpPr>
            <a:cxnSpLocks/>
          </p:cNvCxnSpPr>
          <p:nvPr/>
        </p:nvCxnSpPr>
        <p:spPr>
          <a:xfrm>
            <a:off x="9839960" y="2757674"/>
            <a:ext cx="0" cy="946280"/>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81" name="TextBox 780">
            <a:extLst>
              <a:ext uri="{FF2B5EF4-FFF2-40B4-BE49-F238E27FC236}">
                <a16:creationId xmlns:a16="http://schemas.microsoft.com/office/drawing/2014/main" id="{CC8FF910-9F82-4CF4-A5E7-35E7FB4DB68F}"/>
              </a:ext>
            </a:extLst>
          </p:cNvPr>
          <p:cNvSpPr txBox="1"/>
          <p:nvPr/>
        </p:nvSpPr>
        <p:spPr>
          <a:xfrm>
            <a:off x="10025759" y="2747043"/>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82" name="TextBox 781">
            <a:extLst>
              <a:ext uri="{FF2B5EF4-FFF2-40B4-BE49-F238E27FC236}">
                <a16:creationId xmlns:a16="http://schemas.microsoft.com/office/drawing/2014/main" id="{86F3C61C-4033-4CA3-AF38-ACD4F4548907}"/>
              </a:ext>
            </a:extLst>
          </p:cNvPr>
          <p:cNvSpPr txBox="1"/>
          <p:nvPr/>
        </p:nvSpPr>
        <p:spPr>
          <a:xfrm>
            <a:off x="9539319" y="3139548"/>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783" name="Rectangle 782">
            <a:extLst>
              <a:ext uri="{FF2B5EF4-FFF2-40B4-BE49-F238E27FC236}">
                <a16:creationId xmlns:a16="http://schemas.microsoft.com/office/drawing/2014/main" id="{87369617-2877-419E-9250-F2C2FD6EC8A5}"/>
              </a:ext>
            </a:extLst>
          </p:cNvPr>
          <p:cNvSpPr/>
          <p:nvPr/>
        </p:nvSpPr>
        <p:spPr>
          <a:xfrm>
            <a:off x="9997328" y="4133080"/>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84" name="Rectangle 783">
            <a:extLst>
              <a:ext uri="{FF2B5EF4-FFF2-40B4-BE49-F238E27FC236}">
                <a16:creationId xmlns:a16="http://schemas.microsoft.com/office/drawing/2014/main" id="{EBC16D13-DCDE-47A8-BAC5-A83F56D6F180}"/>
              </a:ext>
            </a:extLst>
          </p:cNvPr>
          <p:cNvSpPr/>
          <p:nvPr/>
        </p:nvSpPr>
        <p:spPr>
          <a:xfrm>
            <a:off x="9997328" y="4462084"/>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85" name="Straight Arrow Connector 784">
            <a:extLst>
              <a:ext uri="{FF2B5EF4-FFF2-40B4-BE49-F238E27FC236}">
                <a16:creationId xmlns:a16="http://schemas.microsoft.com/office/drawing/2014/main" id="{2D8AD1A5-3EFA-464F-900D-107AFFB9BF0D}"/>
              </a:ext>
            </a:extLst>
          </p:cNvPr>
          <p:cNvCxnSpPr>
            <a:cxnSpLocks/>
          </p:cNvCxnSpPr>
          <p:nvPr/>
        </p:nvCxnSpPr>
        <p:spPr>
          <a:xfrm>
            <a:off x="10365487" y="3934431"/>
            <a:ext cx="0" cy="201448"/>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86" name="Straight Arrow Connector 785">
            <a:extLst>
              <a:ext uri="{FF2B5EF4-FFF2-40B4-BE49-F238E27FC236}">
                <a16:creationId xmlns:a16="http://schemas.microsoft.com/office/drawing/2014/main" id="{A4DECAC9-51FF-40D9-85D9-11BD81871CC7}"/>
              </a:ext>
            </a:extLst>
          </p:cNvPr>
          <p:cNvCxnSpPr>
            <a:cxnSpLocks/>
          </p:cNvCxnSpPr>
          <p:nvPr/>
        </p:nvCxnSpPr>
        <p:spPr>
          <a:xfrm>
            <a:off x="10357467" y="4315960"/>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87" name="TextBox 786">
            <a:extLst>
              <a:ext uri="{FF2B5EF4-FFF2-40B4-BE49-F238E27FC236}">
                <a16:creationId xmlns:a16="http://schemas.microsoft.com/office/drawing/2014/main" id="{6A09F890-6CBB-454C-A13E-CAEE35C6A663}"/>
              </a:ext>
            </a:extLst>
          </p:cNvPr>
          <p:cNvSpPr txBox="1"/>
          <p:nvPr/>
        </p:nvSpPr>
        <p:spPr>
          <a:xfrm>
            <a:off x="10033816" y="3926410"/>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788" name="Rectangle 787">
            <a:extLst>
              <a:ext uri="{FF2B5EF4-FFF2-40B4-BE49-F238E27FC236}">
                <a16:creationId xmlns:a16="http://schemas.microsoft.com/office/drawing/2014/main" id="{4E506DFF-1C48-4375-A9A2-99DB14A7CADE}"/>
              </a:ext>
            </a:extLst>
          </p:cNvPr>
          <p:cNvSpPr/>
          <p:nvPr/>
        </p:nvSpPr>
        <p:spPr>
          <a:xfrm>
            <a:off x="10001683" y="5358859"/>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89" name="Rectangle 788">
            <a:extLst>
              <a:ext uri="{FF2B5EF4-FFF2-40B4-BE49-F238E27FC236}">
                <a16:creationId xmlns:a16="http://schemas.microsoft.com/office/drawing/2014/main" id="{252BBBF7-0A05-4001-9185-0D0F7683AC80}"/>
              </a:ext>
            </a:extLst>
          </p:cNvPr>
          <p:cNvSpPr/>
          <p:nvPr/>
        </p:nvSpPr>
        <p:spPr>
          <a:xfrm>
            <a:off x="10001683" y="5687863"/>
            <a:ext cx="464410" cy="182880"/>
          </a:xfrm>
          <a:prstGeom prst="rect">
            <a:avLst/>
          </a:prstGeom>
          <a:noFill/>
          <a:ln w="31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90" name="Straight Arrow Connector 789">
            <a:extLst>
              <a:ext uri="{FF2B5EF4-FFF2-40B4-BE49-F238E27FC236}">
                <a16:creationId xmlns:a16="http://schemas.microsoft.com/office/drawing/2014/main" id="{C72B4B68-DB33-41F9-89CD-443BED9DCA6C}"/>
              </a:ext>
            </a:extLst>
          </p:cNvPr>
          <p:cNvCxnSpPr>
            <a:cxnSpLocks/>
          </p:cNvCxnSpPr>
          <p:nvPr/>
        </p:nvCxnSpPr>
        <p:spPr>
          <a:xfrm>
            <a:off x="10369842" y="5151797"/>
            <a:ext cx="0" cy="20986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91" name="Straight Arrow Connector 790">
            <a:extLst>
              <a:ext uri="{FF2B5EF4-FFF2-40B4-BE49-F238E27FC236}">
                <a16:creationId xmlns:a16="http://schemas.microsoft.com/office/drawing/2014/main" id="{6B5F838E-2DAC-405B-8C14-7DBE76744DD7}"/>
              </a:ext>
            </a:extLst>
          </p:cNvPr>
          <p:cNvCxnSpPr>
            <a:cxnSpLocks/>
          </p:cNvCxnSpPr>
          <p:nvPr/>
        </p:nvCxnSpPr>
        <p:spPr>
          <a:xfrm>
            <a:off x="10361822" y="5541739"/>
            <a:ext cx="0" cy="148781"/>
          </a:xfrm>
          <a:prstGeom prst="straightConnector1">
            <a:avLst/>
          </a:prstGeom>
          <a:ln w="3175">
            <a:solidFill>
              <a:schemeClr val="tx1"/>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
        <p:nvSpPr>
          <p:cNvPr id="792" name="TextBox 791">
            <a:extLst>
              <a:ext uri="{FF2B5EF4-FFF2-40B4-BE49-F238E27FC236}">
                <a16:creationId xmlns:a16="http://schemas.microsoft.com/office/drawing/2014/main" id="{C5E33F9B-8D31-4523-8393-6191A55316B5}"/>
              </a:ext>
            </a:extLst>
          </p:cNvPr>
          <p:cNvSpPr txBox="1"/>
          <p:nvPr/>
        </p:nvSpPr>
        <p:spPr>
          <a:xfrm>
            <a:off x="9994001" y="5152189"/>
            <a:ext cx="403475" cy="182880"/>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cxnSp>
        <p:nvCxnSpPr>
          <p:cNvPr id="793" name="Straight Arrow Connector 792">
            <a:extLst>
              <a:ext uri="{FF2B5EF4-FFF2-40B4-BE49-F238E27FC236}">
                <a16:creationId xmlns:a16="http://schemas.microsoft.com/office/drawing/2014/main" id="{0C99898C-277D-46E3-BA78-BBA269FC21FF}"/>
              </a:ext>
            </a:extLst>
          </p:cNvPr>
          <p:cNvCxnSpPr>
            <a:cxnSpLocks/>
          </p:cNvCxnSpPr>
          <p:nvPr/>
        </p:nvCxnSpPr>
        <p:spPr>
          <a:xfrm>
            <a:off x="9839960" y="3934431"/>
            <a:ext cx="0" cy="984531"/>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94" name="Straight Arrow Connector 793">
            <a:extLst>
              <a:ext uri="{FF2B5EF4-FFF2-40B4-BE49-F238E27FC236}">
                <a16:creationId xmlns:a16="http://schemas.microsoft.com/office/drawing/2014/main" id="{27B4A605-7B0D-4603-86B7-012B31114403}"/>
              </a:ext>
            </a:extLst>
          </p:cNvPr>
          <p:cNvCxnSpPr>
            <a:cxnSpLocks/>
          </p:cNvCxnSpPr>
          <p:nvPr/>
        </p:nvCxnSpPr>
        <p:spPr>
          <a:xfrm>
            <a:off x="9851843" y="5151797"/>
            <a:ext cx="0" cy="992944"/>
          </a:xfrm>
          <a:prstGeom prst="straightConnector1">
            <a:avLst/>
          </a:prstGeom>
          <a:ln w="6350">
            <a:solidFill>
              <a:schemeClr val="tx1"/>
            </a:solidFill>
            <a:headEnd type="none" w="med"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95" name="TextBox 794">
            <a:extLst>
              <a:ext uri="{FF2B5EF4-FFF2-40B4-BE49-F238E27FC236}">
                <a16:creationId xmlns:a16="http://schemas.microsoft.com/office/drawing/2014/main" id="{BE8C7B17-938C-445B-85A2-E4E10B416E40}"/>
              </a:ext>
            </a:extLst>
          </p:cNvPr>
          <p:cNvSpPr txBox="1"/>
          <p:nvPr/>
        </p:nvSpPr>
        <p:spPr>
          <a:xfrm>
            <a:off x="9913060" y="4103775"/>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96" name="TextBox 795">
            <a:extLst>
              <a:ext uri="{FF2B5EF4-FFF2-40B4-BE49-F238E27FC236}">
                <a16:creationId xmlns:a16="http://schemas.microsoft.com/office/drawing/2014/main" id="{21138468-FCEA-4BA7-83ED-358C30C2A555}"/>
              </a:ext>
            </a:extLst>
          </p:cNvPr>
          <p:cNvSpPr txBox="1"/>
          <p:nvPr/>
        </p:nvSpPr>
        <p:spPr>
          <a:xfrm>
            <a:off x="9934636" y="4439692"/>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97" name="TextBox 796">
            <a:extLst>
              <a:ext uri="{FF2B5EF4-FFF2-40B4-BE49-F238E27FC236}">
                <a16:creationId xmlns:a16="http://schemas.microsoft.com/office/drawing/2014/main" id="{5ED241AC-2AA6-4447-9E0D-46FDB5FBA53C}"/>
              </a:ext>
            </a:extLst>
          </p:cNvPr>
          <p:cNvSpPr txBox="1"/>
          <p:nvPr/>
        </p:nvSpPr>
        <p:spPr>
          <a:xfrm>
            <a:off x="9920591" y="5333130"/>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Assign</a:t>
            </a:r>
            <a:endParaRPr lang="en-US" sz="1600" dirty="0">
              <a:latin typeface="Arial" panose="020B0604020202020204" pitchFamily="34" charset="0"/>
              <a:cs typeface="Arial" panose="020B0604020202020204" pitchFamily="34" charset="0"/>
            </a:endParaRPr>
          </a:p>
        </p:txBody>
      </p:sp>
      <p:sp>
        <p:nvSpPr>
          <p:cNvPr id="798" name="TextBox 797">
            <a:extLst>
              <a:ext uri="{FF2B5EF4-FFF2-40B4-BE49-F238E27FC236}">
                <a16:creationId xmlns:a16="http://schemas.microsoft.com/office/drawing/2014/main" id="{CEDFC846-D55D-4F4C-ABEF-5D6A142EF54A}"/>
              </a:ext>
            </a:extLst>
          </p:cNvPr>
          <p:cNvSpPr txBox="1"/>
          <p:nvPr/>
        </p:nvSpPr>
        <p:spPr>
          <a:xfrm>
            <a:off x="9942167" y="5669047"/>
            <a:ext cx="642468" cy="246221"/>
          </a:xfrm>
          <a:prstGeom prst="rect">
            <a:avLst/>
          </a:prstGeom>
          <a:noFill/>
        </p:spPr>
        <p:txBody>
          <a:bodyPr wrap="square" rtlCol="0" anchor="ctr" anchorCtr="0">
            <a:spAutoFit/>
          </a:bodyPr>
          <a:lstStyle/>
          <a:p>
            <a:pPr algn="ctr"/>
            <a:r>
              <a:rPr lang="en-US" sz="1000" dirty="0">
                <a:latin typeface="Arial" panose="020B0604020202020204" pitchFamily="34" charset="0"/>
                <a:cs typeface="Arial" panose="020B0604020202020204" pitchFamily="34" charset="0"/>
              </a:rPr>
              <a:t>DS?</a:t>
            </a:r>
            <a:endParaRPr lang="en-US" sz="1200" dirty="0">
              <a:latin typeface="Arial" panose="020B0604020202020204" pitchFamily="34" charset="0"/>
              <a:cs typeface="Arial" panose="020B0604020202020204" pitchFamily="34" charset="0"/>
            </a:endParaRPr>
          </a:p>
        </p:txBody>
      </p:sp>
      <p:sp>
        <p:nvSpPr>
          <p:cNvPr id="799" name="TextBox 798">
            <a:extLst>
              <a:ext uri="{FF2B5EF4-FFF2-40B4-BE49-F238E27FC236}">
                <a16:creationId xmlns:a16="http://schemas.microsoft.com/office/drawing/2014/main" id="{428805B8-0EFC-4D6F-B690-77C78BC84486}"/>
              </a:ext>
            </a:extLst>
          </p:cNvPr>
          <p:cNvSpPr txBox="1"/>
          <p:nvPr/>
        </p:nvSpPr>
        <p:spPr>
          <a:xfrm>
            <a:off x="9553736" y="4349996"/>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800" name="TextBox 799">
            <a:extLst>
              <a:ext uri="{FF2B5EF4-FFF2-40B4-BE49-F238E27FC236}">
                <a16:creationId xmlns:a16="http://schemas.microsoft.com/office/drawing/2014/main" id="{3A66B66E-6CFA-4405-94F7-ABBDAC777D44}"/>
              </a:ext>
            </a:extLst>
          </p:cNvPr>
          <p:cNvSpPr txBox="1"/>
          <p:nvPr/>
        </p:nvSpPr>
        <p:spPr>
          <a:xfrm>
            <a:off x="9545894" y="5546372"/>
            <a:ext cx="316842"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801" name="Straight Connector 800">
            <a:extLst>
              <a:ext uri="{FF2B5EF4-FFF2-40B4-BE49-F238E27FC236}">
                <a16:creationId xmlns:a16="http://schemas.microsoft.com/office/drawing/2014/main" id="{D5F65066-45C7-4FEC-95B5-78B8DEBD6A4E}"/>
              </a:ext>
            </a:extLst>
          </p:cNvPr>
          <p:cNvCxnSpPr>
            <a:cxnSpLocks/>
          </p:cNvCxnSpPr>
          <p:nvPr/>
        </p:nvCxnSpPr>
        <p:spPr>
          <a:xfrm>
            <a:off x="8199148" y="2381451"/>
            <a:ext cx="0" cy="422709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02" name="TextBox 801">
            <a:extLst>
              <a:ext uri="{FF2B5EF4-FFF2-40B4-BE49-F238E27FC236}">
                <a16:creationId xmlns:a16="http://schemas.microsoft.com/office/drawing/2014/main" id="{E1466D32-CA43-4AE0-BF47-498D1C86397D}"/>
              </a:ext>
            </a:extLst>
          </p:cNvPr>
          <p:cNvSpPr txBox="1"/>
          <p:nvPr/>
        </p:nvSpPr>
        <p:spPr>
          <a:xfrm>
            <a:off x="7027939" y="2043210"/>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803" name="TextBox 802">
            <a:extLst>
              <a:ext uri="{FF2B5EF4-FFF2-40B4-BE49-F238E27FC236}">
                <a16:creationId xmlns:a16="http://schemas.microsoft.com/office/drawing/2014/main" id="{A2851F81-6815-42DD-B034-68ECA4C77107}"/>
              </a:ext>
            </a:extLst>
          </p:cNvPr>
          <p:cNvSpPr txBox="1"/>
          <p:nvPr/>
        </p:nvSpPr>
        <p:spPr>
          <a:xfrm>
            <a:off x="80422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804" name="TextBox 803">
            <a:extLst>
              <a:ext uri="{FF2B5EF4-FFF2-40B4-BE49-F238E27FC236}">
                <a16:creationId xmlns:a16="http://schemas.microsoft.com/office/drawing/2014/main" id="{D5613FF1-D42B-40E7-A181-290B8CA32C5E}"/>
              </a:ext>
            </a:extLst>
          </p:cNvPr>
          <p:cNvSpPr txBox="1"/>
          <p:nvPr/>
        </p:nvSpPr>
        <p:spPr>
          <a:xfrm>
            <a:off x="92614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805" name="Connector: Elbow 804">
            <a:extLst>
              <a:ext uri="{FF2B5EF4-FFF2-40B4-BE49-F238E27FC236}">
                <a16:creationId xmlns:a16="http://schemas.microsoft.com/office/drawing/2014/main" id="{90FD3455-7173-437D-BAE0-16E022AD5513}"/>
              </a:ext>
            </a:extLst>
          </p:cNvPr>
          <p:cNvCxnSpPr>
            <a:cxnSpLocks/>
            <a:stCxn id="278" idx="3"/>
            <a:endCxn id="682" idx="1"/>
          </p:cNvCxnSpPr>
          <p:nvPr/>
        </p:nvCxnSpPr>
        <p:spPr>
          <a:xfrm flipH="1">
            <a:off x="6700506" y="1261007"/>
            <a:ext cx="2418210" cy="578482"/>
          </a:xfrm>
          <a:prstGeom prst="bentConnector4">
            <a:avLst>
              <a:gd name="adj1" fmla="val -9453"/>
              <a:gd name="adj2" fmla="val 77884"/>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806" name="TextBox 805">
            <a:extLst>
              <a:ext uri="{FF2B5EF4-FFF2-40B4-BE49-F238E27FC236}">
                <a16:creationId xmlns:a16="http://schemas.microsoft.com/office/drawing/2014/main" id="{7DA7C489-13DA-405C-9FEB-AE31D95E4A50}"/>
              </a:ext>
            </a:extLst>
          </p:cNvPr>
          <p:cNvSpPr txBox="1"/>
          <p:nvPr/>
        </p:nvSpPr>
        <p:spPr>
          <a:xfrm>
            <a:off x="9055272" y="969603"/>
            <a:ext cx="642468"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NO</a:t>
            </a:r>
            <a:endParaRPr lang="en-US" sz="1600" b="1" dirty="0">
              <a:latin typeface="Arial" panose="020B0604020202020204" pitchFamily="34" charset="0"/>
              <a:cs typeface="Arial" panose="020B0604020202020204" pitchFamily="34" charset="0"/>
            </a:endParaRPr>
          </a:p>
        </p:txBody>
      </p:sp>
      <p:sp>
        <p:nvSpPr>
          <p:cNvPr id="807" name="TextBox 806">
            <a:extLst>
              <a:ext uri="{FF2B5EF4-FFF2-40B4-BE49-F238E27FC236}">
                <a16:creationId xmlns:a16="http://schemas.microsoft.com/office/drawing/2014/main" id="{A1CBC39F-26E3-41A3-B02D-D212D1C9BE54}"/>
              </a:ext>
            </a:extLst>
          </p:cNvPr>
          <p:cNvSpPr txBox="1"/>
          <p:nvPr/>
        </p:nvSpPr>
        <p:spPr>
          <a:xfrm>
            <a:off x="1674692"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08" name="TextBox 807">
            <a:extLst>
              <a:ext uri="{FF2B5EF4-FFF2-40B4-BE49-F238E27FC236}">
                <a16:creationId xmlns:a16="http://schemas.microsoft.com/office/drawing/2014/main" id="{BECA5025-B63D-46C3-BCDB-B57892EC6199}"/>
              </a:ext>
            </a:extLst>
          </p:cNvPr>
          <p:cNvSpPr txBox="1"/>
          <p:nvPr/>
        </p:nvSpPr>
        <p:spPr>
          <a:xfrm>
            <a:off x="4188088"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09" name="TextBox 808">
            <a:extLst>
              <a:ext uri="{FF2B5EF4-FFF2-40B4-BE49-F238E27FC236}">
                <a16:creationId xmlns:a16="http://schemas.microsoft.com/office/drawing/2014/main" id="{88BE8AD5-4253-4B47-9B83-230727E1D2EC}"/>
              </a:ext>
            </a:extLst>
          </p:cNvPr>
          <p:cNvSpPr txBox="1"/>
          <p:nvPr/>
        </p:nvSpPr>
        <p:spPr>
          <a:xfrm>
            <a:off x="3107760"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10" name="TextBox 809">
            <a:extLst>
              <a:ext uri="{FF2B5EF4-FFF2-40B4-BE49-F238E27FC236}">
                <a16:creationId xmlns:a16="http://schemas.microsoft.com/office/drawing/2014/main" id="{929C193E-D50F-43AC-999B-1B1E7697D957}"/>
              </a:ext>
            </a:extLst>
          </p:cNvPr>
          <p:cNvSpPr txBox="1"/>
          <p:nvPr/>
        </p:nvSpPr>
        <p:spPr>
          <a:xfrm>
            <a:off x="5445266"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11" name="TextBox 810">
            <a:extLst>
              <a:ext uri="{FF2B5EF4-FFF2-40B4-BE49-F238E27FC236}">
                <a16:creationId xmlns:a16="http://schemas.microsoft.com/office/drawing/2014/main" id="{E706212D-4049-4533-B20B-552C19D99BA9}"/>
              </a:ext>
            </a:extLst>
          </p:cNvPr>
          <p:cNvSpPr txBox="1"/>
          <p:nvPr/>
        </p:nvSpPr>
        <p:spPr>
          <a:xfrm>
            <a:off x="8768581"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12" name="TextBox 811">
            <a:extLst>
              <a:ext uri="{FF2B5EF4-FFF2-40B4-BE49-F238E27FC236}">
                <a16:creationId xmlns:a16="http://schemas.microsoft.com/office/drawing/2014/main" id="{3FE2A828-93D0-4F3C-BC80-A12D184005AF}"/>
              </a:ext>
            </a:extLst>
          </p:cNvPr>
          <p:cNvSpPr txBox="1"/>
          <p:nvPr/>
        </p:nvSpPr>
        <p:spPr>
          <a:xfrm>
            <a:off x="7688253"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13" name="TextBox 812">
            <a:extLst>
              <a:ext uri="{FF2B5EF4-FFF2-40B4-BE49-F238E27FC236}">
                <a16:creationId xmlns:a16="http://schemas.microsoft.com/office/drawing/2014/main" id="{03C6394A-D3DE-4642-BC4C-DA714C94977D}"/>
              </a:ext>
            </a:extLst>
          </p:cNvPr>
          <p:cNvSpPr txBox="1"/>
          <p:nvPr/>
        </p:nvSpPr>
        <p:spPr>
          <a:xfrm>
            <a:off x="10025759"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
        <p:nvSpPr>
          <p:cNvPr id="814" name="TextBox 813">
            <a:extLst>
              <a:ext uri="{FF2B5EF4-FFF2-40B4-BE49-F238E27FC236}">
                <a16:creationId xmlns:a16="http://schemas.microsoft.com/office/drawing/2014/main" id="{3C6625D7-E3FB-4E79-8CC4-98773C4E0F2F}"/>
              </a:ext>
            </a:extLst>
          </p:cNvPr>
          <p:cNvSpPr txBox="1"/>
          <p:nvPr/>
        </p:nvSpPr>
        <p:spPr>
          <a:xfrm>
            <a:off x="6255185" y="2312059"/>
            <a:ext cx="403475"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YES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664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ctangle 298">
            <a:extLst>
              <a:ext uri="{FF2B5EF4-FFF2-40B4-BE49-F238E27FC236}">
                <a16:creationId xmlns:a16="http://schemas.microsoft.com/office/drawing/2014/main" id="{4C80DAA5-07EC-4CD9-A2DB-6C1CA08CA02E}"/>
              </a:ext>
            </a:extLst>
          </p:cNvPr>
          <p:cNvSpPr/>
          <p:nvPr/>
        </p:nvSpPr>
        <p:spPr>
          <a:xfrm>
            <a:off x="6715345" y="493777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C9350F0-DB1E-4E9B-AF36-8BB099B10EF1}"/>
              </a:ext>
            </a:extLst>
          </p:cNvPr>
          <p:cNvSpPr/>
          <p:nvPr/>
        </p:nvSpPr>
        <p:spPr>
          <a:xfrm>
            <a:off x="8361913" y="493040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1" name="Rectangle 570">
            <a:extLst>
              <a:ext uri="{FF2B5EF4-FFF2-40B4-BE49-F238E27FC236}">
                <a16:creationId xmlns:a16="http://schemas.microsoft.com/office/drawing/2014/main" id="{592F2ECB-F7EE-49E3-AB73-2AB2164EA6CC}"/>
              </a:ext>
            </a:extLst>
          </p:cNvPr>
          <p:cNvSpPr/>
          <p:nvPr/>
        </p:nvSpPr>
        <p:spPr>
          <a:xfrm>
            <a:off x="9604158" y="4930346"/>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Rectangle 571">
            <a:extLst>
              <a:ext uri="{FF2B5EF4-FFF2-40B4-BE49-F238E27FC236}">
                <a16:creationId xmlns:a16="http://schemas.microsoft.com/office/drawing/2014/main" id="{5F55D2CB-6E12-4D27-89D3-B030E7792B2F}"/>
              </a:ext>
            </a:extLst>
          </p:cNvPr>
          <p:cNvSpPr/>
          <p:nvPr/>
        </p:nvSpPr>
        <p:spPr>
          <a:xfrm>
            <a:off x="2140944" y="4918309"/>
            <a:ext cx="883536" cy="25318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 name="Rectangle 572">
            <a:extLst>
              <a:ext uri="{FF2B5EF4-FFF2-40B4-BE49-F238E27FC236}">
                <a16:creationId xmlns:a16="http://schemas.microsoft.com/office/drawing/2014/main" id="{4ECEC0E7-0D17-4B35-A684-A0A0D27B6ADB}"/>
              </a:ext>
            </a:extLst>
          </p:cNvPr>
          <p:cNvSpPr/>
          <p:nvPr/>
        </p:nvSpPr>
        <p:spPr>
          <a:xfrm>
            <a:off x="3773238" y="492253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8CFC101D-1DFB-4471-98AD-11E6C187C353}"/>
              </a:ext>
            </a:extLst>
          </p:cNvPr>
          <p:cNvSpPr/>
          <p:nvPr/>
        </p:nvSpPr>
        <p:spPr>
          <a:xfrm>
            <a:off x="5023013" y="492253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A351A5B1-100A-4916-9B58-0C6392A62233}"/>
              </a:ext>
            </a:extLst>
          </p:cNvPr>
          <p:cNvSpPr/>
          <p:nvPr/>
        </p:nvSpPr>
        <p:spPr>
          <a:xfrm>
            <a:off x="6727964" y="371259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10D007D-1565-414B-BF2C-D8BF5FE1C75D}"/>
              </a:ext>
            </a:extLst>
          </p:cNvPr>
          <p:cNvSpPr/>
          <p:nvPr/>
        </p:nvSpPr>
        <p:spPr>
          <a:xfrm>
            <a:off x="8374532" y="370522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E1DBA408-1E19-415B-B575-CF7BE63A4284}"/>
              </a:ext>
            </a:extLst>
          </p:cNvPr>
          <p:cNvSpPr/>
          <p:nvPr/>
        </p:nvSpPr>
        <p:spPr>
          <a:xfrm>
            <a:off x="9616777" y="3705166"/>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B549AF71-9A66-4FB7-BB4C-A38A53210891}"/>
              </a:ext>
            </a:extLst>
          </p:cNvPr>
          <p:cNvSpPr/>
          <p:nvPr/>
        </p:nvSpPr>
        <p:spPr>
          <a:xfrm>
            <a:off x="2153563" y="3693129"/>
            <a:ext cx="883536" cy="25318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6C56220F-7AAC-4B79-AA92-9BAF7284430A}"/>
              </a:ext>
            </a:extLst>
          </p:cNvPr>
          <p:cNvSpPr/>
          <p:nvPr/>
        </p:nvSpPr>
        <p:spPr>
          <a:xfrm>
            <a:off x="3785857" y="369735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779F615C-E48D-4A3C-B3D2-716A61047397}"/>
              </a:ext>
            </a:extLst>
          </p:cNvPr>
          <p:cNvSpPr/>
          <p:nvPr/>
        </p:nvSpPr>
        <p:spPr>
          <a:xfrm>
            <a:off x="5035632" y="3697352"/>
            <a:ext cx="903362" cy="24896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EE4A837E-86E5-4D12-B320-ECCEB566621F}"/>
              </a:ext>
            </a:extLst>
          </p:cNvPr>
          <p:cNvSpPr/>
          <p:nvPr/>
        </p:nvSpPr>
        <p:spPr>
          <a:xfrm>
            <a:off x="8372618" y="2527878"/>
            <a:ext cx="905256" cy="228600"/>
          </a:xfrm>
          <a:prstGeom prst="rect">
            <a:avLst/>
          </a:prstGeom>
          <a:solidFill>
            <a:srgbClr val="FFFF0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7" name="Rectangle 286">
            <a:extLst>
              <a:ext uri="{FF2B5EF4-FFF2-40B4-BE49-F238E27FC236}">
                <a16:creationId xmlns:a16="http://schemas.microsoft.com/office/drawing/2014/main" id="{5622DC98-BE02-4DE2-8824-6B1F5209B0BB}"/>
              </a:ext>
            </a:extLst>
          </p:cNvPr>
          <p:cNvSpPr/>
          <p:nvPr/>
        </p:nvSpPr>
        <p:spPr>
          <a:xfrm>
            <a:off x="9615635" y="2538692"/>
            <a:ext cx="905256" cy="228600"/>
          </a:xfrm>
          <a:prstGeom prst="rect">
            <a:avLst/>
          </a:prstGeom>
          <a:solidFill>
            <a:srgbClr val="FFFF0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2" name="Rectangle 291">
            <a:extLst>
              <a:ext uri="{FF2B5EF4-FFF2-40B4-BE49-F238E27FC236}">
                <a16:creationId xmlns:a16="http://schemas.microsoft.com/office/drawing/2014/main" id="{8FA7251D-CB40-4572-AB27-6B955F9A1613}"/>
              </a:ext>
            </a:extLst>
          </p:cNvPr>
          <p:cNvSpPr/>
          <p:nvPr/>
        </p:nvSpPr>
        <p:spPr>
          <a:xfrm>
            <a:off x="6718121" y="2527878"/>
            <a:ext cx="905256" cy="228600"/>
          </a:xfrm>
          <a:prstGeom prst="rect">
            <a:avLst/>
          </a:prstGeom>
          <a:solidFill>
            <a:srgbClr val="FFFF0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8" name="Rectangle 277">
            <a:extLst>
              <a:ext uri="{FF2B5EF4-FFF2-40B4-BE49-F238E27FC236}">
                <a16:creationId xmlns:a16="http://schemas.microsoft.com/office/drawing/2014/main" id="{B39B5CFE-17AB-46D3-9DA6-68F35ED1AC91}"/>
              </a:ext>
            </a:extLst>
          </p:cNvPr>
          <p:cNvSpPr/>
          <p:nvPr/>
        </p:nvSpPr>
        <p:spPr>
          <a:xfrm>
            <a:off x="3796564" y="2530344"/>
            <a:ext cx="905256" cy="228600"/>
          </a:xfrm>
          <a:prstGeom prst="rect">
            <a:avLst/>
          </a:prstGeom>
          <a:solidFill>
            <a:srgbClr val="FFFF0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9" name="Rectangle 278">
            <a:extLst>
              <a:ext uri="{FF2B5EF4-FFF2-40B4-BE49-F238E27FC236}">
                <a16:creationId xmlns:a16="http://schemas.microsoft.com/office/drawing/2014/main" id="{2BF1E21E-2ABB-44A3-B257-7BF2EC8D57CB}"/>
              </a:ext>
            </a:extLst>
          </p:cNvPr>
          <p:cNvSpPr/>
          <p:nvPr/>
        </p:nvSpPr>
        <p:spPr>
          <a:xfrm>
            <a:off x="5039581" y="2522870"/>
            <a:ext cx="905256" cy="228600"/>
          </a:xfrm>
          <a:prstGeom prst="rect">
            <a:avLst/>
          </a:prstGeom>
          <a:solidFill>
            <a:srgbClr val="FFFF0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7" name="Rectangle 276">
            <a:extLst>
              <a:ext uri="{FF2B5EF4-FFF2-40B4-BE49-F238E27FC236}">
                <a16:creationId xmlns:a16="http://schemas.microsoft.com/office/drawing/2014/main" id="{224DAEAC-8C21-4B1D-92F1-04F1927F8AD0}"/>
              </a:ext>
            </a:extLst>
          </p:cNvPr>
          <p:cNvSpPr/>
          <p:nvPr/>
        </p:nvSpPr>
        <p:spPr>
          <a:xfrm>
            <a:off x="2144852" y="2525918"/>
            <a:ext cx="905256" cy="228600"/>
          </a:xfrm>
          <a:prstGeom prst="rect">
            <a:avLst/>
          </a:prstGeom>
          <a:solidFill>
            <a:srgbClr val="FFFF0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Rectangle 15">
            <a:extLst>
              <a:ext uri="{FF2B5EF4-FFF2-40B4-BE49-F238E27FC236}">
                <a16:creationId xmlns:a16="http://schemas.microsoft.com/office/drawing/2014/main" id="{71CB525B-DED6-4CD6-98F0-B0940C45ABC7}"/>
              </a:ext>
            </a:extLst>
          </p:cNvPr>
          <p:cNvSpPr/>
          <p:nvPr/>
        </p:nvSpPr>
        <p:spPr>
          <a:xfrm>
            <a:off x="4734042" y="1091560"/>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4587C9-99FB-43A5-B8A9-60C1829123BC}"/>
              </a:ext>
            </a:extLst>
          </p:cNvPr>
          <p:cNvSpPr/>
          <p:nvPr/>
        </p:nvSpPr>
        <p:spPr>
          <a:xfrm>
            <a:off x="4654665" y="3087904"/>
            <a:ext cx="122389"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CB606A-35F4-4EBF-B433-D619F2D63951}"/>
              </a:ext>
            </a:extLst>
          </p:cNvPr>
          <p:cNvSpPr/>
          <p:nvPr/>
        </p:nvSpPr>
        <p:spPr>
          <a:xfrm>
            <a:off x="4664776" y="4790174"/>
            <a:ext cx="158573" cy="27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itle 2">
            <a:extLst>
              <a:ext uri="{FF2B5EF4-FFF2-40B4-BE49-F238E27FC236}">
                <a16:creationId xmlns:a16="http://schemas.microsoft.com/office/drawing/2014/main" id="{38D288B0-352A-4529-B29B-ABD0D028D288}"/>
              </a:ext>
            </a:extLst>
          </p:cNvPr>
          <p:cNvSpPr txBox="1">
            <a:spLocks/>
          </p:cNvSpPr>
          <p:nvPr/>
        </p:nvSpPr>
        <p:spPr bwMode="auto">
          <a:xfrm>
            <a:off x="3087190" y="136742"/>
            <a:ext cx="6036129" cy="42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b="1" kern="1200" baseline="0">
                <a:solidFill>
                  <a:srgbClr val="FDB733"/>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RCM Decision Diagram</a:t>
            </a:r>
          </a:p>
        </p:txBody>
      </p:sp>
      <p:sp>
        <p:nvSpPr>
          <p:cNvPr id="302" name="Rectangle 301">
            <a:extLst>
              <a:ext uri="{FF2B5EF4-FFF2-40B4-BE49-F238E27FC236}">
                <a16:creationId xmlns:a16="http://schemas.microsoft.com/office/drawing/2014/main" id="{25719F57-5EC0-45BE-BF66-F612AFCF9570}"/>
              </a:ext>
            </a:extLst>
          </p:cNvPr>
          <p:cNvSpPr/>
          <p:nvPr/>
        </p:nvSpPr>
        <p:spPr>
          <a:xfrm>
            <a:off x="3066457" y="895460"/>
            <a:ext cx="6074159" cy="645211"/>
          </a:xfrm>
          <a:prstGeom prst="rect">
            <a:avLst/>
          </a:prstGeom>
          <a:noFill/>
          <a:ln w="1270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Without inspection, will the loss of Function caused by this Failure Mode become Evident during normal situations?</a:t>
            </a:r>
          </a:p>
        </p:txBody>
      </p:sp>
      <p:cxnSp>
        <p:nvCxnSpPr>
          <p:cNvPr id="311" name="Connector: Elbow 310">
            <a:extLst>
              <a:ext uri="{FF2B5EF4-FFF2-40B4-BE49-F238E27FC236}">
                <a16:creationId xmlns:a16="http://schemas.microsoft.com/office/drawing/2014/main" id="{DE20D875-2D9D-424E-BF31-2ED89373E034}"/>
              </a:ext>
            </a:extLst>
          </p:cNvPr>
          <p:cNvCxnSpPr>
            <a:cxnSpLocks/>
            <a:stCxn id="302" idx="1"/>
          </p:cNvCxnSpPr>
          <p:nvPr/>
        </p:nvCxnSpPr>
        <p:spPr>
          <a:xfrm rot="10800000" flipV="1">
            <a:off x="2159581" y="1218066"/>
            <a:ext cx="906876" cy="379446"/>
          </a:xfrm>
          <a:prstGeom prst="bentConnector2">
            <a:avLst/>
          </a:prstGeom>
          <a:noFill/>
          <a:ln w="9525" cap="flat" cmpd="sng" algn="ctr">
            <a:solidFill>
              <a:sysClr val="windowText" lastClr="000000"/>
            </a:solidFill>
            <a:prstDash val="solid"/>
            <a:headEnd type="none" w="med" len="med"/>
            <a:tailEnd type="stealth" w="lg" len="lg"/>
          </a:ln>
          <a:effectLst/>
        </p:spPr>
      </p:cxnSp>
      <p:sp>
        <p:nvSpPr>
          <p:cNvPr id="312" name="Rectangle 311">
            <a:extLst>
              <a:ext uri="{FF2B5EF4-FFF2-40B4-BE49-F238E27FC236}">
                <a16:creationId xmlns:a16="http://schemas.microsoft.com/office/drawing/2014/main" id="{52DDCF67-3277-4564-A662-A02791DD2FD2}"/>
              </a:ext>
            </a:extLst>
          </p:cNvPr>
          <p:cNvSpPr/>
          <p:nvPr/>
        </p:nvSpPr>
        <p:spPr>
          <a:xfrm>
            <a:off x="2141703" y="2530392"/>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13" name="TextBox 312">
            <a:extLst>
              <a:ext uri="{FF2B5EF4-FFF2-40B4-BE49-F238E27FC236}">
                <a16:creationId xmlns:a16="http://schemas.microsoft.com/office/drawing/2014/main" id="{AC1E7E94-64E4-48B6-B131-095D9E0AA3EA}"/>
              </a:ext>
            </a:extLst>
          </p:cNvPr>
          <p:cNvSpPr txBox="1"/>
          <p:nvPr/>
        </p:nvSpPr>
        <p:spPr>
          <a:xfrm>
            <a:off x="2149726" y="2524508"/>
            <a:ext cx="89451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CBM</a:t>
            </a:r>
            <a:endParaRPr lang="en-US"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14" name="TextBox 313">
            <a:extLst>
              <a:ext uri="{FF2B5EF4-FFF2-40B4-BE49-F238E27FC236}">
                <a16:creationId xmlns:a16="http://schemas.microsoft.com/office/drawing/2014/main" id="{90C5834F-3C8D-41B2-88C8-C8CA2E4CC19A}"/>
              </a:ext>
            </a:extLst>
          </p:cNvPr>
          <p:cNvSpPr txBox="1"/>
          <p:nvPr/>
        </p:nvSpPr>
        <p:spPr>
          <a:xfrm>
            <a:off x="2119519" y="3695823"/>
            <a:ext cx="984175"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Restoration</a:t>
            </a:r>
          </a:p>
        </p:txBody>
      </p:sp>
      <p:sp>
        <p:nvSpPr>
          <p:cNvPr id="315" name="TextBox 314">
            <a:extLst>
              <a:ext uri="{FF2B5EF4-FFF2-40B4-BE49-F238E27FC236}">
                <a16:creationId xmlns:a16="http://schemas.microsoft.com/office/drawing/2014/main" id="{CF2D68C3-AF62-4394-A60C-1D53B1007BD5}"/>
              </a:ext>
            </a:extLst>
          </p:cNvPr>
          <p:cNvSpPr txBox="1"/>
          <p:nvPr/>
        </p:nvSpPr>
        <p:spPr>
          <a:xfrm>
            <a:off x="2087705" y="4902063"/>
            <a:ext cx="1007968" cy="261610"/>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Replacement</a:t>
            </a:r>
          </a:p>
        </p:txBody>
      </p:sp>
      <p:sp>
        <p:nvSpPr>
          <p:cNvPr id="316" name="Rectangle 315">
            <a:extLst>
              <a:ext uri="{FF2B5EF4-FFF2-40B4-BE49-F238E27FC236}">
                <a16:creationId xmlns:a16="http://schemas.microsoft.com/office/drawing/2014/main" id="{F4A0C7A7-6BD1-4212-87B8-E97B70D4ED2C}"/>
              </a:ext>
            </a:extLst>
          </p:cNvPr>
          <p:cNvSpPr/>
          <p:nvPr/>
        </p:nvSpPr>
        <p:spPr>
          <a:xfrm>
            <a:off x="2508366" y="295941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17" name="TextBox 316">
            <a:extLst>
              <a:ext uri="{FF2B5EF4-FFF2-40B4-BE49-F238E27FC236}">
                <a16:creationId xmlns:a16="http://schemas.microsoft.com/office/drawing/2014/main" id="{CE9FC0BD-DA16-4F94-98E7-C08F98AEBD4F}"/>
              </a:ext>
            </a:extLst>
          </p:cNvPr>
          <p:cNvSpPr txBox="1"/>
          <p:nvPr/>
        </p:nvSpPr>
        <p:spPr>
          <a:xfrm>
            <a:off x="2430797" y="2930103"/>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18" name="Rectangle 317">
            <a:extLst>
              <a:ext uri="{FF2B5EF4-FFF2-40B4-BE49-F238E27FC236}">
                <a16:creationId xmlns:a16="http://schemas.microsoft.com/office/drawing/2014/main" id="{CE2B254C-40E6-405E-B590-C23EE3A25F5B}"/>
              </a:ext>
            </a:extLst>
          </p:cNvPr>
          <p:cNvSpPr/>
          <p:nvPr/>
        </p:nvSpPr>
        <p:spPr>
          <a:xfrm>
            <a:off x="2508366" y="325633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19" name="Rectangle 318">
            <a:extLst>
              <a:ext uri="{FF2B5EF4-FFF2-40B4-BE49-F238E27FC236}">
                <a16:creationId xmlns:a16="http://schemas.microsoft.com/office/drawing/2014/main" id="{B5092F6F-4116-4822-858D-C41D977F2CF4}"/>
              </a:ext>
            </a:extLst>
          </p:cNvPr>
          <p:cNvSpPr/>
          <p:nvPr/>
        </p:nvSpPr>
        <p:spPr>
          <a:xfrm>
            <a:off x="2141703" y="3709653"/>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20" name="Rectangle 319">
            <a:extLst>
              <a:ext uri="{FF2B5EF4-FFF2-40B4-BE49-F238E27FC236}">
                <a16:creationId xmlns:a16="http://schemas.microsoft.com/office/drawing/2014/main" id="{2C9B5D6E-5EF4-415A-9149-B21A6378F95B}"/>
              </a:ext>
            </a:extLst>
          </p:cNvPr>
          <p:cNvSpPr/>
          <p:nvPr/>
        </p:nvSpPr>
        <p:spPr>
          <a:xfrm>
            <a:off x="2129872" y="4924661"/>
            <a:ext cx="906341"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21" name="Rectangle 320">
            <a:extLst>
              <a:ext uri="{FF2B5EF4-FFF2-40B4-BE49-F238E27FC236}">
                <a16:creationId xmlns:a16="http://schemas.microsoft.com/office/drawing/2014/main" id="{50A05DB6-73B7-46C0-981C-9F0F13A37A9C}"/>
              </a:ext>
            </a:extLst>
          </p:cNvPr>
          <p:cNvSpPr/>
          <p:nvPr/>
        </p:nvSpPr>
        <p:spPr>
          <a:xfrm>
            <a:off x="2129872" y="6146807"/>
            <a:ext cx="906341" cy="382925"/>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22" name="TextBox 321">
            <a:extLst>
              <a:ext uri="{FF2B5EF4-FFF2-40B4-BE49-F238E27FC236}">
                <a16:creationId xmlns:a16="http://schemas.microsoft.com/office/drawing/2014/main" id="{391ACDFA-7C9E-4E21-B6C7-92ADF15897DC}"/>
              </a:ext>
            </a:extLst>
          </p:cNvPr>
          <p:cNvSpPr txBox="1"/>
          <p:nvPr/>
        </p:nvSpPr>
        <p:spPr>
          <a:xfrm>
            <a:off x="2138097" y="6122825"/>
            <a:ext cx="904025" cy="430887"/>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Default Strategy!</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23" name="TextBox 322">
            <a:extLst>
              <a:ext uri="{FF2B5EF4-FFF2-40B4-BE49-F238E27FC236}">
                <a16:creationId xmlns:a16="http://schemas.microsoft.com/office/drawing/2014/main" id="{AFBA6481-DCD0-4AF2-95D6-0CF48C7A8004}"/>
              </a:ext>
            </a:extLst>
          </p:cNvPr>
          <p:cNvSpPr txBox="1"/>
          <p:nvPr/>
        </p:nvSpPr>
        <p:spPr>
          <a:xfrm>
            <a:off x="2438417" y="3234832"/>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324" name="Straight Arrow Connector 323">
            <a:extLst>
              <a:ext uri="{FF2B5EF4-FFF2-40B4-BE49-F238E27FC236}">
                <a16:creationId xmlns:a16="http://schemas.microsoft.com/office/drawing/2014/main" id="{5757EEF2-48BB-4148-BB64-F41AB3105C34}"/>
              </a:ext>
            </a:extLst>
          </p:cNvPr>
          <p:cNvCxnSpPr>
            <a:cxnSpLocks/>
          </p:cNvCxnSpPr>
          <p:nvPr/>
        </p:nvCxnSpPr>
        <p:spPr>
          <a:xfrm>
            <a:off x="2876525" y="2763373"/>
            <a:ext cx="0" cy="19883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325" name="Straight Arrow Connector 324">
            <a:extLst>
              <a:ext uri="{FF2B5EF4-FFF2-40B4-BE49-F238E27FC236}">
                <a16:creationId xmlns:a16="http://schemas.microsoft.com/office/drawing/2014/main" id="{3934BE9D-3236-425D-9FFD-BCA04D4DD18E}"/>
              </a:ext>
            </a:extLst>
          </p:cNvPr>
          <p:cNvCxnSpPr>
            <a:cxnSpLocks/>
          </p:cNvCxnSpPr>
          <p:nvPr/>
        </p:nvCxnSpPr>
        <p:spPr>
          <a:xfrm>
            <a:off x="2868505" y="3140495"/>
            <a:ext cx="0" cy="118494"/>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326" name="TextBox 325">
            <a:extLst>
              <a:ext uri="{FF2B5EF4-FFF2-40B4-BE49-F238E27FC236}">
                <a16:creationId xmlns:a16="http://schemas.microsoft.com/office/drawing/2014/main" id="{07C92433-3694-4A48-B0CF-22A67CD3345B}"/>
              </a:ext>
            </a:extLst>
          </p:cNvPr>
          <p:cNvSpPr txBox="1"/>
          <p:nvPr/>
        </p:nvSpPr>
        <p:spPr>
          <a:xfrm>
            <a:off x="2500192" y="926662"/>
            <a:ext cx="642468" cy="261610"/>
          </a:xfrm>
          <a:prstGeom prst="rect">
            <a:avLst/>
          </a:prstGeom>
          <a:noFill/>
        </p:spPr>
        <p:txBody>
          <a:bodyPr wrap="square" rtlCol="0">
            <a:spAutoFit/>
          </a:bodyPr>
          <a:lstStyle/>
          <a:p>
            <a:pPr algn="ctr" defTabSz="457200" fontAlgn="base">
              <a:spcBef>
                <a:spcPct val="0"/>
              </a:spcBef>
              <a:spcAft>
                <a:spcPct val="0"/>
              </a:spcAft>
            </a:pPr>
            <a:r>
              <a:rPr lang="en-US" sz="1100" b="1" dirty="0">
                <a:solidFill>
                  <a:prstClr val="black"/>
                </a:solidFill>
                <a:latin typeface="Arial" panose="020B0604020202020204" pitchFamily="34" charset="0"/>
                <a:ea typeface="MS PGothic" pitchFamily="34" charset="-128"/>
                <a:cs typeface="Arial" panose="020B0604020202020204" pitchFamily="34" charset="0"/>
              </a:rPr>
              <a:t>YES</a:t>
            </a:r>
            <a:endParaRPr lang="en-US" sz="1600" b="1"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330" name="Straight Arrow Connector 329">
            <a:extLst>
              <a:ext uri="{FF2B5EF4-FFF2-40B4-BE49-F238E27FC236}">
                <a16:creationId xmlns:a16="http://schemas.microsoft.com/office/drawing/2014/main" id="{3B940ADA-BA6D-4B0F-A63F-5016597E449C}"/>
              </a:ext>
            </a:extLst>
          </p:cNvPr>
          <p:cNvCxnSpPr>
            <a:cxnSpLocks/>
          </p:cNvCxnSpPr>
          <p:nvPr/>
        </p:nvCxnSpPr>
        <p:spPr>
          <a:xfrm>
            <a:off x="2350998" y="2763373"/>
            <a:ext cx="0" cy="946280"/>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331" name="TextBox 330">
            <a:extLst>
              <a:ext uri="{FF2B5EF4-FFF2-40B4-BE49-F238E27FC236}">
                <a16:creationId xmlns:a16="http://schemas.microsoft.com/office/drawing/2014/main" id="{E3551135-706E-44C6-9ADA-524AD8C34E1A}"/>
              </a:ext>
            </a:extLst>
          </p:cNvPr>
          <p:cNvSpPr txBox="1"/>
          <p:nvPr/>
        </p:nvSpPr>
        <p:spPr>
          <a:xfrm>
            <a:off x="2536797" y="2752742"/>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32" name="TextBox 331">
            <a:extLst>
              <a:ext uri="{FF2B5EF4-FFF2-40B4-BE49-F238E27FC236}">
                <a16:creationId xmlns:a16="http://schemas.microsoft.com/office/drawing/2014/main" id="{3FFC0DFA-0FD7-4192-BD76-45CA9D98B372}"/>
              </a:ext>
            </a:extLst>
          </p:cNvPr>
          <p:cNvSpPr txBox="1"/>
          <p:nvPr/>
        </p:nvSpPr>
        <p:spPr>
          <a:xfrm>
            <a:off x="2050357" y="3145247"/>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33" name="Rectangle 332">
            <a:extLst>
              <a:ext uri="{FF2B5EF4-FFF2-40B4-BE49-F238E27FC236}">
                <a16:creationId xmlns:a16="http://schemas.microsoft.com/office/drawing/2014/main" id="{F37CACDA-A833-474B-A4F8-7A919B68D730}"/>
              </a:ext>
            </a:extLst>
          </p:cNvPr>
          <p:cNvSpPr/>
          <p:nvPr/>
        </p:nvSpPr>
        <p:spPr>
          <a:xfrm>
            <a:off x="2508366" y="4138779"/>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34" name="Rectangle 333">
            <a:extLst>
              <a:ext uri="{FF2B5EF4-FFF2-40B4-BE49-F238E27FC236}">
                <a16:creationId xmlns:a16="http://schemas.microsoft.com/office/drawing/2014/main" id="{D714A567-F22D-416B-A819-E7DF30D7DF08}"/>
              </a:ext>
            </a:extLst>
          </p:cNvPr>
          <p:cNvSpPr/>
          <p:nvPr/>
        </p:nvSpPr>
        <p:spPr>
          <a:xfrm>
            <a:off x="2508366" y="4467783"/>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335" name="Straight Arrow Connector 334">
            <a:extLst>
              <a:ext uri="{FF2B5EF4-FFF2-40B4-BE49-F238E27FC236}">
                <a16:creationId xmlns:a16="http://schemas.microsoft.com/office/drawing/2014/main" id="{4FE428DA-4C05-485C-96CE-0EB253C1E777}"/>
              </a:ext>
            </a:extLst>
          </p:cNvPr>
          <p:cNvCxnSpPr>
            <a:cxnSpLocks/>
          </p:cNvCxnSpPr>
          <p:nvPr/>
        </p:nvCxnSpPr>
        <p:spPr>
          <a:xfrm>
            <a:off x="2876525" y="3940130"/>
            <a:ext cx="0" cy="20144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336" name="Straight Arrow Connector 335">
            <a:extLst>
              <a:ext uri="{FF2B5EF4-FFF2-40B4-BE49-F238E27FC236}">
                <a16:creationId xmlns:a16="http://schemas.microsoft.com/office/drawing/2014/main" id="{7E4B6C9B-6C16-46E2-8600-019D3199295D}"/>
              </a:ext>
            </a:extLst>
          </p:cNvPr>
          <p:cNvCxnSpPr>
            <a:cxnSpLocks/>
          </p:cNvCxnSpPr>
          <p:nvPr/>
        </p:nvCxnSpPr>
        <p:spPr>
          <a:xfrm>
            <a:off x="2868505" y="4321659"/>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337" name="TextBox 336">
            <a:extLst>
              <a:ext uri="{FF2B5EF4-FFF2-40B4-BE49-F238E27FC236}">
                <a16:creationId xmlns:a16="http://schemas.microsoft.com/office/drawing/2014/main" id="{6FD886BC-688F-4707-A7A8-8E9B7382FA43}"/>
              </a:ext>
            </a:extLst>
          </p:cNvPr>
          <p:cNvSpPr txBox="1"/>
          <p:nvPr/>
        </p:nvSpPr>
        <p:spPr>
          <a:xfrm>
            <a:off x="2544854" y="3932109"/>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38" name="Rectangle 337">
            <a:extLst>
              <a:ext uri="{FF2B5EF4-FFF2-40B4-BE49-F238E27FC236}">
                <a16:creationId xmlns:a16="http://schemas.microsoft.com/office/drawing/2014/main" id="{FD81E9AD-D10A-415F-B4A5-CED63CD8C804}"/>
              </a:ext>
            </a:extLst>
          </p:cNvPr>
          <p:cNvSpPr/>
          <p:nvPr/>
        </p:nvSpPr>
        <p:spPr>
          <a:xfrm>
            <a:off x="2512721" y="5364558"/>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39" name="Rectangle 338">
            <a:extLst>
              <a:ext uri="{FF2B5EF4-FFF2-40B4-BE49-F238E27FC236}">
                <a16:creationId xmlns:a16="http://schemas.microsoft.com/office/drawing/2014/main" id="{D9B74842-EC47-4778-BB60-A894633E77FA}"/>
              </a:ext>
            </a:extLst>
          </p:cNvPr>
          <p:cNvSpPr/>
          <p:nvPr/>
        </p:nvSpPr>
        <p:spPr>
          <a:xfrm>
            <a:off x="2512721" y="569356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340" name="Straight Arrow Connector 339">
            <a:extLst>
              <a:ext uri="{FF2B5EF4-FFF2-40B4-BE49-F238E27FC236}">
                <a16:creationId xmlns:a16="http://schemas.microsoft.com/office/drawing/2014/main" id="{8746B3F1-8044-4D46-977D-2D41F77740BB}"/>
              </a:ext>
            </a:extLst>
          </p:cNvPr>
          <p:cNvCxnSpPr>
            <a:cxnSpLocks/>
          </p:cNvCxnSpPr>
          <p:nvPr/>
        </p:nvCxnSpPr>
        <p:spPr>
          <a:xfrm>
            <a:off x="2880880" y="5157496"/>
            <a:ext cx="0" cy="209861"/>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341" name="Straight Arrow Connector 340">
            <a:extLst>
              <a:ext uri="{FF2B5EF4-FFF2-40B4-BE49-F238E27FC236}">
                <a16:creationId xmlns:a16="http://schemas.microsoft.com/office/drawing/2014/main" id="{24820136-2CB6-4B12-A0B4-1BA8EE0FCA55}"/>
              </a:ext>
            </a:extLst>
          </p:cNvPr>
          <p:cNvCxnSpPr>
            <a:cxnSpLocks/>
          </p:cNvCxnSpPr>
          <p:nvPr/>
        </p:nvCxnSpPr>
        <p:spPr>
          <a:xfrm>
            <a:off x="2872860" y="5547438"/>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342" name="TextBox 341">
            <a:extLst>
              <a:ext uri="{FF2B5EF4-FFF2-40B4-BE49-F238E27FC236}">
                <a16:creationId xmlns:a16="http://schemas.microsoft.com/office/drawing/2014/main" id="{58192322-8A9F-49ED-B2DF-6454BF736CAF}"/>
              </a:ext>
            </a:extLst>
          </p:cNvPr>
          <p:cNvSpPr txBox="1"/>
          <p:nvPr/>
        </p:nvSpPr>
        <p:spPr>
          <a:xfrm>
            <a:off x="2505039" y="5157888"/>
            <a:ext cx="403475" cy="182880"/>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343" name="Straight Arrow Connector 342">
            <a:extLst>
              <a:ext uri="{FF2B5EF4-FFF2-40B4-BE49-F238E27FC236}">
                <a16:creationId xmlns:a16="http://schemas.microsoft.com/office/drawing/2014/main" id="{BE0D5530-54E4-4FE9-9E63-9BEABB8B8E42}"/>
              </a:ext>
            </a:extLst>
          </p:cNvPr>
          <p:cNvCxnSpPr>
            <a:cxnSpLocks/>
          </p:cNvCxnSpPr>
          <p:nvPr/>
        </p:nvCxnSpPr>
        <p:spPr>
          <a:xfrm>
            <a:off x="2350998" y="3940130"/>
            <a:ext cx="0" cy="984531"/>
          </a:xfrm>
          <a:prstGeom prst="straightConnector1">
            <a:avLst/>
          </a:prstGeom>
          <a:noFill/>
          <a:ln w="6350" cap="flat" cmpd="sng" algn="ctr">
            <a:solidFill>
              <a:sysClr val="windowText" lastClr="000000"/>
            </a:solidFill>
            <a:prstDash val="solid"/>
            <a:headEnd type="none" w="med" len="med"/>
            <a:tailEnd type="triangle" w="sm" len="med"/>
          </a:ln>
          <a:effectLst/>
        </p:spPr>
      </p:cxnSp>
      <p:cxnSp>
        <p:nvCxnSpPr>
          <p:cNvPr id="344" name="Straight Arrow Connector 343">
            <a:extLst>
              <a:ext uri="{FF2B5EF4-FFF2-40B4-BE49-F238E27FC236}">
                <a16:creationId xmlns:a16="http://schemas.microsoft.com/office/drawing/2014/main" id="{4552803B-902D-45C2-A9F4-2547C484F57B}"/>
              </a:ext>
            </a:extLst>
          </p:cNvPr>
          <p:cNvCxnSpPr>
            <a:cxnSpLocks/>
          </p:cNvCxnSpPr>
          <p:nvPr/>
        </p:nvCxnSpPr>
        <p:spPr>
          <a:xfrm>
            <a:off x="2362881" y="5157496"/>
            <a:ext cx="0" cy="992944"/>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345" name="TextBox 344">
            <a:extLst>
              <a:ext uri="{FF2B5EF4-FFF2-40B4-BE49-F238E27FC236}">
                <a16:creationId xmlns:a16="http://schemas.microsoft.com/office/drawing/2014/main" id="{95A5644D-EC39-4D1B-B471-DD019EC463A9}"/>
              </a:ext>
            </a:extLst>
          </p:cNvPr>
          <p:cNvSpPr txBox="1"/>
          <p:nvPr/>
        </p:nvSpPr>
        <p:spPr>
          <a:xfrm>
            <a:off x="2424098" y="4109474"/>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46" name="TextBox 345">
            <a:extLst>
              <a:ext uri="{FF2B5EF4-FFF2-40B4-BE49-F238E27FC236}">
                <a16:creationId xmlns:a16="http://schemas.microsoft.com/office/drawing/2014/main" id="{EC1D8ADF-9949-47D9-90FB-0D50B51F3A15}"/>
              </a:ext>
            </a:extLst>
          </p:cNvPr>
          <p:cNvSpPr txBox="1"/>
          <p:nvPr/>
        </p:nvSpPr>
        <p:spPr>
          <a:xfrm>
            <a:off x="2445674" y="4445391"/>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47" name="TextBox 346">
            <a:extLst>
              <a:ext uri="{FF2B5EF4-FFF2-40B4-BE49-F238E27FC236}">
                <a16:creationId xmlns:a16="http://schemas.microsoft.com/office/drawing/2014/main" id="{6D5F862B-59C1-4956-B0D6-9A7B16CCD813}"/>
              </a:ext>
            </a:extLst>
          </p:cNvPr>
          <p:cNvSpPr txBox="1"/>
          <p:nvPr/>
        </p:nvSpPr>
        <p:spPr>
          <a:xfrm>
            <a:off x="2431629" y="5338829"/>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48" name="TextBox 347">
            <a:extLst>
              <a:ext uri="{FF2B5EF4-FFF2-40B4-BE49-F238E27FC236}">
                <a16:creationId xmlns:a16="http://schemas.microsoft.com/office/drawing/2014/main" id="{B44D827D-5A52-4C34-AAA9-47A55C1520C8}"/>
              </a:ext>
            </a:extLst>
          </p:cNvPr>
          <p:cNvSpPr txBox="1"/>
          <p:nvPr/>
        </p:nvSpPr>
        <p:spPr>
          <a:xfrm>
            <a:off x="2453205" y="5674746"/>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49" name="TextBox 348">
            <a:extLst>
              <a:ext uri="{FF2B5EF4-FFF2-40B4-BE49-F238E27FC236}">
                <a16:creationId xmlns:a16="http://schemas.microsoft.com/office/drawing/2014/main" id="{42203C5E-2A2D-47C3-9DE3-3E852C163683}"/>
              </a:ext>
            </a:extLst>
          </p:cNvPr>
          <p:cNvSpPr txBox="1"/>
          <p:nvPr/>
        </p:nvSpPr>
        <p:spPr>
          <a:xfrm>
            <a:off x="2064774" y="4355695"/>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50" name="TextBox 349">
            <a:extLst>
              <a:ext uri="{FF2B5EF4-FFF2-40B4-BE49-F238E27FC236}">
                <a16:creationId xmlns:a16="http://schemas.microsoft.com/office/drawing/2014/main" id="{27117A00-AD2D-474C-A110-F9361958E8A6}"/>
              </a:ext>
            </a:extLst>
          </p:cNvPr>
          <p:cNvSpPr txBox="1"/>
          <p:nvPr/>
        </p:nvSpPr>
        <p:spPr>
          <a:xfrm>
            <a:off x="2056932" y="5552071"/>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51" name="Rectangle 350">
            <a:extLst>
              <a:ext uri="{FF2B5EF4-FFF2-40B4-BE49-F238E27FC236}">
                <a16:creationId xmlns:a16="http://schemas.microsoft.com/office/drawing/2014/main" id="{6005B4FD-1B92-42FB-B0E6-38A964EC1F0B}"/>
              </a:ext>
            </a:extLst>
          </p:cNvPr>
          <p:cNvSpPr/>
          <p:nvPr/>
        </p:nvSpPr>
        <p:spPr>
          <a:xfrm>
            <a:off x="3783480" y="2530392"/>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52" name="TextBox 351">
            <a:extLst>
              <a:ext uri="{FF2B5EF4-FFF2-40B4-BE49-F238E27FC236}">
                <a16:creationId xmlns:a16="http://schemas.microsoft.com/office/drawing/2014/main" id="{B934CDBE-52EA-4C14-9EB5-00769E61AC4A}"/>
              </a:ext>
            </a:extLst>
          </p:cNvPr>
          <p:cNvSpPr txBox="1"/>
          <p:nvPr/>
        </p:nvSpPr>
        <p:spPr>
          <a:xfrm>
            <a:off x="3791503" y="2524508"/>
            <a:ext cx="89451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CBM</a:t>
            </a:r>
            <a:endParaRPr lang="en-US"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53" name="TextBox 352">
            <a:extLst>
              <a:ext uri="{FF2B5EF4-FFF2-40B4-BE49-F238E27FC236}">
                <a16:creationId xmlns:a16="http://schemas.microsoft.com/office/drawing/2014/main" id="{76E75B5A-552E-4101-98F9-3C23E814B2B1}"/>
              </a:ext>
            </a:extLst>
          </p:cNvPr>
          <p:cNvSpPr txBox="1"/>
          <p:nvPr/>
        </p:nvSpPr>
        <p:spPr>
          <a:xfrm>
            <a:off x="3761296" y="3695823"/>
            <a:ext cx="984175"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Restoration</a:t>
            </a:r>
          </a:p>
        </p:txBody>
      </p:sp>
      <p:sp>
        <p:nvSpPr>
          <p:cNvPr id="354" name="TextBox 353">
            <a:extLst>
              <a:ext uri="{FF2B5EF4-FFF2-40B4-BE49-F238E27FC236}">
                <a16:creationId xmlns:a16="http://schemas.microsoft.com/office/drawing/2014/main" id="{CE9CFF46-5E63-4D8D-A642-3D3523293823}"/>
              </a:ext>
            </a:extLst>
          </p:cNvPr>
          <p:cNvSpPr txBox="1"/>
          <p:nvPr/>
        </p:nvSpPr>
        <p:spPr>
          <a:xfrm>
            <a:off x="3729482" y="4902063"/>
            <a:ext cx="1007968" cy="261610"/>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Replacement</a:t>
            </a:r>
          </a:p>
        </p:txBody>
      </p:sp>
      <p:sp>
        <p:nvSpPr>
          <p:cNvPr id="355" name="Rectangle 354">
            <a:extLst>
              <a:ext uri="{FF2B5EF4-FFF2-40B4-BE49-F238E27FC236}">
                <a16:creationId xmlns:a16="http://schemas.microsoft.com/office/drawing/2014/main" id="{F5A5D718-9473-4C27-829C-DC367037D591}"/>
              </a:ext>
            </a:extLst>
          </p:cNvPr>
          <p:cNvSpPr/>
          <p:nvPr/>
        </p:nvSpPr>
        <p:spPr>
          <a:xfrm>
            <a:off x="4150143" y="295941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56" name="TextBox 355">
            <a:extLst>
              <a:ext uri="{FF2B5EF4-FFF2-40B4-BE49-F238E27FC236}">
                <a16:creationId xmlns:a16="http://schemas.microsoft.com/office/drawing/2014/main" id="{CBC3E2AD-7B44-4606-954D-7FAC491F6865}"/>
              </a:ext>
            </a:extLst>
          </p:cNvPr>
          <p:cNvSpPr txBox="1"/>
          <p:nvPr/>
        </p:nvSpPr>
        <p:spPr>
          <a:xfrm>
            <a:off x="4064954" y="2930103"/>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57" name="Rectangle 356">
            <a:extLst>
              <a:ext uri="{FF2B5EF4-FFF2-40B4-BE49-F238E27FC236}">
                <a16:creationId xmlns:a16="http://schemas.microsoft.com/office/drawing/2014/main" id="{3236229B-3DCD-4187-AC5E-4D666660B477}"/>
              </a:ext>
            </a:extLst>
          </p:cNvPr>
          <p:cNvSpPr/>
          <p:nvPr/>
        </p:nvSpPr>
        <p:spPr>
          <a:xfrm>
            <a:off x="4150143" y="325633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58" name="Rectangle 357">
            <a:extLst>
              <a:ext uri="{FF2B5EF4-FFF2-40B4-BE49-F238E27FC236}">
                <a16:creationId xmlns:a16="http://schemas.microsoft.com/office/drawing/2014/main" id="{F45210EA-8048-41A8-8006-964E30C63B63}"/>
              </a:ext>
            </a:extLst>
          </p:cNvPr>
          <p:cNvSpPr/>
          <p:nvPr/>
        </p:nvSpPr>
        <p:spPr>
          <a:xfrm>
            <a:off x="3783480" y="3709653"/>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59" name="Rectangle 358">
            <a:extLst>
              <a:ext uri="{FF2B5EF4-FFF2-40B4-BE49-F238E27FC236}">
                <a16:creationId xmlns:a16="http://schemas.microsoft.com/office/drawing/2014/main" id="{40873867-8734-4419-84D8-EEBE99D8BED3}"/>
              </a:ext>
            </a:extLst>
          </p:cNvPr>
          <p:cNvSpPr/>
          <p:nvPr/>
        </p:nvSpPr>
        <p:spPr>
          <a:xfrm>
            <a:off x="3771649" y="4924661"/>
            <a:ext cx="906341"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60" name="Rectangle 359">
            <a:extLst>
              <a:ext uri="{FF2B5EF4-FFF2-40B4-BE49-F238E27FC236}">
                <a16:creationId xmlns:a16="http://schemas.microsoft.com/office/drawing/2014/main" id="{F515D811-2291-4921-913B-F5BB1D2711A1}"/>
              </a:ext>
            </a:extLst>
          </p:cNvPr>
          <p:cNvSpPr/>
          <p:nvPr/>
        </p:nvSpPr>
        <p:spPr>
          <a:xfrm>
            <a:off x="3771649" y="6146807"/>
            <a:ext cx="906341" cy="382925"/>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61" name="TextBox 360">
            <a:extLst>
              <a:ext uri="{FF2B5EF4-FFF2-40B4-BE49-F238E27FC236}">
                <a16:creationId xmlns:a16="http://schemas.microsoft.com/office/drawing/2014/main" id="{37583AF7-B756-4925-ABE2-4059CEB15029}"/>
              </a:ext>
            </a:extLst>
          </p:cNvPr>
          <p:cNvSpPr txBox="1"/>
          <p:nvPr/>
        </p:nvSpPr>
        <p:spPr>
          <a:xfrm>
            <a:off x="3779874" y="6122825"/>
            <a:ext cx="904025" cy="430887"/>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Default Strategy?</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62" name="TextBox 361">
            <a:extLst>
              <a:ext uri="{FF2B5EF4-FFF2-40B4-BE49-F238E27FC236}">
                <a16:creationId xmlns:a16="http://schemas.microsoft.com/office/drawing/2014/main" id="{F4497C8D-72DC-4181-9C41-1365ED24BD4A}"/>
              </a:ext>
            </a:extLst>
          </p:cNvPr>
          <p:cNvSpPr txBox="1"/>
          <p:nvPr/>
        </p:nvSpPr>
        <p:spPr>
          <a:xfrm>
            <a:off x="4080194" y="3234832"/>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363" name="Straight Arrow Connector 362">
            <a:extLst>
              <a:ext uri="{FF2B5EF4-FFF2-40B4-BE49-F238E27FC236}">
                <a16:creationId xmlns:a16="http://schemas.microsoft.com/office/drawing/2014/main" id="{3509A2F7-59A2-460C-A9DC-BDC5D0CBC819}"/>
              </a:ext>
            </a:extLst>
          </p:cNvPr>
          <p:cNvCxnSpPr>
            <a:cxnSpLocks/>
          </p:cNvCxnSpPr>
          <p:nvPr/>
        </p:nvCxnSpPr>
        <p:spPr>
          <a:xfrm>
            <a:off x="4250991" y="2231702"/>
            <a:ext cx="0" cy="301752"/>
          </a:xfrm>
          <a:prstGeom prst="straightConnector1">
            <a:avLst/>
          </a:prstGeom>
          <a:noFill/>
          <a:ln w="9525" cap="flat" cmpd="sng" algn="ctr">
            <a:solidFill>
              <a:sysClr val="windowText" lastClr="000000"/>
            </a:solidFill>
            <a:prstDash val="solid"/>
            <a:headEnd type="none" w="med" len="med"/>
            <a:tailEnd type="triangle" w="sm" len="med"/>
          </a:ln>
          <a:effectLst/>
        </p:spPr>
      </p:cxnSp>
      <p:cxnSp>
        <p:nvCxnSpPr>
          <p:cNvPr id="364" name="Straight Arrow Connector 363">
            <a:extLst>
              <a:ext uri="{FF2B5EF4-FFF2-40B4-BE49-F238E27FC236}">
                <a16:creationId xmlns:a16="http://schemas.microsoft.com/office/drawing/2014/main" id="{B117200A-D146-44D2-8C73-343BFE219416}"/>
              </a:ext>
            </a:extLst>
          </p:cNvPr>
          <p:cNvCxnSpPr>
            <a:cxnSpLocks/>
          </p:cNvCxnSpPr>
          <p:nvPr/>
        </p:nvCxnSpPr>
        <p:spPr>
          <a:xfrm>
            <a:off x="4518302" y="2763373"/>
            <a:ext cx="0" cy="19883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365" name="Straight Arrow Connector 364">
            <a:extLst>
              <a:ext uri="{FF2B5EF4-FFF2-40B4-BE49-F238E27FC236}">
                <a16:creationId xmlns:a16="http://schemas.microsoft.com/office/drawing/2014/main" id="{2BFCDB07-C214-4ED3-9E7D-FFDDDDD93C19}"/>
              </a:ext>
            </a:extLst>
          </p:cNvPr>
          <p:cNvCxnSpPr>
            <a:cxnSpLocks/>
          </p:cNvCxnSpPr>
          <p:nvPr/>
        </p:nvCxnSpPr>
        <p:spPr>
          <a:xfrm>
            <a:off x="4510282" y="3140495"/>
            <a:ext cx="0" cy="118494"/>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366" name="Straight Arrow Connector 365">
            <a:extLst>
              <a:ext uri="{FF2B5EF4-FFF2-40B4-BE49-F238E27FC236}">
                <a16:creationId xmlns:a16="http://schemas.microsoft.com/office/drawing/2014/main" id="{5CE5802F-4B3C-480F-8D4D-06925B7BE076}"/>
              </a:ext>
            </a:extLst>
          </p:cNvPr>
          <p:cNvCxnSpPr>
            <a:cxnSpLocks/>
          </p:cNvCxnSpPr>
          <p:nvPr/>
        </p:nvCxnSpPr>
        <p:spPr>
          <a:xfrm>
            <a:off x="3992775" y="2763373"/>
            <a:ext cx="0" cy="946280"/>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367" name="TextBox 366">
            <a:extLst>
              <a:ext uri="{FF2B5EF4-FFF2-40B4-BE49-F238E27FC236}">
                <a16:creationId xmlns:a16="http://schemas.microsoft.com/office/drawing/2014/main" id="{6523EBCE-DD89-4C41-8B88-F57DCD8860A5}"/>
              </a:ext>
            </a:extLst>
          </p:cNvPr>
          <p:cNvSpPr txBox="1"/>
          <p:nvPr/>
        </p:nvSpPr>
        <p:spPr>
          <a:xfrm>
            <a:off x="4178574" y="2752742"/>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68" name="TextBox 367">
            <a:extLst>
              <a:ext uri="{FF2B5EF4-FFF2-40B4-BE49-F238E27FC236}">
                <a16:creationId xmlns:a16="http://schemas.microsoft.com/office/drawing/2014/main" id="{AA39BA03-1F69-40CA-95DC-27023AAECDF9}"/>
              </a:ext>
            </a:extLst>
          </p:cNvPr>
          <p:cNvSpPr txBox="1"/>
          <p:nvPr/>
        </p:nvSpPr>
        <p:spPr>
          <a:xfrm>
            <a:off x="3692134" y="3145247"/>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69" name="Rectangle 368">
            <a:extLst>
              <a:ext uri="{FF2B5EF4-FFF2-40B4-BE49-F238E27FC236}">
                <a16:creationId xmlns:a16="http://schemas.microsoft.com/office/drawing/2014/main" id="{07CFF727-975A-4F30-B9D1-F163ECA636AE}"/>
              </a:ext>
            </a:extLst>
          </p:cNvPr>
          <p:cNvSpPr/>
          <p:nvPr/>
        </p:nvSpPr>
        <p:spPr>
          <a:xfrm>
            <a:off x="4150143" y="4138779"/>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70" name="Rectangle 369">
            <a:extLst>
              <a:ext uri="{FF2B5EF4-FFF2-40B4-BE49-F238E27FC236}">
                <a16:creationId xmlns:a16="http://schemas.microsoft.com/office/drawing/2014/main" id="{C71C0E04-5059-4B91-92B6-1A232999E82C}"/>
              </a:ext>
            </a:extLst>
          </p:cNvPr>
          <p:cNvSpPr/>
          <p:nvPr/>
        </p:nvSpPr>
        <p:spPr>
          <a:xfrm>
            <a:off x="4150143" y="4467783"/>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371" name="Straight Arrow Connector 370">
            <a:extLst>
              <a:ext uri="{FF2B5EF4-FFF2-40B4-BE49-F238E27FC236}">
                <a16:creationId xmlns:a16="http://schemas.microsoft.com/office/drawing/2014/main" id="{0A289E94-CB9E-42C3-928C-428CB2A26977}"/>
              </a:ext>
            </a:extLst>
          </p:cNvPr>
          <p:cNvCxnSpPr>
            <a:cxnSpLocks/>
          </p:cNvCxnSpPr>
          <p:nvPr/>
        </p:nvCxnSpPr>
        <p:spPr>
          <a:xfrm>
            <a:off x="4518302" y="3940130"/>
            <a:ext cx="0" cy="20144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372" name="Straight Arrow Connector 371">
            <a:extLst>
              <a:ext uri="{FF2B5EF4-FFF2-40B4-BE49-F238E27FC236}">
                <a16:creationId xmlns:a16="http://schemas.microsoft.com/office/drawing/2014/main" id="{3A1090BD-8F99-492D-95E3-60C4C3FA1D23}"/>
              </a:ext>
            </a:extLst>
          </p:cNvPr>
          <p:cNvCxnSpPr>
            <a:cxnSpLocks/>
          </p:cNvCxnSpPr>
          <p:nvPr/>
        </p:nvCxnSpPr>
        <p:spPr>
          <a:xfrm>
            <a:off x="4510282" y="4321659"/>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373" name="TextBox 372">
            <a:extLst>
              <a:ext uri="{FF2B5EF4-FFF2-40B4-BE49-F238E27FC236}">
                <a16:creationId xmlns:a16="http://schemas.microsoft.com/office/drawing/2014/main" id="{A61D14B5-F8AD-4B72-9D86-CDE2885DD0A1}"/>
              </a:ext>
            </a:extLst>
          </p:cNvPr>
          <p:cNvSpPr txBox="1"/>
          <p:nvPr/>
        </p:nvSpPr>
        <p:spPr>
          <a:xfrm>
            <a:off x="4186631" y="3932109"/>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74" name="Rectangle 373">
            <a:extLst>
              <a:ext uri="{FF2B5EF4-FFF2-40B4-BE49-F238E27FC236}">
                <a16:creationId xmlns:a16="http://schemas.microsoft.com/office/drawing/2014/main" id="{EB4F7635-68E5-4EA8-A24B-BB97D2FF9060}"/>
              </a:ext>
            </a:extLst>
          </p:cNvPr>
          <p:cNvSpPr/>
          <p:nvPr/>
        </p:nvSpPr>
        <p:spPr>
          <a:xfrm>
            <a:off x="4154498" y="5364558"/>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75" name="Rectangle 374">
            <a:extLst>
              <a:ext uri="{FF2B5EF4-FFF2-40B4-BE49-F238E27FC236}">
                <a16:creationId xmlns:a16="http://schemas.microsoft.com/office/drawing/2014/main" id="{81436EC6-78D3-4782-B02C-0FA7774947B8}"/>
              </a:ext>
            </a:extLst>
          </p:cNvPr>
          <p:cNvSpPr/>
          <p:nvPr/>
        </p:nvSpPr>
        <p:spPr>
          <a:xfrm>
            <a:off x="4154498" y="569356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376" name="Straight Arrow Connector 375">
            <a:extLst>
              <a:ext uri="{FF2B5EF4-FFF2-40B4-BE49-F238E27FC236}">
                <a16:creationId xmlns:a16="http://schemas.microsoft.com/office/drawing/2014/main" id="{3AFB6126-C88E-4A11-917D-1622C0E182D1}"/>
              </a:ext>
            </a:extLst>
          </p:cNvPr>
          <p:cNvCxnSpPr>
            <a:cxnSpLocks/>
          </p:cNvCxnSpPr>
          <p:nvPr/>
        </p:nvCxnSpPr>
        <p:spPr>
          <a:xfrm>
            <a:off x="4522657" y="5157496"/>
            <a:ext cx="0" cy="209861"/>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377" name="Straight Arrow Connector 376">
            <a:extLst>
              <a:ext uri="{FF2B5EF4-FFF2-40B4-BE49-F238E27FC236}">
                <a16:creationId xmlns:a16="http://schemas.microsoft.com/office/drawing/2014/main" id="{9B9CD4B7-013E-4BDE-AEFB-084AE91FCFD4}"/>
              </a:ext>
            </a:extLst>
          </p:cNvPr>
          <p:cNvCxnSpPr>
            <a:cxnSpLocks/>
          </p:cNvCxnSpPr>
          <p:nvPr/>
        </p:nvCxnSpPr>
        <p:spPr>
          <a:xfrm>
            <a:off x="4514637" y="5547438"/>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378" name="TextBox 377">
            <a:extLst>
              <a:ext uri="{FF2B5EF4-FFF2-40B4-BE49-F238E27FC236}">
                <a16:creationId xmlns:a16="http://schemas.microsoft.com/office/drawing/2014/main" id="{86B28B07-33B8-49B3-A901-CB506B962278}"/>
              </a:ext>
            </a:extLst>
          </p:cNvPr>
          <p:cNvSpPr txBox="1"/>
          <p:nvPr/>
        </p:nvSpPr>
        <p:spPr>
          <a:xfrm>
            <a:off x="4146816" y="5157888"/>
            <a:ext cx="403475" cy="182880"/>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379" name="Straight Arrow Connector 378">
            <a:extLst>
              <a:ext uri="{FF2B5EF4-FFF2-40B4-BE49-F238E27FC236}">
                <a16:creationId xmlns:a16="http://schemas.microsoft.com/office/drawing/2014/main" id="{AFDCB4FC-8093-4FED-BA90-848D13B63B5C}"/>
              </a:ext>
            </a:extLst>
          </p:cNvPr>
          <p:cNvCxnSpPr>
            <a:cxnSpLocks/>
          </p:cNvCxnSpPr>
          <p:nvPr/>
        </p:nvCxnSpPr>
        <p:spPr>
          <a:xfrm>
            <a:off x="3992775" y="3940130"/>
            <a:ext cx="0" cy="984531"/>
          </a:xfrm>
          <a:prstGeom prst="straightConnector1">
            <a:avLst/>
          </a:prstGeom>
          <a:noFill/>
          <a:ln w="6350" cap="flat" cmpd="sng" algn="ctr">
            <a:solidFill>
              <a:sysClr val="windowText" lastClr="000000"/>
            </a:solidFill>
            <a:prstDash val="solid"/>
            <a:headEnd type="none" w="med" len="med"/>
            <a:tailEnd type="triangle" w="sm" len="med"/>
          </a:ln>
          <a:effectLst/>
        </p:spPr>
      </p:cxnSp>
      <p:cxnSp>
        <p:nvCxnSpPr>
          <p:cNvPr id="380" name="Straight Arrow Connector 379">
            <a:extLst>
              <a:ext uri="{FF2B5EF4-FFF2-40B4-BE49-F238E27FC236}">
                <a16:creationId xmlns:a16="http://schemas.microsoft.com/office/drawing/2014/main" id="{2B007757-5046-4A36-8489-FFFCB9264D66}"/>
              </a:ext>
            </a:extLst>
          </p:cNvPr>
          <p:cNvCxnSpPr>
            <a:cxnSpLocks/>
          </p:cNvCxnSpPr>
          <p:nvPr/>
        </p:nvCxnSpPr>
        <p:spPr>
          <a:xfrm>
            <a:off x="4004658" y="5157496"/>
            <a:ext cx="0" cy="992944"/>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381" name="TextBox 380">
            <a:extLst>
              <a:ext uri="{FF2B5EF4-FFF2-40B4-BE49-F238E27FC236}">
                <a16:creationId xmlns:a16="http://schemas.microsoft.com/office/drawing/2014/main" id="{48191895-A276-4B93-8437-7B122BCEDC40}"/>
              </a:ext>
            </a:extLst>
          </p:cNvPr>
          <p:cNvSpPr txBox="1"/>
          <p:nvPr/>
        </p:nvSpPr>
        <p:spPr>
          <a:xfrm>
            <a:off x="4065875" y="4109474"/>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82" name="TextBox 381">
            <a:extLst>
              <a:ext uri="{FF2B5EF4-FFF2-40B4-BE49-F238E27FC236}">
                <a16:creationId xmlns:a16="http://schemas.microsoft.com/office/drawing/2014/main" id="{1570F28D-4FC2-4E79-B501-31EB502264E5}"/>
              </a:ext>
            </a:extLst>
          </p:cNvPr>
          <p:cNvSpPr txBox="1"/>
          <p:nvPr/>
        </p:nvSpPr>
        <p:spPr>
          <a:xfrm>
            <a:off x="4087451" y="4445391"/>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83" name="TextBox 382">
            <a:extLst>
              <a:ext uri="{FF2B5EF4-FFF2-40B4-BE49-F238E27FC236}">
                <a16:creationId xmlns:a16="http://schemas.microsoft.com/office/drawing/2014/main" id="{B8724390-B9CF-4C94-A54F-D32975FB482B}"/>
              </a:ext>
            </a:extLst>
          </p:cNvPr>
          <p:cNvSpPr txBox="1"/>
          <p:nvPr/>
        </p:nvSpPr>
        <p:spPr>
          <a:xfrm>
            <a:off x="4073406" y="5338829"/>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84" name="TextBox 383">
            <a:extLst>
              <a:ext uri="{FF2B5EF4-FFF2-40B4-BE49-F238E27FC236}">
                <a16:creationId xmlns:a16="http://schemas.microsoft.com/office/drawing/2014/main" id="{A1BE5803-ACFB-4018-82B5-AC46CDA45E27}"/>
              </a:ext>
            </a:extLst>
          </p:cNvPr>
          <p:cNvSpPr txBox="1"/>
          <p:nvPr/>
        </p:nvSpPr>
        <p:spPr>
          <a:xfrm>
            <a:off x="4094982" y="5674746"/>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85" name="TextBox 384">
            <a:extLst>
              <a:ext uri="{FF2B5EF4-FFF2-40B4-BE49-F238E27FC236}">
                <a16:creationId xmlns:a16="http://schemas.microsoft.com/office/drawing/2014/main" id="{18CB1F2B-9170-4840-83AA-03EA91E5DB30}"/>
              </a:ext>
            </a:extLst>
          </p:cNvPr>
          <p:cNvSpPr txBox="1"/>
          <p:nvPr/>
        </p:nvSpPr>
        <p:spPr>
          <a:xfrm>
            <a:off x="3706551" y="4355695"/>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86" name="TextBox 385">
            <a:extLst>
              <a:ext uri="{FF2B5EF4-FFF2-40B4-BE49-F238E27FC236}">
                <a16:creationId xmlns:a16="http://schemas.microsoft.com/office/drawing/2014/main" id="{F52B79BF-5D77-47F2-93FC-7EE82C653957}"/>
              </a:ext>
            </a:extLst>
          </p:cNvPr>
          <p:cNvSpPr txBox="1"/>
          <p:nvPr/>
        </p:nvSpPr>
        <p:spPr>
          <a:xfrm>
            <a:off x="3698709" y="5552071"/>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387" name="Connector: Elbow 386">
            <a:extLst>
              <a:ext uri="{FF2B5EF4-FFF2-40B4-BE49-F238E27FC236}">
                <a16:creationId xmlns:a16="http://schemas.microsoft.com/office/drawing/2014/main" id="{82C1853E-E0A7-4920-BC45-9D64100F2E56}"/>
              </a:ext>
            </a:extLst>
          </p:cNvPr>
          <p:cNvCxnSpPr>
            <a:cxnSpLocks/>
            <a:endCxn id="313" idx="0"/>
          </p:cNvCxnSpPr>
          <p:nvPr/>
        </p:nvCxnSpPr>
        <p:spPr>
          <a:xfrm rot="16200000" flipH="1">
            <a:off x="2224125" y="2151652"/>
            <a:ext cx="210076" cy="535635"/>
          </a:xfrm>
          <a:prstGeom prst="bentConnector3">
            <a:avLst/>
          </a:prstGeom>
          <a:noFill/>
          <a:ln w="6350" cap="flat" cmpd="sng" algn="ctr">
            <a:solidFill>
              <a:sysClr val="windowText" lastClr="000000"/>
            </a:solidFill>
            <a:prstDash val="solid"/>
            <a:headEnd type="none" w="med" len="med"/>
            <a:tailEnd type="triangle" w="sm" len="med"/>
          </a:ln>
          <a:effectLst/>
        </p:spPr>
      </p:cxnSp>
      <p:cxnSp>
        <p:nvCxnSpPr>
          <p:cNvPr id="388" name="Straight Connector 387">
            <a:extLst>
              <a:ext uri="{FF2B5EF4-FFF2-40B4-BE49-F238E27FC236}">
                <a16:creationId xmlns:a16="http://schemas.microsoft.com/office/drawing/2014/main" id="{12F03D8B-E27C-403D-9FBA-1A64095A2DDE}"/>
              </a:ext>
            </a:extLst>
          </p:cNvPr>
          <p:cNvCxnSpPr>
            <a:cxnSpLocks/>
          </p:cNvCxnSpPr>
          <p:nvPr/>
        </p:nvCxnSpPr>
        <p:spPr>
          <a:xfrm>
            <a:off x="3110176" y="2317642"/>
            <a:ext cx="0" cy="100584"/>
          </a:xfrm>
          <a:prstGeom prst="line">
            <a:avLst/>
          </a:prstGeom>
          <a:noFill/>
          <a:ln w="6350" cap="flat" cmpd="sng" algn="ctr">
            <a:solidFill>
              <a:sysClr val="windowText" lastClr="000000"/>
            </a:solidFill>
            <a:prstDash val="solid"/>
          </a:ln>
          <a:effectLst/>
        </p:spPr>
      </p:cxnSp>
      <p:cxnSp>
        <p:nvCxnSpPr>
          <p:cNvPr id="389" name="Straight Connector 388">
            <a:extLst>
              <a:ext uri="{FF2B5EF4-FFF2-40B4-BE49-F238E27FC236}">
                <a16:creationId xmlns:a16="http://schemas.microsoft.com/office/drawing/2014/main" id="{7D8B5E15-4C09-45CA-9A0D-7DCAA1EE6EF6}"/>
              </a:ext>
            </a:extLst>
          </p:cNvPr>
          <p:cNvCxnSpPr>
            <a:cxnSpLocks/>
          </p:cNvCxnSpPr>
          <p:nvPr/>
        </p:nvCxnSpPr>
        <p:spPr>
          <a:xfrm flipH="1">
            <a:off x="2587528" y="2419745"/>
            <a:ext cx="522648" cy="0"/>
          </a:xfrm>
          <a:prstGeom prst="line">
            <a:avLst/>
          </a:prstGeom>
          <a:noFill/>
          <a:ln w="6350" cap="flat" cmpd="sng" algn="ctr">
            <a:solidFill>
              <a:sysClr val="windowText" lastClr="000000"/>
            </a:solidFill>
            <a:prstDash val="solid"/>
          </a:ln>
          <a:effectLst/>
        </p:spPr>
      </p:cxnSp>
      <p:cxnSp>
        <p:nvCxnSpPr>
          <p:cNvPr id="390" name="Straight Connector 389">
            <a:extLst>
              <a:ext uri="{FF2B5EF4-FFF2-40B4-BE49-F238E27FC236}">
                <a16:creationId xmlns:a16="http://schemas.microsoft.com/office/drawing/2014/main" id="{4A42D55D-54BD-4888-8AB4-9488E9A845C2}"/>
              </a:ext>
            </a:extLst>
          </p:cNvPr>
          <p:cNvCxnSpPr>
            <a:cxnSpLocks/>
          </p:cNvCxnSpPr>
          <p:nvPr/>
        </p:nvCxnSpPr>
        <p:spPr>
          <a:xfrm>
            <a:off x="4866563" y="2387150"/>
            <a:ext cx="0" cy="4227094"/>
          </a:xfrm>
          <a:prstGeom prst="line">
            <a:avLst/>
          </a:prstGeom>
          <a:noFill/>
          <a:ln w="12700" cap="flat" cmpd="sng" algn="ctr">
            <a:solidFill>
              <a:sysClr val="window" lastClr="FFFFFF">
                <a:lumMod val="85000"/>
              </a:sysClr>
            </a:solidFill>
            <a:prstDash val="solid"/>
          </a:ln>
          <a:effectLst/>
        </p:spPr>
      </p:cxnSp>
      <p:sp>
        <p:nvSpPr>
          <p:cNvPr id="391" name="Rectangle 390">
            <a:extLst>
              <a:ext uri="{FF2B5EF4-FFF2-40B4-BE49-F238E27FC236}">
                <a16:creationId xmlns:a16="http://schemas.microsoft.com/office/drawing/2014/main" id="{0CA116C3-686B-434F-915A-42B6641830AB}"/>
              </a:ext>
            </a:extLst>
          </p:cNvPr>
          <p:cNvSpPr/>
          <p:nvPr/>
        </p:nvSpPr>
        <p:spPr>
          <a:xfrm>
            <a:off x="5033160" y="2530392"/>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92" name="TextBox 391">
            <a:extLst>
              <a:ext uri="{FF2B5EF4-FFF2-40B4-BE49-F238E27FC236}">
                <a16:creationId xmlns:a16="http://schemas.microsoft.com/office/drawing/2014/main" id="{33DDD66B-D16E-4609-9B04-2E927367251B}"/>
              </a:ext>
            </a:extLst>
          </p:cNvPr>
          <p:cNvSpPr txBox="1"/>
          <p:nvPr/>
        </p:nvSpPr>
        <p:spPr>
          <a:xfrm>
            <a:off x="5041183" y="2524508"/>
            <a:ext cx="89451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CBM</a:t>
            </a:r>
            <a:endParaRPr lang="en-US"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93" name="TextBox 392">
            <a:extLst>
              <a:ext uri="{FF2B5EF4-FFF2-40B4-BE49-F238E27FC236}">
                <a16:creationId xmlns:a16="http://schemas.microsoft.com/office/drawing/2014/main" id="{8D00DD37-2CAE-4E13-AD6D-E3E8BD76E8DF}"/>
              </a:ext>
            </a:extLst>
          </p:cNvPr>
          <p:cNvSpPr txBox="1"/>
          <p:nvPr/>
        </p:nvSpPr>
        <p:spPr>
          <a:xfrm>
            <a:off x="5010976" y="3695823"/>
            <a:ext cx="984175"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Restoration</a:t>
            </a:r>
          </a:p>
        </p:txBody>
      </p:sp>
      <p:sp>
        <p:nvSpPr>
          <p:cNvPr id="394" name="TextBox 393">
            <a:extLst>
              <a:ext uri="{FF2B5EF4-FFF2-40B4-BE49-F238E27FC236}">
                <a16:creationId xmlns:a16="http://schemas.microsoft.com/office/drawing/2014/main" id="{44105A93-9E54-46CB-8686-535E796AE844}"/>
              </a:ext>
            </a:extLst>
          </p:cNvPr>
          <p:cNvSpPr txBox="1"/>
          <p:nvPr/>
        </p:nvSpPr>
        <p:spPr>
          <a:xfrm>
            <a:off x="4979162" y="4902063"/>
            <a:ext cx="1007968" cy="261610"/>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Replacement</a:t>
            </a:r>
          </a:p>
        </p:txBody>
      </p:sp>
      <p:sp>
        <p:nvSpPr>
          <p:cNvPr id="395" name="Rectangle 394">
            <a:extLst>
              <a:ext uri="{FF2B5EF4-FFF2-40B4-BE49-F238E27FC236}">
                <a16:creationId xmlns:a16="http://schemas.microsoft.com/office/drawing/2014/main" id="{8F1ED93F-F725-44FE-BB19-31270EA8F8DD}"/>
              </a:ext>
            </a:extLst>
          </p:cNvPr>
          <p:cNvSpPr/>
          <p:nvPr/>
        </p:nvSpPr>
        <p:spPr>
          <a:xfrm>
            <a:off x="5399823" y="295941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96" name="TextBox 395">
            <a:extLst>
              <a:ext uri="{FF2B5EF4-FFF2-40B4-BE49-F238E27FC236}">
                <a16:creationId xmlns:a16="http://schemas.microsoft.com/office/drawing/2014/main" id="{14210F85-E3DB-44E4-A550-08532259606A}"/>
              </a:ext>
            </a:extLst>
          </p:cNvPr>
          <p:cNvSpPr txBox="1"/>
          <p:nvPr/>
        </p:nvSpPr>
        <p:spPr>
          <a:xfrm>
            <a:off x="5314634" y="2930103"/>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397" name="Rectangle 396">
            <a:extLst>
              <a:ext uri="{FF2B5EF4-FFF2-40B4-BE49-F238E27FC236}">
                <a16:creationId xmlns:a16="http://schemas.microsoft.com/office/drawing/2014/main" id="{7A0B231F-13FE-4A35-95E7-C8D0F298F5A8}"/>
              </a:ext>
            </a:extLst>
          </p:cNvPr>
          <p:cNvSpPr/>
          <p:nvPr/>
        </p:nvSpPr>
        <p:spPr>
          <a:xfrm>
            <a:off x="5399823" y="325633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98" name="Rectangle 397">
            <a:extLst>
              <a:ext uri="{FF2B5EF4-FFF2-40B4-BE49-F238E27FC236}">
                <a16:creationId xmlns:a16="http://schemas.microsoft.com/office/drawing/2014/main" id="{1AE47076-F1D1-4CBE-9830-3C7E6506B159}"/>
              </a:ext>
            </a:extLst>
          </p:cNvPr>
          <p:cNvSpPr/>
          <p:nvPr/>
        </p:nvSpPr>
        <p:spPr>
          <a:xfrm>
            <a:off x="5033160" y="3709653"/>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399" name="Rectangle 398">
            <a:extLst>
              <a:ext uri="{FF2B5EF4-FFF2-40B4-BE49-F238E27FC236}">
                <a16:creationId xmlns:a16="http://schemas.microsoft.com/office/drawing/2014/main" id="{22796056-7822-4F8D-A5F9-DD24E4861652}"/>
              </a:ext>
            </a:extLst>
          </p:cNvPr>
          <p:cNvSpPr/>
          <p:nvPr/>
        </p:nvSpPr>
        <p:spPr>
          <a:xfrm>
            <a:off x="5021329" y="4924661"/>
            <a:ext cx="906341"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00" name="Rectangle 399">
            <a:extLst>
              <a:ext uri="{FF2B5EF4-FFF2-40B4-BE49-F238E27FC236}">
                <a16:creationId xmlns:a16="http://schemas.microsoft.com/office/drawing/2014/main" id="{246C9F1D-626E-4B60-80C8-657123924A2A}"/>
              </a:ext>
            </a:extLst>
          </p:cNvPr>
          <p:cNvSpPr/>
          <p:nvPr/>
        </p:nvSpPr>
        <p:spPr>
          <a:xfrm>
            <a:off x="5021329" y="6146807"/>
            <a:ext cx="906341" cy="382925"/>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01" name="TextBox 400">
            <a:extLst>
              <a:ext uri="{FF2B5EF4-FFF2-40B4-BE49-F238E27FC236}">
                <a16:creationId xmlns:a16="http://schemas.microsoft.com/office/drawing/2014/main" id="{40E03B90-ED58-49F5-B48E-F70CEC8C073B}"/>
              </a:ext>
            </a:extLst>
          </p:cNvPr>
          <p:cNvSpPr txBox="1"/>
          <p:nvPr/>
        </p:nvSpPr>
        <p:spPr>
          <a:xfrm>
            <a:off x="5029554" y="6122825"/>
            <a:ext cx="904025" cy="430887"/>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Default Strategy?</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02" name="TextBox 401">
            <a:extLst>
              <a:ext uri="{FF2B5EF4-FFF2-40B4-BE49-F238E27FC236}">
                <a16:creationId xmlns:a16="http://schemas.microsoft.com/office/drawing/2014/main" id="{EC57905B-F9D1-4E87-9622-5BF9C657CCCF}"/>
              </a:ext>
            </a:extLst>
          </p:cNvPr>
          <p:cNvSpPr txBox="1"/>
          <p:nvPr/>
        </p:nvSpPr>
        <p:spPr>
          <a:xfrm>
            <a:off x="5329874" y="3234832"/>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403" name="Straight Arrow Connector 402">
            <a:extLst>
              <a:ext uri="{FF2B5EF4-FFF2-40B4-BE49-F238E27FC236}">
                <a16:creationId xmlns:a16="http://schemas.microsoft.com/office/drawing/2014/main" id="{18DD5411-8E14-41FF-A000-50B71203128E}"/>
              </a:ext>
            </a:extLst>
          </p:cNvPr>
          <p:cNvCxnSpPr>
            <a:cxnSpLocks/>
          </p:cNvCxnSpPr>
          <p:nvPr/>
        </p:nvCxnSpPr>
        <p:spPr>
          <a:xfrm>
            <a:off x="5500671" y="2193602"/>
            <a:ext cx="0" cy="347472"/>
          </a:xfrm>
          <a:prstGeom prst="straightConnector1">
            <a:avLst/>
          </a:prstGeom>
          <a:noFill/>
          <a:ln w="9525" cap="flat" cmpd="sng" algn="ctr">
            <a:solidFill>
              <a:sysClr val="windowText" lastClr="000000"/>
            </a:solidFill>
            <a:prstDash val="solid"/>
            <a:headEnd type="none" w="med" len="med"/>
            <a:tailEnd type="triangle" w="sm" len="med"/>
          </a:ln>
          <a:effectLst/>
        </p:spPr>
      </p:cxnSp>
      <p:cxnSp>
        <p:nvCxnSpPr>
          <p:cNvPr id="404" name="Straight Arrow Connector 403">
            <a:extLst>
              <a:ext uri="{FF2B5EF4-FFF2-40B4-BE49-F238E27FC236}">
                <a16:creationId xmlns:a16="http://schemas.microsoft.com/office/drawing/2014/main" id="{14266761-6136-4BD5-8F5F-273E0A7E7ACD}"/>
              </a:ext>
            </a:extLst>
          </p:cNvPr>
          <p:cNvCxnSpPr>
            <a:cxnSpLocks/>
          </p:cNvCxnSpPr>
          <p:nvPr/>
        </p:nvCxnSpPr>
        <p:spPr>
          <a:xfrm>
            <a:off x="5767982" y="2763373"/>
            <a:ext cx="0" cy="19883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05" name="Straight Arrow Connector 404">
            <a:extLst>
              <a:ext uri="{FF2B5EF4-FFF2-40B4-BE49-F238E27FC236}">
                <a16:creationId xmlns:a16="http://schemas.microsoft.com/office/drawing/2014/main" id="{F3833757-CF90-4C4D-B810-1D62246C5C81}"/>
              </a:ext>
            </a:extLst>
          </p:cNvPr>
          <p:cNvCxnSpPr>
            <a:cxnSpLocks/>
          </p:cNvCxnSpPr>
          <p:nvPr/>
        </p:nvCxnSpPr>
        <p:spPr>
          <a:xfrm>
            <a:off x="5759962" y="3140495"/>
            <a:ext cx="0" cy="118494"/>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06" name="Straight Arrow Connector 405">
            <a:extLst>
              <a:ext uri="{FF2B5EF4-FFF2-40B4-BE49-F238E27FC236}">
                <a16:creationId xmlns:a16="http://schemas.microsoft.com/office/drawing/2014/main" id="{C0AC509A-7FFD-4A93-9A27-AC120663C2BF}"/>
              </a:ext>
            </a:extLst>
          </p:cNvPr>
          <p:cNvCxnSpPr>
            <a:cxnSpLocks/>
          </p:cNvCxnSpPr>
          <p:nvPr/>
        </p:nvCxnSpPr>
        <p:spPr>
          <a:xfrm>
            <a:off x="5242455" y="2763373"/>
            <a:ext cx="0" cy="946280"/>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407" name="TextBox 406">
            <a:extLst>
              <a:ext uri="{FF2B5EF4-FFF2-40B4-BE49-F238E27FC236}">
                <a16:creationId xmlns:a16="http://schemas.microsoft.com/office/drawing/2014/main" id="{2C99644F-ED5F-4A6E-AF17-EB8581B1F84E}"/>
              </a:ext>
            </a:extLst>
          </p:cNvPr>
          <p:cNvSpPr txBox="1"/>
          <p:nvPr/>
        </p:nvSpPr>
        <p:spPr>
          <a:xfrm>
            <a:off x="5428254" y="2752742"/>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08" name="TextBox 407">
            <a:extLst>
              <a:ext uri="{FF2B5EF4-FFF2-40B4-BE49-F238E27FC236}">
                <a16:creationId xmlns:a16="http://schemas.microsoft.com/office/drawing/2014/main" id="{8AE488FA-9616-463E-96A1-199514830A88}"/>
              </a:ext>
            </a:extLst>
          </p:cNvPr>
          <p:cNvSpPr txBox="1"/>
          <p:nvPr/>
        </p:nvSpPr>
        <p:spPr>
          <a:xfrm>
            <a:off x="4941814" y="3145247"/>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409" name="Straight Connector 408">
            <a:extLst>
              <a:ext uri="{FF2B5EF4-FFF2-40B4-BE49-F238E27FC236}">
                <a16:creationId xmlns:a16="http://schemas.microsoft.com/office/drawing/2014/main" id="{7293F99C-8193-4806-B108-40944E487449}"/>
              </a:ext>
            </a:extLst>
          </p:cNvPr>
          <p:cNvCxnSpPr>
            <a:cxnSpLocks/>
          </p:cNvCxnSpPr>
          <p:nvPr/>
        </p:nvCxnSpPr>
        <p:spPr>
          <a:xfrm>
            <a:off x="6099799" y="1615929"/>
            <a:ext cx="0" cy="4949675"/>
          </a:xfrm>
          <a:prstGeom prst="line">
            <a:avLst/>
          </a:prstGeom>
          <a:noFill/>
          <a:ln w="38100" cap="flat" cmpd="sng" algn="ctr">
            <a:solidFill>
              <a:schemeClr val="bg1">
                <a:lumMod val="65000"/>
              </a:schemeClr>
            </a:solidFill>
            <a:prstDash val="solid"/>
          </a:ln>
          <a:effectLst/>
        </p:spPr>
      </p:cxnSp>
      <p:sp>
        <p:nvSpPr>
          <p:cNvPr id="410" name="Rectangle 409">
            <a:extLst>
              <a:ext uri="{FF2B5EF4-FFF2-40B4-BE49-F238E27FC236}">
                <a16:creationId xmlns:a16="http://schemas.microsoft.com/office/drawing/2014/main" id="{D08B9A07-2BFF-4EB8-A645-EB38B70EB8CF}"/>
              </a:ext>
            </a:extLst>
          </p:cNvPr>
          <p:cNvSpPr/>
          <p:nvPr/>
        </p:nvSpPr>
        <p:spPr>
          <a:xfrm>
            <a:off x="5399823" y="4138779"/>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11" name="Rectangle 410">
            <a:extLst>
              <a:ext uri="{FF2B5EF4-FFF2-40B4-BE49-F238E27FC236}">
                <a16:creationId xmlns:a16="http://schemas.microsoft.com/office/drawing/2014/main" id="{0FB0054A-4F13-4624-8469-4E0D830DF48B}"/>
              </a:ext>
            </a:extLst>
          </p:cNvPr>
          <p:cNvSpPr/>
          <p:nvPr/>
        </p:nvSpPr>
        <p:spPr>
          <a:xfrm>
            <a:off x="5399823" y="4467783"/>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412" name="Straight Arrow Connector 411">
            <a:extLst>
              <a:ext uri="{FF2B5EF4-FFF2-40B4-BE49-F238E27FC236}">
                <a16:creationId xmlns:a16="http://schemas.microsoft.com/office/drawing/2014/main" id="{E40BE6E8-FF74-47AE-9CF3-23257D2DE5C2}"/>
              </a:ext>
            </a:extLst>
          </p:cNvPr>
          <p:cNvCxnSpPr>
            <a:cxnSpLocks/>
          </p:cNvCxnSpPr>
          <p:nvPr/>
        </p:nvCxnSpPr>
        <p:spPr>
          <a:xfrm>
            <a:off x="5767982" y="3940130"/>
            <a:ext cx="0" cy="20144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13" name="Straight Arrow Connector 412">
            <a:extLst>
              <a:ext uri="{FF2B5EF4-FFF2-40B4-BE49-F238E27FC236}">
                <a16:creationId xmlns:a16="http://schemas.microsoft.com/office/drawing/2014/main" id="{6B3435C8-9EAC-42E5-9EE7-365E47D3484F}"/>
              </a:ext>
            </a:extLst>
          </p:cNvPr>
          <p:cNvCxnSpPr>
            <a:cxnSpLocks/>
          </p:cNvCxnSpPr>
          <p:nvPr/>
        </p:nvCxnSpPr>
        <p:spPr>
          <a:xfrm>
            <a:off x="5759962" y="4321659"/>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414" name="TextBox 413">
            <a:extLst>
              <a:ext uri="{FF2B5EF4-FFF2-40B4-BE49-F238E27FC236}">
                <a16:creationId xmlns:a16="http://schemas.microsoft.com/office/drawing/2014/main" id="{7C123541-513D-43B2-B18B-28FE874201C9}"/>
              </a:ext>
            </a:extLst>
          </p:cNvPr>
          <p:cNvSpPr txBox="1"/>
          <p:nvPr/>
        </p:nvSpPr>
        <p:spPr>
          <a:xfrm>
            <a:off x="5436311" y="3932109"/>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15" name="Rectangle 414">
            <a:extLst>
              <a:ext uri="{FF2B5EF4-FFF2-40B4-BE49-F238E27FC236}">
                <a16:creationId xmlns:a16="http://schemas.microsoft.com/office/drawing/2014/main" id="{AA8F5D17-6440-4F3F-B7E1-66E8755604ED}"/>
              </a:ext>
            </a:extLst>
          </p:cNvPr>
          <p:cNvSpPr/>
          <p:nvPr/>
        </p:nvSpPr>
        <p:spPr>
          <a:xfrm>
            <a:off x="5404178" y="5364558"/>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16" name="Rectangle 415">
            <a:extLst>
              <a:ext uri="{FF2B5EF4-FFF2-40B4-BE49-F238E27FC236}">
                <a16:creationId xmlns:a16="http://schemas.microsoft.com/office/drawing/2014/main" id="{9F507715-E00D-490B-8470-A0D13F8942E2}"/>
              </a:ext>
            </a:extLst>
          </p:cNvPr>
          <p:cNvSpPr/>
          <p:nvPr/>
        </p:nvSpPr>
        <p:spPr>
          <a:xfrm>
            <a:off x="5404178" y="569356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417" name="Straight Arrow Connector 416">
            <a:extLst>
              <a:ext uri="{FF2B5EF4-FFF2-40B4-BE49-F238E27FC236}">
                <a16:creationId xmlns:a16="http://schemas.microsoft.com/office/drawing/2014/main" id="{24B8C7FE-5AB8-4D59-A8B1-4EFBFCDE6097}"/>
              </a:ext>
            </a:extLst>
          </p:cNvPr>
          <p:cNvCxnSpPr>
            <a:cxnSpLocks/>
          </p:cNvCxnSpPr>
          <p:nvPr/>
        </p:nvCxnSpPr>
        <p:spPr>
          <a:xfrm>
            <a:off x="5772337" y="5157496"/>
            <a:ext cx="0" cy="209861"/>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18" name="Straight Arrow Connector 417">
            <a:extLst>
              <a:ext uri="{FF2B5EF4-FFF2-40B4-BE49-F238E27FC236}">
                <a16:creationId xmlns:a16="http://schemas.microsoft.com/office/drawing/2014/main" id="{277F8ACC-A936-47B3-BA51-607C7C095FA5}"/>
              </a:ext>
            </a:extLst>
          </p:cNvPr>
          <p:cNvCxnSpPr>
            <a:cxnSpLocks/>
          </p:cNvCxnSpPr>
          <p:nvPr/>
        </p:nvCxnSpPr>
        <p:spPr>
          <a:xfrm>
            <a:off x="5764317" y="5547438"/>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419" name="TextBox 418">
            <a:extLst>
              <a:ext uri="{FF2B5EF4-FFF2-40B4-BE49-F238E27FC236}">
                <a16:creationId xmlns:a16="http://schemas.microsoft.com/office/drawing/2014/main" id="{3B292CF3-40D8-4FEF-B2B5-92872F3AB595}"/>
              </a:ext>
            </a:extLst>
          </p:cNvPr>
          <p:cNvSpPr txBox="1"/>
          <p:nvPr/>
        </p:nvSpPr>
        <p:spPr>
          <a:xfrm>
            <a:off x="5396496" y="5157888"/>
            <a:ext cx="403475" cy="182880"/>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420" name="Straight Arrow Connector 419">
            <a:extLst>
              <a:ext uri="{FF2B5EF4-FFF2-40B4-BE49-F238E27FC236}">
                <a16:creationId xmlns:a16="http://schemas.microsoft.com/office/drawing/2014/main" id="{7CEBAAAC-D512-4240-A130-1C00DBB4B97F}"/>
              </a:ext>
            </a:extLst>
          </p:cNvPr>
          <p:cNvCxnSpPr>
            <a:cxnSpLocks/>
          </p:cNvCxnSpPr>
          <p:nvPr/>
        </p:nvCxnSpPr>
        <p:spPr>
          <a:xfrm>
            <a:off x="5242455" y="3940130"/>
            <a:ext cx="0" cy="984531"/>
          </a:xfrm>
          <a:prstGeom prst="straightConnector1">
            <a:avLst/>
          </a:prstGeom>
          <a:noFill/>
          <a:ln w="6350" cap="flat" cmpd="sng" algn="ctr">
            <a:solidFill>
              <a:sysClr val="windowText" lastClr="000000"/>
            </a:solidFill>
            <a:prstDash val="solid"/>
            <a:headEnd type="none" w="med" len="med"/>
            <a:tailEnd type="triangle" w="sm" len="med"/>
          </a:ln>
          <a:effectLst/>
        </p:spPr>
      </p:cxnSp>
      <p:cxnSp>
        <p:nvCxnSpPr>
          <p:cNvPr id="421" name="Straight Arrow Connector 420">
            <a:extLst>
              <a:ext uri="{FF2B5EF4-FFF2-40B4-BE49-F238E27FC236}">
                <a16:creationId xmlns:a16="http://schemas.microsoft.com/office/drawing/2014/main" id="{53A34CC7-1ED3-4B6D-88C2-90AFC3B41A45}"/>
              </a:ext>
            </a:extLst>
          </p:cNvPr>
          <p:cNvCxnSpPr>
            <a:cxnSpLocks/>
          </p:cNvCxnSpPr>
          <p:nvPr/>
        </p:nvCxnSpPr>
        <p:spPr>
          <a:xfrm>
            <a:off x="5254338" y="5157496"/>
            <a:ext cx="0" cy="992944"/>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422" name="TextBox 421">
            <a:extLst>
              <a:ext uri="{FF2B5EF4-FFF2-40B4-BE49-F238E27FC236}">
                <a16:creationId xmlns:a16="http://schemas.microsoft.com/office/drawing/2014/main" id="{AF883CFE-3727-40F1-BDD8-D385151B20C4}"/>
              </a:ext>
            </a:extLst>
          </p:cNvPr>
          <p:cNvSpPr txBox="1"/>
          <p:nvPr/>
        </p:nvSpPr>
        <p:spPr>
          <a:xfrm>
            <a:off x="5315555" y="4109474"/>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23" name="TextBox 422">
            <a:extLst>
              <a:ext uri="{FF2B5EF4-FFF2-40B4-BE49-F238E27FC236}">
                <a16:creationId xmlns:a16="http://schemas.microsoft.com/office/drawing/2014/main" id="{879F9275-3F9F-4C1F-B3C1-0579DAE9E671}"/>
              </a:ext>
            </a:extLst>
          </p:cNvPr>
          <p:cNvSpPr txBox="1"/>
          <p:nvPr/>
        </p:nvSpPr>
        <p:spPr>
          <a:xfrm>
            <a:off x="5337131" y="4445391"/>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24" name="TextBox 423">
            <a:extLst>
              <a:ext uri="{FF2B5EF4-FFF2-40B4-BE49-F238E27FC236}">
                <a16:creationId xmlns:a16="http://schemas.microsoft.com/office/drawing/2014/main" id="{2C7B5E74-14F7-4F87-82B8-9FBA6D13B929}"/>
              </a:ext>
            </a:extLst>
          </p:cNvPr>
          <p:cNvSpPr txBox="1"/>
          <p:nvPr/>
        </p:nvSpPr>
        <p:spPr>
          <a:xfrm>
            <a:off x="5323086" y="5338829"/>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25" name="TextBox 424">
            <a:extLst>
              <a:ext uri="{FF2B5EF4-FFF2-40B4-BE49-F238E27FC236}">
                <a16:creationId xmlns:a16="http://schemas.microsoft.com/office/drawing/2014/main" id="{828F69FF-14C5-4E36-B8E9-9850EA50495B}"/>
              </a:ext>
            </a:extLst>
          </p:cNvPr>
          <p:cNvSpPr txBox="1"/>
          <p:nvPr/>
        </p:nvSpPr>
        <p:spPr>
          <a:xfrm>
            <a:off x="5344662" y="5674746"/>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26" name="TextBox 425">
            <a:extLst>
              <a:ext uri="{FF2B5EF4-FFF2-40B4-BE49-F238E27FC236}">
                <a16:creationId xmlns:a16="http://schemas.microsoft.com/office/drawing/2014/main" id="{C22B092C-FFB2-45C8-AB05-612233845C93}"/>
              </a:ext>
            </a:extLst>
          </p:cNvPr>
          <p:cNvSpPr txBox="1"/>
          <p:nvPr/>
        </p:nvSpPr>
        <p:spPr>
          <a:xfrm>
            <a:off x="4956231" y="4355695"/>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27" name="TextBox 426">
            <a:extLst>
              <a:ext uri="{FF2B5EF4-FFF2-40B4-BE49-F238E27FC236}">
                <a16:creationId xmlns:a16="http://schemas.microsoft.com/office/drawing/2014/main" id="{526E1E29-7F10-48BF-8551-9C895EC6DAEA}"/>
              </a:ext>
            </a:extLst>
          </p:cNvPr>
          <p:cNvSpPr txBox="1"/>
          <p:nvPr/>
        </p:nvSpPr>
        <p:spPr>
          <a:xfrm>
            <a:off x="4948389" y="5552071"/>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428" name="Straight Connector 427">
            <a:extLst>
              <a:ext uri="{FF2B5EF4-FFF2-40B4-BE49-F238E27FC236}">
                <a16:creationId xmlns:a16="http://schemas.microsoft.com/office/drawing/2014/main" id="{5737AB50-3232-473C-AF6A-603482D804EA}"/>
              </a:ext>
            </a:extLst>
          </p:cNvPr>
          <p:cNvCxnSpPr>
            <a:cxnSpLocks/>
          </p:cNvCxnSpPr>
          <p:nvPr/>
        </p:nvCxnSpPr>
        <p:spPr>
          <a:xfrm>
            <a:off x="3601643" y="2387150"/>
            <a:ext cx="0" cy="4227094"/>
          </a:xfrm>
          <a:prstGeom prst="line">
            <a:avLst/>
          </a:prstGeom>
          <a:noFill/>
          <a:ln w="12700" cap="flat" cmpd="sng" algn="ctr">
            <a:solidFill>
              <a:sysClr val="window" lastClr="FFFFFF">
                <a:lumMod val="85000"/>
              </a:sysClr>
            </a:solidFill>
            <a:prstDash val="solid"/>
          </a:ln>
          <a:effectLst/>
        </p:spPr>
      </p:cxnSp>
      <p:sp>
        <p:nvSpPr>
          <p:cNvPr id="432" name="Rectangle 431">
            <a:extLst>
              <a:ext uri="{FF2B5EF4-FFF2-40B4-BE49-F238E27FC236}">
                <a16:creationId xmlns:a16="http://schemas.microsoft.com/office/drawing/2014/main" id="{F1DB2C43-F3B7-413D-A81B-EB78617F1363}"/>
              </a:ext>
            </a:extLst>
          </p:cNvPr>
          <p:cNvSpPr/>
          <p:nvPr/>
        </p:nvSpPr>
        <p:spPr>
          <a:xfrm>
            <a:off x="6213287" y="6122825"/>
            <a:ext cx="4198620" cy="491419"/>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
        <p:nvSpPr>
          <p:cNvPr id="441" name="Rectangle 440">
            <a:extLst>
              <a:ext uri="{FF2B5EF4-FFF2-40B4-BE49-F238E27FC236}">
                <a16:creationId xmlns:a16="http://schemas.microsoft.com/office/drawing/2014/main" id="{751C35FE-A9C8-4FCF-BC9B-3D413481AEE3}"/>
              </a:ext>
            </a:extLst>
          </p:cNvPr>
          <p:cNvSpPr/>
          <p:nvPr/>
        </p:nvSpPr>
        <p:spPr>
          <a:xfrm>
            <a:off x="6722196" y="2530392"/>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42" name="TextBox 441">
            <a:extLst>
              <a:ext uri="{FF2B5EF4-FFF2-40B4-BE49-F238E27FC236}">
                <a16:creationId xmlns:a16="http://schemas.microsoft.com/office/drawing/2014/main" id="{07B821BD-0666-4391-A92D-55BF5B1CC596}"/>
              </a:ext>
            </a:extLst>
          </p:cNvPr>
          <p:cNvSpPr txBox="1"/>
          <p:nvPr/>
        </p:nvSpPr>
        <p:spPr>
          <a:xfrm>
            <a:off x="6730219" y="2524508"/>
            <a:ext cx="89451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CBM</a:t>
            </a:r>
            <a:endParaRPr lang="en-US"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43" name="TextBox 442">
            <a:extLst>
              <a:ext uri="{FF2B5EF4-FFF2-40B4-BE49-F238E27FC236}">
                <a16:creationId xmlns:a16="http://schemas.microsoft.com/office/drawing/2014/main" id="{2DD8E777-2F11-4F3F-BDA7-5FA4DD70B3CD}"/>
              </a:ext>
            </a:extLst>
          </p:cNvPr>
          <p:cNvSpPr txBox="1"/>
          <p:nvPr/>
        </p:nvSpPr>
        <p:spPr>
          <a:xfrm>
            <a:off x="6700012" y="3695823"/>
            <a:ext cx="984175"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Restoration</a:t>
            </a:r>
          </a:p>
        </p:txBody>
      </p:sp>
      <p:sp>
        <p:nvSpPr>
          <p:cNvPr id="444" name="TextBox 443">
            <a:extLst>
              <a:ext uri="{FF2B5EF4-FFF2-40B4-BE49-F238E27FC236}">
                <a16:creationId xmlns:a16="http://schemas.microsoft.com/office/drawing/2014/main" id="{39277DC4-32C1-46BB-97F7-1891A136DFD9}"/>
              </a:ext>
            </a:extLst>
          </p:cNvPr>
          <p:cNvSpPr txBox="1"/>
          <p:nvPr/>
        </p:nvSpPr>
        <p:spPr>
          <a:xfrm>
            <a:off x="6668198" y="4902063"/>
            <a:ext cx="1007968" cy="261610"/>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Replacement</a:t>
            </a:r>
          </a:p>
        </p:txBody>
      </p:sp>
      <p:sp>
        <p:nvSpPr>
          <p:cNvPr id="445" name="Rectangle 444">
            <a:extLst>
              <a:ext uri="{FF2B5EF4-FFF2-40B4-BE49-F238E27FC236}">
                <a16:creationId xmlns:a16="http://schemas.microsoft.com/office/drawing/2014/main" id="{AF622BB3-398C-4E89-B4A2-3BD25EAB1B48}"/>
              </a:ext>
            </a:extLst>
          </p:cNvPr>
          <p:cNvSpPr/>
          <p:nvPr/>
        </p:nvSpPr>
        <p:spPr>
          <a:xfrm>
            <a:off x="7088859" y="295941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46" name="TextBox 445">
            <a:extLst>
              <a:ext uri="{FF2B5EF4-FFF2-40B4-BE49-F238E27FC236}">
                <a16:creationId xmlns:a16="http://schemas.microsoft.com/office/drawing/2014/main" id="{7FCB5597-68D5-4D42-A766-0F162C0A4EA4}"/>
              </a:ext>
            </a:extLst>
          </p:cNvPr>
          <p:cNvSpPr txBox="1"/>
          <p:nvPr/>
        </p:nvSpPr>
        <p:spPr>
          <a:xfrm>
            <a:off x="7003670" y="2930103"/>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47" name="Rectangle 446">
            <a:extLst>
              <a:ext uri="{FF2B5EF4-FFF2-40B4-BE49-F238E27FC236}">
                <a16:creationId xmlns:a16="http://schemas.microsoft.com/office/drawing/2014/main" id="{3E3F45C5-1E96-4424-B66B-901458FBF040}"/>
              </a:ext>
            </a:extLst>
          </p:cNvPr>
          <p:cNvSpPr/>
          <p:nvPr/>
        </p:nvSpPr>
        <p:spPr>
          <a:xfrm>
            <a:off x="7088859" y="325633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48" name="Rectangle 447">
            <a:extLst>
              <a:ext uri="{FF2B5EF4-FFF2-40B4-BE49-F238E27FC236}">
                <a16:creationId xmlns:a16="http://schemas.microsoft.com/office/drawing/2014/main" id="{EF000BEF-2808-47A1-A7B2-78CF4CA3A457}"/>
              </a:ext>
            </a:extLst>
          </p:cNvPr>
          <p:cNvSpPr/>
          <p:nvPr/>
        </p:nvSpPr>
        <p:spPr>
          <a:xfrm>
            <a:off x="6722196" y="3709653"/>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49" name="Rectangle 448">
            <a:extLst>
              <a:ext uri="{FF2B5EF4-FFF2-40B4-BE49-F238E27FC236}">
                <a16:creationId xmlns:a16="http://schemas.microsoft.com/office/drawing/2014/main" id="{1677C95E-BC06-45A3-84E2-2C34464FAE73}"/>
              </a:ext>
            </a:extLst>
          </p:cNvPr>
          <p:cNvSpPr/>
          <p:nvPr/>
        </p:nvSpPr>
        <p:spPr>
          <a:xfrm>
            <a:off x="6710365" y="4924661"/>
            <a:ext cx="906341"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50" name="Rectangle 449">
            <a:extLst>
              <a:ext uri="{FF2B5EF4-FFF2-40B4-BE49-F238E27FC236}">
                <a16:creationId xmlns:a16="http://schemas.microsoft.com/office/drawing/2014/main" id="{7AB9E5EE-F98B-411E-8323-CC386F608668}"/>
              </a:ext>
            </a:extLst>
          </p:cNvPr>
          <p:cNvSpPr/>
          <p:nvPr/>
        </p:nvSpPr>
        <p:spPr>
          <a:xfrm>
            <a:off x="6710365" y="6146807"/>
            <a:ext cx="906341" cy="382925"/>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51" name="TextBox 450">
            <a:extLst>
              <a:ext uri="{FF2B5EF4-FFF2-40B4-BE49-F238E27FC236}">
                <a16:creationId xmlns:a16="http://schemas.microsoft.com/office/drawing/2014/main" id="{602EA525-F190-44A1-A5F4-1513BA449B59}"/>
              </a:ext>
            </a:extLst>
          </p:cNvPr>
          <p:cNvSpPr txBox="1"/>
          <p:nvPr/>
        </p:nvSpPr>
        <p:spPr>
          <a:xfrm>
            <a:off x="6718590" y="6122825"/>
            <a:ext cx="904025" cy="430887"/>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Default Strategy!</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52" name="TextBox 451">
            <a:extLst>
              <a:ext uri="{FF2B5EF4-FFF2-40B4-BE49-F238E27FC236}">
                <a16:creationId xmlns:a16="http://schemas.microsoft.com/office/drawing/2014/main" id="{C617A772-1F1F-4CAF-A6B5-D8804A7F5AC2}"/>
              </a:ext>
            </a:extLst>
          </p:cNvPr>
          <p:cNvSpPr txBox="1"/>
          <p:nvPr/>
        </p:nvSpPr>
        <p:spPr>
          <a:xfrm>
            <a:off x="7018910" y="3234832"/>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453" name="Straight Arrow Connector 452">
            <a:extLst>
              <a:ext uri="{FF2B5EF4-FFF2-40B4-BE49-F238E27FC236}">
                <a16:creationId xmlns:a16="http://schemas.microsoft.com/office/drawing/2014/main" id="{E9BDB231-8EC6-4A00-8FEB-C5AA33EC8D80}"/>
              </a:ext>
            </a:extLst>
          </p:cNvPr>
          <p:cNvCxnSpPr>
            <a:cxnSpLocks/>
          </p:cNvCxnSpPr>
          <p:nvPr/>
        </p:nvCxnSpPr>
        <p:spPr>
          <a:xfrm>
            <a:off x="7457018" y="2763373"/>
            <a:ext cx="0" cy="19883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54" name="Straight Arrow Connector 453">
            <a:extLst>
              <a:ext uri="{FF2B5EF4-FFF2-40B4-BE49-F238E27FC236}">
                <a16:creationId xmlns:a16="http://schemas.microsoft.com/office/drawing/2014/main" id="{2E6BE86D-10E8-4A89-AE09-295909B19E1A}"/>
              </a:ext>
            </a:extLst>
          </p:cNvPr>
          <p:cNvCxnSpPr>
            <a:cxnSpLocks/>
          </p:cNvCxnSpPr>
          <p:nvPr/>
        </p:nvCxnSpPr>
        <p:spPr>
          <a:xfrm>
            <a:off x="7448998" y="3140495"/>
            <a:ext cx="0" cy="118494"/>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58" name="Straight Arrow Connector 457">
            <a:extLst>
              <a:ext uri="{FF2B5EF4-FFF2-40B4-BE49-F238E27FC236}">
                <a16:creationId xmlns:a16="http://schemas.microsoft.com/office/drawing/2014/main" id="{5869EB20-7639-40EC-8CF4-19F7BA16B1B5}"/>
              </a:ext>
            </a:extLst>
          </p:cNvPr>
          <p:cNvCxnSpPr>
            <a:cxnSpLocks/>
          </p:cNvCxnSpPr>
          <p:nvPr/>
        </p:nvCxnSpPr>
        <p:spPr>
          <a:xfrm>
            <a:off x="6931491" y="2763373"/>
            <a:ext cx="0" cy="946280"/>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459" name="TextBox 458">
            <a:extLst>
              <a:ext uri="{FF2B5EF4-FFF2-40B4-BE49-F238E27FC236}">
                <a16:creationId xmlns:a16="http://schemas.microsoft.com/office/drawing/2014/main" id="{742767EE-0245-4008-91DF-AC85060B5C07}"/>
              </a:ext>
            </a:extLst>
          </p:cNvPr>
          <p:cNvSpPr txBox="1"/>
          <p:nvPr/>
        </p:nvSpPr>
        <p:spPr>
          <a:xfrm>
            <a:off x="7117290" y="2752742"/>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60" name="TextBox 459">
            <a:extLst>
              <a:ext uri="{FF2B5EF4-FFF2-40B4-BE49-F238E27FC236}">
                <a16:creationId xmlns:a16="http://schemas.microsoft.com/office/drawing/2014/main" id="{C55E7382-F5D8-4CB2-8B5D-83D0BE741AFC}"/>
              </a:ext>
            </a:extLst>
          </p:cNvPr>
          <p:cNvSpPr txBox="1"/>
          <p:nvPr/>
        </p:nvSpPr>
        <p:spPr>
          <a:xfrm>
            <a:off x="6630850" y="3145247"/>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61" name="Rectangle 460">
            <a:extLst>
              <a:ext uri="{FF2B5EF4-FFF2-40B4-BE49-F238E27FC236}">
                <a16:creationId xmlns:a16="http://schemas.microsoft.com/office/drawing/2014/main" id="{3C6999AD-223E-4130-BE36-9B274F4CFE82}"/>
              </a:ext>
            </a:extLst>
          </p:cNvPr>
          <p:cNvSpPr/>
          <p:nvPr/>
        </p:nvSpPr>
        <p:spPr>
          <a:xfrm>
            <a:off x="7088859" y="4138779"/>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62" name="Rectangle 461">
            <a:extLst>
              <a:ext uri="{FF2B5EF4-FFF2-40B4-BE49-F238E27FC236}">
                <a16:creationId xmlns:a16="http://schemas.microsoft.com/office/drawing/2014/main" id="{3257D38B-C80B-437E-9F20-5AFB6F061AFF}"/>
              </a:ext>
            </a:extLst>
          </p:cNvPr>
          <p:cNvSpPr/>
          <p:nvPr/>
        </p:nvSpPr>
        <p:spPr>
          <a:xfrm>
            <a:off x="7088859" y="4467783"/>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463" name="Straight Arrow Connector 462">
            <a:extLst>
              <a:ext uri="{FF2B5EF4-FFF2-40B4-BE49-F238E27FC236}">
                <a16:creationId xmlns:a16="http://schemas.microsoft.com/office/drawing/2014/main" id="{CFDB41DD-B53A-4DAF-8D45-D45B5BE3E9C8}"/>
              </a:ext>
            </a:extLst>
          </p:cNvPr>
          <p:cNvCxnSpPr>
            <a:cxnSpLocks/>
          </p:cNvCxnSpPr>
          <p:nvPr/>
        </p:nvCxnSpPr>
        <p:spPr>
          <a:xfrm>
            <a:off x="7457018" y="3940130"/>
            <a:ext cx="0" cy="20144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64" name="Straight Arrow Connector 463">
            <a:extLst>
              <a:ext uri="{FF2B5EF4-FFF2-40B4-BE49-F238E27FC236}">
                <a16:creationId xmlns:a16="http://schemas.microsoft.com/office/drawing/2014/main" id="{44594CF2-8180-4576-94AA-830F6991C3CB}"/>
              </a:ext>
            </a:extLst>
          </p:cNvPr>
          <p:cNvCxnSpPr>
            <a:cxnSpLocks/>
          </p:cNvCxnSpPr>
          <p:nvPr/>
        </p:nvCxnSpPr>
        <p:spPr>
          <a:xfrm>
            <a:off x="7448998" y="4321659"/>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465" name="TextBox 464">
            <a:extLst>
              <a:ext uri="{FF2B5EF4-FFF2-40B4-BE49-F238E27FC236}">
                <a16:creationId xmlns:a16="http://schemas.microsoft.com/office/drawing/2014/main" id="{0BA92793-8A17-40E6-9BD8-E7C6FEA0FA6D}"/>
              </a:ext>
            </a:extLst>
          </p:cNvPr>
          <p:cNvSpPr txBox="1"/>
          <p:nvPr/>
        </p:nvSpPr>
        <p:spPr>
          <a:xfrm>
            <a:off x="7125347" y="3932109"/>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66" name="Rectangle 465">
            <a:extLst>
              <a:ext uri="{FF2B5EF4-FFF2-40B4-BE49-F238E27FC236}">
                <a16:creationId xmlns:a16="http://schemas.microsoft.com/office/drawing/2014/main" id="{B7EDE998-BDE5-427B-A82F-A4C2216F2C45}"/>
              </a:ext>
            </a:extLst>
          </p:cNvPr>
          <p:cNvSpPr/>
          <p:nvPr/>
        </p:nvSpPr>
        <p:spPr>
          <a:xfrm>
            <a:off x="7093214" y="5364558"/>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67" name="Rectangle 466">
            <a:extLst>
              <a:ext uri="{FF2B5EF4-FFF2-40B4-BE49-F238E27FC236}">
                <a16:creationId xmlns:a16="http://schemas.microsoft.com/office/drawing/2014/main" id="{5732C498-9AE0-405E-A68E-25830DEC1CC1}"/>
              </a:ext>
            </a:extLst>
          </p:cNvPr>
          <p:cNvSpPr/>
          <p:nvPr/>
        </p:nvSpPr>
        <p:spPr>
          <a:xfrm>
            <a:off x="7093214" y="569356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468" name="Straight Arrow Connector 467">
            <a:extLst>
              <a:ext uri="{FF2B5EF4-FFF2-40B4-BE49-F238E27FC236}">
                <a16:creationId xmlns:a16="http://schemas.microsoft.com/office/drawing/2014/main" id="{C37F7D7B-981B-4EE9-8E61-ACF5F76C65D3}"/>
              </a:ext>
            </a:extLst>
          </p:cNvPr>
          <p:cNvCxnSpPr>
            <a:cxnSpLocks/>
          </p:cNvCxnSpPr>
          <p:nvPr/>
        </p:nvCxnSpPr>
        <p:spPr>
          <a:xfrm>
            <a:off x="7461373" y="5157496"/>
            <a:ext cx="0" cy="209861"/>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69" name="Straight Arrow Connector 468">
            <a:extLst>
              <a:ext uri="{FF2B5EF4-FFF2-40B4-BE49-F238E27FC236}">
                <a16:creationId xmlns:a16="http://schemas.microsoft.com/office/drawing/2014/main" id="{12516331-D355-47E1-8034-244173795713}"/>
              </a:ext>
            </a:extLst>
          </p:cNvPr>
          <p:cNvCxnSpPr>
            <a:cxnSpLocks/>
          </p:cNvCxnSpPr>
          <p:nvPr/>
        </p:nvCxnSpPr>
        <p:spPr>
          <a:xfrm>
            <a:off x="7453353" y="5547438"/>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470" name="TextBox 469">
            <a:extLst>
              <a:ext uri="{FF2B5EF4-FFF2-40B4-BE49-F238E27FC236}">
                <a16:creationId xmlns:a16="http://schemas.microsoft.com/office/drawing/2014/main" id="{F34DEB07-CCD6-4843-BF4F-5950C5263D95}"/>
              </a:ext>
            </a:extLst>
          </p:cNvPr>
          <p:cNvSpPr txBox="1"/>
          <p:nvPr/>
        </p:nvSpPr>
        <p:spPr>
          <a:xfrm>
            <a:off x="7085532" y="5157888"/>
            <a:ext cx="403475" cy="182880"/>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471" name="Straight Arrow Connector 470">
            <a:extLst>
              <a:ext uri="{FF2B5EF4-FFF2-40B4-BE49-F238E27FC236}">
                <a16:creationId xmlns:a16="http://schemas.microsoft.com/office/drawing/2014/main" id="{11C94697-E6F6-42EA-BA37-125C9786229C}"/>
              </a:ext>
            </a:extLst>
          </p:cNvPr>
          <p:cNvCxnSpPr>
            <a:cxnSpLocks/>
          </p:cNvCxnSpPr>
          <p:nvPr/>
        </p:nvCxnSpPr>
        <p:spPr>
          <a:xfrm>
            <a:off x="6931491" y="3940130"/>
            <a:ext cx="0" cy="984531"/>
          </a:xfrm>
          <a:prstGeom prst="straightConnector1">
            <a:avLst/>
          </a:prstGeom>
          <a:noFill/>
          <a:ln w="6350" cap="flat" cmpd="sng" algn="ctr">
            <a:solidFill>
              <a:sysClr val="windowText" lastClr="000000"/>
            </a:solidFill>
            <a:prstDash val="solid"/>
            <a:headEnd type="none" w="med" len="med"/>
            <a:tailEnd type="triangle" w="sm" len="med"/>
          </a:ln>
          <a:effectLst/>
        </p:spPr>
      </p:cxnSp>
      <p:cxnSp>
        <p:nvCxnSpPr>
          <p:cNvPr id="472" name="Straight Arrow Connector 471">
            <a:extLst>
              <a:ext uri="{FF2B5EF4-FFF2-40B4-BE49-F238E27FC236}">
                <a16:creationId xmlns:a16="http://schemas.microsoft.com/office/drawing/2014/main" id="{95FDE376-9549-475C-AF29-BD95FC9A9FF6}"/>
              </a:ext>
            </a:extLst>
          </p:cNvPr>
          <p:cNvCxnSpPr>
            <a:cxnSpLocks/>
          </p:cNvCxnSpPr>
          <p:nvPr/>
        </p:nvCxnSpPr>
        <p:spPr>
          <a:xfrm>
            <a:off x="6943374" y="5157496"/>
            <a:ext cx="0" cy="992944"/>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473" name="TextBox 472">
            <a:extLst>
              <a:ext uri="{FF2B5EF4-FFF2-40B4-BE49-F238E27FC236}">
                <a16:creationId xmlns:a16="http://schemas.microsoft.com/office/drawing/2014/main" id="{57726A1C-B679-4744-AB80-6412087776D6}"/>
              </a:ext>
            </a:extLst>
          </p:cNvPr>
          <p:cNvSpPr txBox="1"/>
          <p:nvPr/>
        </p:nvSpPr>
        <p:spPr>
          <a:xfrm>
            <a:off x="7004591" y="4109474"/>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74" name="TextBox 473">
            <a:extLst>
              <a:ext uri="{FF2B5EF4-FFF2-40B4-BE49-F238E27FC236}">
                <a16:creationId xmlns:a16="http://schemas.microsoft.com/office/drawing/2014/main" id="{B9F82896-82E7-4684-AF00-B06D6ACBC8DB}"/>
              </a:ext>
            </a:extLst>
          </p:cNvPr>
          <p:cNvSpPr txBox="1"/>
          <p:nvPr/>
        </p:nvSpPr>
        <p:spPr>
          <a:xfrm>
            <a:off x="7026167" y="4445391"/>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75" name="TextBox 474">
            <a:extLst>
              <a:ext uri="{FF2B5EF4-FFF2-40B4-BE49-F238E27FC236}">
                <a16:creationId xmlns:a16="http://schemas.microsoft.com/office/drawing/2014/main" id="{22348225-BE8E-4EA8-BED7-237C87BF3AAF}"/>
              </a:ext>
            </a:extLst>
          </p:cNvPr>
          <p:cNvSpPr txBox="1"/>
          <p:nvPr/>
        </p:nvSpPr>
        <p:spPr>
          <a:xfrm>
            <a:off x="7012122" y="5338829"/>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76" name="TextBox 475">
            <a:extLst>
              <a:ext uri="{FF2B5EF4-FFF2-40B4-BE49-F238E27FC236}">
                <a16:creationId xmlns:a16="http://schemas.microsoft.com/office/drawing/2014/main" id="{84BBB585-AB2A-4B4D-8F99-08033913F4F7}"/>
              </a:ext>
            </a:extLst>
          </p:cNvPr>
          <p:cNvSpPr txBox="1"/>
          <p:nvPr/>
        </p:nvSpPr>
        <p:spPr>
          <a:xfrm>
            <a:off x="7033698" y="5674746"/>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77" name="TextBox 476">
            <a:extLst>
              <a:ext uri="{FF2B5EF4-FFF2-40B4-BE49-F238E27FC236}">
                <a16:creationId xmlns:a16="http://schemas.microsoft.com/office/drawing/2014/main" id="{4AC01588-5034-49CA-BC58-3C1F2A1B78EA}"/>
              </a:ext>
            </a:extLst>
          </p:cNvPr>
          <p:cNvSpPr txBox="1"/>
          <p:nvPr/>
        </p:nvSpPr>
        <p:spPr>
          <a:xfrm>
            <a:off x="6645267" y="4355695"/>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78" name="TextBox 477">
            <a:extLst>
              <a:ext uri="{FF2B5EF4-FFF2-40B4-BE49-F238E27FC236}">
                <a16:creationId xmlns:a16="http://schemas.microsoft.com/office/drawing/2014/main" id="{F762738A-5683-4F66-AD95-EEECC2CC037C}"/>
              </a:ext>
            </a:extLst>
          </p:cNvPr>
          <p:cNvSpPr txBox="1"/>
          <p:nvPr/>
        </p:nvSpPr>
        <p:spPr>
          <a:xfrm>
            <a:off x="6637425" y="5552071"/>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79" name="Rectangle 478">
            <a:extLst>
              <a:ext uri="{FF2B5EF4-FFF2-40B4-BE49-F238E27FC236}">
                <a16:creationId xmlns:a16="http://schemas.microsoft.com/office/drawing/2014/main" id="{B1E123EC-4F5D-45C4-8286-D60A95903F16}"/>
              </a:ext>
            </a:extLst>
          </p:cNvPr>
          <p:cNvSpPr/>
          <p:nvPr/>
        </p:nvSpPr>
        <p:spPr>
          <a:xfrm>
            <a:off x="8363973" y="2530392"/>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80" name="TextBox 479">
            <a:extLst>
              <a:ext uri="{FF2B5EF4-FFF2-40B4-BE49-F238E27FC236}">
                <a16:creationId xmlns:a16="http://schemas.microsoft.com/office/drawing/2014/main" id="{A67EA061-CB76-4044-ACF5-643BB63344D7}"/>
              </a:ext>
            </a:extLst>
          </p:cNvPr>
          <p:cNvSpPr txBox="1"/>
          <p:nvPr/>
        </p:nvSpPr>
        <p:spPr>
          <a:xfrm>
            <a:off x="8371996" y="2524508"/>
            <a:ext cx="89451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CBM</a:t>
            </a:r>
            <a:endParaRPr lang="en-US"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81" name="TextBox 480">
            <a:extLst>
              <a:ext uri="{FF2B5EF4-FFF2-40B4-BE49-F238E27FC236}">
                <a16:creationId xmlns:a16="http://schemas.microsoft.com/office/drawing/2014/main" id="{E615CB84-5C7E-46CD-AA8E-B541EFB5EF06}"/>
              </a:ext>
            </a:extLst>
          </p:cNvPr>
          <p:cNvSpPr txBox="1"/>
          <p:nvPr/>
        </p:nvSpPr>
        <p:spPr>
          <a:xfrm>
            <a:off x="8341789" y="3695823"/>
            <a:ext cx="984175"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Restoration</a:t>
            </a:r>
          </a:p>
        </p:txBody>
      </p:sp>
      <p:sp>
        <p:nvSpPr>
          <p:cNvPr id="482" name="TextBox 481">
            <a:extLst>
              <a:ext uri="{FF2B5EF4-FFF2-40B4-BE49-F238E27FC236}">
                <a16:creationId xmlns:a16="http://schemas.microsoft.com/office/drawing/2014/main" id="{19E281FF-AA24-4368-A7AA-12A80A0D2580}"/>
              </a:ext>
            </a:extLst>
          </p:cNvPr>
          <p:cNvSpPr txBox="1"/>
          <p:nvPr/>
        </p:nvSpPr>
        <p:spPr>
          <a:xfrm>
            <a:off x="8309975" y="4902063"/>
            <a:ext cx="1007968" cy="261610"/>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Replacement</a:t>
            </a:r>
          </a:p>
        </p:txBody>
      </p:sp>
      <p:sp>
        <p:nvSpPr>
          <p:cNvPr id="483" name="Rectangle 482">
            <a:extLst>
              <a:ext uri="{FF2B5EF4-FFF2-40B4-BE49-F238E27FC236}">
                <a16:creationId xmlns:a16="http://schemas.microsoft.com/office/drawing/2014/main" id="{65C09070-A6D8-434F-B52A-CCC1DA94F660}"/>
              </a:ext>
            </a:extLst>
          </p:cNvPr>
          <p:cNvSpPr/>
          <p:nvPr/>
        </p:nvSpPr>
        <p:spPr>
          <a:xfrm>
            <a:off x="8730636" y="295941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84" name="TextBox 483">
            <a:extLst>
              <a:ext uri="{FF2B5EF4-FFF2-40B4-BE49-F238E27FC236}">
                <a16:creationId xmlns:a16="http://schemas.microsoft.com/office/drawing/2014/main" id="{EE01159F-76D9-414B-98E0-99287A47BBCF}"/>
              </a:ext>
            </a:extLst>
          </p:cNvPr>
          <p:cNvSpPr txBox="1"/>
          <p:nvPr/>
        </p:nvSpPr>
        <p:spPr>
          <a:xfrm>
            <a:off x="8645447" y="2930103"/>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85" name="Rectangle 484">
            <a:extLst>
              <a:ext uri="{FF2B5EF4-FFF2-40B4-BE49-F238E27FC236}">
                <a16:creationId xmlns:a16="http://schemas.microsoft.com/office/drawing/2014/main" id="{2A75E2F7-3B5C-47C1-9D56-A49CE63B2ABC}"/>
              </a:ext>
            </a:extLst>
          </p:cNvPr>
          <p:cNvSpPr/>
          <p:nvPr/>
        </p:nvSpPr>
        <p:spPr>
          <a:xfrm>
            <a:off x="8730636" y="325633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86" name="Rectangle 485">
            <a:extLst>
              <a:ext uri="{FF2B5EF4-FFF2-40B4-BE49-F238E27FC236}">
                <a16:creationId xmlns:a16="http://schemas.microsoft.com/office/drawing/2014/main" id="{238C62F0-C444-4ECB-8A2A-88E99377F78D}"/>
              </a:ext>
            </a:extLst>
          </p:cNvPr>
          <p:cNvSpPr/>
          <p:nvPr/>
        </p:nvSpPr>
        <p:spPr>
          <a:xfrm>
            <a:off x="8363973" y="3709653"/>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87" name="Rectangle 486">
            <a:extLst>
              <a:ext uri="{FF2B5EF4-FFF2-40B4-BE49-F238E27FC236}">
                <a16:creationId xmlns:a16="http://schemas.microsoft.com/office/drawing/2014/main" id="{CBE4C5FE-3B65-4967-91E4-6C4B8586E753}"/>
              </a:ext>
            </a:extLst>
          </p:cNvPr>
          <p:cNvSpPr/>
          <p:nvPr/>
        </p:nvSpPr>
        <p:spPr>
          <a:xfrm>
            <a:off x="8352142" y="4924661"/>
            <a:ext cx="906341"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88" name="Rectangle 487">
            <a:extLst>
              <a:ext uri="{FF2B5EF4-FFF2-40B4-BE49-F238E27FC236}">
                <a16:creationId xmlns:a16="http://schemas.microsoft.com/office/drawing/2014/main" id="{F6D9F71C-CF11-469B-8436-BF50760D5366}"/>
              </a:ext>
            </a:extLst>
          </p:cNvPr>
          <p:cNvSpPr/>
          <p:nvPr/>
        </p:nvSpPr>
        <p:spPr>
          <a:xfrm>
            <a:off x="8352142" y="6146807"/>
            <a:ext cx="906341" cy="382925"/>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89" name="TextBox 488">
            <a:extLst>
              <a:ext uri="{FF2B5EF4-FFF2-40B4-BE49-F238E27FC236}">
                <a16:creationId xmlns:a16="http://schemas.microsoft.com/office/drawing/2014/main" id="{BAAE435A-0106-43F7-B083-8C0A0A475C01}"/>
              </a:ext>
            </a:extLst>
          </p:cNvPr>
          <p:cNvSpPr txBox="1"/>
          <p:nvPr/>
        </p:nvSpPr>
        <p:spPr>
          <a:xfrm>
            <a:off x="8360367" y="6122825"/>
            <a:ext cx="904025" cy="430887"/>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Default Strategy?</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90" name="TextBox 489">
            <a:extLst>
              <a:ext uri="{FF2B5EF4-FFF2-40B4-BE49-F238E27FC236}">
                <a16:creationId xmlns:a16="http://schemas.microsoft.com/office/drawing/2014/main" id="{35CEEBEA-B650-4979-BB82-1D09D1730E3F}"/>
              </a:ext>
            </a:extLst>
          </p:cNvPr>
          <p:cNvSpPr txBox="1"/>
          <p:nvPr/>
        </p:nvSpPr>
        <p:spPr>
          <a:xfrm>
            <a:off x="8660687" y="3234832"/>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491" name="Straight Arrow Connector 490">
            <a:extLst>
              <a:ext uri="{FF2B5EF4-FFF2-40B4-BE49-F238E27FC236}">
                <a16:creationId xmlns:a16="http://schemas.microsoft.com/office/drawing/2014/main" id="{C0131E11-900A-43E2-8241-474F9D3223E0}"/>
              </a:ext>
            </a:extLst>
          </p:cNvPr>
          <p:cNvCxnSpPr>
            <a:cxnSpLocks/>
          </p:cNvCxnSpPr>
          <p:nvPr/>
        </p:nvCxnSpPr>
        <p:spPr>
          <a:xfrm>
            <a:off x="8831484" y="2231702"/>
            <a:ext cx="0" cy="301752"/>
          </a:xfrm>
          <a:prstGeom prst="straightConnector1">
            <a:avLst/>
          </a:prstGeom>
          <a:noFill/>
          <a:ln w="9525" cap="flat" cmpd="sng" algn="ctr">
            <a:solidFill>
              <a:sysClr val="windowText" lastClr="000000"/>
            </a:solidFill>
            <a:prstDash val="solid"/>
            <a:headEnd type="none" w="med" len="med"/>
            <a:tailEnd type="triangle" w="sm" len="med"/>
          </a:ln>
          <a:effectLst/>
        </p:spPr>
      </p:cxnSp>
      <p:cxnSp>
        <p:nvCxnSpPr>
          <p:cNvPr id="492" name="Straight Arrow Connector 491">
            <a:extLst>
              <a:ext uri="{FF2B5EF4-FFF2-40B4-BE49-F238E27FC236}">
                <a16:creationId xmlns:a16="http://schemas.microsoft.com/office/drawing/2014/main" id="{519E279C-B38B-4EE9-9881-7EA2F097A737}"/>
              </a:ext>
            </a:extLst>
          </p:cNvPr>
          <p:cNvCxnSpPr>
            <a:cxnSpLocks/>
          </p:cNvCxnSpPr>
          <p:nvPr/>
        </p:nvCxnSpPr>
        <p:spPr>
          <a:xfrm>
            <a:off x="9098795" y="2763373"/>
            <a:ext cx="0" cy="19883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93" name="Straight Arrow Connector 492">
            <a:extLst>
              <a:ext uri="{FF2B5EF4-FFF2-40B4-BE49-F238E27FC236}">
                <a16:creationId xmlns:a16="http://schemas.microsoft.com/office/drawing/2014/main" id="{9E28E01E-7BEF-4A3C-BBCC-81F8BCF11C36}"/>
              </a:ext>
            </a:extLst>
          </p:cNvPr>
          <p:cNvCxnSpPr>
            <a:cxnSpLocks/>
          </p:cNvCxnSpPr>
          <p:nvPr/>
        </p:nvCxnSpPr>
        <p:spPr>
          <a:xfrm>
            <a:off x="9090775" y="3140495"/>
            <a:ext cx="0" cy="118494"/>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494" name="Straight Arrow Connector 493">
            <a:extLst>
              <a:ext uri="{FF2B5EF4-FFF2-40B4-BE49-F238E27FC236}">
                <a16:creationId xmlns:a16="http://schemas.microsoft.com/office/drawing/2014/main" id="{F13A1D3E-CAB9-4A7C-AE57-0B1878C1F333}"/>
              </a:ext>
            </a:extLst>
          </p:cNvPr>
          <p:cNvCxnSpPr>
            <a:cxnSpLocks/>
          </p:cNvCxnSpPr>
          <p:nvPr/>
        </p:nvCxnSpPr>
        <p:spPr>
          <a:xfrm>
            <a:off x="8573268" y="2763373"/>
            <a:ext cx="0" cy="946280"/>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495" name="TextBox 494">
            <a:extLst>
              <a:ext uri="{FF2B5EF4-FFF2-40B4-BE49-F238E27FC236}">
                <a16:creationId xmlns:a16="http://schemas.microsoft.com/office/drawing/2014/main" id="{D058C1AD-86FC-4F0D-BD1F-A516A5C7E61D}"/>
              </a:ext>
            </a:extLst>
          </p:cNvPr>
          <p:cNvSpPr txBox="1"/>
          <p:nvPr/>
        </p:nvSpPr>
        <p:spPr>
          <a:xfrm>
            <a:off x="8759067" y="2752742"/>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96" name="TextBox 495">
            <a:extLst>
              <a:ext uri="{FF2B5EF4-FFF2-40B4-BE49-F238E27FC236}">
                <a16:creationId xmlns:a16="http://schemas.microsoft.com/office/drawing/2014/main" id="{9297807C-E1ED-4F94-85F9-8DF9D285575B}"/>
              </a:ext>
            </a:extLst>
          </p:cNvPr>
          <p:cNvSpPr txBox="1"/>
          <p:nvPr/>
        </p:nvSpPr>
        <p:spPr>
          <a:xfrm>
            <a:off x="8272627" y="3145247"/>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497" name="Rectangle 496">
            <a:extLst>
              <a:ext uri="{FF2B5EF4-FFF2-40B4-BE49-F238E27FC236}">
                <a16:creationId xmlns:a16="http://schemas.microsoft.com/office/drawing/2014/main" id="{F92AF29B-981E-432D-B7AB-D546DDEC5539}"/>
              </a:ext>
            </a:extLst>
          </p:cNvPr>
          <p:cNvSpPr/>
          <p:nvPr/>
        </p:nvSpPr>
        <p:spPr>
          <a:xfrm>
            <a:off x="8730636" y="4138779"/>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498" name="Rectangle 497">
            <a:extLst>
              <a:ext uri="{FF2B5EF4-FFF2-40B4-BE49-F238E27FC236}">
                <a16:creationId xmlns:a16="http://schemas.microsoft.com/office/drawing/2014/main" id="{1EA2406C-7B63-4B27-A538-55F3DC8DB5E7}"/>
              </a:ext>
            </a:extLst>
          </p:cNvPr>
          <p:cNvSpPr/>
          <p:nvPr/>
        </p:nvSpPr>
        <p:spPr>
          <a:xfrm>
            <a:off x="8730636" y="4467783"/>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499" name="Straight Arrow Connector 498">
            <a:extLst>
              <a:ext uri="{FF2B5EF4-FFF2-40B4-BE49-F238E27FC236}">
                <a16:creationId xmlns:a16="http://schemas.microsoft.com/office/drawing/2014/main" id="{3C369C2F-1459-4FF6-B2F0-8698629CBA4A}"/>
              </a:ext>
            </a:extLst>
          </p:cNvPr>
          <p:cNvCxnSpPr>
            <a:cxnSpLocks/>
          </p:cNvCxnSpPr>
          <p:nvPr/>
        </p:nvCxnSpPr>
        <p:spPr>
          <a:xfrm>
            <a:off x="9098795" y="3940130"/>
            <a:ext cx="0" cy="20144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500" name="Straight Arrow Connector 499">
            <a:extLst>
              <a:ext uri="{FF2B5EF4-FFF2-40B4-BE49-F238E27FC236}">
                <a16:creationId xmlns:a16="http://schemas.microsoft.com/office/drawing/2014/main" id="{B04362BE-B460-4136-AAC0-B16DBFB50DB8}"/>
              </a:ext>
            </a:extLst>
          </p:cNvPr>
          <p:cNvCxnSpPr>
            <a:cxnSpLocks/>
          </p:cNvCxnSpPr>
          <p:nvPr/>
        </p:nvCxnSpPr>
        <p:spPr>
          <a:xfrm>
            <a:off x="9090775" y="4321659"/>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501" name="TextBox 500">
            <a:extLst>
              <a:ext uri="{FF2B5EF4-FFF2-40B4-BE49-F238E27FC236}">
                <a16:creationId xmlns:a16="http://schemas.microsoft.com/office/drawing/2014/main" id="{9CB0F344-D38A-4179-AD9E-E1ED8A03353C}"/>
              </a:ext>
            </a:extLst>
          </p:cNvPr>
          <p:cNvSpPr txBox="1"/>
          <p:nvPr/>
        </p:nvSpPr>
        <p:spPr>
          <a:xfrm>
            <a:off x="8767124" y="3932109"/>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02" name="Rectangle 501">
            <a:extLst>
              <a:ext uri="{FF2B5EF4-FFF2-40B4-BE49-F238E27FC236}">
                <a16:creationId xmlns:a16="http://schemas.microsoft.com/office/drawing/2014/main" id="{46C1583E-57FD-4EC2-A9D4-8E40ACEEAFCD}"/>
              </a:ext>
            </a:extLst>
          </p:cNvPr>
          <p:cNvSpPr/>
          <p:nvPr/>
        </p:nvSpPr>
        <p:spPr>
          <a:xfrm>
            <a:off x="8734991" y="5364558"/>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03" name="Rectangle 502">
            <a:extLst>
              <a:ext uri="{FF2B5EF4-FFF2-40B4-BE49-F238E27FC236}">
                <a16:creationId xmlns:a16="http://schemas.microsoft.com/office/drawing/2014/main" id="{FE2C0C1A-7992-4B0D-BB25-314354A187F5}"/>
              </a:ext>
            </a:extLst>
          </p:cNvPr>
          <p:cNvSpPr/>
          <p:nvPr/>
        </p:nvSpPr>
        <p:spPr>
          <a:xfrm>
            <a:off x="8734991" y="569356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504" name="Straight Arrow Connector 503">
            <a:extLst>
              <a:ext uri="{FF2B5EF4-FFF2-40B4-BE49-F238E27FC236}">
                <a16:creationId xmlns:a16="http://schemas.microsoft.com/office/drawing/2014/main" id="{A3CB603E-4FBE-4069-9B43-43F9161A8AC0}"/>
              </a:ext>
            </a:extLst>
          </p:cNvPr>
          <p:cNvCxnSpPr>
            <a:cxnSpLocks/>
          </p:cNvCxnSpPr>
          <p:nvPr/>
        </p:nvCxnSpPr>
        <p:spPr>
          <a:xfrm>
            <a:off x="9103150" y="5157496"/>
            <a:ext cx="0" cy="209861"/>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505" name="Straight Arrow Connector 504">
            <a:extLst>
              <a:ext uri="{FF2B5EF4-FFF2-40B4-BE49-F238E27FC236}">
                <a16:creationId xmlns:a16="http://schemas.microsoft.com/office/drawing/2014/main" id="{AA263DAA-D909-46E2-91C7-ABC4001A7041}"/>
              </a:ext>
            </a:extLst>
          </p:cNvPr>
          <p:cNvCxnSpPr>
            <a:cxnSpLocks/>
          </p:cNvCxnSpPr>
          <p:nvPr/>
        </p:nvCxnSpPr>
        <p:spPr>
          <a:xfrm>
            <a:off x="9095130" y="5547438"/>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506" name="TextBox 505">
            <a:extLst>
              <a:ext uri="{FF2B5EF4-FFF2-40B4-BE49-F238E27FC236}">
                <a16:creationId xmlns:a16="http://schemas.microsoft.com/office/drawing/2014/main" id="{463F21FC-69C0-4525-B441-373FDE1F671A}"/>
              </a:ext>
            </a:extLst>
          </p:cNvPr>
          <p:cNvSpPr txBox="1"/>
          <p:nvPr/>
        </p:nvSpPr>
        <p:spPr>
          <a:xfrm>
            <a:off x="8727309" y="5157888"/>
            <a:ext cx="403475" cy="182880"/>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507" name="Straight Arrow Connector 506">
            <a:extLst>
              <a:ext uri="{FF2B5EF4-FFF2-40B4-BE49-F238E27FC236}">
                <a16:creationId xmlns:a16="http://schemas.microsoft.com/office/drawing/2014/main" id="{053967DD-ACB1-432E-8802-018FC63D751B}"/>
              </a:ext>
            </a:extLst>
          </p:cNvPr>
          <p:cNvCxnSpPr>
            <a:cxnSpLocks/>
          </p:cNvCxnSpPr>
          <p:nvPr/>
        </p:nvCxnSpPr>
        <p:spPr>
          <a:xfrm>
            <a:off x="8573268" y="3940130"/>
            <a:ext cx="0" cy="984531"/>
          </a:xfrm>
          <a:prstGeom prst="straightConnector1">
            <a:avLst/>
          </a:prstGeom>
          <a:noFill/>
          <a:ln w="6350" cap="flat" cmpd="sng" algn="ctr">
            <a:solidFill>
              <a:sysClr val="windowText" lastClr="000000"/>
            </a:solidFill>
            <a:prstDash val="solid"/>
            <a:headEnd type="none" w="med" len="med"/>
            <a:tailEnd type="triangle" w="sm" len="med"/>
          </a:ln>
          <a:effectLst/>
        </p:spPr>
      </p:cxnSp>
      <p:cxnSp>
        <p:nvCxnSpPr>
          <p:cNvPr id="508" name="Straight Arrow Connector 507">
            <a:extLst>
              <a:ext uri="{FF2B5EF4-FFF2-40B4-BE49-F238E27FC236}">
                <a16:creationId xmlns:a16="http://schemas.microsoft.com/office/drawing/2014/main" id="{86E9695E-357E-41C7-8220-9B25ED1CD206}"/>
              </a:ext>
            </a:extLst>
          </p:cNvPr>
          <p:cNvCxnSpPr>
            <a:cxnSpLocks/>
          </p:cNvCxnSpPr>
          <p:nvPr/>
        </p:nvCxnSpPr>
        <p:spPr>
          <a:xfrm>
            <a:off x="8585151" y="5157496"/>
            <a:ext cx="0" cy="992944"/>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509" name="TextBox 508">
            <a:extLst>
              <a:ext uri="{FF2B5EF4-FFF2-40B4-BE49-F238E27FC236}">
                <a16:creationId xmlns:a16="http://schemas.microsoft.com/office/drawing/2014/main" id="{050168E0-8323-407A-BCF4-F3729829AB3A}"/>
              </a:ext>
            </a:extLst>
          </p:cNvPr>
          <p:cNvSpPr txBox="1"/>
          <p:nvPr/>
        </p:nvSpPr>
        <p:spPr>
          <a:xfrm>
            <a:off x="8646368" y="4109474"/>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10" name="TextBox 509">
            <a:extLst>
              <a:ext uri="{FF2B5EF4-FFF2-40B4-BE49-F238E27FC236}">
                <a16:creationId xmlns:a16="http://schemas.microsoft.com/office/drawing/2014/main" id="{FBFB37C2-2A94-4F69-80AA-1E7591BE5552}"/>
              </a:ext>
            </a:extLst>
          </p:cNvPr>
          <p:cNvSpPr txBox="1"/>
          <p:nvPr/>
        </p:nvSpPr>
        <p:spPr>
          <a:xfrm>
            <a:off x="8667944" y="4445391"/>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11" name="TextBox 510">
            <a:extLst>
              <a:ext uri="{FF2B5EF4-FFF2-40B4-BE49-F238E27FC236}">
                <a16:creationId xmlns:a16="http://schemas.microsoft.com/office/drawing/2014/main" id="{A4CBA18C-4FB8-4A7D-83A5-79B222F183D5}"/>
              </a:ext>
            </a:extLst>
          </p:cNvPr>
          <p:cNvSpPr txBox="1"/>
          <p:nvPr/>
        </p:nvSpPr>
        <p:spPr>
          <a:xfrm>
            <a:off x="8653899" y="5338829"/>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12" name="TextBox 511">
            <a:extLst>
              <a:ext uri="{FF2B5EF4-FFF2-40B4-BE49-F238E27FC236}">
                <a16:creationId xmlns:a16="http://schemas.microsoft.com/office/drawing/2014/main" id="{B446043C-6AF8-4773-93C9-74B03DA110A7}"/>
              </a:ext>
            </a:extLst>
          </p:cNvPr>
          <p:cNvSpPr txBox="1"/>
          <p:nvPr/>
        </p:nvSpPr>
        <p:spPr>
          <a:xfrm>
            <a:off x="8675475" y="5674746"/>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13" name="TextBox 512">
            <a:extLst>
              <a:ext uri="{FF2B5EF4-FFF2-40B4-BE49-F238E27FC236}">
                <a16:creationId xmlns:a16="http://schemas.microsoft.com/office/drawing/2014/main" id="{8FCC25E6-96E5-409D-BCF6-F64EB680A7B8}"/>
              </a:ext>
            </a:extLst>
          </p:cNvPr>
          <p:cNvSpPr txBox="1"/>
          <p:nvPr/>
        </p:nvSpPr>
        <p:spPr>
          <a:xfrm>
            <a:off x="8287044" y="4355695"/>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14" name="TextBox 513">
            <a:extLst>
              <a:ext uri="{FF2B5EF4-FFF2-40B4-BE49-F238E27FC236}">
                <a16:creationId xmlns:a16="http://schemas.microsoft.com/office/drawing/2014/main" id="{257F91E8-E1E4-4E9D-B4A0-A1F46D329EBF}"/>
              </a:ext>
            </a:extLst>
          </p:cNvPr>
          <p:cNvSpPr txBox="1"/>
          <p:nvPr/>
        </p:nvSpPr>
        <p:spPr>
          <a:xfrm>
            <a:off x="8279202" y="5552071"/>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515" name="Connector: Elbow 514">
            <a:extLst>
              <a:ext uri="{FF2B5EF4-FFF2-40B4-BE49-F238E27FC236}">
                <a16:creationId xmlns:a16="http://schemas.microsoft.com/office/drawing/2014/main" id="{BD2624FC-086D-49C9-864C-E2392264AE89}"/>
              </a:ext>
            </a:extLst>
          </p:cNvPr>
          <p:cNvCxnSpPr>
            <a:cxnSpLocks/>
            <a:endCxn id="442" idx="0"/>
          </p:cNvCxnSpPr>
          <p:nvPr/>
        </p:nvCxnSpPr>
        <p:spPr>
          <a:xfrm rot="16200000" flipH="1">
            <a:off x="6804618" y="2151652"/>
            <a:ext cx="210076" cy="535635"/>
          </a:xfrm>
          <a:prstGeom prst="bentConnector3">
            <a:avLst/>
          </a:prstGeom>
          <a:noFill/>
          <a:ln w="6350" cap="flat" cmpd="sng" algn="ctr">
            <a:solidFill>
              <a:sysClr val="windowText" lastClr="000000"/>
            </a:solidFill>
            <a:prstDash val="solid"/>
            <a:headEnd type="none" w="med" len="med"/>
            <a:tailEnd type="triangle" w="sm" len="med"/>
          </a:ln>
          <a:effectLst/>
        </p:spPr>
      </p:cxnSp>
      <p:cxnSp>
        <p:nvCxnSpPr>
          <p:cNvPr id="516" name="Straight Connector 515">
            <a:extLst>
              <a:ext uri="{FF2B5EF4-FFF2-40B4-BE49-F238E27FC236}">
                <a16:creationId xmlns:a16="http://schemas.microsoft.com/office/drawing/2014/main" id="{84808B45-036D-495C-8BD4-740AC79EF01D}"/>
              </a:ext>
            </a:extLst>
          </p:cNvPr>
          <p:cNvCxnSpPr>
            <a:cxnSpLocks/>
          </p:cNvCxnSpPr>
          <p:nvPr/>
        </p:nvCxnSpPr>
        <p:spPr>
          <a:xfrm>
            <a:off x="7690669" y="2317642"/>
            <a:ext cx="0" cy="100584"/>
          </a:xfrm>
          <a:prstGeom prst="line">
            <a:avLst/>
          </a:prstGeom>
          <a:noFill/>
          <a:ln w="6350" cap="flat" cmpd="sng" algn="ctr">
            <a:solidFill>
              <a:sysClr val="windowText" lastClr="000000"/>
            </a:solidFill>
            <a:prstDash val="solid"/>
          </a:ln>
          <a:effectLst/>
        </p:spPr>
      </p:cxnSp>
      <p:cxnSp>
        <p:nvCxnSpPr>
          <p:cNvPr id="517" name="Straight Connector 516">
            <a:extLst>
              <a:ext uri="{FF2B5EF4-FFF2-40B4-BE49-F238E27FC236}">
                <a16:creationId xmlns:a16="http://schemas.microsoft.com/office/drawing/2014/main" id="{FCC3442D-9DA3-4FA4-808B-57838D189802}"/>
              </a:ext>
            </a:extLst>
          </p:cNvPr>
          <p:cNvCxnSpPr>
            <a:cxnSpLocks/>
          </p:cNvCxnSpPr>
          <p:nvPr/>
        </p:nvCxnSpPr>
        <p:spPr>
          <a:xfrm flipH="1">
            <a:off x="7168021" y="2419745"/>
            <a:ext cx="522648" cy="0"/>
          </a:xfrm>
          <a:prstGeom prst="line">
            <a:avLst/>
          </a:prstGeom>
          <a:noFill/>
          <a:ln w="6350" cap="flat" cmpd="sng" algn="ctr">
            <a:solidFill>
              <a:sysClr val="windowText" lastClr="000000"/>
            </a:solidFill>
            <a:prstDash val="solid"/>
          </a:ln>
          <a:effectLst/>
        </p:spPr>
      </p:cxnSp>
      <p:cxnSp>
        <p:nvCxnSpPr>
          <p:cNvPr id="518" name="Straight Connector 517">
            <a:extLst>
              <a:ext uri="{FF2B5EF4-FFF2-40B4-BE49-F238E27FC236}">
                <a16:creationId xmlns:a16="http://schemas.microsoft.com/office/drawing/2014/main" id="{B24646D7-560E-48D7-BFEC-1FC6EEF3ABE7}"/>
              </a:ext>
            </a:extLst>
          </p:cNvPr>
          <p:cNvCxnSpPr>
            <a:cxnSpLocks/>
          </p:cNvCxnSpPr>
          <p:nvPr/>
        </p:nvCxnSpPr>
        <p:spPr>
          <a:xfrm>
            <a:off x="9441888" y="2425832"/>
            <a:ext cx="0" cy="4227094"/>
          </a:xfrm>
          <a:prstGeom prst="line">
            <a:avLst/>
          </a:prstGeom>
          <a:noFill/>
          <a:ln w="12700" cap="flat" cmpd="sng" algn="ctr">
            <a:solidFill>
              <a:sysClr val="window" lastClr="FFFFFF">
                <a:lumMod val="85000"/>
              </a:sysClr>
            </a:solidFill>
            <a:prstDash val="solid"/>
          </a:ln>
          <a:effectLst/>
        </p:spPr>
      </p:cxnSp>
      <p:sp>
        <p:nvSpPr>
          <p:cNvPr id="519" name="Rectangle 518">
            <a:extLst>
              <a:ext uri="{FF2B5EF4-FFF2-40B4-BE49-F238E27FC236}">
                <a16:creationId xmlns:a16="http://schemas.microsoft.com/office/drawing/2014/main" id="{2CC99D78-6BC4-4323-97B0-76E9043413AD}"/>
              </a:ext>
            </a:extLst>
          </p:cNvPr>
          <p:cNvSpPr/>
          <p:nvPr/>
        </p:nvSpPr>
        <p:spPr>
          <a:xfrm>
            <a:off x="9613653" y="2530392"/>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20" name="TextBox 519">
            <a:extLst>
              <a:ext uri="{FF2B5EF4-FFF2-40B4-BE49-F238E27FC236}">
                <a16:creationId xmlns:a16="http://schemas.microsoft.com/office/drawing/2014/main" id="{24E307F0-92F1-45F0-B28A-A9F0B427A778}"/>
              </a:ext>
            </a:extLst>
          </p:cNvPr>
          <p:cNvSpPr txBox="1"/>
          <p:nvPr/>
        </p:nvSpPr>
        <p:spPr>
          <a:xfrm>
            <a:off x="9621676" y="2524508"/>
            <a:ext cx="89451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CBM</a:t>
            </a:r>
            <a:endParaRPr lang="en-US"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21" name="TextBox 520">
            <a:extLst>
              <a:ext uri="{FF2B5EF4-FFF2-40B4-BE49-F238E27FC236}">
                <a16:creationId xmlns:a16="http://schemas.microsoft.com/office/drawing/2014/main" id="{368FADD3-7514-4B26-B7F2-B57B2D59E303}"/>
              </a:ext>
            </a:extLst>
          </p:cNvPr>
          <p:cNvSpPr txBox="1"/>
          <p:nvPr/>
        </p:nvSpPr>
        <p:spPr>
          <a:xfrm>
            <a:off x="9591469" y="3695823"/>
            <a:ext cx="984175"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panose="020B0604020202020204" pitchFamily="34" charset="0"/>
                <a:ea typeface="MS PGothic" pitchFamily="34" charset="-128"/>
                <a:cs typeface="Arial" panose="020B0604020202020204" pitchFamily="34" charset="0"/>
              </a:rPr>
              <a:t>Restoration</a:t>
            </a:r>
          </a:p>
        </p:txBody>
      </p:sp>
      <p:sp>
        <p:nvSpPr>
          <p:cNvPr id="522" name="TextBox 521">
            <a:extLst>
              <a:ext uri="{FF2B5EF4-FFF2-40B4-BE49-F238E27FC236}">
                <a16:creationId xmlns:a16="http://schemas.microsoft.com/office/drawing/2014/main" id="{91E7BBDF-1F01-41EC-A4CE-21480B1EC616}"/>
              </a:ext>
            </a:extLst>
          </p:cNvPr>
          <p:cNvSpPr txBox="1"/>
          <p:nvPr/>
        </p:nvSpPr>
        <p:spPr>
          <a:xfrm>
            <a:off x="9559655" y="4902063"/>
            <a:ext cx="1007968" cy="261610"/>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Replacement</a:t>
            </a:r>
          </a:p>
        </p:txBody>
      </p:sp>
      <p:sp>
        <p:nvSpPr>
          <p:cNvPr id="523" name="Rectangle 522">
            <a:extLst>
              <a:ext uri="{FF2B5EF4-FFF2-40B4-BE49-F238E27FC236}">
                <a16:creationId xmlns:a16="http://schemas.microsoft.com/office/drawing/2014/main" id="{A77016E7-4DAF-4FB7-A6F6-0E09A8E3FA1A}"/>
              </a:ext>
            </a:extLst>
          </p:cNvPr>
          <p:cNvSpPr/>
          <p:nvPr/>
        </p:nvSpPr>
        <p:spPr>
          <a:xfrm>
            <a:off x="9980316" y="295941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24" name="TextBox 523">
            <a:extLst>
              <a:ext uri="{FF2B5EF4-FFF2-40B4-BE49-F238E27FC236}">
                <a16:creationId xmlns:a16="http://schemas.microsoft.com/office/drawing/2014/main" id="{BA1B3985-7BAE-4662-BCE8-96203D61482F}"/>
              </a:ext>
            </a:extLst>
          </p:cNvPr>
          <p:cNvSpPr txBox="1"/>
          <p:nvPr/>
        </p:nvSpPr>
        <p:spPr>
          <a:xfrm>
            <a:off x="9895127" y="2930103"/>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25" name="Rectangle 524">
            <a:extLst>
              <a:ext uri="{FF2B5EF4-FFF2-40B4-BE49-F238E27FC236}">
                <a16:creationId xmlns:a16="http://schemas.microsoft.com/office/drawing/2014/main" id="{9F4DE841-2304-4BE4-B8DD-3EFB697647E9}"/>
              </a:ext>
            </a:extLst>
          </p:cNvPr>
          <p:cNvSpPr/>
          <p:nvPr/>
        </p:nvSpPr>
        <p:spPr>
          <a:xfrm>
            <a:off x="9980316" y="325633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26" name="Rectangle 525">
            <a:extLst>
              <a:ext uri="{FF2B5EF4-FFF2-40B4-BE49-F238E27FC236}">
                <a16:creationId xmlns:a16="http://schemas.microsoft.com/office/drawing/2014/main" id="{ACB9822B-707C-47F3-9806-3BBBB877B1A2}"/>
              </a:ext>
            </a:extLst>
          </p:cNvPr>
          <p:cNvSpPr/>
          <p:nvPr/>
        </p:nvSpPr>
        <p:spPr>
          <a:xfrm>
            <a:off x="9613653" y="3709653"/>
            <a:ext cx="905256"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27" name="Rectangle 526">
            <a:extLst>
              <a:ext uri="{FF2B5EF4-FFF2-40B4-BE49-F238E27FC236}">
                <a16:creationId xmlns:a16="http://schemas.microsoft.com/office/drawing/2014/main" id="{217E66D8-71CF-4E0B-B9EF-8D4B6401E006}"/>
              </a:ext>
            </a:extLst>
          </p:cNvPr>
          <p:cNvSpPr/>
          <p:nvPr/>
        </p:nvSpPr>
        <p:spPr>
          <a:xfrm>
            <a:off x="9601822" y="4924661"/>
            <a:ext cx="906341" cy="228600"/>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28" name="Rectangle 527">
            <a:extLst>
              <a:ext uri="{FF2B5EF4-FFF2-40B4-BE49-F238E27FC236}">
                <a16:creationId xmlns:a16="http://schemas.microsoft.com/office/drawing/2014/main" id="{8E3E2A7C-5675-448C-AC34-DA5851901C31}"/>
              </a:ext>
            </a:extLst>
          </p:cNvPr>
          <p:cNvSpPr/>
          <p:nvPr/>
        </p:nvSpPr>
        <p:spPr>
          <a:xfrm>
            <a:off x="9601822" y="6146807"/>
            <a:ext cx="906341" cy="382925"/>
          </a:xfrm>
          <a:prstGeom prst="rect">
            <a:avLst/>
          </a:prstGeom>
          <a:noFill/>
          <a:ln w="6350" cap="flat" cmpd="sng" algn="ctr">
            <a:solidFill>
              <a:sysClr val="windowText" lastClr="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29" name="TextBox 528">
            <a:extLst>
              <a:ext uri="{FF2B5EF4-FFF2-40B4-BE49-F238E27FC236}">
                <a16:creationId xmlns:a16="http://schemas.microsoft.com/office/drawing/2014/main" id="{A8F0FCF3-2930-4825-AB8B-72FF435AC7B7}"/>
              </a:ext>
            </a:extLst>
          </p:cNvPr>
          <p:cNvSpPr txBox="1"/>
          <p:nvPr/>
        </p:nvSpPr>
        <p:spPr>
          <a:xfrm>
            <a:off x="9610047" y="6122825"/>
            <a:ext cx="904025" cy="430887"/>
          </a:xfrm>
          <a:prstGeom prst="rect">
            <a:avLst/>
          </a:prstGeom>
          <a:noFill/>
        </p:spPr>
        <p:txBody>
          <a:bodyPr wrap="square" rtlCol="0">
            <a:spAutoFit/>
          </a:bodyPr>
          <a:lstStyle/>
          <a:p>
            <a:pPr algn="ctr" defTabSz="457200" fontAlgn="base">
              <a:spcBef>
                <a:spcPct val="0"/>
              </a:spcBef>
              <a:spcAft>
                <a:spcPct val="0"/>
              </a:spcAft>
            </a:pPr>
            <a:r>
              <a:rPr lang="en-US" sz="1100" dirty="0">
                <a:solidFill>
                  <a:prstClr val="black"/>
                </a:solidFill>
                <a:latin typeface="Arial" panose="020B0604020202020204" pitchFamily="34" charset="0"/>
                <a:ea typeface="MS PGothic" pitchFamily="34" charset="-128"/>
                <a:cs typeface="Arial" panose="020B0604020202020204" pitchFamily="34" charset="0"/>
              </a:rPr>
              <a:t>Default Strategy?</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30" name="TextBox 529">
            <a:extLst>
              <a:ext uri="{FF2B5EF4-FFF2-40B4-BE49-F238E27FC236}">
                <a16:creationId xmlns:a16="http://schemas.microsoft.com/office/drawing/2014/main" id="{43479EE0-B130-4EAB-9E61-C1E8E7717B29}"/>
              </a:ext>
            </a:extLst>
          </p:cNvPr>
          <p:cNvSpPr txBox="1"/>
          <p:nvPr/>
        </p:nvSpPr>
        <p:spPr>
          <a:xfrm>
            <a:off x="9910367" y="3234832"/>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531" name="Straight Arrow Connector 530">
            <a:extLst>
              <a:ext uri="{FF2B5EF4-FFF2-40B4-BE49-F238E27FC236}">
                <a16:creationId xmlns:a16="http://schemas.microsoft.com/office/drawing/2014/main" id="{EB437435-37AD-4E22-A0B2-803EA088931F}"/>
              </a:ext>
            </a:extLst>
          </p:cNvPr>
          <p:cNvCxnSpPr>
            <a:cxnSpLocks/>
          </p:cNvCxnSpPr>
          <p:nvPr/>
        </p:nvCxnSpPr>
        <p:spPr>
          <a:xfrm>
            <a:off x="10081164" y="2193602"/>
            <a:ext cx="0" cy="347472"/>
          </a:xfrm>
          <a:prstGeom prst="straightConnector1">
            <a:avLst/>
          </a:prstGeom>
          <a:noFill/>
          <a:ln w="9525" cap="flat" cmpd="sng" algn="ctr">
            <a:solidFill>
              <a:sysClr val="windowText" lastClr="000000"/>
            </a:solidFill>
            <a:prstDash val="solid"/>
            <a:headEnd type="none" w="med" len="med"/>
            <a:tailEnd type="triangle" w="sm" len="med"/>
          </a:ln>
          <a:effectLst/>
        </p:spPr>
      </p:cxnSp>
      <p:cxnSp>
        <p:nvCxnSpPr>
          <p:cNvPr id="532" name="Straight Arrow Connector 531">
            <a:extLst>
              <a:ext uri="{FF2B5EF4-FFF2-40B4-BE49-F238E27FC236}">
                <a16:creationId xmlns:a16="http://schemas.microsoft.com/office/drawing/2014/main" id="{338BE882-D59F-485E-9271-2D5E9C53F165}"/>
              </a:ext>
            </a:extLst>
          </p:cNvPr>
          <p:cNvCxnSpPr>
            <a:cxnSpLocks/>
          </p:cNvCxnSpPr>
          <p:nvPr/>
        </p:nvCxnSpPr>
        <p:spPr>
          <a:xfrm>
            <a:off x="10348475" y="2763373"/>
            <a:ext cx="0" cy="19883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533" name="Straight Arrow Connector 532">
            <a:extLst>
              <a:ext uri="{FF2B5EF4-FFF2-40B4-BE49-F238E27FC236}">
                <a16:creationId xmlns:a16="http://schemas.microsoft.com/office/drawing/2014/main" id="{7B4945EA-B991-4D44-BF09-39B3E125845B}"/>
              </a:ext>
            </a:extLst>
          </p:cNvPr>
          <p:cNvCxnSpPr>
            <a:cxnSpLocks/>
          </p:cNvCxnSpPr>
          <p:nvPr/>
        </p:nvCxnSpPr>
        <p:spPr>
          <a:xfrm>
            <a:off x="10340455" y="3140495"/>
            <a:ext cx="0" cy="118494"/>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534" name="Straight Arrow Connector 533">
            <a:extLst>
              <a:ext uri="{FF2B5EF4-FFF2-40B4-BE49-F238E27FC236}">
                <a16:creationId xmlns:a16="http://schemas.microsoft.com/office/drawing/2014/main" id="{B7584621-8669-4567-8C9F-C3AC2682CDBA}"/>
              </a:ext>
            </a:extLst>
          </p:cNvPr>
          <p:cNvCxnSpPr>
            <a:cxnSpLocks/>
          </p:cNvCxnSpPr>
          <p:nvPr/>
        </p:nvCxnSpPr>
        <p:spPr>
          <a:xfrm>
            <a:off x="9822948" y="2763373"/>
            <a:ext cx="0" cy="946280"/>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535" name="TextBox 534">
            <a:extLst>
              <a:ext uri="{FF2B5EF4-FFF2-40B4-BE49-F238E27FC236}">
                <a16:creationId xmlns:a16="http://schemas.microsoft.com/office/drawing/2014/main" id="{ADAAA80C-1B83-4BFA-AF6E-2E4A4F3B12B8}"/>
              </a:ext>
            </a:extLst>
          </p:cNvPr>
          <p:cNvSpPr txBox="1"/>
          <p:nvPr/>
        </p:nvSpPr>
        <p:spPr>
          <a:xfrm>
            <a:off x="10008747" y="2752742"/>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36" name="TextBox 535">
            <a:extLst>
              <a:ext uri="{FF2B5EF4-FFF2-40B4-BE49-F238E27FC236}">
                <a16:creationId xmlns:a16="http://schemas.microsoft.com/office/drawing/2014/main" id="{12C990B1-CDB9-40C7-BD9F-C935DE5B3F79}"/>
              </a:ext>
            </a:extLst>
          </p:cNvPr>
          <p:cNvSpPr txBox="1"/>
          <p:nvPr/>
        </p:nvSpPr>
        <p:spPr>
          <a:xfrm>
            <a:off x="9522307" y="3145247"/>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37" name="Rectangle 536">
            <a:extLst>
              <a:ext uri="{FF2B5EF4-FFF2-40B4-BE49-F238E27FC236}">
                <a16:creationId xmlns:a16="http://schemas.microsoft.com/office/drawing/2014/main" id="{A0D502D6-0E66-4826-969D-9C988F7D56BE}"/>
              </a:ext>
            </a:extLst>
          </p:cNvPr>
          <p:cNvSpPr/>
          <p:nvPr/>
        </p:nvSpPr>
        <p:spPr>
          <a:xfrm>
            <a:off x="9980316" y="4138779"/>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38" name="Rectangle 537">
            <a:extLst>
              <a:ext uri="{FF2B5EF4-FFF2-40B4-BE49-F238E27FC236}">
                <a16:creationId xmlns:a16="http://schemas.microsoft.com/office/drawing/2014/main" id="{C6DAFFE6-799D-4D86-BC9C-BBA47A50B28A}"/>
              </a:ext>
            </a:extLst>
          </p:cNvPr>
          <p:cNvSpPr/>
          <p:nvPr/>
        </p:nvSpPr>
        <p:spPr>
          <a:xfrm>
            <a:off x="9980316" y="4467783"/>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539" name="Straight Arrow Connector 538">
            <a:extLst>
              <a:ext uri="{FF2B5EF4-FFF2-40B4-BE49-F238E27FC236}">
                <a16:creationId xmlns:a16="http://schemas.microsoft.com/office/drawing/2014/main" id="{B8C8C5B9-3797-4EC9-9D7F-5C2A4C7ADFDF}"/>
              </a:ext>
            </a:extLst>
          </p:cNvPr>
          <p:cNvCxnSpPr>
            <a:cxnSpLocks/>
          </p:cNvCxnSpPr>
          <p:nvPr/>
        </p:nvCxnSpPr>
        <p:spPr>
          <a:xfrm>
            <a:off x="10348475" y="3940130"/>
            <a:ext cx="0" cy="201448"/>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540" name="Straight Arrow Connector 539">
            <a:extLst>
              <a:ext uri="{FF2B5EF4-FFF2-40B4-BE49-F238E27FC236}">
                <a16:creationId xmlns:a16="http://schemas.microsoft.com/office/drawing/2014/main" id="{9E8D57BC-F3C6-4F44-8538-CA03C9CCAE23}"/>
              </a:ext>
            </a:extLst>
          </p:cNvPr>
          <p:cNvCxnSpPr>
            <a:cxnSpLocks/>
          </p:cNvCxnSpPr>
          <p:nvPr/>
        </p:nvCxnSpPr>
        <p:spPr>
          <a:xfrm>
            <a:off x="10340455" y="4321659"/>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541" name="TextBox 540">
            <a:extLst>
              <a:ext uri="{FF2B5EF4-FFF2-40B4-BE49-F238E27FC236}">
                <a16:creationId xmlns:a16="http://schemas.microsoft.com/office/drawing/2014/main" id="{C3423A63-4BD5-46E1-A302-7F1D5C307381}"/>
              </a:ext>
            </a:extLst>
          </p:cNvPr>
          <p:cNvSpPr txBox="1"/>
          <p:nvPr/>
        </p:nvSpPr>
        <p:spPr>
          <a:xfrm>
            <a:off x="10016804" y="3932109"/>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42" name="Rectangle 541">
            <a:extLst>
              <a:ext uri="{FF2B5EF4-FFF2-40B4-BE49-F238E27FC236}">
                <a16:creationId xmlns:a16="http://schemas.microsoft.com/office/drawing/2014/main" id="{505E85B5-E77C-4A15-882D-E932E170D21B}"/>
              </a:ext>
            </a:extLst>
          </p:cNvPr>
          <p:cNvSpPr/>
          <p:nvPr/>
        </p:nvSpPr>
        <p:spPr>
          <a:xfrm>
            <a:off x="9984671" y="5364558"/>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sp>
        <p:nvSpPr>
          <p:cNvPr id="543" name="Rectangle 542">
            <a:extLst>
              <a:ext uri="{FF2B5EF4-FFF2-40B4-BE49-F238E27FC236}">
                <a16:creationId xmlns:a16="http://schemas.microsoft.com/office/drawing/2014/main" id="{F818F83D-7403-41E1-8E2E-C9F9DC2B0437}"/>
              </a:ext>
            </a:extLst>
          </p:cNvPr>
          <p:cNvSpPr/>
          <p:nvPr/>
        </p:nvSpPr>
        <p:spPr>
          <a:xfrm>
            <a:off x="9984671" y="5693562"/>
            <a:ext cx="464410" cy="182880"/>
          </a:xfrm>
          <a:prstGeom prst="rect">
            <a:avLst/>
          </a:prstGeom>
          <a:noFill/>
          <a:ln w="3175" cap="flat" cmpd="sng" algn="ctr">
            <a:solidFill>
              <a:sysClr val="windowText" lastClr="000000"/>
            </a:solidFill>
            <a:prstDash val="sysDash"/>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ahoma"/>
              <a:ea typeface="+mn-ea"/>
              <a:cs typeface="+mn-cs"/>
            </a:endParaRPr>
          </a:p>
        </p:txBody>
      </p:sp>
      <p:cxnSp>
        <p:nvCxnSpPr>
          <p:cNvPr id="544" name="Straight Arrow Connector 543">
            <a:extLst>
              <a:ext uri="{FF2B5EF4-FFF2-40B4-BE49-F238E27FC236}">
                <a16:creationId xmlns:a16="http://schemas.microsoft.com/office/drawing/2014/main" id="{D07A0BCB-EEC3-44CC-AFC5-669804387E52}"/>
              </a:ext>
            </a:extLst>
          </p:cNvPr>
          <p:cNvCxnSpPr>
            <a:cxnSpLocks/>
          </p:cNvCxnSpPr>
          <p:nvPr/>
        </p:nvCxnSpPr>
        <p:spPr>
          <a:xfrm>
            <a:off x="10352830" y="5157496"/>
            <a:ext cx="0" cy="209861"/>
          </a:xfrm>
          <a:prstGeom prst="straightConnector1">
            <a:avLst/>
          </a:prstGeom>
          <a:noFill/>
          <a:ln w="3175" cap="flat" cmpd="sng" algn="ctr">
            <a:solidFill>
              <a:sysClr val="windowText" lastClr="000000"/>
            </a:solidFill>
            <a:prstDash val="solid"/>
            <a:headEnd type="none" w="med" len="med"/>
            <a:tailEnd type="triangle" w="sm" len="sm"/>
          </a:ln>
          <a:effectLst/>
        </p:spPr>
      </p:cxnSp>
      <p:cxnSp>
        <p:nvCxnSpPr>
          <p:cNvPr id="545" name="Straight Arrow Connector 544">
            <a:extLst>
              <a:ext uri="{FF2B5EF4-FFF2-40B4-BE49-F238E27FC236}">
                <a16:creationId xmlns:a16="http://schemas.microsoft.com/office/drawing/2014/main" id="{02057470-4819-4E46-81A9-C524DC160BAF}"/>
              </a:ext>
            </a:extLst>
          </p:cNvPr>
          <p:cNvCxnSpPr>
            <a:cxnSpLocks/>
          </p:cNvCxnSpPr>
          <p:nvPr/>
        </p:nvCxnSpPr>
        <p:spPr>
          <a:xfrm>
            <a:off x="10344810" y="5547438"/>
            <a:ext cx="0" cy="148781"/>
          </a:xfrm>
          <a:prstGeom prst="straightConnector1">
            <a:avLst/>
          </a:prstGeom>
          <a:noFill/>
          <a:ln w="3175" cap="flat" cmpd="sng" algn="ctr">
            <a:solidFill>
              <a:sysClr val="windowText" lastClr="000000"/>
            </a:solidFill>
            <a:prstDash val="solid"/>
            <a:headEnd type="none" w="med" len="med"/>
            <a:tailEnd type="triangle" w="sm" len="sm"/>
          </a:ln>
          <a:effectLst/>
        </p:spPr>
      </p:cxnSp>
      <p:sp>
        <p:nvSpPr>
          <p:cNvPr id="546" name="TextBox 545">
            <a:extLst>
              <a:ext uri="{FF2B5EF4-FFF2-40B4-BE49-F238E27FC236}">
                <a16:creationId xmlns:a16="http://schemas.microsoft.com/office/drawing/2014/main" id="{D1821BF6-CE1D-4950-B739-C1E4E8C6A730}"/>
              </a:ext>
            </a:extLst>
          </p:cNvPr>
          <p:cNvSpPr txBox="1"/>
          <p:nvPr/>
        </p:nvSpPr>
        <p:spPr>
          <a:xfrm>
            <a:off x="9976989" y="5157888"/>
            <a:ext cx="403475" cy="182880"/>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547" name="Straight Arrow Connector 546">
            <a:extLst>
              <a:ext uri="{FF2B5EF4-FFF2-40B4-BE49-F238E27FC236}">
                <a16:creationId xmlns:a16="http://schemas.microsoft.com/office/drawing/2014/main" id="{DC7BE646-D316-4254-AA43-F74E3B6CC320}"/>
              </a:ext>
            </a:extLst>
          </p:cNvPr>
          <p:cNvCxnSpPr>
            <a:cxnSpLocks/>
          </p:cNvCxnSpPr>
          <p:nvPr/>
        </p:nvCxnSpPr>
        <p:spPr>
          <a:xfrm>
            <a:off x="9822948" y="3940130"/>
            <a:ext cx="0" cy="984531"/>
          </a:xfrm>
          <a:prstGeom prst="straightConnector1">
            <a:avLst/>
          </a:prstGeom>
          <a:noFill/>
          <a:ln w="6350" cap="flat" cmpd="sng" algn="ctr">
            <a:solidFill>
              <a:sysClr val="windowText" lastClr="000000"/>
            </a:solidFill>
            <a:prstDash val="solid"/>
            <a:headEnd type="none" w="med" len="med"/>
            <a:tailEnd type="triangle" w="sm" len="med"/>
          </a:ln>
          <a:effectLst/>
        </p:spPr>
      </p:cxnSp>
      <p:cxnSp>
        <p:nvCxnSpPr>
          <p:cNvPr id="548" name="Straight Arrow Connector 547">
            <a:extLst>
              <a:ext uri="{FF2B5EF4-FFF2-40B4-BE49-F238E27FC236}">
                <a16:creationId xmlns:a16="http://schemas.microsoft.com/office/drawing/2014/main" id="{EA73F53A-27E9-415E-A095-EF5D5ACE5A2A}"/>
              </a:ext>
            </a:extLst>
          </p:cNvPr>
          <p:cNvCxnSpPr>
            <a:cxnSpLocks/>
          </p:cNvCxnSpPr>
          <p:nvPr/>
        </p:nvCxnSpPr>
        <p:spPr>
          <a:xfrm>
            <a:off x="9834831" y="5157496"/>
            <a:ext cx="0" cy="992944"/>
          </a:xfrm>
          <a:prstGeom prst="straightConnector1">
            <a:avLst/>
          </a:prstGeom>
          <a:noFill/>
          <a:ln w="6350" cap="flat" cmpd="sng" algn="ctr">
            <a:solidFill>
              <a:sysClr val="windowText" lastClr="000000"/>
            </a:solidFill>
            <a:prstDash val="solid"/>
            <a:headEnd type="none" w="med" len="med"/>
            <a:tailEnd type="triangle" w="sm" len="med"/>
          </a:ln>
          <a:effectLst/>
        </p:spPr>
      </p:cxnSp>
      <p:sp>
        <p:nvSpPr>
          <p:cNvPr id="549" name="TextBox 548">
            <a:extLst>
              <a:ext uri="{FF2B5EF4-FFF2-40B4-BE49-F238E27FC236}">
                <a16:creationId xmlns:a16="http://schemas.microsoft.com/office/drawing/2014/main" id="{E8CEE280-89C7-4094-8048-E541577F1604}"/>
              </a:ext>
            </a:extLst>
          </p:cNvPr>
          <p:cNvSpPr txBox="1"/>
          <p:nvPr/>
        </p:nvSpPr>
        <p:spPr>
          <a:xfrm>
            <a:off x="9896048" y="4109474"/>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50" name="TextBox 549">
            <a:extLst>
              <a:ext uri="{FF2B5EF4-FFF2-40B4-BE49-F238E27FC236}">
                <a16:creationId xmlns:a16="http://schemas.microsoft.com/office/drawing/2014/main" id="{1E8F8FBB-1D5B-4463-BC3A-5AF010765212}"/>
              </a:ext>
            </a:extLst>
          </p:cNvPr>
          <p:cNvSpPr txBox="1"/>
          <p:nvPr/>
        </p:nvSpPr>
        <p:spPr>
          <a:xfrm>
            <a:off x="9917624" y="4445391"/>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51" name="TextBox 550">
            <a:extLst>
              <a:ext uri="{FF2B5EF4-FFF2-40B4-BE49-F238E27FC236}">
                <a16:creationId xmlns:a16="http://schemas.microsoft.com/office/drawing/2014/main" id="{40491EAD-14EF-4DA3-AAF7-B2254AF186A5}"/>
              </a:ext>
            </a:extLst>
          </p:cNvPr>
          <p:cNvSpPr txBox="1"/>
          <p:nvPr/>
        </p:nvSpPr>
        <p:spPr>
          <a:xfrm>
            <a:off x="9903579" y="5338829"/>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Assign</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52" name="TextBox 551">
            <a:extLst>
              <a:ext uri="{FF2B5EF4-FFF2-40B4-BE49-F238E27FC236}">
                <a16:creationId xmlns:a16="http://schemas.microsoft.com/office/drawing/2014/main" id="{BBD2C6EE-C660-4A0D-8342-6AEDA57BCC83}"/>
              </a:ext>
            </a:extLst>
          </p:cNvPr>
          <p:cNvSpPr txBox="1"/>
          <p:nvPr/>
        </p:nvSpPr>
        <p:spPr>
          <a:xfrm>
            <a:off x="9925155" y="5674746"/>
            <a:ext cx="642468" cy="246221"/>
          </a:xfrm>
          <a:prstGeom prst="rect">
            <a:avLst/>
          </a:prstGeom>
          <a:noFill/>
        </p:spPr>
        <p:txBody>
          <a:bodyPr wrap="square" rtlCol="0" anchor="ctr" anchorCtr="0">
            <a:spAutoFit/>
          </a:bodyPr>
          <a:lstStyle/>
          <a:p>
            <a:pPr algn="ctr" defTabSz="457200" fontAlgn="base">
              <a:spcBef>
                <a:spcPct val="0"/>
              </a:spcBef>
              <a:spcAft>
                <a:spcPct val="0"/>
              </a:spcAft>
            </a:pPr>
            <a:r>
              <a:rPr lang="en-US" sz="1000" dirty="0">
                <a:solidFill>
                  <a:prstClr val="black"/>
                </a:solidFill>
                <a:latin typeface="Arial" panose="020B0604020202020204" pitchFamily="34" charset="0"/>
                <a:ea typeface="MS PGothic" pitchFamily="34" charset="-128"/>
                <a:cs typeface="Arial" panose="020B0604020202020204" pitchFamily="34" charset="0"/>
              </a:rPr>
              <a:t>DS?</a:t>
            </a:r>
            <a:endParaRPr lang="en-US" sz="12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53" name="TextBox 552">
            <a:extLst>
              <a:ext uri="{FF2B5EF4-FFF2-40B4-BE49-F238E27FC236}">
                <a16:creationId xmlns:a16="http://schemas.microsoft.com/office/drawing/2014/main" id="{64B7738A-1172-4265-AA28-E952B3B14FF9}"/>
              </a:ext>
            </a:extLst>
          </p:cNvPr>
          <p:cNvSpPr txBox="1"/>
          <p:nvPr/>
        </p:nvSpPr>
        <p:spPr>
          <a:xfrm>
            <a:off x="9536724" y="4355695"/>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54" name="TextBox 553">
            <a:extLst>
              <a:ext uri="{FF2B5EF4-FFF2-40B4-BE49-F238E27FC236}">
                <a16:creationId xmlns:a16="http://schemas.microsoft.com/office/drawing/2014/main" id="{72F0DC8A-A7D6-430F-B58B-230928AB71DA}"/>
              </a:ext>
            </a:extLst>
          </p:cNvPr>
          <p:cNvSpPr txBox="1"/>
          <p:nvPr/>
        </p:nvSpPr>
        <p:spPr>
          <a:xfrm>
            <a:off x="9528882" y="5552071"/>
            <a:ext cx="316842"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No</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cxnSp>
        <p:nvCxnSpPr>
          <p:cNvPr id="555" name="Straight Connector 554">
            <a:extLst>
              <a:ext uri="{FF2B5EF4-FFF2-40B4-BE49-F238E27FC236}">
                <a16:creationId xmlns:a16="http://schemas.microsoft.com/office/drawing/2014/main" id="{0C8DBE3E-E8B9-4B5A-824B-8C3FF7AD8891}"/>
              </a:ext>
            </a:extLst>
          </p:cNvPr>
          <p:cNvCxnSpPr>
            <a:cxnSpLocks/>
          </p:cNvCxnSpPr>
          <p:nvPr/>
        </p:nvCxnSpPr>
        <p:spPr>
          <a:xfrm>
            <a:off x="8182136" y="2387150"/>
            <a:ext cx="0" cy="4227094"/>
          </a:xfrm>
          <a:prstGeom prst="line">
            <a:avLst/>
          </a:prstGeom>
          <a:noFill/>
          <a:ln w="12700" cap="flat" cmpd="sng" algn="ctr">
            <a:solidFill>
              <a:sysClr val="window" lastClr="FFFFFF">
                <a:lumMod val="85000"/>
              </a:sysClr>
            </a:solidFill>
            <a:prstDash val="solid"/>
          </a:ln>
          <a:effectLst/>
        </p:spPr>
      </p:cxnSp>
      <p:sp>
        <p:nvSpPr>
          <p:cNvPr id="561" name="TextBox 560">
            <a:extLst>
              <a:ext uri="{FF2B5EF4-FFF2-40B4-BE49-F238E27FC236}">
                <a16:creationId xmlns:a16="http://schemas.microsoft.com/office/drawing/2014/main" id="{7A1D55DD-AAE2-4CAF-947B-FE56C9CF567E}"/>
              </a:ext>
            </a:extLst>
          </p:cNvPr>
          <p:cNvSpPr txBox="1"/>
          <p:nvPr/>
        </p:nvSpPr>
        <p:spPr>
          <a:xfrm>
            <a:off x="1657680"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2" name="TextBox 561">
            <a:extLst>
              <a:ext uri="{FF2B5EF4-FFF2-40B4-BE49-F238E27FC236}">
                <a16:creationId xmlns:a16="http://schemas.microsoft.com/office/drawing/2014/main" id="{90C90EDE-F0E8-448C-A0EF-FBA3BF17567F}"/>
              </a:ext>
            </a:extLst>
          </p:cNvPr>
          <p:cNvSpPr txBox="1"/>
          <p:nvPr/>
        </p:nvSpPr>
        <p:spPr>
          <a:xfrm>
            <a:off x="4171076"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3" name="TextBox 562">
            <a:extLst>
              <a:ext uri="{FF2B5EF4-FFF2-40B4-BE49-F238E27FC236}">
                <a16:creationId xmlns:a16="http://schemas.microsoft.com/office/drawing/2014/main" id="{927D7728-0DC7-4B9A-B13C-C064A259D592}"/>
              </a:ext>
            </a:extLst>
          </p:cNvPr>
          <p:cNvSpPr txBox="1"/>
          <p:nvPr/>
        </p:nvSpPr>
        <p:spPr>
          <a:xfrm>
            <a:off x="3090748"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4" name="TextBox 563">
            <a:extLst>
              <a:ext uri="{FF2B5EF4-FFF2-40B4-BE49-F238E27FC236}">
                <a16:creationId xmlns:a16="http://schemas.microsoft.com/office/drawing/2014/main" id="{8AAFB892-BF45-42A3-91B6-A2B80DA0D262}"/>
              </a:ext>
            </a:extLst>
          </p:cNvPr>
          <p:cNvSpPr txBox="1"/>
          <p:nvPr/>
        </p:nvSpPr>
        <p:spPr>
          <a:xfrm>
            <a:off x="5428254"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5" name="TextBox 564">
            <a:extLst>
              <a:ext uri="{FF2B5EF4-FFF2-40B4-BE49-F238E27FC236}">
                <a16:creationId xmlns:a16="http://schemas.microsoft.com/office/drawing/2014/main" id="{041B2F42-8F2C-4BDE-A2A3-A490B19382B2}"/>
              </a:ext>
            </a:extLst>
          </p:cNvPr>
          <p:cNvSpPr txBox="1"/>
          <p:nvPr/>
        </p:nvSpPr>
        <p:spPr>
          <a:xfrm>
            <a:off x="8751569"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6" name="TextBox 565">
            <a:extLst>
              <a:ext uri="{FF2B5EF4-FFF2-40B4-BE49-F238E27FC236}">
                <a16:creationId xmlns:a16="http://schemas.microsoft.com/office/drawing/2014/main" id="{93902F72-8CE8-458F-B604-059A28B54070}"/>
              </a:ext>
            </a:extLst>
          </p:cNvPr>
          <p:cNvSpPr txBox="1"/>
          <p:nvPr/>
        </p:nvSpPr>
        <p:spPr>
          <a:xfrm>
            <a:off x="7671241"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7" name="TextBox 566">
            <a:extLst>
              <a:ext uri="{FF2B5EF4-FFF2-40B4-BE49-F238E27FC236}">
                <a16:creationId xmlns:a16="http://schemas.microsoft.com/office/drawing/2014/main" id="{619C0ED5-2E58-4C24-8E19-8779B0FBAEE9}"/>
              </a:ext>
            </a:extLst>
          </p:cNvPr>
          <p:cNvSpPr txBox="1"/>
          <p:nvPr/>
        </p:nvSpPr>
        <p:spPr>
          <a:xfrm>
            <a:off x="10008747"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8" name="TextBox 567">
            <a:extLst>
              <a:ext uri="{FF2B5EF4-FFF2-40B4-BE49-F238E27FC236}">
                <a16:creationId xmlns:a16="http://schemas.microsoft.com/office/drawing/2014/main" id="{B7C12010-216D-4A56-BCFE-975E43C16554}"/>
              </a:ext>
            </a:extLst>
          </p:cNvPr>
          <p:cNvSpPr txBox="1"/>
          <p:nvPr/>
        </p:nvSpPr>
        <p:spPr>
          <a:xfrm>
            <a:off x="6238173" y="2317758"/>
            <a:ext cx="403475" cy="215444"/>
          </a:xfrm>
          <a:prstGeom prst="rect">
            <a:avLst/>
          </a:prstGeom>
          <a:noFill/>
        </p:spPr>
        <p:txBody>
          <a:bodyPr wrap="square" rtlCol="0">
            <a:spAutoFit/>
          </a:bodyPr>
          <a:lstStyle/>
          <a:p>
            <a:pPr algn="ctr" defTabSz="457200" fontAlgn="base">
              <a:spcBef>
                <a:spcPct val="0"/>
              </a:spcBef>
              <a:spcAft>
                <a:spcPct val="0"/>
              </a:spcAft>
            </a:pPr>
            <a:r>
              <a:rPr lang="en-US" sz="800" dirty="0">
                <a:solidFill>
                  <a:prstClr val="black"/>
                </a:solidFill>
                <a:latin typeface="Arial" panose="020B0604020202020204" pitchFamily="34" charset="0"/>
                <a:ea typeface="MS PGothic" pitchFamily="34" charset="-128"/>
                <a:cs typeface="Arial" panose="020B0604020202020204" pitchFamily="34" charset="0"/>
              </a:rPr>
              <a:t>YES</a:t>
            </a:r>
            <a:endParaRPr lang="en-US" sz="1600"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569" name="TextBox 568">
            <a:extLst>
              <a:ext uri="{FF2B5EF4-FFF2-40B4-BE49-F238E27FC236}">
                <a16:creationId xmlns:a16="http://schemas.microsoft.com/office/drawing/2014/main" id="{CC6D5F6E-4FC1-42BF-8E09-9A5A7267A6DD}"/>
              </a:ext>
            </a:extLst>
          </p:cNvPr>
          <p:cNvSpPr txBox="1"/>
          <p:nvPr/>
        </p:nvSpPr>
        <p:spPr>
          <a:xfrm rot="16200000">
            <a:off x="-1151124" y="3136613"/>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EVIDENT SIDE</a:t>
            </a:r>
          </a:p>
        </p:txBody>
      </p:sp>
      <p:sp>
        <p:nvSpPr>
          <p:cNvPr id="570" name="TextBox 569">
            <a:extLst>
              <a:ext uri="{FF2B5EF4-FFF2-40B4-BE49-F238E27FC236}">
                <a16:creationId xmlns:a16="http://schemas.microsoft.com/office/drawing/2014/main" id="{C9E8C0D4-2FF4-49B6-AE7C-1A72094F7A3C}"/>
              </a:ext>
            </a:extLst>
          </p:cNvPr>
          <p:cNvSpPr txBox="1"/>
          <p:nvPr/>
        </p:nvSpPr>
        <p:spPr>
          <a:xfrm rot="5400000">
            <a:off x="9785454" y="3137799"/>
            <a:ext cx="3430552" cy="584775"/>
          </a:xfrm>
          <a:prstGeom prst="rect">
            <a:avLst/>
          </a:prstGeom>
          <a:noFill/>
        </p:spPr>
        <p:txBody>
          <a:bodyPr wrap="square" rtlCol="0">
            <a:spAutoFit/>
          </a:bodyPr>
          <a:lstStyle/>
          <a:p>
            <a:pPr algn="ctr" defTabSz="457200" fontAlgn="base">
              <a:spcBef>
                <a:spcPct val="0"/>
              </a:spcBef>
              <a:spcAft>
                <a:spcPct val="0"/>
              </a:spcAft>
            </a:pPr>
            <a:r>
              <a:rPr lang="en-US" sz="3200" dirty="0">
                <a:latin typeface="Arial" panose="020B0604020202020204" pitchFamily="34" charset="0"/>
                <a:ea typeface="MS PGothic" pitchFamily="34" charset="-128"/>
                <a:cs typeface="Arial" panose="020B0604020202020204" pitchFamily="34" charset="0"/>
              </a:rPr>
              <a:t>HIDDEN SIDE</a:t>
            </a:r>
          </a:p>
        </p:txBody>
      </p:sp>
      <p:sp>
        <p:nvSpPr>
          <p:cNvPr id="575" name="Rectangle 574">
            <a:extLst>
              <a:ext uri="{FF2B5EF4-FFF2-40B4-BE49-F238E27FC236}">
                <a16:creationId xmlns:a16="http://schemas.microsoft.com/office/drawing/2014/main" id="{F4B9202E-3C8E-4515-B99D-A9223EE07FFB}"/>
              </a:ext>
            </a:extLst>
          </p:cNvPr>
          <p:cNvSpPr/>
          <p:nvPr/>
        </p:nvSpPr>
        <p:spPr>
          <a:xfrm>
            <a:off x="2723332" y="1658870"/>
            <a:ext cx="814838" cy="6498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4195601-04D6-49FC-9CCC-94FB3DEBD722}"/>
              </a:ext>
            </a:extLst>
          </p:cNvPr>
          <p:cNvSpPr/>
          <p:nvPr/>
        </p:nvSpPr>
        <p:spPr>
          <a:xfrm>
            <a:off x="3716472" y="1713909"/>
            <a:ext cx="1068123" cy="52136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728661D4-01A7-497A-9070-54E02695AA5D}"/>
              </a:ext>
            </a:extLst>
          </p:cNvPr>
          <p:cNvSpPr/>
          <p:nvPr/>
        </p:nvSpPr>
        <p:spPr>
          <a:xfrm>
            <a:off x="4967277" y="1764568"/>
            <a:ext cx="1030368" cy="4200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8" name="Parallelogram 577">
            <a:extLst>
              <a:ext uri="{FF2B5EF4-FFF2-40B4-BE49-F238E27FC236}">
                <a16:creationId xmlns:a16="http://schemas.microsoft.com/office/drawing/2014/main" id="{B085C9C9-1BBF-46BD-B0BF-A152CCA2AA1A}"/>
              </a:ext>
            </a:extLst>
          </p:cNvPr>
          <p:cNvSpPr/>
          <p:nvPr/>
        </p:nvSpPr>
        <p:spPr>
          <a:xfrm>
            <a:off x="1585043" y="1640453"/>
            <a:ext cx="986630" cy="668280"/>
          </a:xfrm>
          <a:prstGeom prst="parallelogram">
            <a:avLst>
              <a:gd name="adj" fmla="val 17754"/>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9" name="TextBox 578">
            <a:extLst>
              <a:ext uri="{FF2B5EF4-FFF2-40B4-BE49-F238E27FC236}">
                <a16:creationId xmlns:a16="http://schemas.microsoft.com/office/drawing/2014/main" id="{4E4A1573-0ACD-4ABC-924C-86430F11B80D}"/>
              </a:ext>
            </a:extLst>
          </p:cNvPr>
          <p:cNvSpPr txBox="1"/>
          <p:nvPr/>
        </p:nvSpPr>
        <p:spPr>
          <a:xfrm>
            <a:off x="1644833" y="1789927"/>
            <a:ext cx="874296" cy="369332"/>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Safety</a:t>
            </a:r>
          </a:p>
        </p:txBody>
      </p:sp>
      <p:sp>
        <p:nvSpPr>
          <p:cNvPr id="580" name="TextBox 579">
            <a:extLst>
              <a:ext uri="{FF2B5EF4-FFF2-40B4-BE49-F238E27FC236}">
                <a16:creationId xmlns:a16="http://schemas.microsoft.com/office/drawing/2014/main" id="{C8442326-8A13-40B9-A22A-FD5F5F95E34A}"/>
              </a:ext>
            </a:extLst>
          </p:cNvPr>
          <p:cNvSpPr txBox="1"/>
          <p:nvPr/>
        </p:nvSpPr>
        <p:spPr>
          <a:xfrm>
            <a:off x="2658905" y="1713909"/>
            <a:ext cx="986627" cy="553998"/>
          </a:xfrm>
          <a:prstGeom prst="rect">
            <a:avLst/>
          </a:prstGeom>
          <a:noFill/>
        </p:spPr>
        <p:txBody>
          <a:bodyPr wrap="square" rtlCol="0">
            <a:spAutoFit/>
          </a:bodyPr>
          <a:lstStyle/>
          <a:p>
            <a:pPr algn="ctr"/>
            <a:r>
              <a:rPr lang="en-US" sz="1500" dirty="0">
                <a:solidFill>
                  <a:srgbClr val="00B050"/>
                </a:solidFill>
                <a:latin typeface="Arial" panose="020B0604020202020204" pitchFamily="34" charset="0"/>
                <a:cs typeface="Arial" panose="020B0604020202020204" pitchFamily="34" charset="0"/>
              </a:rPr>
              <a:t>Environ-</a:t>
            </a:r>
            <a:br>
              <a:rPr lang="en-US" sz="1500" dirty="0">
                <a:solidFill>
                  <a:srgbClr val="00B050"/>
                </a:solidFill>
                <a:latin typeface="Arial" panose="020B0604020202020204" pitchFamily="34" charset="0"/>
                <a:cs typeface="Arial" panose="020B0604020202020204" pitchFamily="34" charset="0"/>
              </a:rPr>
            </a:br>
            <a:r>
              <a:rPr lang="en-US" sz="1500" dirty="0">
                <a:solidFill>
                  <a:srgbClr val="00B050"/>
                </a:solidFill>
                <a:latin typeface="Arial" panose="020B0604020202020204" pitchFamily="34" charset="0"/>
                <a:cs typeface="Arial" panose="020B0604020202020204" pitchFamily="34" charset="0"/>
              </a:rPr>
              <a:t>mental</a:t>
            </a:r>
          </a:p>
        </p:txBody>
      </p:sp>
      <p:sp>
        <p:nvSpPr>
          <p:cNvPr id="582" name="TextBox 581">
            <a:extLst>
              <a:ext uri="{FF2B5EF4-FFF2-40B4-BE49-F238E27FC236}">
                <a16:creationId xmlns:a16="http://schemas.microsoft.com/office/drawing/2014/main" id="{2F6FD738-3BDE-4D5C-A422-55E8594B0C88}"/>
              </a:ext>
            </a:extLst>
          </p:cNvPr>
          <p:cNvSpPr txBox="1"/>
          <p:nvPr/>
        </p:nvSpPr>
        <p:spPr>
          <a:xfrm>
            <a:off x="3618655" y="1820705"/>
            <a:ext cx="1238403" cy="307777"/>
          </a:xfrm>
          <a:prstGeom prst="rect">
            <a:avLst/>
          </a:prstGeom>
          <a:noFill/>
        </p:spPr>
        <p:txBody>
          <a:bodyPr wrap="square" rtlCol="0">
            <a:spAutoFit/>
          </a:bodyPr>
          <a:lstStyle/>
          <a:p>
            <a:pPr algn="ctr"/>
            <a:r>
              <a:rPr lang="en-US" sz="1400" dirty="0">
                <a:solidFill>
                  <a:srgbClr val="000099"/>
                </a:solidFill>
                <a:latin typeface="Arial" panose="020B0604020202020204" pitchFamily="34" charset="0"/>
                <a:cs typeface="Arial" panose="020B0604020202020204" pitchFamily="34" charset="0"/>
              </a:rPr>
              <a:t>Operational</a:t>
            </a:r>
            <a:endParaRPr lang="en-US" sz="1000" dirty="0">
              <a:solidFill>
                <a:srgbClr val="000099"/>
              </a:solidFill>
              <a:latin typeface="Arial" panose="020B0604020202020204" pitchFamily="34" charset="0"/>
              <a:cs typeface="Arial" panose="020B0604020202020204" pitchFamily="34" charset="0"/>
            </a:endParaRPr>
          </a:p>
        </p:txBody>
      </p:sp>
      <p:sp>
        <p:nvSpPr>
          <p:cNvPr id="583" name="TextBox 582">
            <a:extLst>
              <a:ext uri="{FF2B5EF4-FFF2-40B4-BE49-F238E27FC236}">
                <a16:creationId xmlns:a16="http://schemas.microsoft.com/office/drawing/2014/main" id="{4EBD8255-D633-42A3-A02B-6BF9AE943204}"/>
              </a:ext>
            </a:extLst>
          </p:cNvPr>
          <p:cNvSpPr txBox="1"/>
          <p:nvPr/>
        </p:nvSpPr>
        <p:spPr>
          <a:xfrm>
            <a:off x="4883775" y="1708762"/>
            <a:ext cx="1238403" cy="523220"/>
          </a:xfrm>
          <a:prstGeom prst="rect">
            <a:avLst/>
          </a:prstGeom>
          <a:noFill/>
        </p:spPr>
        <p:txBody>
          <a:bodyPr wrap="square" rtlCol="0">
            <a:spAutoFit/>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Non-</a:t>
            </a:r>
            <a:br>
              <a:rPr lang="en-US" sz="1400" dirty="0">
                <a:solidFill>
                  <a:schemeClr val="tx1">
                    <a:lumMod val="75000"/>
                    <a:lumOff val="25000"/>
                  </a:schemeClr>
                </a:solidFill>
                <a:latin typeface="Arial" panose="020B0604020202020204" pitchFamily="34" charset="0"/>
                <a:cs typeface="Arial" panose="020B0604020202020204" pitchFamily="34" charset="0"/>
              </a:rPr>
            </a:br>
            <a:r>
              <a:rPr lang="en-US" sz="1400"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84" name="Straight Arrow Connector 583">
            <a:extLst>
              <a:ext uri="{FF2B5EF4-FFF2-40B4-BE49-F238E27FC236}">
                <a16:creationId xmlns:a16="http://schemas.microsoft.com/office/drawing/2014/main" id="{3D8E151E-6C0E-43D9-8176-DD14F34330D0}"/>
              </a:ext>
            </a:extLst>
          </p:cNvPr>
          <p:cNvCxnSpPr>
            <a:stCxn id="579" idx="3"/>
          </p:cNvCxnSpPr>
          <p:nvPr/>
        </p:nvCxnSpPr>
        <p:spPr>
          <a:xfrm flipV="1">
            <a:off x="2519129" y="1972377"/>
            <a:ext cx="204203" cy="2216"/>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85" name="Straight Arrow Connector 584">
            <a:extLst>
              <a:ext uri="{FF2B5EF4-FFF2-40B4-BE49-F238E27FC236}">
                <a16:creationId xmlns:a16="http://schemas.microsoft.com/office/drawing/2014/main" id="{21C77D24-5B23-4EDD-AD98-F51F5A824D29}"/>
              </a:ext>
            </a:extLst>
          </p:cNvPr>
          <p:cNvCxnSpPr>
            <a:cxnSpLocks/>
          </p:cNvCxnSpPr>
          <p:nvPr/>
        </p:nvCxnSpPr>
        <p:spPr>
          <a:xfrm>
            <a:off x="3538170"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86" name="Straight Arrow Connector 585">
            <a:extLst>
              <a:ext uri="{FF2B5EF4-FFF2-40B4-BE49-F238E27FC236}">
                <a16:creationId xmlns:a16="http://schemas.microsoft.com/office/drawing/2014/main" id="{A544679B-B775-4B78-9C86-AAB7208382DF}"/>
              </a:ext>
            </a:extLst>
          </p:cNvPr>
          <p:cNvCxnSpPr>
            <a:cxnSpLocks/>
          </p:cNvCxnSpPr>
          <p:nvPr/>
        </p:nvCxnSpPr>
        <p:spPr>
          <a:xfrm>
            <a:off x="4791814"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587" name="TextBox 586">
            <a:extLst>
              <a:ext uri="{FF2B5EF4-FFF2-40B4-BE49-F238E27FC236}">
                <a16:creationId xmlns:a16="http://schemas.microsoft.com/office/drawing/2014/main" id="{C6E88859-F666-47CD-A89E-A7A9C055B594}"/>
              </a:ext>
            </a:extLst>
          </p:cNvPr>
          <p:cNvSpPr txBox="1"/>
          <p:nvPr/>
        </p:nvSpPr>
        <p:spPr>
          <a:xfrm>
            <a:off x="2447446"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588" name="TextBox 587">
            <a:extLst>
              <a:ext uri="{FF2B5EF4-FFF2-40B4-BE49-F238E27FC236}">
                <a16:creationId xmlns:a16="http://schemas.microsoft.com/office/drawing/2014/main" id="{9DC08AF2-FEA1-44F7-A454-FE6B8FD176A2}"/>
              </a:ext>
            </a:extLst>
          </p:cNvPr>
          <p:cNvSpPr txBox="1"/>
          <p:nvPr/>
        </p:nvSpPr>
        <p:spPr>
          <a:xfrm>
            <a:off x="34617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589" name="TextBox 588">
            <a:extLst>
              <a:ext uri="{FF2B5EF4-FFF2-40B4-BE49-F238E27FC236}">
                <a16:creationId xmlns:a16="http://schemas.microsoft.com/office/drawing/2014/main" id="{19C496D8-AE1F-4E0E-B3D9-A70C39B7588D}"/>
              </a:ext>
            </a:extLst>
          </p:cNvPr>
          <p:cNvSpPr txBox="1"/>
          <p:nvPr/>
        </p:nvSpPr>
        <p:spPr>
          <a:xfrm>
            <a:off x="4680994"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590" name="Rectangle 589">
            <a:extLst>
              <a:ext uri="{FF2B5EF4-FFF2-40B4-BE49-F238E27FC236}">
                <a16:creationId xmlns:a16="http://schemas.microsoft.com/office/drawing/2014/main" id="{84E77BA5-1891-4E3C-BD66-4D745A7FFD43}"/>
              </a:ext>
            </a:extLst>
          </p:cNvPr>
          <p:cNvSpPr/>
          <p:nvPr/>
        </p:nvSpPr>
        <p:spPr>
          <a:xfrm>
            <a:off x="7303825" y="1839488"/>
            <a:ext cx="814838" cy="469245"/>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6222F744-C31F-4D1C-B3EA-C18126DDD24C}"/>
              </a:ext>
            </a:extLst>
          </p:cNvPr>
          <p:cNvSpPr/>
          <p:nvPr/>
        </p:nvSpPr>
        <p:spPr>
          <a:xfrm>
            <a:off x="8296965" y="1835599"/>
            <a:ext cx="1068123" cy="399677"/>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Rectangle 591">
            <a:extLst>
              <a:ext uri="{FF2B5EF4-FFF2-40B4-BE49-F238E27FC236}">
                <a16:creationId xmlns:a16="http://schemas.microsoft.com/office/drawing/2014/main" id="{E065A718-E742-4E9E-9525-915C57A5C93F}"/>
              </a:ext>
            </a:extLst>
          </p:cNvPr>
          <p:cNvSpPr/>
          <p:nvPr/>
        </p:nvSpPr>
        <p:spPr>
          <a:xfrm>
            <a:off x="9547770" y="1764568"/>
            <a:ext cx="1030368" cy="420051"/>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3" name="Parallelogram 592">
            <a:extLst>
              <a:ext uri="{FF2B5EF4-FFF2-40B4-BE49-F238E27FC236}">
                <a16:creationId xmlns:a16="http://schemas.microsoft.com/office/drawing/2014/main" id="{A13855C1-4146-41F4-B5CF-5FDC8D623AA2}"/>
              </a:ext>
            </a:extLst>
          </p:cNvPr>
          <p:cNvSpPr/>
          <p:nvPr/>
        </p:nvSpPr>
        <p:spPr>
          <a:xfrm>
            <a:off x="6165536" y="1839489"/>
            <a:ext cx="986630" cy="469243"/>
          </a:xfrm>
          <a:prstGeom prst="parallelogram">
            <a:avLst>
              <a:gd name="adj" fmla="val 17754"/>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4" name="TextBox 593">
            <a:extLst>
              <a:ext uri="{FF2B5EF4-FFF2-40B4-BE49-F238E27FC236}">
                <a16:creationId xmlns:a16="http://schemas.microsoft.com/office/drawing/2014/main" id="{EB6CE9FA-490E-4CFB-98F4-BE4781A75C3E}"/>
              </a:ext>
            </a:extLst>
          </p:cNvPr>
          <p:cNvSpPr txBox="1"/>
          <p:nvPr/>
        </p:nvSpPr>
        <p:spPr>
          <a:xfrm>
            <a:off x="6225326" y="1906953"/>
            <a:ext cx="874296" cy="338554"/>
          </a:xfrm>
          <a:prstGeom prst="rect">
            <a:avLst/>
          </a:prstGeom>
          <a:noFill/>
        </p:spPr>
        <p:txBody>
          <a:bodyPr wrap="square" rtlCol="0">
            <a:spAutoFit/>
          </a:bodyPr>
          <a:lstStyle/>
          <a:p>
            <a:pPr algn="ctr"/>
            <a:r>
              <a:rPr lang="en-US" sz="1600" i="1" dirty="0">
                <a:solidFill>
                  <a:srgbClr val="C00000"/>
                </a:solidFill>
                <a:latin typeface="Arial" panose="020B0604020202020204" pitchFamily="34" charset="0"/>
                <a:cs typeface="Arial" panose="020B0604020202020204" pitchFamily="34" charset="0"/>
              </a:rPr>
              <a:t>Safety</a:t>
            </a:r>
          </a:p>
        </p:txBody>
      </p:sp>
      <p:sp>
        <p:nvSpPr>
          <p:cNvPr id="595" name="TextBox 594">
            <a:extLst>
              <a:ext uri="{FF2B5EF4-FFF2-40B4-BE49-F238E27FC236}">
                <a16:creationId xmlns:a16="http://schemas.microsoft.com/office/drawing/2014/main" id="{0C8F20EE-7118-4C21-88B6-6AF21B55EE8B}"/>
              </a:ext>
            </a:extLst>
          </p:cNvPr>
          <p:cNvSpPr txBox="1"/>
          <p:nvPr/>
        </p:nvSpPr>
        <p:spPr>
          <a:xfrm>
            <a:off x="7212521" y="1812500"/>
            <a:ext cx="986627" cy="523220"/>
          </a:xfrm>
          <a:prstGeom prst="rect">
            <a:avLst/>
          </a:prstGeom>
          <a:noFill/>
        </p:spPr>
        <p:txBody>
          <a:bodyPr wrap="square" rtlCol="0">
            <a:spAutoFit/>
          </a:bodyPr>
          <a:lstStyle/>
          <a:p>
            <a:pPr algn="ctr"/>
            <a:r>
              <a:rPr lang="en-US" sz="1400" i="1" dirty="0">
                <a:solidFill>
                  <a:srgbClr val="00B050"/>
                </a:solidFill>
                <a:latin typeface="Arial" panose="020B0604020202020204" pitchFamily="34" charset="0"/>
                <a:cs typeface="Arial" panose="020B0604020202020204" pitchFamily="34" charset="0"/>
              </a:rPr>
              <a:t>Environ-</a:t>
            </a:r>
            <a:br>
              <a:rPr lang="en-US" sz="1400" i="1" dirty="0">
                <a:solidFill>
                  <a:srgbClr val="00B050"/>
                </a:solidFill>
                <a:latin typeface="Arial" panose="020B0604020202020204" pitchFamily="34" charset="0"/>
                <a:cs typeface="Arial" panose="020B0604020202020204" pitchFamily="34" charset="0"/>
              </a:rPr>
            </a:br>
            <a:r>
              <a:rPr lang="en-US" sz="1400" i="1" dirty="0">
                <a:solidFill>
                  <a:srgbClr val="00B050"/>
                </a:solidFill>
                <a:latin typeface="Arial" panose="020B0604020202020204" pitchFamily="34" charset="0"/>
                <a:cs typeface="Arial" panose="020B0604020202020204" pitchFamily="34" charset="0"/>
              </a:rPr>
              <a:t>mental</a:t>
            </a:r>
          </a:p>
        </p:txBody>
      </p:sp>
      <p:sp>
        <p:nvSpPr>
          <p:cNvPr id="596" name="TextBox 595">
            <a:extLst>
              <a:ext uri="{FF2B5EF4-FFF2-40B4-BE49-F238E27FC236}">
                <a16:creationId xmlns:a16="http://schemas.microsoft.com/office/drawing/2014/main" id="{6C563B5B-7103-42E0-A0B0-787617243365}"/>
              </a:ext>
            </a:extLst>
          </p:cNvPr>
          <p:cNvSpPr txBox="1"/>
          <p:nvPr/>
        </p:nvSpPr>
        <p:spPr>
          <a:xfrm>
            <a:off x="8199148" y="1876346"/>
            <a:ext cx="1238403" cy="307777"/>
          </a:xfrm>
          <a:prstGeom prst="rect">
            <a:avLst/>
          </a:prstGeom>
          <a:noFill/>
        </p:spPr>
        <p:txBody>
          <a:bodyPr wrap="square" rtlCol="0">
            <a:spAutoFit/>
          </a:bodyPr>
          <a:lstStyle/>
          <a:p>
            <a:pPr algn="ctr"/>
            <a:r>
              <a:rPr lang="en-US" sz="1400" i="1" dirty="0">
                <a:solidFill>
                  <a:srgbClr val="000099"/>
                </a:solidFill>
                <a:latin typeface="Arial" panose="020B0604020202020204" pitchFamily="34" charset="0"/>
                <a:cs typeface="Arial" panose="020B0604020202020204" pitchFamily="34" charset="0"/>
              </a:rPr>
              <a:t>Operational</a:t>
            </a:r>
            <a:endParaRPr lang="en-US" sz="1000" i="1" dirty="0">
              <a:solidFill>
                <a:srgbClr val="000099"/>
              </a:solidFill>
              <a:latin typeface="Arial" panose="020B0604020202020204" pitchFamily="34" charset="0"/>
              <a:cs typeface="Arial" panose="020B0604020202020204" pitchFamily="34" charset="0"/>
            </a:endParaRPr>
          </a:p>
        </p:txBody>
      </p:sp>
      <p:sp>
        <p:nvSpPr>
          <p:cNvPr id="597" name="TextBox 596">
            <a:extLst>
              <a:ext uri="{FF2B5EF4-FFF2-40B4-BE49-F238E27FC236}">
                <a16:creationId xmlns:a16="http://schemas.microsoft.com/office/drawing/2014/main" id="{85AF2E14-AF18-441C-A2E2-D9753A0764C1}"/>
              </a:ext>
            </a:extLst>
          </p:cNvPr>
          <p:cNvSpPr txBox="1"/>
          <p:nvPr/>
        </p:nvSpPr>
        <p:spPr>
          <a:xfrm>
            <a:off x="9442604" y="1713909"/>
            <a:ext cx="1238403" cy="523220"/>
          </a:xfrm>
          <a:prstGeom prst="rect">
            <a:avLst/>
          </a:prstGeom>
          <a:noFill/>
          <a:ln>
            <a:noFill/>
            <a:prstDash val="dash"/>
          </a:ln>
        </p:spPr>
        <p:txBody>
          <a:bodyPr wrap="square" rtlCol="0">
            <a:spAutoFit/>
          </a:bodyPr>
          <a:lstStyle/>
          <a:p>
            <a:pPr algn="ctr"/>
            <a:r>
              <a:rPr lang="en-US" sz="1400" i="1" dirty="0">
                <a:solidFill>
                  <a:schemeClr val="tx1">
                    <a:lumMod val="75000"/>
                    <a:lumOff val="25000"/>
                  </a:schemeClr>
                </a:solidFill>
                <a:latin typeface="Arial" panose="020B0604020202020204" pitchFamily="34" charset="0"/>
                <a:cs typeface="Arial" panose="020B0604020202020204" pitchFamily="34" charset="0"/>
              </a:rPr>
              <a:t>Non-</a:t>
            </a:r>
            <a:br>
              <a:rPr lang="en-US" sz="1400" i="1" dirty="0">
                <a:solidFill>
                  <a:schemeClr val="tx1">
                    <a:lumMod val="75000"/>
                    <a:lumOff val="25000"/>
                  </a:schemeClr>
                </a:solidFill>
                <a:latin typeface="Arial" panose="020B0604020202020204" pitchFamily="34" charset="0"/>
                <a:cs typeface="Arial" panose="020B0604020202020204" pitchFamily="34" charset="0"/>
              </a:rPr>
            </a:br>
            <a:r>
              <a:rPr lang="en-US" sz="1400" i="1" dirty="0">
                <a:solidFill>
                  <a:schemeClr val="tx1">
                    <a:lumMod val="75000"/>
                    <a:lumOff val="25000"/>
                  </a:schemeClr>
                </a:solidFill>
                <a:latin typeface="Arial" panose="020B0604020202020204" pitchFamily="34" charset="0"/>
                <a:cs typeface="Arial" panose="020B0604020202020204" pitchFamily="34" charset="0"/>
              </a:rPr>
              <a:t>Operational</a:t>
            </a:r>
            <a:endParaRPr lang="en-US" sz="1000" i="1"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98" name="Straight Arrow Connector 597">
            <a:extLst>
              <a:ext uri="{FF2B5EF4-FFF2-40B4-BE49-F238E27FC236}">
                <a16:creationId xmlns:a16="http://schemas.microsoft.com/office/drawing/2014/main" id="{1251AA4A-B403-4F2C-9CA3-1DC1D3904C99}"/>
              </a:ext>
            </a:extLst>
          </p:cNvPr>
          <p:cNvCxnSpPr>
            <a:cxnSpLocks/>
          </p:cNvCxnSpPr>
          <p:nvPr/>
        </p:nvCxnSpPr>
        <p:spPr>
          <a:xfrm>
            <a:off x="7080166" y="2124870"/>
            <a:ext cx="242117"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99" name="Straight Arrow Connector 598">
            <a:extLst>
              <a:ext uri="{FF2B5EF4-FFF2-40B4-BE49-F238E27FC236}">
                <a16:creationId xmlns:a16="http://schemas.microsoft.com/office/drawing/2014/main" id="{FD84C7DD-7AA5-436F-A388-3D478F7C3224}"/>
              </a:ext>
            </a:extLst>
          </p:cNvPr>
          <p:cNvCxnSpPr>
            <a:cxnSpLocks/>
          </p:cNvCxnSpPr>
          <p:nvPr/>
        </p:nvCxnSpPr>
        <p:spPr>
          <a:xfrm>
            <a:off x="8118663"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00" name="Straight Arrow Connector 599">
            <a:extLst>
              <a:ext uri="{FF2B5EF4-FFF2-40B4-BE49-F238E27FC236}">
                <a16:creationId xmlns:a16="http://schemas.microsoft.com/office/drawing/2014/main" id="{1206F528-0F79-4648-8D5D-68B2FD776E1E}"/>
              </a:ext>
            </a:extLst>
          </p:cNvPr>
          <p:cNvCxnSpPr>
            <a:cxnSpLocks/>
          </p:cNvCxnSpPr>
          <p:nvPr/>
        </p:nvCxnSpPr>
        <p:spPr>
          <a:xfrm>
            <a:off x="9372307" y="1972377"/>
            <a:ext cx="187829" cy="0"/>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601" name="TextBox 600">
            <a:extLst>
              <a:ext uri="{FF2B5EF4-FFF2-40B4-BE49-F238E27FC236}">
                <a16:creationId xmlns:a16="http://schemas.microsoft.com/office/drawing/2014/main" id="{A1C1131B-1E13-43C5-A73F-091111D3FC5D}"/>
              </a:ext>
            </a:extLst>
          </p:cNvPr>
          <p:cNvSpPr txBox="1"/>
          <p:nvPr/>
        </p:nvSpPr>
        <p:spPr>
          <a:xfrm>
            <a:off x="7027199" y="21092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02" name="TextBox 601">
            <a:extLst>
              <a:ext uri="{FF2B5EF4-FFF2-40B4-BE49-F238E27FC236}">
                <a16:creationId xmlns:a16="http://schemas.microsoft.com/office/drawing/2014/main" id="{64D5F80E-A658-492B-94F4-0BD8A497F8E1}"/>
              </a:ext>
            </a:extLst>
          </p:cNvPr>
          <p:cNvSpPr txBox="1"/>
          <p:nvPr/>
        </p:nvSpPr>
        <p:spPr>
          <a:xfrm>
            <a:off x="80422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sp>
        <p:nvSpPr>
          <p:cNvPr id="603" name="TextBox 602">
            <a:extLst>
              <a:ext uri="{FF2B5EF4-FFF2-40B4-BE49-F238E27FC236}">
                <a16:creationId xmlns:a16="http://schemas.microsoft.com/office/drawing/2014/main" id="{1D6BBB67-F907-431E-8607-328F289312A5}"/>
              </a:ext>
            </a:extLst>
          </p:cNvPr>
          <p:cNvSpPr txBox="1"/>
          <p:nvPr/>
        </p:nvSpPr>
        <p:spPr>
          <a:xfrm>
            <a:off x="9261487" y="1988892"/>
            <a:ext cx="354341"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NO</a:t>
            </a:r>
            <a:endParaRPr lang="en-US" sz="1600" dirty="0">
              <a:latin typeface="Arial" panose="020B0604020202020204" pitchFamily="34" charset="0"/>
              <a:cs typeface="Arial" panose="020B0604020202020204" pitchFamily="34" charset="0"/>
            </a:endParaRPr>
          </a:p>
        </p:txBody>
      </p:sp>
      <p:cxnSp>
        <p:nvCxnSpPr>
          <p:cNvPr id="604" name="Connector: Elbow 603">
            <a:extLst>
              <a:ext uri="{FF2B5EF4-FFF2-40B4-BE49-F238E27FC236}">
                <a16:creationId xmlns:a16="http://schemas.microsoft.com/office/drawing/2014/main" id="{E27BB021-1D80-465C-BCE5-F1625620E2F3}"/>
              </a:ext>
            </a:extLst>
          </p:cNvPr>
          <p:cNvCxnSpPr>
            <a:cxnSpLocks/>
            <a:endCxn id="593" idx="1"/>
          </p:cNvCxnSpPr>
          <p:nvPr/>
        </p:nvCxnSpPr>
        <p:spPr>
          <a:xfrm flipH="1">
            <a:off x="6700506" y="1261007"/>
            <a:ext cx="2418210" cy="578482"/>
          </a:xfrm>
          <a:prstGeom prst="bentConnector4">
            <a:avLst>
              <a:gd name="adj1" fmla="val -9453"/>
              <a:gd name="adj2" fmla="val 77884"/>
            </a:avLst>
          </a:prstGeom>
          <a:ln w="9525">
            <a:solidFill>
              <a:schemeClr val="tx1"/>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605" name="Speech Bubble: Rectangle 604">
            <a:extLst>
              <a:ext uri="{FF2B5EF4-FFF2-40B4-BE49-F238E27FC236}">
                <a16:creationId xmlns:a16="http://schemas.microsoft.com/office/drawing/2014/main" id="{F6D9EE71-BCF3-4DA4-9812-0C4880316E1A}"/>
              </a:ext>
            </a:extLst>
          </p:cNvPr>
          <p:cNvSpPr/>
          <p:nvPr/>
        </p:nvSpPr>
        <p:spPr>
          <a:xfrm>
            <a:off x="2723456" y="797838"/>
            <a:ext cx="6728636" cy="1571868"/>
          </a:xfrm>
          <a:prstGeom prst="wedgeRectCallout">
            <a:avLst>
              <a:gd name="adj1" fmla="val -10817"/>
              <a:gd name="adj2" fmla="val 29111"/>
            </a:avLst>
          </a:prstGeom>
          <a:solidFill>
            <a:srgbClr val="970000"/>
          </a:solidFill>
          <a:ln w="9525">
            <a:solidFill>
              <a:srgbClr val="153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Open Sans" panose="020B0606030504020204"/>
              </a:rPr>
              <a:t>Proactive Tasks Must be </a:t>
            </a:r>
            <a:r>
              <a:rPr lang="en-US" sz="2400" b="1" i="1" u="sng" dirty="0">
                <a:latin typeface="Open Sans" panose="020B0606030504020204"/>
              </a:rPr>
              <a:t>Technically Feasible</a:t>
            </a:r>
            <a:r>
              <a:rPr lang="en-US" sz="2400" b="1" i="1" dirty="0">
                <a:latin typeface="Open Sans" panose="020B0606030504020204"/>
              </a:rPr>
              <a:t> </a:t>
            </a:r>
            <a:r>
              <a:rPr lang="en-US" sz="2400" b="1" dirty="0">
                <a:latin typeface="Open Sans" panose="020B0606030504020204"/>
              </a:rPr>
              <a:t>AND</a:t>
            </a:r>
            <a:r>
              <a:rPr lang="en-US" sz="2400" dirty="0">
                <a:latin typeface="Open Sans" panose="020B0606030504020204"/>
              </a:rPr>
              <a:t> </a:t>
            </a:r>
            <a:r>
              <a:rPr lang="en-US" sz="2400" b="1" i="1" u="sng" dirty="0">
                <a:latin typeface="Open Sans" panose="020B0606030504020204"/>
              </a:rPr>
              <a:t>Worth Doing</a:t>
            </a:r>
            <a:r>
              <a:rPr lang="en-US" sz="2400" dirty="0">
                <a:latin typeface="Open Sans" panose="020B0606030504020204"/>
              </a:rPr>
              <a:t> in order to assign them.</a:t>
            </a:r>
            <a:endParaRPr lang="en-US" sz="2000" dirty="0">
              <a:latin typeface="Open Sans" panose="020B0606030504020204"/>
            </a:endParaRPr>
          </a:p>
        </p:txBody>
      </p:sp>
    </p:spTree>
    <p:extLst>
      <p:ext uri="{BB962C8B-B14F-4D97-AF65-F5344CB8AC3E}">
        <p14:creationId xmlns:p14="http://schemas.microsoft.com/office/powerpoint/2010/main" val="17549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391498" y="737945"/>
            <a:ext cx="3623071" cy="2800901"/>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1991629" y="3326802"/>
            <a:ext cx="2022940" cy="136317"/>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1" name="TextBox 10">
            <a:extLst>
              <a:ext uri="{FF2B5EF4-FFF2-40B4-BE49-F238E27FC236}">
                <a16:creationId xmlns:a16="http://schemas.microsoft.com/office/drawing/2014/main" id="{E194D96F-9737-4B35-BF0F-81BA82708314}"/>
              </a:ext>
            </a:extLst>
          </p:cNvPr>
          <p:cNvSpPr txBox="1"/>
          <p:nvPr/>
        </p:nvSpPr>
        <p:spPr>
          <a:xfrm>
            <a:off x="609381" y="1246063"/>
            <a:ext cx="570196" cy="677108"/>
          </a:xfrm>
          <a:prstGeom prst="rect">
            <a:avLst/>
          </a:prstGeom>
          <a:solidFill>
            <a:schemeClr val="bg1"/>
          </a:solidFill>
        </p:spPr>
        <p:txBody>
          <a:bodyPr wrap="square" lIns="0" tIns="0" rIns="0" bIns="0" rtlCol="0">
            <a:spAutoFit/>
          </a:bodyPr>
          <a:lstStyle/>
          <a:p>
            <a:r>
              <a:rPr lang="en-US" sz="40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pic>
        <p:nvPicPr>
          <p:cNvPr id="12" name="Picture 11">
            <a:extLst>
              <a:ext uri="{FF2B5EF4-FFF2-40B4-BE49-F238E27FC236}">
                <a16:creationId xmlns:a16="http://schemas.microsoft.com/office/drawing/2014/main" id="{4ADBB24C-C1B7-4CCB-B46C-13EECBCCF456}"/>
              </a:ext>
            </a:extLst>
          </p:cNvPr>
          <p:cNvPicPr>
            <a:picLocks noChangeAspect="1"/>
          </p:cNvPicPr>
          <p:nvPr/>
        </p:nvPicPr>
        <p:blipFill rotWithShape="1">
          <a:blip r:embed="rId4"/>
          <a:srcRect b="267"/>
          <a:stretch/>
        </p:blipFill>
        <p:spPr>
          <a:xfrm>
            <a:off x="391498" y="3692957"/>
            <a:ext cx="3623071" cy="3054521"/>
          </a:xfrm>
          <a:prstGeom prst="rect">
            <a:avLst/>
          </a:prstGeom>
        </p:spPr>
      </p:pic>
      <p:sp>
        <p:nvSpPr>
          <p:cNvPr id="15" name="Rectangle 14">
            <a:extLst>
              <a:ext uri="{FF2B5EF4-FFF2-40B4-BE49-F238E27FC236}">
                <a16:creationId xmlns:a16="http://schemas.microsoft.com/office/drawing/2014/main" id="{F0282DB1-C230-4C68-947B-0D3CAD1BD3DA}"/>
              </a:ext>
            </a:extLst>
          </p:cNvPr>
          <p:cNvSpPr/>
          <p:nvPr/>
        </p:nvSpPr>
        <p:spPr>
          <a:xfrm>
            <a:off x="4907501" y="1906025"/>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FC8750-229F-4388-8F4C-1BA5DEB9CA54}"/>
              </a:ext>
            </a:extLst>
          </p:cNvPr>
          <p:cNvSpPr/>
          <p:nvPr/>
        </p:nvSpPr>
        <p:spPr>
          <a:xfrm>
            <a:off x="4867036" y="3853729"/>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5ADCE4-50A8-401A-A6ED-676F9E4421B5}"/>
              </a:ext>
            </a:extLst>
          </p:cNvPr>
          <p:cNvSpPr/>
          <p:nvPr/>
        </p:nvSpPr>
        <p:spPr>
          <a:xfrm>
            <a:off x="4896211" y="5555999"/>
            <a:ext cx="7502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DB0EBE0-EA83-41D6-87A5-E3393BF971C0}"/>
              </a:ext>
            </a:extLst>
          </p:cNvPr>
          <p:cNvSpPr txBox="1"/>
          <p:nvPr/>
        </p:nvSpPr>
        <p:spPr>
          <a:xfrm>
            <a:off x="2228851" y="5852648"/>
            <a:ext cx="614934" cy="343133"/>
          </a:xfrm>
          <a:prstGeom prst="rect">
            <a:avLst/>
          </a:prstGeom>
          <a:solidFill>
            <a:schemeClr val="bg1"/>
          </a:solidFill>
        </p:spPr>
        <p:txBody>
          <a:bodyPr wrap="square" lIns="0" tIns="0" rIns="0" bIns="0" rtlCol="0">
            <a:spAutoFit/>
          </a:bodyPr>
          <a:lstStyle/>
          <a:p>
            <a:r>
              <a:rPr lang="en-US" sz="500" dirty="0">
                <a:solidFill>
                  <a:srgbClr val="595959"/>
                </a:solidFill>
                <a:latin typeface="Arial" panose="020B0604020202020204" pitchFamily="34" charset="0"/>
                <a:cs typeface="Arial" panose="020B0604020202020204" pitchFamily="34" charset="0"/>
              </a:rPr>
              <a:t>Falsely illuminates the LOW OIL LEVEL Light</a:t>
            </a:r>
            <a:r>
              <a:rPr lang="en-US" sz="800" dirty="0">
                <a:solidFill>
                  <a:srgbClr val="595959"/>
                </a:solidFill>
                <a:latin typeface="Arial" panose="020B0604020202020204" pitchFamily="34" charset="0"/>
                <a:cs typeface="Arial" panose="020B0604020202020204" pitchFamily="34" charset="0"/>
              </a:rPr>
              <a:t>.</a:t>
            </a:r>
            <a:endParaRPr lang="en-US" sz="1050" dirty="0">
              <a:solidFill>
                <a:srgbClr val="595959"/>
              </a:solidFill>
              <a:latin typeface="Arial" panose="020B0604020202020204" pitchFamily="34" charset="0"/>
              <a:cs typeface="Arial" panose="020B0604020202020204" pitchFamily="34" charset="0"/>
            </a:endParaRPr>
          </a:p>
          <a:p>
            <a:endParaRPr lang="en-US" sz="400" dirty="0">
              <a:solidFill>
                <a:srgbClr val="59595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EDF5CD4-4A11-4E46-A696-4E1BD0552D6E}"/>
              </a:ext>
            </a:extLst>
          </p:cNvPr>
          <p:cNvSpPr/>
          <p:nvPr/>
        </p:nvSpPr>
        <p:spPr>
          <a:xfrm>
            <a:off x="1991629" y="6611161"/>
            <a:ext cx="2022940" cy="136317"/>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24" name="TextBox 23">
            <a:extLst>
              <a:ext uri="{FF2B5EF4-FFF2-40B4-BE49-F238E27FC236}">
                <a16:creationId xmlns:a16="http://schemas.microsoft.com/office/drawing/2014/main" id="{39376B1D-A2C0-4CAB-8FF4-47465B2FD241}"/>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BD4FDDDE-B12F-45D8-A0DF-7454C06DC18B}"/>
              </a:ext>
            </a:extLst>
          </p:cNvPr>
          <p:cNvSpPr/>
          <p:nvPr/>
        </p:nvSpPr>
        <p:spPr>
          <a:xfrm>
            <a:off x="2093976" y="1216152"/>
            <a:ext cx="777240" cy="2560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668D757-F734-4622-B416-9EAA12EB8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41" y="1173099"/>
            <a:ext cx="7313267" cy="4589773"/>
          </a:xfrm>
          <a:prstGeom prst="rect">
            <a:avLst/>
          </a:prstGeom>
        </p:spPr>
      </p:pic>
    </p:spTree>
    <p:extLst>
      <p:ext uri="{BB962C8B-B14F-4D97-AF65-F5344CB8AC3E}">
        <p14:creationId xmlns:p14="http://schemas.microsoft.com/office/powerpoint/2010/main" val="4024607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826C4E-395D-4FC7-902F-9A88CB6125C7}"/>
              </a:ext>
            </a:extLst>
          </p:cNvPr>
          <p:cNvSpPr>
            <a:spLocks noChangeArrowheads="1"/>
          </p:cNvSpPr>
          <p:nvPr/>
        </p:nvSpPr>
        <p:spPr bwMode="auto">
          <a:xfrm>
            <a:off x="776129" y="2087157"/>
            <a:ext cx="10639741" cy="18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228600" indent="-228600">
              <a:spcBef>
                <a:spcPct val="20000"/>
              </a:spcBef>
              <a:buFont typeface="Arial Narrow" panose="020B0606020202030204" pitchFamily="34" charset="0"/>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0" lvl="1" indent="0" algn="ctr" defTabSz="1218987">
              <a:buClr>
                <a:srgbClr val="FFFF00"/>
              </a:buClr>
              <a:buFont typeface="Arial" panose="020B0604020202020204" pitchFamily="34" charset="0"/>
              <a:buNone/>
            </a:pPr>
            <a:r>
              <a:rPr lang="en-US" altLang="en-US" sz="3200" dirty="0">
                <a:solidFill>
                  <a:prstClr val="white"/>
                </a:solidFill>
                <a:latin typeface="Arial" panose="020B0604020202020204" pitchFamily="34" charset="0"/>
              </a:rPr>
              <a:t>An On-Condition task is performed at a defined interval to detect a </a:t>
            </a:r>
            <a:r>
              <a:rPr lang="en-US" altLang="en-US" sz="3200" i="1" dirty="0">
                <a:solidFill>
                  <a:srgbClr val="FFC92A"/>
                </a:solidFill>
                <a:latin typeface="Arial" panose="020B0604020202020204" pitchFamily="34" charset="0"/>
              </a:rPr>
              <a:t>Potential Failure Condition</a:t>
            </a:r>
            <a:r>
              <a:rPr lang="en-US" altLang="en-US" sz="3200" dirty="0">
                <a:solidFill>
                  <a:srgbClr val="FFC92A"/>
                </a:solidFill>
                <a:latin typeface="Arial" panose="020B0604020202020204" pitchFamily="34" charset="0"/>
              </a:rPr>
              <a:t> </a:t>
            </a:r>
            <a:r>
              <a:rPr lang="en-US" altLang="en-US" sz="3200" dirty="0">
                <a:solidFill>
                  <a:prstClr val="white"/>
                </a:solidFill>
                <a:latin typeface="Arial" panose="020B0604020202020204" pitchFamily="34" charset="0"/>
              </a:rPr>
              <a:t>so that maintenance can be performed before the failure occurs.</a:t>
            </a:r>
          </a:p>
        </p:txBody>
      </p:sp>
      <p:sp>
        <p:nvSpPr>
          <p:cNvPr id="9" name="Rectangle 2">
            <a:extLst>
              <a:ext uri="{FF2B5EF4-FFF2-40B4-BE49-F238E27FC236}">
                <a16:creationId xmlns:a16="http://schemas.microsoft.com/office/drawing/2014/main" id="{D18E3DF1-4DC0-4A44-BC01-304DB04B06CE}"/>
              </a:ext>
            </a:extLst>
          </p:cNvPr>
          <p:cNvSpPr>
            <a:spLocks noChangeArrowheads="1"/>
          </p:cNvSpPr>
          <p:nvPr/>
        </p:nvSpPr>
        <p:spPr bwMode="auto">
          <a:xfrm>
            <a:off x="609600" y="163895"/>
            <a:ext cx="11201400" cy="53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600" b="1" dirty="0">
                <a:solidFill>
                  <a:prstClr val="white"/>
                </a:solidFill>
                <a:cs typeface="Arial" panose="020B0604020202020204" pitchFamily="34" charset="0"/>
              </a:rPr>
              <a:t>On-Condition Maintenance</a:t>
            </a:r>
            <a:endParaRPr lang="en-US" altLang="en-US" sz="3600" i="1" u="sng" dirty="0">
              <a:solidFill>
                <a:prstClr val="white"/>
              </a:solidFill>
              <a:cs typeface="Arial" panose="020B0604020202020204" pitchFamily="34" charset="0"/>
            </a:endParaRPr>
          </a:p>
        </p:txBody>
      </p:sp>
    </p:spTree>
    <p:extLst>
      <p:ext uri="{BB962C8B-B14F-4D97-AF65-F5344CB8AC3E}">
        <p14:creationId xmlns:p14="http://schemas.microsoft.com/office/powerpoint/2010/main" val="15820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C2F5C3-A79D-4DBB-9526-18770C2936CA}"/>
              </a:ext>
            </a:extLst>
          </p:cNvPr>
          <p:cNvSpPr>
            <a:spLocks noChangeArrowheads="1"/>
          </p:cNvSpPr>
          <p:nvPr/>
        </p:nvSpPr>
        <p:spPr bwMode="auto">
          <a:xfrm>
            <a:off x="464695" y="929389"/>
            <a:ext cx="11077731" cy="553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Font typeface="Wingdings" panose="05000000000000000000" pitchFamily="2" charset="2"/>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0" indent="0" fontAlgn="base">
              <a:spcAft>
                <a:spcPct val="0"/>
              </a:spcAft>
              <a:buSzPct val="130000"/>
              <a:buFont typeface="Wingdings" panose="05000000000000000000" pitchFamily="2" charset="2"/>
              <a:buNone/>
            </a:pPr>
            <a:r>
              <a:rPr lang="en-US" altLang="en-US" sz="3200" dirty="0">
                <a:solidFill>
                  <a:prstClr val="white"/>
                </a:solidFill>
                <a:latin typeface="Arial" panose="020B0604020202020204" pitchFamily="34" charset="0"/>
              </a:rPr>
              <a:t>How can a </a:t>
            </a:r>
            <a:r>
              <a:rPr lang="en-US" altLang="en-US" sz="3200" dirty="0">
                <a:solidFill>
                  <a:srgbClr val="FFC92A"/>
                </a:solidFill>
                <a:latin typeface="Arial" panose="020B0604020202020204" pitchFamily="34" charset="0"/>
              </a:rPr>
              <a:t>Potential Failure Condition </a:t>
            </a:r>
            <a:r>
              <a:rPr lang="en-US" altLang="en-US" sz="3200" dirty="0">
                <a:solidFill>
                  <a:prstClr val="white"/>
                </a:solidFill>
                <a:latin typeface="Arial" panose="020B0604020202020204" pitchFamily="34" charset="0"/>
              </a:rPr>
              <a:t>be detected?</a:t>
            </a:r>
          </a:p>
          <a:p>
            <a:pPr marL="0" indent="0" fontAlgn="base">
              <a:spcAft>
                <a:spcPct val="0"/>
              </a:spcAft>
              <a:buSzPct val="130000"/>
              <a:buFont typeface="Wingdings" panose="05000000000000000000" pitchFamily="2" charset="2"/>
              <a:buNone/>
            </a:pPr>
            <a:endParaRPr lang="en-US" altLang="en-US" sz="1000" dirty="0">
              <a:solidFill>
                <a:prstClr val="white"/>
              </a:solidFill>
              <a:latin typeface="Arial" panose="020B0604020202020204" pitchFamily="34" charset="0"/>
            </a:endParaRPr>
          </a:p>
          <a:p>
            <a:pPr marL="344488" indent="-344488" fontAlgn="base">
              <a:spcAft>
                <a:spcPct val="0"/>
              </a:spcAft>
              <a:buSzPct val="100000"/>
            </a:pPr>
            <a:r>
              <a:rPr lang="en-US" altLang="en-US" sz="2800" dirty="0">
                <a:solidFill>
                  <a:prstClr val="white"/>
                </a:solidFill>
                <a:latin typeface="Arial" panose="020B0604020202020204" pitchFamily="34" charset="0"/>
              </a:rPr>
              <a:t>Using </a:t>
            </a:r>
            <a:r>
              <a:rPr lang="en-US" altLang="en-US" sz="2800" u="sng" dirty="0">
                <a:solidFill>
                  <a:prstClr val="white"/>
                </a:solidFill>
                <a:latin typeface="Arial" panose="020B0604020202020204" pitchFamily="34" charset="0"/>
              </a:rPr>
              <a:t>relatively simple</a:t>
            </a:r>
            <a:r>
              <a:rPr lang="en-US" altLang="en-US" sz="2800" dirty="0">
                <a:solidFill>
                  <a:prstClr val="white"/>
                </a:solidFill>
                <a:latin typeface="Arial" panose="020B0604020202020204" pitchFamily="34" charset="0"/>
              </a:rPr>
              <a:t> techniques such as monitoring gauges, measuring brake linings, or feeling for vibration via Human Senses</a:t>
            </a:r>
          </a:p>
          <a:p>
            <a:pPr marL="344488" indent="-344488" fontAlgn="base">
              <a:spcAft>
                <a:spcPct val="0"/>
              </a:spcAft>
              <a:buSzPct val="100000"/>
            </a:pPr>
            <a:endParaRPr lang="en-US" altLang="en-US" sz="1000" dirty="0">
              <a:solidFill>
                <a:prstClr val="white"/>
              </a:solidFill>
              <a:latin typeface="Arial" panose="020B0604020202020204" pitchFamily="34" charset="0"/>
            </a:endParaRPr>
          </a:p>
          <a:p>
            <a:pPr marL="344488" indent="-344488" fontAlgn="base">
              <a:spcAft>
                <a:spcPct val="0"/>
              </a:spcAft>
              <a:buSzPct val="100000"/>
            </a:pPr>
            <a:r>
              <a:rPr lang="en-US" altLang="en-US" sz="2800" dirty="0">
                <a:solidFill>
                  <a:prstClr val="white"/>
                </a:solidFill>
                <a:latin typeface="Arial" panose="020B0604020202020204" pitchFamily="34" charset="0"/>
              </a:rPr>
              <a:t>Employing </a:t>
            </a:r>
            <a:r>
              <a:rPr lang="en-US" altLang="en-US" sz="2800" u="sng" dirty="0">
                <a:solidFill>
                  <a:prstClr val="white"/>
                </a:solidFill>
                <a:latin typeface="Arial" panose="020B0604020202020204" pitchFamily="34" charset="0"/>
              </a:rPr>
              <a:t>more technically involved</a:t>
            </a:r>
            <a:r>
              <a:rPr lang="en-US" altLang="en-US" sz="2800" dirty="0">
                <a:solidFill>
                  <a:prstClr val="white"/>
                </a:solidFill>
                <a:latin typeface="Arial" panose="020B0604020202020204" pitchFamily="34" charset="0"/>
              </a:rPr>
              <a:t> techniques such as thermography, frequency analysis, oil analysis, or thermal imaging</a:t>
            </a:r>
          </a:p>
          <a:p>
            <a:pPr marL="344488" indent="-344488" fontAlgn="base">
              <a:spcAft>
                <a:spcPct val="0"/>
              </a:spcAft>
              <a:buSzPct val="100000"/>
            </a:pPr>
            <a:endParaRPr lang="en-US" altLang="en-US" sz="1000" dirty="0">
              <a:solidFill>
                <a:prstClr val="white"/>
              </a:solidFill>
              <a:latin typeface="Arial" panose="020B0604020202020204" pitchFamily="34" charset="0"/>
            </a:endParaRPr>
          </a:p>
          <a:p>
            <a:pPr marL="344488" indent="-344488" fontAlgn="base">
              <a:spcAft>
                <a:spcPct val="0"/>
              </a:spcAft>
              <a:buSzPct val="100000"/>
            </a:pPr>
            <a:r>
              <a:rPr lang="en-US" altLang="en-US" sz="2800" u="sng" dirty="0">
                <a:solidFill>
                  <a:prstClr val="white"/>
                </a:solidFill>
                <a:latin typeface="Arial" panose="020B0604020202020204" pitchFamily="34" charset="0"/>
              </a:rPr>
              <a:t>Continuous monitoring</a:t>
            </a:r>
            <a:r>
              <a:rPr lang="en-US" altLang="en-US" sz="2800" dirty="0">
                <a:solidFill>
                  <a:prstClr val="white"/>
                </a:solidFill>
                <a:latin typeface="Arial" panose="020B0604020202020204" pitchFamily="34" charset="0"/>
              </a:rPr>
              <a:t> with devices installed directly on machinery (e.g. strain gauge, accelerometer, etc.)</a:t>
            </a:r>
          </a:p>
        </p:txBody>
      </p:sp>
      <p:sp>
        <p:nvSpPr>
          <p:cNvPr id="5" name="Rectangle 2">
            <a:extLst>
              <a:ext uri="{FF2B5EF4-FFF2-40B4-BE49-F238E27FC236}">
                <a16:creationId xmlns:a16="http://schemas.microsoft.com/office/drawing/2014/main" id="{C4B35A05-5A52-401A-AA8D-DC4F044203FE}"/>
              </a:ext>
            </a:extLst>
          </p:cNvPr>
          <p:cNvSpPr>
            <a:spLocks noChangeArrowheads="1"/>
          </p:cNvSpPr>
          <p:nvPr/>
        </p:nvSpPr>
        <p:spPr bwMode="auto">
          <a:xfrm>
            <a:off x="609600" y="163895"/>
            <a:ext cx="11201400" cy="53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600" b="1" dirty="0">
                <a:solidFill>
                  <a:prstClr val="white"/>
                </a:solidFill>
                <a:cs typeface="Arial" panose="020B0604020202020204" pitchFamily="34" charset="0"/>
              </a:rPr>
              <a:t>On-Condition Maintenance</a:t>
            </a:r>
            <a:endParaRPr lang="en-US" altLang="en-US" sz="3600" i="1" u="sng" dirty="0">
              <a:solidFill>
                <a:prstClr val="white"/>
              </a:solidFill>
              <a:cs typeface="Arial" panose="020B0604020202020204" pitchFamily="34" charset="0"/>
            </a:endParaRPr>
          </a:p>
        </p:txBody>
      </p:sp>
    </p:spTree>
    <p:extLst>
      <p:ext uri="{BB962C8B-B14F-4D97-AF65-F5344CB8AC3E}">
        <p14:creationId xmlns:p14="http://schemas.microsoft.com/office/powerpoint/2010/main" val="70300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18C6D64-5138-4975-B628-7111F9760AEC}"/>
              </a:ext>
            </a:extLst>
          </p:cNvPr>
          <p:cNvSpPr>
            <a:spLocks noChangeArrowheads="1"/>
          </p:cNvSpPr>
          <p:nvPr/>
        </p:nvSpPr>
        <p:spPr bwMode="auto">
          <a:xfrm>
            <a:off x="327660" y="222559"/>
            <a:ext cx="11483340" cy="45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defTabSz="1218987"/>
            <a:r>
              <a:rPr lang="en-US" altLang="en-US" sz="3600" b="1" dirty="0">
                <a:solidFill>
                  <a:prstClr val="white"/>
                </a:solidFill>
                <a:cs typeface="Arial" panose="020B0604020202020204" pitchFamily="34" charset="0"/>
              </a:rPr>
              <a:t>Two Criteria to assign a Proactive Maintenance Task</a:t>
            </a:r>
          </a:p>
        </p:txBody>
      </p:sp>
      <p:sp>
        <p:nvSpPr>
          <p:cNvPr id="7" name="Rectangle 3">
            <a:extLst>
              <a:ext uri="{FF2B5EF4-FFF2-40B4-BE49-F238E27FC236}">
                <a16:creationId xmlns:a16="http://schemas.microsoft.com/office/drawing/2014/main" id="{DEE0A610-2D90-48EE-9C03-813EE8F8415D}"/>
              </a:ext>
            </a:extLst>
          </p:cNvPr>
          <p:cNvSpPr>
            <a:spLocks noChangeArrowheads="1"/>
          </p:cNvSpPr>
          <p:nvPr/>
        </p:nvSpPr>
        <p:spPr bwMode="auto">
          <a:xfrm>
            <a:off x="411480" y="1318260"/>
            <a:ext cx="11399519" cy="115824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Font typeface="Arial Narrow" panose="020B0606020202030204" pitchFamily="34" charset="0"/>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0" indent="0" algn="ctr" defTabSz="1218987">
              <a:spcBef>
                <a:spcPts val="0"/>
              </a:spcBef>
              <a:buClr>
                <a:prstClr val="white"/>
              </a:buClr>
              <a:buSzPct val="60000"/>
              <a:buFont typeface="Arial Narrow" panose="020B0606020202030204" pitchFamily="34" charset="0"/>
              <a:buNone/>
            </a:pPr>
            <a:r>
              <a:rPr lang="en-US" altLang="en-US" sz="3200" dirty="0">
                <a:solidFill>
                  <a:prstClr val="white"/>
                </a:solidFill>
                <a:latin typeface="Arial" panose="020B0604020202020204" pitchFamily="34" charset="0"/>
              </a:rPr>
              <a:t>In the context of RCM, in order to assign a </a:t>
            </a:r>
          </a:p>
          <a:p>
            <a:pPr marL="0" indent="0" algn="ctr" defTabSz="1218987">
              <a:spcBef>
                <a:spcPts val="0"/>
              </a:spcBef>
              <a:buClr>
                <a:prstClr val="white"/>
              </a:buClr>
              <a:buSzPct val="60000"/>
              <a:buFont typeface="Arial Narrow" panose="020B0606020202030204" pitchFamily="34" charset="0"/>
              <a:buNone/>
            </a:pPr>
            <a:r>
              <a:rPr lang="en-US" altLang="en-US" sz="3200" b="1" dirty="0">
                <a:solidFill>
                  <a:prstClr val="white"/>
                </a:solidFill>
                <a:latin typeface="Arial" panose="020B0604020202020204" pitchFamily="34" charset="0"/>
              </a:rPr>
              <a:t>Proactive Maintenance </a:t>
            </a:r>
            <a:r>
              <a:rPr lang="en-US" altLang="en-US" sz="3200" dirty="0">
                <a:solidFill>
                  <a:prstClr val="white"/>
                </a:solidFill>
                <a:latin typeface="Arial" panose="020B0604020202020204" pitchFamily="34" charset="0"/>
              </a:rPr>
              <a:t>task, two criteria must be satisfied:</a:t>
            </a:r>
          </a:p>
        </p:txBody>
      </p:sp>
      <p:sp>
        <p:nvSpPr>
          <p:cNvPr id="8" name="Rectangle 7">
            <a:extLst>
              <a:ext uri="{FF2B5EF4-FFF2-40B4-BE49-F238E27FC236}">
                <a16:creationId xmlns:a16="http://schemas.microsoft.com/office/drawing/2014/main" id="{A7EF95A5-119C-4F6C-A5E6-3CE60863C65B}"/>
              </a:ext>
            </a:extLst>
          </p:cNvPr>
          <p:cNvSpPr>
            <a:spLocks noChangeArrowheads="1"/>
          </p:cNvSpPr>
          <p:nvPr/>
        </p:nvSpPr>
        <p:spPr bwMode="auto">
          <a:xfrm>
            <a:off x="929639" y="2628900"/>
            <a:ext cx="10363200" cy="14935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Font typeface="Arial Narrow" panose="020B0606020202030204" pitchFamily="34" charset="0"/>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0" indent="0" algn="ctr" defTabSz="1218987">
              <a:spcBef>
                <a:spcPts val="0"/>
              </a:spcBef>
              <a:buClr>
                <a:prstClr val="white"/>
              </a:buClr>
              <a:buSzPct val="60000"/>
              <a:buFont typeface="Arial Narrow" panose="020B0606020202030204" pitchFamily="34" charset="0"/>
              <a:buNone/>
            </a:pPr>
            <a:r>
              <a:rPr lang="en-US" altLang="en-US" sz="2800" dirty="0">
                <a:solidFill>
                  <a:srgbClr val="FFC92A"/>
                </a:solidFill>
                <a:latin typeface="Arial" panose="020B0604020202020204" pitchFamily="34" charset="0"/>
              </a:rPr>
              <a:t>1. Technically Appropriate</a:t>
            </a:r>
          </a:p>
          <a:p>
            <a:pPr marL="0" indent="0" algn="ctr" defTabSz="1218987">
              <a:spcBef>
                <a:spcPts val="0"/>
              </a:spcBef>
              <a:buClr>
                <a:prstClr val="white"/>
              </a:buClr>
              <a:buSzPct val="60000"/>
              <a:buFont typeface="Arial Narrow" panose="020B0606020202030204" pitchFamily="34" charset="0"/>
              <a:buNone/>
            </a:pPr>
            <a:r>
              <a:rPr lang="en-US" altLang="en-US" sz="2800" dirty="0">
                <a:solidFill>
                  <a:srgbClr val="FFC92A"/>
                </a:solidFill>
                <a:latin typeface="Arial" panose="020B0604020202020204" pitchFamily="34" charset="0"/>
              </a:rPr>
              <a:t>AND</a:t>
            </a:r>
          </a:p>
          <a:p>
            <a:pPr marL="0" indent="0" algn="ctr" defTabSz="1218987">
              <a:spcBef>
                <a:spcPts val="0"/>
              </a:spcBef>
              <a:buClr>
                <a:prstClr val="white"/>
              </a:buClr>
              <a:buSzPct val="60000"/>
              <a:buFont typeface="Arial Narrow" panose="020B0606020202030204" pitchFamily="34" charset="0"/>
              <a:buNone/>
            </a:pPr>
            <a:r>
              <a:rPr lang="en-US" altLang="en-US" sz="2800" dirty="0">
                <a:solidFill>
                  <a:srgbClr val="FFC92A"/>
                </a:solidFill>
                <a:latin typeface="Arial" panose="020B0604020202020204" pitchFamily="34" charset="0"/>
              </a:rPr>
              <a:t>2. Worth Doing</a:t>
            </a:r>
          </a:p>
        </p:txBody>
      </p:sp>
      <p:sp>
        <p:nvSpPr>
          <p:cNvPr id="9" name="Rectangle 3">
            <a:extLst>
              <a:ext uri="{FF2B5EF4-FFF2-40B4-BE49-F238E27FC236}">
                <a16:creationId xmlns:a16="http://schemas.microsoft.com/office/drawing/2014/main" id="{8FF0D0C6-162B-43E4-80BF-74D460F691DC}"/>
              </a:ext>
            </a:extLst>
          </p:cNvPr>
          <p:cNvSpPr>
            <a:spLocks noChangeArrowheads="1"/>
          </p:cNvSpPr>
          <p:nvPr/>
        </p:nvSpPr>
        <p:spPr bwMode="auto">
          <a:xfrm>
            <a:off x="327660" y="4297304"/>
            <a:ext cx="11399519" cy="18617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Font typeface="Arial Narrow" panose="020B0606020202030204" pitchFamily="34" charset="0"/>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0" indent="0" algn="ctr" defTabSz="1218987">
              <a:spcBef>
                <a:spcPts val="0"/>
              </a:spcBef>
              <a:buClr>
                <a:prstClr val="white"/>
              </a:buClr>
              <a:buSzPct val="60000"/>
              <a:buFont typeface="Arial Narrow" panose="020B0606020202030204" pitchFamily="34" charset="0"/>
              <a:buNone/>
            </a:pPr>
            <a:r>
              <a:rPr lang="en-US" altLang="en-US" sz="3200" dirty="0">
                <a:solidFill>
                  <a:prstClr val="white"/>
                </a:solidFill>
                <a:latin typeface="Arial" panose="020B0604020202020204" pitchFamily="34" charset="0"/>
              </a:rPr>
              <a:t>With respect to an </a:t>
            </a:r>
            <a:r>
              <a:rPr lang="en-US" altLang="en-US" sz="3200" i="1" dirty="0">
                <a:solidFill>
                  <a:prstClr val="white"/>
                </a:solidFill>
                <a:latin typeface="Arial" panose="020B0604020202020204" pitchFamily="34" charset="0"/>
              </a:rPr>
              <a:t>On-Condition </a:t>
            </a:r>
            <a:r>
              <a:rPr lang="en-US" altLang="en-US" sz="3200" dirty="0">
                <a:solidFill>
                  <a:prstClr val="white"/>
                </a:solidFill>
                <a:latin typeface="Arial" panose="020B0604020202020204" pitchFamily="34" charset="0"/>
              </a:rPr>
              <a:t>task, let’s start with what makes it </a:t>
            </a:r>
            <a:r>
              <a:rPr lang="en-US" altLang="en-US" sz="3200" dirty="0">
                <a:solidFill>
                  <a:srgbClr val="FFC92A"/>
                </a:solidFill>
                <a:latin typeface="Arial" panose="020B0604020202020204" pitchFamily="34" charset="0"/>
              </a:rPr>
              <a:t>technically feasible</a:t>
            </a:r>
            <a:r>
              <a:rPr lang="en-US" altLang="en-US" sz="3200" dirty="0">
                <a:solidFill>
                  <a:prstClr val="white"/>
                </a:solidFill>
                <a:latin typeface="Arial" panose="020B0604020202020204" pitchFamily="34" charset="0"/>
              </a:rPr>
              <a:t>.</a:t>
            </a:r>
          </a:p>
        </p:txBody>
      </p:sp>
    </p:spTree>
    <p:extLst>
      <p:ext uri="{BB962C8B-B14F-4D97-AF65-F5344CB8AC3E}">
        <p14:creationId xmlns:p14="http://schemas.microsoft.com/office/powerpoint/2010/main" val="1764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C6D04BC-6230-4778-AF7E-2D5A2BF5CDEC}"/>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Condition Based Maintenance (CBM)</a:t>
            </a:r>
            <a:endParaRPr kumimoji="0" lang="en-US" altLang="en-US" sz="3601" b="0" i="1" u="sng" strike="noStrike" kern="0" cap="none" spc="0" normalizeH="0" baseline="0" noProof="0" dirty="0">
              <a:ln>
                <a:noFill/>
              </a:ln>
              <a:solidFill>
                <a:prstClr val="white"/>
              </a:solidFill>
              <a:effectLst/>
              <a:uLnTx/>
              <a:uFillTx/>
              <a:latin typeface="Arial" panose="020B0604020202020204" pitchFamily="34" charset="0"/>
            </a:endParaRPr>
          </a:p>
        </p:txBody>
      </p:sp>
      <p:sp>
        <p:nvSpPr>
          <p:cNvPr id="5" name="Rectangle 3">
            <a:extLst>
              <a:ext uri="{FF2B5EF4-FFF2-40B4-BE49-F238E27FC236}">
                <a16:creationId xmlns:a16="http://schemas.microsoft.com/office/drawing/2014/main" id="{9FC84EF9-FA43-40C9-AEAB-43382E027403}"/>
              </a:ext>
            </a:extLst>
          </p:cNvPr>
          <p:cNvSpPr>
            <a:spLocks noChangeArrowheads="1"/>
          </p:cNvSpPr>
          <p:nvPr/>
        </p:nvSpPr>
        <p:spPr bwMode="auto">
          <a:xfrm>
            <a:off x="608173" y="1797803"/>
            <a:ext cx="10907068" cy="328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Font typeface="Wingdings" panose="05000000000000000000" pitchFamily="2" charset="2"/>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0" indent="0" algn="ctr" fontAlgn="base">
              <a:lnSpc>
                <a:spcPts val="5000"/>
              </a:lnSpc>
              <a:spcBef>
                <a:spcPts val="0"/>
              </a:spcBef>
              <a:spcAft>
                <a:spcPts val="600"/>
              </a:spcAft>
              <a:buSzPct val="130000"/>
              <a:buFont typeface="Wingdings" panose="05000000000000000000" pitchFamily="2" charset="2"/>
              <a:buNone/>
            </a:pPr>
            <a:r>
              <a:rPr lang="en-US" altLang="en-US" sz="3600" dirty="0">
                <a:solidFill>
                  <a:prstClr val="white"/>
                </a:solidFill>
                <a:latin typeface="Arial" panose="020B0604020202020204" pitchFamily="34" charset="0"/>
              </a:rPr>
              <a:t>In order to determine if an On-Condition task is technically appropriate, </a:t>
            </a:r>
            <a:r>
              <a:rPr lang="en-US" altLang="en-US" sz="3600" dirty="0">
                <a:solidFill>
                  <a:srgbClr val="FFC92A"/>
                </a:solidFill>
                <a:latin typeface="Arial" panose="020B0604020202020204" pitchFamily="34" charset="0"/>
              </a:rPr>
              <a:t>Potential Failure Conditions </a:t>
            </a:r>
            <a:r>
              <a:rPr lang="en-US" altLang="en-US" sz="3600" dirty="0">
                <a:solidFill>
                  <a:prstClr val="white"/>
                </a:solidFill>
                <a:latin typeface="Arial" panose="020B0604020202020204" pitchFamily="34" charset="0"/>
              </a:rPr>
              <a:t>must be evaluated.</a:t>
            </a:r>
          </a:p>
        </p:txBody>
      </p:sp>
    </p:spTree>
    <p:extLst>
      <p:ext uri="{BB962C8B-B14F-4D97-AF65-F5344CB8AC3E}">
        <p14:creationId xmlns:p14="http://schemas.microsoft.com/office/powerpoint/2010/main" val="36833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B36680B-B6D7-4880-8764-669C41C7A9C0}"/>
              </a:ext>
            </a:extLst>
          </p:cNvPr>
          <p:cNvGrpSpPr/>
          <p:nvPr/>
        </p:nvGrpSpPr>
        <p:grpSpPr>
          <a:xfrm>
            <a:off x="6910009" y="2785315"/>
            <a:ext cx="4932688" cy="3453324"/>
            <a:chOff x="4800376" y="2172330"/>
            <a:chExt cx="4932688" cy="3453324"/>
          </a:xfrm>
          <a:scene3d>
            <a:camera prst="orthographicFront"/>
            <a:lightRig rig="threePt" dir="t"/>
          </a:scene3d>
        </p:grpSpPr>
        <p:sp>
          <p:nvSpPr>
            <p:cNvPr id="22" name="Rounded Rectangle 5">
              <a:extLst>
                <a:ext uri="{FF2B5EF4-FFF2-40B4-BE49-F238E27FC236}">
                  <a16:creationId xmlns:a16="http://schemas.microsoft.com/office/drawing/2014/main" id="{0640DB32-55DF-44F7-8E91-DD2E059CDB00}"/>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3" name="Rounded Rectangle 4">
              <a:extLst>
                <a:ext uri="{FF2B5EF4-FFF2-40B4-BE49-F238E27FC236}">
                  <a16:creationId xmlns:a16="http://schemas.microsoft.com/office/drawing/2014/main" id="{D11EDDD7-F71D-492B-82B1-E3DE35535046}"/>
                </a:ext>
              </a:extLst>
            </p:cNvPr>
            <p:cNvSpPr/>
            <p:nvPr/>
          </p:nvSpPr>
          <p:spPr>
            <a:xfrm>
              <a:off x="4968953" y="2340907"/>
              <a:ext cx="4595534" cy="3116170"/>
            </a:xfrm>
            <a:prstGeom prst="rect">
              <a:avLst/>
            </a:prstGeom>
            <a:noFill/>
            <a:ln>
              <a:noFill/>
            </a:ln>
            <a:effectLst/>
            <a:sp3d/>
          </p:spPr>
          <p:txBody>
            <a:bodyPr spcFirstLastPara="0" vert="horz" wrap="square" lIns="49531" tIns="49531" rIns="49531" bIns="49531" numCol="1" spcCol="1270" anchor="ctr" anchorCtr="0">
              <a:noAutofit/>
            </a:bodyPr>
            <a:lstStyle/>
            <a:p>
              <a:pPr marL="0" marR="0" lvl="0" indent="0" algn="ctr" defTabSz="577836" eaLnBrk="1" fontAlgn="auto" latinLnBrk="0" hangingPunct="1">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RCM Process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Functions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Functional Failures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Failure Modes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Failure Effects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Failure Consequences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Proactive Maintenance and Intervals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Default Strategies</a:t>
              </a:r>
            </a:p>
          </p:txBody>
        </p:sp>
      </p:grpSp>
      <p:sp>
        <p:nvSpPr>
          <p:cNvPr id="24" name="TextBox 23">
            <a:extLst>
              <a:ext uri="{FF2B5EF4-FFF2-40B4-BE49-F238E27FC236}">
                <a16:creationId xmlns:a16="http://schemas.microsoft.com/office/drawing/2014/main" id="{2CA147E1-569E-471E-A3D9-26C88096B1BC}"/>
              </a:ext>
            </a:extLst>
          </p:cNvPr>
          <p:cNvSpPr txBox="1"/>
          <p:nvPr/>
        </p:nvSpPr>
        <p:spPr>
          <a:xfrm>
            <a:off x="610147" y="947712"/>
            <a:ext cx="5472973" cy="2893100"/>
          </a:xfrm>
          <a:prstGeom prst="rect">
            <a:avLst/>
          </a:prstGeom>
          <a:noFill/>
        </p:spPr>
        <p:txBody>
          <a:bodyPr wrap="square" rtlCol="0">
            <a:spAutoFit/>
          </a:bodyPr>
          <a:lstStyle/>
          <a:p>
            <a:pPr algn="ctr" defTabSz="1218987"/>
            <a:r>
              <a:rPr lang="en-US" sz="2600" dirty="0">
                <a:solidFill>
                  <a:prstClr val="white"/>
                </a:solidFill>
                <a:latin typeface="Arial" panose="020B0604020202020204" pitchFamily="34" charset="0"/>
                <a:cs typeface="Arial" panose="020B0604020202020204" pitchFamily="34" charset="0"/>
              </a:rPr>
              <a:t>RCM is a zero-based process used to identify the Failure Management Strategies that are required to ensure an asset meets its mission requirements in its operational environment in the most safe and cost effective manner.</a:t>
            </a:r>
          </a:p>
        </p:txBody>
      </p:sp>
      <p:sp>
        <p:nvSpPr>
          <p:cNvPr id="25" name="Rectangle 24">
            <a:extLst>
              <a:ext uri="{FF2B5EF4-FFF2-40B4-BE49-F238E27FC236}">
                <a16:creationId xmlns:a16="http://schemas.microsoft.com/office/drawing/2014/main" id="{7BDD96DD-F5B4-488F-B6A0-E7F146D5767C}"/>
              </a:ext>
            </a:extLst>
          </p:cNvPr>
          <p:cNvSpPr/>
          <p:nvPr/>
        </p:nvSpPr>
        <p:spPr>
          <a:xfrm>
            <a:off x="7063346" y="3356653"/>
            <a:ext cx="1562495" cy="380199"/>
          </a:xfrm>
          <a:prstGeom prst="rect">
            <a:avLst/>
          </a:prstGeom>
          <a:noFill/>
          <a:ln w="38100" cap="flat" cmpd="sng" algn="ctr">
            <a:solidFill>
              <a:srgbClr val="FFC92A"/>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w="38100">
                <a:solidFill>
                  <a:srgbClr val="CC3300"/>
                </a:solidFill>
              </a:ln>
              <a:solidFill>
                <a:srgbClr val="CC3300"/>
              </a:solidFill>
              <a:effectLst/>
              <a:uLnTx/>
              <a:uFillTx/>
              <a:latin typeface="Century Gothic" panose="020B0502020202020204"/>
              <a:ea typeface="+mn-ea"/>
              <a:cs typeface="+mn-cs"/>
            </a:endParaRPr>
          </a:p>
        </p:txBody>
      </p:sp>
      <p:sp>
        <p:nvSpPr>
          <p:cNvPr id="26" name="TextBox 25">
            <a:extLst>
              <a:ext uri="{FF2B5EF4-FFF2-40B4-BE49-F238E27FC236}">
                <a16:creationId xmlns:a16="http://schemas.microsoft.com/office/drawing/2014/main" id="{4BD010D8-4BBD-4D46-9F64-5C01CE43DEBA}"/>
              </a:ext>
            </a:extLst>
          </p:cNvPr>
          <p:cNvSpPr txBox="1"/>
          <p:nvPr/>
        </p:nvSpPr>
        <p:spPr>
          <a:xfrm>
            <a:off x="1928681" y="4572001"/>
            <a:ext cx="3171795" cy="707886"/>
          </a:xfrm>
          <a:prstGeom prst="rect">
            <a:avLst/>
          </a:prstGeom>
          <a:noFill/>
        </p:spPr>
        <p:txBody>
          <a:bodyPr wrap="square" rtlCol="0">
            <a:spAutoFit/>
          </a:bodyPr>
          <a:lstStyle/>
          <a:p>
            <a:pPr algn="ctr" defTabSz="1218987"/>
            <a:r>
              <a:rPr lang="en-US" sz="4000" b="1" dirty="0">
                <a:solidFill>
                  <a:srgbClr val="FFC92A"/>
                </a:solidFill>
                <a:latin typeface="Roboto" panose="020B0604020202020204" charset="0"/>
                <a:ea typeface="Roboto" panose="020B0604020202020204" charset="0"/>
              </a:rPr>
              <a:t>“Reliability”</a:t>
            </a:r>
            <a:endParaRPr lang="en-US" sz="2400" b="1" dirty="0">
              <a:solidFill>
                <a:srgbClr val="FFC92A"/>
              </a:solidFill>
              <a:latin typeface="Roboto" panose="020B0604020202020204" charset="0"/>
              <a:ea typeface="Roboto" panose="020B0604020202020204" charset="0"/>
            </a:endParaRPr>
          </a:p>
        </p:txBody>
      </p:sp>
      <p:cxnSp>
        <p:nvCxnSpPr>
          <p:cNvPr id="27" name="Straight Arrow Connector 26">
            <a:extLst>
              <a:ext uri="{FF2B5EF4-FFF2-40B4-BE49-F238E27FC236}">
                <a16:creationId xmlns:a16="http://schemas.microsoft.com/office/drawing/2014/main" id="{A5A0134F-AF68-4BB2-8470-C6F751BCD97A}"/>
              </a:ext>
            </a:extLst>
          </p:cNvPr>
          <p:cNvCxnSpPr>
            <a:cxnSpLocks/>
          </p:cNvCxnSpPr>
          <p:nvPr/>
        </p:nvCxnSpPr>
        <p:spPr>
          <a:xfrm flipV="1">
            <a:off x="5066608" y="3736851"/>
            <a:ext cx="1996739" cy="974551"/>
          </a:xfrm>
          <a:prstGeom prst="straightConnector1">
            <a:avLst/>
          </a:prstGeom>
          <a:noFill/>
          <a:ln w="57150" cap="flat" cmpd="sng" algn="ctr">
            <a:solidFill>
              <a:srgbClr val="FFC92A"/>
            </a:solidFill>
            <a:prstDash val="solid"/>
            <a:tailEnd type="stealth" w="lg" len="lg"/>
          </a:ln>
          <a:effectLst/>
        </p:spPr>
      </p:cxnSp>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Reliability Centered Maintenance</a:t>
            </a:r>
          </a:p>
        </p:txBody>
      </p:sp>
      <p:sp>
        <p:nvSpPr>
          <p:cNvPr id="11" name="TextBox 10">
            <a:extLst>
              <a:ext uri="{FF2B5EF4-FFF2-40B4-BE49-F238E27FC236}">
                <a16:creationId xmlns:a16="http://schemas.microsoft.com/office/drawing/2014/main" id="{BDBFA187-5FED-4426-8AFC-F6C8A7DC452C}"/>
              </a:ext>
            </a:extLst>
          </p:cNvPr>
          <p:cNvSpPr txBox="1"/>
          <p:nvPr/>
        </p:nvSpPr>
        <p:spPr>
          <a:xfrm>
            <a:off x="225348" y="5648678"/>
            <a:ext cx="6578460" cy="523220"/>
          </a:xfrm>
          <a:prstGeom prst="rect">
            <a:avLst/>
          </a:prstGeom>
          <a:noFill/>
        </p:spPr>
        <p:txBody>
          <a:bodyPr wrap="square" rtlCol="0">
            <a:spAutoFit/>
          </a:bodyPr>
          <a:lstStyle/>
          <a:p>
            <a:pPr algn="ctr" defTabSz="1218987"/>
            <a:r>
              <a:rPr lang="en-US" sz="2800" b="1" dirty="0">
                <a:solidFill>
                  <a:srgbClr val="FFC92A"/>
                </a:solidFill>
                <a:latin typeface="Roboto" panose="020B0604020202020204" charset="0"/>
                <a:ea typeface="Roboto" panose="020B0604020202020204" charset="0"/>
              </a:rPr>
              <a:t>Include Primary &amp; Secondary Functions</a:t>
            </a:r>
            <a:endParaRPr lang="en-US" sz="1600" b="1" dirty="0">
              <a:solidFill>
                <a:srgbClr val="FFC92A"/>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373063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Tree>
    <p:extLst>
      <p:ext uri="{BB962C8B-B14F-4D97-AF65-F5344CB8AC3E}">
        <p14:creationId xmlns:p14="http://schemas.microsoft.com/office/powerpoint/2010/main" val="31569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27" name="Text Box 10">
            <a:extLst>
              <a:ext uri="{FF2B5EF4-FFF2-40B4-BE49-F238E27FC236}">
                <a16:creationId xmlns:a16="http://schemas.microsoft.com/office/drawing/2014/main" id="{1057B88B-D743-4F85-A756-879FBE472867}"/>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28" name="Text Box 11">
            <a:extLst>
              <a:ext uri="{FF2B5EF4-FFF2-40B4-BE49-F238E27FC236}">
                <a16:creationId xmlns:a16="http://schemas.microsoft.com/office/drawing/2014/main" id="{7C0078AD-02E6-4EAF-A513-8CD15F7018CA}"/>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a:solidFill>
                <a:prstClr val="white"/>
              </a:solidFill>
              <a:latin typeface="Arial" panose="020B0604020202020204" pitchFamily="34" charset="0"/>
              <a:cs typeface="Arial" panose="020B0604020202020204" pitchFamily="34" charset="0"/>
            </a:endParaRPr>
          </a:p>
        </p:txBody>
      </p:sp>
      <p:sp>
        <p:nvSpPr>
          <p:cNvPr id="29" name="Text Box 12">
            <a:extLst>
              <a:ext uri="{FF2B5EF4-FFF2-40B4-BE49-F238E27FC236}">
                <a16:creationId xmlns:a16="http://schemas.microsoft.com/office/drawing/2014/main" id="{94249D51-80FC-4878-806F-C6DA1123B4D2}"/>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30" name="Text Box 14">
            <a:extLst>
              <a:ext uri="{FF2B5EF4-FFF2-40B4-BE49-F238E27FC236}">
                <a16:creationId xmlns:a16="http://schemas.microsoft.com/office/drawing/2014/main" id="{376830A0-352A-45CE-88D1-4DE471BD8B8A}"/>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31" name="Text Box 15">
            <a:extLst>
              <a:ext uri="{FF2B5EF4-FFF2-40B4-BE49-F238E27FC236}">
                <a16:creationId xmlns:a16="http://schemas.microsoft.com/office/drawing/2014/main" id="{CB05D5D4-277D-4547-BBC6-34616AE47A7E}"/>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32" name="Text Box 13">
            <a:extLst>
              <a:ext uri="{FF2B5EF4-FFF2-40B4-BE49-F238E27FC236}">
                <a16:creationId xmlns:a16="http://schemas.microsoft.com/office/drawing/2014/main" id="{BF77C3EE-0985-429B-9C33-35CF632F07B0}"/>
              </a:ext>
            </a:extLst>
          </p:cNvPr>
          <p:cNvSpPr txBox="1">
            <a:spLocks noChangeArrowheads="1"/>
          </p:cNvSpPr>
          <p:nvPr/>
        </p:nvSpPr>
        <p:spPr bwMode="auto">
          <a:xfrm>
            <a:off x="-142639" y="2294275"/>
            <a:ext cx="1412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defRPr/>
            </a:pPr>
            <a:r>
              <a:rPr lang="en-US" altLang="en-US" sz="1600" b="1" dirty="0">
                <a:solidFill>
                  <a:prstClr val="white"/>
                </a:solidFill>
                <a:latin typeface="Arial" panose="020B0604020202020204" pitchFamily="34" charset="0"/>
                <a:cs typeface="Arial" panose="020B0604020202020204" pitchFamily="34" charset="0"/>
              </a:rPr>
              <a:t>New component Installed</a:t>
            </a:r>
          </a:p>
        </p:txBody>
      </p:sp>
      <p:cxnSp>
        <p:nvCxnSpPr>
          <p:cNvPr id="33" name="Straight Connector 32">
            <a:extLst>
              <a:ext uri="{FF2B5EF4-FFF2-40B4-BE49-F238E27FC236}">
                <a16:creationId xmlns:a16="http://schemas.microsoft.com/office/drawing/2014/main" id="{BEBC8E8E-9EE8-40A9-B4FD-9D8E8F18D80E}"/>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sp>
        <p:nvSpPr>
          <p:cNvPr id="34" name="Text Box 10">
            <a:extLst>
              <a:ext uri="{FF2B5EF4-FFF2-40B4-BE49-F238E27FC236}">
                <a16:creationId xmlns:a16="http://schemas.microsoft.com/office/drawing/2014/main" id="{3E471360-7248-4842-A44C-9F10956F562F}"/>
              </a:ext>
            </a:extLst>
          </p:cNvPr>
          <p:cNvSpPr txBox="1">
            <a:spLocks noChangeArrowheads="1"/>
          </p:cNvSpPr>
          <p:nvPr/>
        </p:nvSpPr>
        <p:spPr bwMode="auto">
          <a:xfrm>
            <a:off x="3200994" y="5692744"/>
            <a:ext cx="156446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prstClr val="white"/>
                </a:solidFill>
                <a:cs typeface="Arial" panose="020B0604020202020204" pitchFamily="34" charset="0"/>
              </a:rPr>
              <a:t>P-F Interval</a:t>
            </a:r>
          </a:p>
        </p:txBody>
      </p:sp>
      <p:cxnSp>
        <p:nvCxnSpPr>
          <p:cNvPr id="35" name="Straight Connector 34">
            <a:extLst>
              <a:ext uri="{FF2B5EF4-FFF2-40B4-BE49-F238E27FC236}">
                <a16:creationId xmlns:a16="http://schemas.microsoft.com/office/drawing/2014/main" id="{BEBE8C9F-4DCA-48A1-BD88-5B5BBE650007}"/>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36" name="Straight Connector 35">
            <a:extLst>
              <a:ext uri="{FF2B5EF4-FFF2-40B4-BE49-F238E27FC236}">
                <a16:creationId xmlns:a16="http://schemas.microsoft.com/office/drawing/2014/main" id="{FF25F0B5-72EB-42C4-83F2-39FDACF98EFA}"/>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37" name="Straight Connector 36">
            <a:extLst>
              <a:ext uri="{FF2B5EF4-FFF2-40B4-BE49-F238E27FC236}">
                <a16:creationId xmlns:a16="http://schemas.microsoft.com/office/drawing/2014/main" id="{38D951BB-E504-4C35-AF5B-297569841600}"/>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Tree>
    <p:extLst>
      <p:ext uri="{BB962C8B-B14F-4D97-AF65-F5344CB8AC3E}">
        <p14:creationId xmlns:p14="http://schemas.microsoft.com/office/powerpoint/2010/main" val="77311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19" name="Text Box 11">
            <a:extLst>
              <a:ext uri="{FF2B5EF4-FFF2-40B4-BE49-F238E27FC236}">
                <a16:creationId xmlns:a16="http://schemas.microsoft.com/office/drawing/2014/main" id="{04884E98-A37B-466C-94CD-6EA5E89C1B88}"/>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dirty="0">
              <a:solidFill>
                <a:srgbClr val="333333"/>
              </a:solidFill>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id="{14F04C83-5B46-4312-9E9A-F9F3387A6C60}"/>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21" name="Text Box 14">
            <a:extLst>
              <a:ext uri="{FF2B5EF4-FFF2-40B4-BE49-F238E27FC236}">
                <a16:creationId xmlns:a16="http://schemas.microsoft.com/office/drawing/2014/main" id="{0486B949-EC20-4C4C-9A8F-426B2B1CB463}"/>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32" name="Text Box 10">
            <a:extLst>
              <a:ext uri="{FF2B5EF4-FFF2-40B4-BE49-F238E27FC236}">
                <a16:creationId xmlns:a16="http://schemas.microsoft.com/office/drawing/2014/main" id="{F6EF60B5-4B91-44E8-BC2D-FEA8ED2A594B}"/>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33" name="Text Box 15">
            <a:extLst>
              <a:ext uri="{FF2B5EF4-FFF2-40B4-BE49-F238E27FC236}">
                <a16:creationId xmlns:a16="http://schemas.microsoft.com/office/drawing/2014/main" id="{D7DBBD56-065A-4D5A-8ABC-5D7BF5FEFC15}"/>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34" name="Text Box 20">
            <a:extLst>
              <a:ext uri="{FF2B5EF4-FFF2-40B4-BE49-F238E27FC236}">
                <a16:creationId xmlns:a16="http://schemas.microsoft.com/office/drawing/2014/main" id="{7B22C82F-01BE-49CC-97FE-49C49711B669}"/>
              </a:ext>
            </a:extLst>
          </p:cNvPr>
          <p:cNvSpPr txBox="1">
            <a:spLocks noChangeArrowheads="1"/>
          </p:cNvSpPr>
          <p:nvPr/>
        </p:nvSpPr>
        <p:spPr bwMode="auto">
          <a:xfrm>
            <a:off x="6104456" y="3026163"/>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Visual evidence of cuts and frays</a:t>
            </a:r>
          </a:p>
        </p:txBody>
      </p:sp>
      <p:sp>
        <p:nvSpPr>
          <p:cNvPr id="35" name="Text Box 13">
            <a:extLst>
              <a:ext uri="{FF2B5EF4-FFF2-40B4-BE49-F238E27FC236}">
                <a16:creationId xmlns:a16="http://schemas.microsoft.com/office/drawing/2014/main" id="{47FAAB1B-D530-47F1-97B1-BBB7473A3E70}"/>
              </a:ext>
            </a:extLst>
          </p:cNvPr>
          <p:cNvSpPr txBox="1">
            <a:spLocks noChangeArrowheads="1"/>
          </p:cNvSpPr>
          <p:nvPr/>
        </p:nvSpPr>
        <p:spPr bwMode="auto">
          <a:xfrm>
            <a:off x="-68293" y="2427112"/>
            <a:ext cx="141274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defRPr/>
            </a:pPr>
            <a:r>
              <a:rPr lang="en-US" altLang="en-US" sz="1700" b="1" dirty="0">
                <a:solidFill>
                  <a:srgbClr val="FFC92A"/>
                </a:solidFill>
                <a:latin typeface="Arial" panose="020B0604020202020204" pitchFamily="34" charset="0"/>
                <a:cs typeface="Arial" panose="020B0604020202020204" pitchFamily="34" charset="0"/>
              </a:rPr>
              <a:t>New V-Belt Installed</a:t>
            </a:r>
          </a:p>
        </p:txBody>
      </p:sp>
      <p:cxnSp>
        <p:nvCxnSpPr>
          <p:cNvPr id="36" name="Straight Connector 35">
            <a:extLst>
              <a:ext uri="{FF2B5EF4-FFF2-40B4-BE49-F238E27FC236}">
                <a16:creationId xmlns:a16="http://schemas.microsoft.com/office/drawing/2014/main" id="{B26E46A6-ACF5-441E-A11D-A78568E0411D}"/>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cxnSp>
        <p:nvCxnSpPr>
          <p:cNvPr id="37" name="Straight Connector 36">
            <a:extLst>
              <a:ext uri="{FF2B5EF4-FFF2-40B4-BE49-F238E27FC236}">
                <a16:creationId xmlns:a16="http://schemas.microsoft.com/office/drawing/2014/main" id="{305D9D9A-E611-4357-B11C-FD737F7EAB06}"/>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38" name="Straight Connector 37">
            <a:extLst>
              <a:ext uri="{FF2B5EF4-FFF2-40B4-BE49-F238E27FC236}">
                <a16:creationId xmlns:a16="http://schemas.microsoft.com/office/drawing/2014/main" id="{9FCD7854-4139-4520-9FE0-621764633FBE}"/>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39" name="Straight Connector 38">
            <a:extLst>
              <a:ext uri="{FF2B5EF4-FFF2-40B4-BE49-F238E27FC236}">
                <a16:creationId xmlns:a16="http://schemas.microsoft.com/office/drawing/2014/main" id="{B18D0293-A822-4E03-B14D-B795BD891BA9}"/>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
        <p:nvSpPr>
          <p:cNvPr id="40" name="Text Box 20">
            <a:extLst>
              <a:ext uri="{FF2B5EF4-FFF2-40B4-BE49-F238E27FC236}">
                <a16:creationId xmlns:a16="http://schemas.microsoft.com/office/drawing/2014/main" id="{98C1E601-3215-436B-B3ED-65A3563BA8AA}"/>
              </a:ext>
            </a:extLst>
          </p:cNvPr>
          <p:cNvSpPr txBox="1">
            <a:spLocks noChangeArrowheads="1"/>
          </p:cNvSpPr>
          <p:nvPr/>
        </p:nvSpPr>
        <p:spPr bwMode="auto">
          <a:xfrm>
            <a:off x="5472327" y="5698115"/>
            <a:ext cx="129541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Belt breaks</a:t>
            </a:r>
          </a:p>
        </p:txBody>
      </p:sp>
      <p:sp>
        <p:nvSpPr>
          <p:cNvPr id="41" name="Text Box 10">
            <a:extLst>
              <a:ext uri="{FF2B5EF4-FFF2-40B4-BE49-F238E27FC236}">
                <a16:creationId xmlns:a16="http://schemas.microsoft.com/office/drawing/2014/main" id="{6256C884-E251-45A6-8DC3-502A95BC663F}"/>
              </a:ext>
            </a:extLst>
          </p:cNvPr>
          <p:cNvSpPr txBox="1">
            <a:spLocks noChangeArrowheads="1"/>
          </p:cNvSpPr>
          <p:nvPr/>
        </p:nvSpPr>
        <p:spPr bwMode="auto">
          <a:xfrm>
            <a:off x="3200994" y="5692744"/>
            <a:ext cx="1564467" cy="3539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prstClr val="white"/>
                </a:solidFill>
                <a:cs typeface="Arial" panose="020B0604020202020204" pitchFamily="34" charset="0"/>
              </a:rPr>
              <a:t>P-F Interval</a:t>
            </a:r>
          </a:p>
        </p:txBody>
      </p:sp>
    </p:spTree>
    <p:extLst>
      <p:ext uri="{BB962C8B-B14F-4D97-AF65-F5344CB8AC3E}">
        <p14:creationId xmlns:p14="http://schemas.microsoft.com/office/powerpoint/2010/main" val="18239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19" name="Text Box 11">
            <a:extLst>
              <a:ext uri="{FF2B5EF4-FFF2-40B4-BE49-F238E27FC236}">
                <a16:creationId xmlns:a16="http://schemas.microsoft.com/office/drawing/2014/main" id="{04884E98-A37B-466C-94CD-6EA5E89C1B88}"/>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dirty="0">
              <a:solidFill>
                <a:srgbClr val="333333"/>
              </a:solidFill>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id="{14F04C83-5B46-4312-9E9A-F9F3387A6C60}"/>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21" name="Text Box 14">
            <a:extLst>
              <a:ext uri="{FF2B5EF4-FFF2-40B4-BE49-F238E27FC236}">
                <a16:creationId xmlns:a16="http://schemas.microsoft.com/office/drawing/2014/main" id="{0486B949-EC20-4C4C-9A8F-426B2B1CB463}"/>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29" name="Text Box 10">
            <a:extLst>
              <a:ext uri="{FF2B5EF4-FFF2-40B4-BE49-F238E27FC236}">
                <a16:creationId xmlns:a16="http://schemas.microsoft.com/office/drawing/2014/main" id="{87809114-C33F-4803-9F0E-E66F79B17F63}"/>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30" name="Text Box 15">
            <a:extLst>
              <a:ext uri="{FF2B5EF4-FFF2-40B4-BE49-F238E27FC236}">
                <a16:creationId xmlns:a16="http://schemas.microsoft.com/office/drawing/2014/main" id="{CFA696B9-BD18-4C40-9139-48A4B27055E4}"/>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31" name="Text Box 20">
            <a:extLst>
              <a:ext uri="{FF2B5EF4-FFF2-40B4-BE49-F238E27FC236}">
                <a16:creationId xmlns:a16="http://schemas.microsoft.com/office/drawing/2014/main" id="{0842111E-8BBF-47D2-B1DA-9E68C9DCBEF4}"/>
              </a:ext>
            </a:extLst>
          </p:cNvPr>
          <p:cNvSpPr txBox="1">
            <a:spLocks noChangeArrowheads="1"/>
          </p:cNvSpPr>
          <p:nvPr/>
        </p:nvSpPr>
        <p:spPr bwMode="auto">
          <a:xfrm>
            <a:off x="6104456" y="3026163"/>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Visual evidence of cuts and frays</a:t>
            </a:r>
          </a:p>
        </p:txBody>
      </p:sp>
      <p:sp>
        <p:nvSpPr>
          <p:cNvPr id="32" name="Text Box 13">
            <a:extLst>
              <a:ext uri="{FF2B5EF4-FFF2-40B4-BE49-F238E27FC236}">
                <a16:creationId xmlns:a16="http://schemas.microsoft.com/office/drawing/2014/main" id="{DB4434B6-7365-445B-AAE6-0A2B2997D4E7}"/>
              </a:ext>
            </a:extLst>
          </p:cNvPr>
          <p:cNvSpPr txBox="1">
            <a:spLocks noChangeArrowheads="1"/>
          </p:cNvSpPr>
          <p:nvPr/>
        </p:nvSpPr>
        <p:spPr bwMode="auto">
          <a:xfrm>
            <a:off x="-68293" y="2427112"/>
            <a:ext cx="141274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spcBef>
                <a:spcPct val="50000"/>
              </a:spcBef>
              <a:defRPr sz="1700" b="1">
                <a:solidFill>
                  <a:srgbClr val="C00000"/>
                </a:solidFill>
                <a:latin typeface="Arial" panose="020B0604020202020204" pitchFamily="34" charset="0"/>
                <a:cs typeface="Arial" panose="020B0604020202020204" pitchFamily="34" charset="0"/>
              </a:defRPr>
            </a:lvl1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altLang="en-US" sz="1700" b="1"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New V-Belt Installed</a:t>
            </a:r>
          </a:p>
        </p:txBody>
      </p:sp>
      <p:cxnSp>
        <p:nvCxnSpPr>
          <p:cNvPr id="33" name="Straight Connector 32">
            <a:extLst>
              <a:ext uri="{FF2B5EF4-FFF2-40B4-BE49-F238E27FC236}">
                <a16:creationId xmlns:a16="http://schemas.microsoft.com/office/drawing/2014/main" id="{3D545D8A-7FA0-4C5C-B790-DED3909E3477}"/>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sp>
        <p:nvSpPr>
          <p:cNvPr id="34" name="Text Box 10">
            <a:extLst>
              <a:ext uri="{FF2B5EF4-FFF2-40B4-BE49-F238E27FC236}">
                <a16:creationId xmlns:a16="http://schemas.microsoft.com/office/drawing/2014/main" id="{560759BE-B9B4-4EA4-8980-89A6EC820C07}"/>
              </a:ext>
            </a:extLst>
          </p:cNvPr>
          <p:cNvSpPr txBox="1">
            <a:spLocks noChangeArrowheads="1"/>
          </p:cNvSpPr>
          <p:nvPr/>
        </p:nvSpPr>
        <p:spPr bwMode="auto">
          <a:xfrm>
            <a:off x="3200994" y="5692744"/>
            <a:ext cx="156446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srgbClr val="FFC92A"/>
                </a:solidFill>
                <a:cs typeface="Arial" panose="020B0604020202020204" pitchFamily="34" charset="0"/>
              </a:rPr>
              <a:t>6 months</a:t>
            </a:r>
          </a:p>
        </p:txBody>
      </p:sp>
      <p:cxnSp>
        <p:nvCxnSpPr>
          <p:cNvPr id="35" name="Straight Connector 34">
            <a:extLst>
              <a:ext uri="{FF2B5EF4-FFF2-40B4-BE49-F238E27FC236}">
                <a16:creationId xmlns:a16="http://schemas.microsoft.com/office/drawing/2014/main" id="{B2CEA079-23D8-4BFA-B85E-9DBCA2E077F2}"/>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36" name="Straight Connector 35">
            <a:extLst>
              <a:ext uri="{FF2B5EF4-FFF2-40B4-BE49-F238E27FC236}">
                <a16:creationId xmlns:a16="http://schemas.microsoft.com/office/drawing/2014/main" id="{B8F45039-0906-48AE-9FCB-DFB7F97B88D8}"/>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37" name="Straight Connector 36">
            <a:extLst>
              <a:ext uri="{FF2B5EF4-FFF2-40B4-BE49-F238E27FC236}">
                <a16:creationId xmlns:a16="http://schemas.microsoft.com/office/drawing/2014/main" id="{DCA87216-F3FC-4DB1-8804-9AFE45910FFF}"/>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
        <p:nvSpPr>
          <p:cNvPr id="38" name="Text Box 20">
            <a:extLst>
              <a:ext uri="{FF2B5EF4-FFF2-40B4-BE49-F238E27FC236}">
                <a16:creationId xmlns:a16="http://schemas.microsoft.com/office/drawing/2014/main" id="{99C54117-2445-4D86-98A9-CC2C70B0083E}"/>
              </a:ext>
            </a:extLst>
          </p:cNvPr>
          <p:cNvSpPr txBox="1">
            <a:spLocks noChangeArrowheads="1"/>
          </p:cNvSpPr>
          <p:nvPr/>
        </p:nvSpPr>
        <p:spPr bwMode="auto">
          <a:xfrm>
            <a:off x="5472327" y="5698115"/>
            <a:ext cx="129541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Belt breaks</a:t>
            </a:r>
          </a:p>
        </p:txBody>
      </p:sp>
    </p:spTree>
    <p:extLst>
      <p:ext uri="{BB962C8B-B14F-4D97-AF65-F5344CB8AC3E}">
        <p14:creationId xmlns:p14="http://schemas.microsoft.com/office/powerpoint/2010/main" val="7987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19" name="Text Box 11">
            <a:extLst>
              <a:ext uri="{FF2B5EF4-FFF2-40B4-BE49-F238E27FC236}">
                <a16:creationId xmlns:a16="http://schemas.microsoft.com/office/drawing/2014/main" id="{04884E98-A37B-466C-94CD-6EA5E89C1B88}"/>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dirty="0">
              <a:solidFill>
                <a:srgbClr val="333333"/>
              </a:solidFill>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id="{14F04C83-5B46-4312-9E9A-F9F3387A6C60}"/>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21" name="Text Box 14">
            <a:extLst>
              <a:ext uri="{FF2B5EF4-FFF2-40B4-BE49-F238E27FC236}">
                <a16:creationId xmlns:a16="http://schemas.microsoft.com/office/drawing/2014/main" id="{0486B949-EC20-4C4C-9A8F-426B2B1CB463}"/>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31" name="Text Box 10">
            <a:extLst>
              <a:ext uri="{FF2B5EF4-FFF2-40B4-BE49-F238E27FC236}">
                <a16:creationId xmlns:a16="http://schemas.microsoft.com/office/drawing/2014/main" id="{6138CC96-E580-4418-A014-C64B9116C688}"/>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32" name="Text Box 15">
            <a:extLst>
              <a:ext uri="{FF2B5EF4-FFF2-40B4-BE49-F238E27FC236}">
                <a16:creationId xmlns:a16="http://schemas.microsoft.com/office/drawing/2014/main" id="{FA4D3894-2AA7-45C4-A340-0981F56BA8B5}"/>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33" name="Text Box 20">
            <a:extLst>
              <a:ext uri="{FF2B5EF4-FFF2-40B4-BE49-F238E27FC236}">
                <a16:creationId xmlns:a16="http://schemas.microsoft.com/office/drawing/2014/main" id="{1D561D43-3EFE-4CC2-BEA2-1B0BA24F99E3}"/>
              </a:ext>
            </a:extLst>
          </p:cNvPr>
          <p:cNvSpPr txBox="1">
            <a:spLocks noChangeArrowheads="1"/>
          </p:cNvSpPr>
          <p:nvPr/>
        </p:nvSpPr>
        <p:spPr bwMode="auto">
          <a:xfrm>
            <a:off x="6104456" y="3026163"/>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Visual evidence of cuts and frays</a:t>
            </a:r>
          </a:p>
        </p:txBody>
      </p:sp>
      <p:sp>
        <p:nvSpPr>
          <p:cNvPr id="34" name="Text Box 13">
            <a:extLst>
              <a:ext uri="{FF2B5EF4-FFF2-40B4-BE49-F238E27FC236}">
                <a16:creationId xmlns:a16="http://schemas.microsoft.com/office/drawing/2014/main" id="{5919F345-A57A-41BD-9BC7-8DAABE90FDE2}"/>
              </a:ext>
            </a:extLst>
          </p:cNvPr>
          <p:cNvSpPr txBox="1">
            <a:spLocks noChangeArrowheads="1"/>
          </p:cNvSpPr>
          <p:nvPr/>
        </p:nvSpPr>
        <p:spPr bwMode="auto">
          <a:xfrm>
            <a:off x="-68293" y="2427112"/>
            <a:ext cx="141274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defRPr/>
            </a:pPr>
            <a:r>
              <a:rPr lang="en-US" altLang="en-US" sz="1700" b="1" dirty="0">
                <a:solidFill>
                  <a:srgbClr val="FFC92A"/>
                </a:solidFill>
                <a:latin typeface="Arial" panose="020B0604020202020204" pitchFamily="34" charset="0"/>
                <a:cs typeface="Arial" panose="020B0604020202020204" pitchFamily="34" charset="0"/>
              </a:rPr>
              <a:t>New V-Belt Installed</a:t>
            </a:r>
          </a:p>
        </p:txBody>
      </p:sp>
      <p:cxnSp>
        <p:nvCxnSpPr>
          <p:cNvPr id="35" name="Straight Connector 34">
            <a:extLst>
              <a:ext uri="{FF2B5EF4-FFF2-40B4-BE49-F238E27FC236}">
                <a16:creationId xmlns:a16="http://schemas.microsoft.com/office/drawing/2014/main" id="{DDA1CBF3-B267-48FC-B881-EF07946D0B63}"/>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sp>
        <p:nvSpPr>
          <p:cNvPr id="36" name="Text Box 10">
            <a:extLst>
              <a:ext uri="{FF2B5EF4-FFF2-40B4-BE49-F238E27FC236}">
                <a16:creationId xmlns:a16="http://schemas.microsoft.com/office/drawing/2014/main" id="{D69BBBCD-8B27-42A4-BA55-E751FE80C27C}"/>
              </a:ext>
            </a:extLst>
          </p:cNvPr>
          <p:cNvSpPr txBox="1">
            <a:spLocks noChangeArrowheads="1"/>
          </p:cNvSpPr>
          <p:nvPr/>
        </p:nvSpPr>
        <p:spPr bwMode="auto">
          <a:xfrm>
            <a:off x="3200994" y="5692744"/>
            <a:ext cx="156446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srgbClr val="FFC92A"/>
                </a:solidFill>
                <a:cs typeface="Arial" panose="020B0604020202020204" pitchFamily="34" charset="0"/>
              </a:rPr>
              <a:t>6 months</a:t>
            </a:r>
          </a:p>
        </p:txBody>
      </p:sp>
      <p:cxnSp>
        <p:nvCxnSpPr>
          <p:cNvPr id="37" name="Straight Connector 36">
            <a:extLst>
              <a:ext uri="{FF2B5EF4-FFF2-40B4-BE49-F238E27FC236}">
                <a16:creationId xmlns:a16="http://schemas.microsoft.com/office/drawing/2014/main" id="{A6C73683-6B43-4D51-B94D-9E2458C483B1}"/>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38" name="Straight Connector 37">
            <a:extLst>
              <a:ext uri="{FF2B5EF4-FFF2-40B4-BE49-F238E27FC236}">
                <a16:creationId xmlns:a16="http://schemas.microsoft.com/office/drawing/2014/main" id="{3AF54B04-D0D9-4272-8ED8-2DA22989572A}"/>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39" name="Straight Connector 38">
            <a:extLst>
              <a:ext uri="{FF2B5EF4-FFF2-40B4-BE49-F238E27FC236}">
                <a16:creationId xmlns:a16="http://schemas.microsoft.com/office/drawing/2014/main" id="{CE4311D8-20C1-4278-8F58-A1E6A148C9A5}"/>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
        <p:nvSpPr>
          <p:cNvPr id="40" name="Text Box 20">
            <a:extLst>
              <a:ext uri="{FF2B5EF4-FFF2-40B4-BE49-F238E27FC236}">
                <a16:creationId xmlns:a16="http://schemas.microsoft.com/office/drawing/2014/main" id="{9364F6E0-8063-48B9-9322-FEAA19366C66}"/>
              </a:ext>
            </a:extLst>
          </p:cNvPr>
          <p:cNvSpPr txBox="1">
            <a:spLocks noChangeArrowheads="1"/>
          </p:cNvSpPr>
          <p:nvPr/>
        </p:nvSpPr>
        <p:spPr bwMode="auto">
          <a:xfrm>
            <a:off x="5472327" y="5698115"/>
            <a:ext cx="129541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Belt breaks</a:t>
            </a:r>
          </a:p>
        </p:txBody>
      </p:sp>
      <p:sp>
        <p:nvSpPr>
          <p:cNvPr id="41" name="Text Box 29">
            <a:extLst>
              <a:ext uri="{FF2B5EF4-FFF2-40B4-BE49-F238E27FC236}">
                <a16:creationId xmlns:a16="http://schemas.microsoft.com/office/drawing/2014/main" id="{9376A654-8DFA-4757-8892-529CFBD79A7F}"/>
              </a:ext>
            </a:extLst>
          </p:cNvPr>
          <p:cNvSpPr txBox="1">
            <a:spLocks noChangeArrowheads="1"/>
          </p:cNvSpPr>
          <p:nvPr/>
        </p:nvSpPr>
        <p:spPr bwMode="auto">
          <a:xfrm>
            <a:off x="2541942" y="2345650"/>
            <a:ext cx="3893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defRPr/>
            </a:pPr>
            <a:r>
              <a:rPr lang="en-US" altLang="en-US" sz="1600" i="1" dirty="0">
                <a:solidFill>
                  <a:srgbClr val="FFC92A"/>
                </a:solidFill>
                <a:latin typeface="Arial" panose="020B0604020202020204" pitchFamily="34" charset="0"/>
                <a:cs typeface="Arial" panose="020B0604020202020204" pitchFamily="34" charset="0"/>
              </a:rPr>
              <a:t>Belt is inspected just before visual evidence of wear is visually detectable</a:t>
            </a:r>
          </a:p>
        </p:txBody>
      </p:sp>
      <p:sp>
        <p:nvSpPr>
          <p:cNvPr id="42" name="Line 21">
            <a:extLst>
              <a:ext uri="{FF2B5EF4-FFF2-40B4-BE49-F238E27FC236}">
                <a16:creationId xmlns:a16="http://schemas.microsoft.com/office/drawing/2014/main" id="{E8FF1227-0F0F-478B-9782-F491FEE975C3}"/>
              </a:ext>
            </a:extLst>
          </p:cNvPr>
          <p:cNvSpPr>
            <a:spLocks noChangeShapeType="1"/>
          </p:cNvSpPr>
          <p:nvPr/>
        </p:nvSpPr>
        <p:spPr bwMode="auto">
          <a:xfrm>
            <a:off x="2655768" y="2352004"/>
            <a:ext cx="0" cy="877182"/>
          </a:xfrm>
          <a:prstGeom prst="line">
            <a:avLst/>
          </a:prstGeom>
          <a:noFill/>
          <a:ln w="3810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96635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19" name="Text Box 11">
            <a:extLst>
              <a:ext uri="{FF2B5EF4-FFF2-40B4-BE49-F238E27FC236}">
                <a16:creationId xmlns:a16="http://schemas.microsoft.com/office/drawing/2014/main" id="{04884E98-A37B-466C-94CD-6EA5E89C1B88}"/>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dirty="0">
              <a:solidFill>
                <a:srgbClr val="333333"/>
              </a:solidFill>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id="{14F04C83-5B46-4312-9E9A-F9F3387A6C60}"/>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21" name="Text Box 14">
            <a:extLst>
              <a:ext uri="{FF2B5EF4-FFF2-40B4-BE49-F238E27FC236}">
                <a16:creationId xmlns:a16="http://schemas.microsoft.com/office/drawing/2014/main" id="{0486B949-EC20-4C4C-9A8F-426B2B1CB463}"/>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39" name="Text Box 10">
            <a:extLst>
              <a:ext uri="{FF2B5EF4-FFF2-40B4-BE49-F238E27FC236}">
                <a16:creationId xmlns:a16="http://schemas.microsoft.com/office/drawing/2014/main" id="{54D58539-C228-4FCF-8405-2566E127338D}"/>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40" name="Text Box 15">
            <a:extLst>
              <a:ext uri="{FF2B5EF4-FFF2-40B4-BE49-F238E27FC236}">
                <a16:creationId xmlns:a16="http://schemas.microsoft.com/office/drawing/2014/main" id="{20989B7E-30ED-4DD4-84EC-30B01F5E52D2}"/>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41" name="Text Box 20">
            <a:extLst>
              <a:ext uri="{FF2B5EF4-FFF2-40B4-BE49-F238E27FC236}">
                <a16:creationId xmlns:a16="http://schemas.microsoft.com/office/drawing/2014/main" id="{5AA2DE2E-64FE-428C-9267-271A599322DA}"/>
              </a:ext>
            </a:extLst>
          </p:cNvPr>
          <p:cNvSpPr txBox="1">
            <a:spLocks noChangeArrowheads="1"/>
          </p:cNvSpPr>
          <p:nvPr/>
        </p:nvSpPr>
        <p:spPr bwMode="auto">
          <a:xfrm>
            <a:off x="6104456" y="3026163"/>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Visual evidence of cuts and frays</a:t>
            </a:r>
          </a:p>
        </p:txBody>
      </p:sp>
      <p:sp>
        <p:nvSpPr>
          <p:cNvPr id="42" name="Text Box 13">
            <a:extLst>
              <a:ext uri="{FF2B5EF4-FFF2-40B4-BE49-F238E27FC236}">
                <a16:creationId xmlns:a16="http://schemas.microsoft.com/office/drawing/2014/main" id="{94CC9619-C471-4A81-A80F-8BD76C3A86DA}"/>
              </a:ext>
            </a:extLst>
          </p:cNvPr>
          <p:cNvSpPr txBox="1">
            <a:spLocks noChangeArrowheads="1"/>
          </p:cNvSpPr>
          <p:nvPr/>
        </p:nvSpPr>
        <p:spPr bwMode="auto">
          <a:xfrm>
            <a:off x="-68293" y="2427112"/>
            <a:ext cx="141274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defRPr/>
            </a:pPr>
            <a:r>
              <a:rPr lang="en-US" altLang="en-US" sz="1700" b="1" dirty="0">
                <a:solidFill>
                  <a:srgbClr val="FFC92A"/>
                </a:solidFill>
                <a:latin typeface="Arial" panose="020B0604020202020204" pitchFamily="34" charset="0"/>
                <a:cs typeface="Arial" panose="020B0604020202020204" pitchFamily="34" charset="0"/>
              </a:rPr>
              <a:t>New V-Belt Installed</a:t>
            </a:r>
          </a:p>
        </p:txBody>
      </p:sp>
      <p:cxnSp>
        <p:nvCxnSpPr>
          <p:cNvPr id="43" name="Straight Connector 42">
            <a:extLst>
              <a:ext uri="{FF2B5EF4-FFF2-40B4-BE49-F238E27FC236}">
                <a16:creationId xmlns:a16="http://schemas.microsoft.com/office/drawing/2014/main" id="{45C2C2CC-C3A3-4E49-85BE-E351A90FDF74}"/>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sp>
        <p:nvSpPr>
          <p:cNvPr id="44" name="Text Box 10">
            <a:extLst>
              <a:ext uri="{FF2B5EF4-FFF2-40B4-BE49-F238E27FC236}">
                <a16:creationId xmlns:a16="http://schemas.microsoft.com/office/drawing/2014/main" id="{028CDE3C-907F-4C07-ABDD-FDB0549CF526}"/>
              </a:ext>
            </a:extLst>
          </p:cNvPr>
          <p:cNvSpPr txBox="1">
            <a:spLocks noChangeArrowheads="1"/>
          </p:cNvSpPr>
          <p:nvPr/>
        </p:nvSpPr>
        <p:spPr bwMode="auto">
          <a:xfrm>
            <a:off x="3200994" y="5692744"/>
            <a:ext cx="156446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srgbClr val="FFC92A"/>
                </a:solidFill>
                <a:cs typeface="Arial" panose="020B0604020202020204" pitchFamily="34" charset="0"/>
              </a:rPr>
              <a:t>6 months</a:t>
            </a:r>
          </a:p>
        </p:txBody>
      </p:sp>
      <p:cxnSp>
        <p:nvCxnSpPr>
          <p:cNvPr id="45" name="Straight Connector 44">
            <a:extLst>
              <a:ext uri="{FF2B5EF4-FFF2-40B4-BE49-F238E27FC236}">
                <a16:creationId xmlns:a16="http://schemas.microsoft.com/office/drawing/2014/main" id="{69B4CBDC-3F0F-4065-91DD-4365C31C53D3}"/>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46" name="Straight Connector 45">
            <a:extLst>
              <a:ext uri="{FF2B5EF4-FFF2-40B4-BE49-F238E27FC236}">
                <a16:creationId xmlns:a16="http://schemas.microsoft.com/office/drawing/2014/main" id="{C07B5FBF-A31D-47F9-8D80-EB1AA78BEE9F}"/>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47" name="Straight Connector 46">
            <a:extLst>
              <a:ext uri="{FF2B5EF4-FFF2-40B4-BE49-F238E27FC236}">
                <a16:creationId xmlns:a16="http://schemas.microsoft.com/office/drawing/2014/main" id="{4586B7BC-082D-45C0-843C-D68DC16CD604}"/>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
        <p:nvSpPr>
          <p:cNvPr id="48" name="Text Box 20">
            <a:extLst>
              <a:ext uri="{FF2B5EF4-FFF2-40B4-BE49-F238E27FC236}">
                <a16:creationId xmlns:a16="http://schemas.microsoft.com/office/drawing/2014/main" id="{568CD1DC-1E6E-403B-9D5D-F55957B23E10}"/>
              </a:ext>
            </a:extLst>
          </p:cNvPr>
          <p:cNvSpPr txBox="1">
            <a:spLocks noChangeArrowheads="1"/>
          </p:cNvSpPr>
          <p:nvPr/>
        </p:nvSpPr>
        <p:spPr bwMode="auto">
          <a:xfrm>
            <a:off x="5472327" y="5698115"/>
            <a:ext cx="129541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Belt breaks</a:t>
            </a:r>
          </a:p>
        </p:txBody>
      </p:sp>
      <p:sp>
        <p:nvSpPr>
          <p:cNvPr id="49" name="Text Box 29">
            <a:extLst>
              <a:ext uri="{FF2B5EF4-FFF2-40B4-BE49-F238E27FC236}">
                <a16:creationId xmlns:a16="http://schemas.microsoft.com/office/drawing/2014/main" id="{1164B10A-51DF-4EB0-A6BB-F4CE0008EBDC}"/>
              </a:ext>
            </a:extLst>
          </p:cNvPr>
          <p:cNvSpPr txBox="1">
            <a:spLocks noChangeArrowheads="1"/>
          </p:cNvSpPr>
          <p:nvPr/>
        </p:nvSpPr>
        <p:spPr bwMode="auto">
          <a:xfrm>
            <a:off x="2541942" y="2345650"/>
            <a:ext cx="3893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defRPr/>
            </a:pPr>
            <a:r>
              <a:rPr lang="en-US" altLang="en-US" sz="1600" i="1" dirty="0">
                <a:solidFill>
                  <a:srgbClr val="FFC92A"/>
                </a:solidFill>
                <a:latin typeface="Arial" panose="020B0604020202020204" pitchFamily="34" charset="0"/>
                <a:cs typeface="Arial" panose="020B0604020202020204" pitchFamily="34" charset="0"/>
              </a:rPr>
              <a:t>Belt is inspected just before visual evidence of wear is visually detectable</a:t>
            </a:r>
          </a:p>
        </p:txBody>
      </p:sp>
      <p:sp>
        <p:nvSpPr>
          <p:cNvPr id="50" name="Text Box 22">
            <a:extLst>
              <a:ext uri="{FF2B5EF4-FFF2-40B4-BE49-F238E27FC236}">
                <a16:creationId xmlns:a16="http://schemas.microsoft.com/office/drawing/2014/main" id="{211F9CB5-A65A-4A31-B226-718AE5F6A108}"/>
              </a:ext>
            </a:extLst>
          </p:cNvPr>
          <p:cNvSpPr txBox="1">
            <a:spLocks noChangeArrowheads="1"/>
          </p:cNvSpPr>
          <p:nvPr/>
        </p:nvSpPr>
        <p:spPr bwMode="auto">
          <a:xfrm>
            <a:off x="3777377" y="3610299"/>
            <a:ext cx="609600" cy="304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solidFill>
                  <a:srgbClr val="FFC000"/>
                </a:solidFill>
                <a:effectLst/>
                <a:uLnTx/>
                <a:uFillTx/>
                <a:sym typeface="Wingdings 2" panose="05020102010507070707" pitchFamily="18" charset="2"/>
              </a:rPr>
              <a:t></a:t>
            </a:r>
          </a:p>
        </p:txBody>
      </p:sp>
      <p:sp>
        <p:nvSpPr>
          <p:cNvPr id="51" name="Line 23">
            <a:extLst>
              <a:ext uri="{FF2B5EF4-FFF2-40B4-BE49-F238E27FC236}">
                <a16:creationId xmlns:a16="http://schemas.microsoft.com/office/drawing/2014/main" id="{A4F17549-A607-4BED-8BCB-0DDD6BC31926}"/>
              </a:ext>
            </a:extLst>
          </p:cNvPr>
          <p:cNvSpPr>
            <a:spLocks noChangeShapeType="1"/>
          </p:cNvSpPr>
          <p:nvPr/>
        </p:nvSpPr>
        <p:spPr bwMode="auto">
          <a:xfrm>
            <a:off x="3945652" y="3762699"/>
            <a:ext cx="0" cy="1883480"/>
          </a:xfrm>
          <a:prstGeom prst="line">
            <a:avLst/>
          </a:prstGeom>
          <a:noFill/>
          <a:ln w="1905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Text Box 31">
            <a:extLst>
              <a:ext uri="{FF2B5EF4-FFF2-40B4-BE49-F238E27FC236}">
                <a16:creationId xmlns:a16="http://schemas.microsoft.com/office/drawing/2014/main" id="{D56DAA47-CB30-4907-9EE6-F6F5F8A63EB3}"/>
              </a:ext>
            </a:extLst>
          </p:cNvPr>
          <p:cNvSpPr txBox="1">
            <a:spLocks noChangeArrowheads="1"/>
          </p:cNvSpPr>
          <p:nvPr/>
        </p:nvSpPr>
        <p:spPr bwMode="auto">
          <a:xfrm>
            <a:off x="4387848" y="3505200"/>
            <a:ext cx="38308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defRPr/>
            </a:pPr>
            <a:r>
              <a:rPr lang="en-US" altLang="en-US" sz="1600" i="1" dirty="0">
                <a:solidFill>
                  <a:srgbClr val="FFC92A"/>
                </a:solidFill>
                <a:latin typeface="Arial" panose="020B0604020202020204" pitchFamily="34" charset="0"/>
                <a:cs typeface="Arial" panose="020B0604020202020204" pitchFamily="34" charset="0"/>
              </a:rPr>
              <a:t>The visual evidence of wear is detected on the next inspection, 3 months later</a:t>
            </a:r>
          </a:p>
        </p:txBody>
      </p:sp>
      <p:sp>
        <p:nvSpPr>
          <p:cNvPr id="53" name="Line 21">
            <a:extLst>
              <a:ext uri="{FF2B5EF4-FFF2-40B4-BE49-F238E27FC236}">
                <a16:creationId xmlns:a16="http://schemas.microsoft.com/office/drawing/2014/main" id="{34846590-CF47-4BF0-A145-7319468C77E5}"/>
              </a:ext>
            </a:extLst>
          </p:cNvPr>
          <p:cNvSpPr>
            <a:spLocks noChangeShapeType="1"/>
          </p:cNvSpPr>
          <p:nvPr/>
        </p:nvSpPr>
        <p:spPr bwMode="auto">
          <a:xfrm>
            <a:off x="3951111" y="3352800"/>
            <a:ext cx="0" cy="342405"/>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Line 5">
            <a:extLst>
              <a:ext uri="{FF2B5EF4-FFF2-40B4-BE49-F238E27FC236}">
                <a16:creationId xmlns:a16="http://schemas.microsoft.com/office/drawing/2014/main" id="{0C57A62E-9B00-4ECD-8E42-F640783ACF9D}"/>
              </a:ext>
            </a:extLst>
          </p:cNvPr>
          <p:cNvSpPr>
            <a:spLocks noChangeShapeType="1"/>
          </p:cNvSpPr>
          <p:nvPr/>
        </p:nvSpPr>
        <p:spPr bwMode="auto">
          <a:xfrm flipH="1">
            <a:off x="4675551" y="4713236"/>
            <a:ext cx="958710" cy="584775"/>
          </a:xfrm>
          <a:prstGeom prst="line">
            <a:avLst/>
          </a:prstGeom>
          <a:noFill/>
          <a:ln w="317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Rectangle 27">
            <a:extLst>
              <a:ext uri="{FF2B5EF4-FFF2-40B4-BE49-F238E27FC236}">
                <a16:creationId xmlns:a16="http://schemas.microsoft.com/office/drawing/2014/main" id="{3168E683-3ED4-44D1-9825-686F9AD6272D}"/>
              </a:ext>
            </a:extLst>
          </p:cNvPr>
          <p:cNvSpPr>
            <a:spLocks noChangeArrowheads="1"/>
          </p:cNvSpPr>
          <p:nvPr/>
        </p:nvSpPr>
        <p:spPr bwMode="auto">
          <a:xfrm>
            <a:off x="5634261" y="4175826"/>
            <a:ext cx="3365934" cy="1147188"/>
          </a:xfrm>
          <a:prstGeom prst="rect">
            <a:avLst/>
          </a:prstGeom>
          <a:solidFill>
            <a:schemeClr val="bg1">
              <a:lumMod val="75000"/>
            </a:schemeClr>
          </a:solidFill>
          <a:ln w="19050">
            <a:solidFill>
              <a:srgbClr val="FFC000"/>
            </a:solid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effectLst/>
                <a:uLnTx/>
                <a:uFillTx/>
              </a:rPr>
              <a:t>Minimum time remaining to do something about it…to take action to </a:t>
            </a:r>
            <a:r>
              <a:rPr kumimoji="0" lang="en-US" altLang="en-US" sz="1800" b="0" i="1" u="none" strike="noStrike" kern="0" cap="none" spc="0" normalizeH="0" baseline="0" noProof="0" dirty="0">
                <a:ln>
                  <a:noFill/>
                </a:ln>
                <a:effectLst/>
                <a:uLnTx/>
                <a:uFillTx/>
              </a:rPr>
              <a:t>manage the consequences of failure</a:t>
            </a:r>
            <a:r>
              <a:rPr kumimoji="0" lang="en-US" altLang="en-US" sz="1600" b="0" i="0" u="none" strike="noStrike" kern="0" cap="none" spc="0" normalizeH="0" baseline="0" noProof="0" dirty="0">
                <a:ln>
                  <a:noFill/>
                </a:ln>
                <a:effectLst/>
                <a:uLnTx/>
                <a:uFillTx/>
              </a:rPr>
              <a:t>…</a:t>
            </a:r>
          </a:p>
        </p:txBody>
      </p:sp>
      <p:sp>
        <p:nvSpPr>
          <p:cNvPr id="56" name="Text Box 10">
            <a:extLst>
              <a:ext uri="{FF2B5EF4-FFF2-40B4-BE49-F238E27FC236}">
                <a16:creationId xmlns:a16="http://schemas.microsoft.com/office/drawing/2014/main" id="{52A5A793-C7F9-4B0E-94C0-763789178C29}"/>
              </a:ext>
            </a:extLst>
          </p:cNvPr>
          <p:cNvSpPr txBox="1">
            <a:spLocks noChangeArrowheads="1"/>
          </p:cNvSpPr>
          <p:nvPr/>
        </p:nvSpPr>
        <p:spPr bwMode="auto">
          <a:xfrm>
            <a:off x="3799629" y="5354607"/>
            <a:ext cx="1564467"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500" b="1" dirty="0">
                <a:solidFill>
                  <a:prstClr val="white"/>
                </a:solidFill>
                <a:cs typeface="Arial" panose="020B0604020202020204" pitchFamily="34" charset="0"/>
              </a:rPr>
              <a:t>3 months</a:t>
            </a:r>
          </a:p>
        </p:txBody>
      </p:sp>
      <p:sp>
        <p:nvSpPr>
          <p:cNvPr id="57" name="Line 21">
            <a:extLst>
              <a:ext uri="{FF2B5EF4-FFF2-40B4-BE49-F238E27FC236}">
                <a16:creationId xmlns:a16="http://schemas.microsoft.com/office/drawing/2014/main" id="{15E9CAAA-87F1-4E7B-8BD0-283E73EB9B74}"/>
              </a:ext>
            </a:extLst>
          </p:cNvPr>
          <p:cNvSpPr>
            <a:spLocks noChangeShapeType="1"/>
          </p:cNvSpPr>
          <p:nvPr/>
        </p:nvSpPr>
        <p:spPr bwMode="auto">
          <a:xfrm>
            <a:off x="2655768" y="2352004"/>
            <a:ext cx="0" cy="877182"/>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8" name="TextBox 57">
            <a:extLst>
              <a:ext uri="{FF2B5EF4-FFF2-40B4-BE49-F238E27FC236}">
                <a16:creationId xmlns:a16="http://schemas.microsoft.com/office/drawing/2014/main" id="{0CFDAD11-1113-42B8-A443-ADD548D083D8}"/>
              </a:ext>
            </a:extLst>
          </p:cNvPr>
          <p:cNvSpPr txBox="1"/>
          <p:nvPr/>
        </p:nvSpPr>
        <p:spPr>
          <a:xfrm>
            <a:off x="3777377" y="834663"/>
            <a:ext cx="8161651" cy="1328023"/>
          </a:xfrm>
          <a:prstGeom prst="roundRect">
            <a:avLst/>
          </a:prstGeom>
          <a:solidFill>
            <a:srgbClr val="15306B"/>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C92A"/>
                </a:solidFill>
                <a:effectLst/>
                <a:uLnTx/>
                <a:uFillTx/>
                <a:latin typeface="Roboto" panose="020B0604020202020204"/>
                <a:cs typeface="Arial" panose="020B0604020202020204" pitchFamily="34" charset="0"/>
              </a:defRPr>
            </a:lvl1p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92A"/>
                </a:solidFill>
                <a:effectLst/>
                <a:uLnTx/>
                <a:uFillTx/>
                <a:latin typeface="Roboto" panose="020B0604020202020204"/>
                <a:cs typeface="Arial" panose="020B0604020202020204" pitchFamily="34" charset="0"/>
              </a:rPr>
              <a:t>POINT:  It doesn’t matter how often the failure occurs.  What matters is how </a:t>
            </a:r>
            <a:r>
              <a:rPr kumimoji="0" lang="en-US" sz="2400" b="0" i="1" u="none" strike="noStrike" kern="0" cap="none" spc="0" normalizeH="0" baseline="0" noProof="0" dirty="0">
                <a:ln>
                  <a:noFill/>
                </a:ln>
                <a:solidFill>
                  <a:prstClr val="white"/>
                </a:solidFill>
                <a:effectLst/>
                <a:uLnTx/>
                <a:uFillTx/>
                <a:latin typeface="Roboto" panose="020B0604020202020204"/>
                <a:cs typeface="Arial" panose="020B0604020202020204" pitchFamily="34" charset="0"/>
              </a:rPr>
              <a:t>quickly</a:t>
            </a:r>
            <a:r>
              <a:rPr kumimoji="0" lang="en-US" sz="2400" b="0" i="0" u="none" strike="noStrike" kern="0" cap="none" spc="0" normalizeH="0" baseline="0" noProof="0" dirty="0">
                <a:ln>
                  <a:noFill/>
                </a:ln>
                <a:solidFill>
                  <a:srgbClr val="FFC92A"/>
                </a:solidFill>
                <a:effectLst/>
                <a:uLnTx/>
                <a:uFillTx/>
                <a:latin typeface="Roboto" panose="020B0604020202020204"/>
                <a:cs typeface="Arial" panose="020B0604020202020204" pitchFamily="34" charset="0"/>
              </a:rPr>
              <a:t> failure occurs once the Potential Failure Condition is detectable.</a:t>
            </a:r>
          </a:p>
        </p:txBody>
      </p:sp>
    </p:spTree>
    <p:extLst>
      <p:ext uri="{BB962C8B-B14F-4D97-AF65-F5344CB8AC3E}">
        <p14:creationId xmlns:p14="http://schemas.microsoft.com/office/powerpoint/2010/main" val="42669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p:bldP spid="53" grpId="0" animBg="1"/>
      <p:bldP spid="54" grpId="0" animBg="1"/>
      <p:bldP spid="55" grpId="0" animBg="1"/>
      <p:bldP spid="56" grpId="0"/>
      <p:bldP spid="5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19" name="Text Box 11">
            <a:extLst>
              <a:ext uri="{FF2B5EF4-FFF2-40B4-BE49-F238E27FC236}">
                <a16:creationId xmlns:a16="http://schemas.microsoft.com/office/drawing/2014/main" id="{04884E98-A37B-466C-94CD-6EA5E89C1B88}"/>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dirty="0">
              <a:solidFill>
                <a:srgbClr val="333333"/>
              </a:solidFill>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id="{14F04C83-5B46-4312-9E9A-F9F3387A6C60}"/>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21" name="Text Box 14">
            <a:extLst>
              <a:ext uri="{FF2B5EF4-FFF2-40B4-BE49-F238E27FC236}">
                <a16:creationId xmlns:a16="http://schemas.microsoft.com/office/drawing/2014/main" id="{0486B949-EC20-4C4C-9A8F-426B2B1CB463}"/>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39" name="Text Box 10">
            <a:extLst>
              <a:ext uri="{FF2B5EF4-FFF2-40B4-BE49-F238E27FC236}">
                <a16:creationId xmlns:a16="http://schemas.microsoft.com/office/drawing/2014/main" id="{54D58539-C228-4FCF-8405-2566E127338D}"/>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40" name="Text Box 15">
            <a:extLst>
              <a:ext uri="{FF2B5EF4-FFF2-40B4-BE49-F238E27FC236}">
                <a16:creationId xmlns:a16="http://schemas.microsoft.com/office/drawing/2014/main" id="{20989B7E-30ED-4DD4-84EC-30B01F5E52D2}"/>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41" name="Text Box 20">
            <a:extLst>
              <a:ext uri="{FF2B5EF4-FFF2-40B4-BE49-F238E27FC236}">
                <a16:creationId xmlns:a16="http://schemas.microsoft.com/office/drawing/2014/main" id="{5AA2DE2E-64FE-428C-9267-271A599322DA}"/>
              </a:ext>
            </a:extLst>
          </p:cNvPr>
          <p:cNvSpPr txBox="1">
            <a:spLocks noChangeArrowheads="1"/>
          </p:cNvSpPr>
          <p:nvPr/>
        </p:nvSpPr>
        <p:spPr bwMode="auto">
          <a:xfrm>
            <a:off x="6104456" y="3026163"/>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Visual evidence of cuts and frays</a:t>
            </a:r>
          </a:p>
        </p:txBody>
      </p:sp>
      <p:sp>
        <p:nvSpPr>
          <p:cNvPr id="42" name="Text Box 13">
            <a:extLst>
              <a:ext uri="{FF2B5EF4-FFF2-40B4-BE49-F238E27FC236}">
                <a16:creationId xmlns:a16="http://schemas.microsoft.com/office/drawing/2014/main" id="{94CC9619-C471-4A81-A80F-8BD76C3A86DA}"/>
              </a:ext>
            </a:extLst>
          </p:cNvPr>
          <p:cNvSpPr txBox="1">
            <a:spLocks noChangeArrowheads="1"/>
          </p:cNvSpPr>
          <p:nvPr/>
        </p:nvSpPr>
        <p:spPr bwMode="auto">
          <a:xfrm>
            <a:off x="-68293" y="2427112"/>
            <a:ext cx="141274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defRPr/>
            </a:pPr>
            <a:r>
              <a:rPr lang="en-US" altLang="en-US" sz="1700" b="1" dirty="0">
                <a:solidFill>
                  <a:srgbClr val="FFC92A"/>
                </a:solidFill>
                <a:latin typeface="Arial" panose="020B0604020202020204" pitchFamily="34" charset="0"/>
                <a:cs typeface="Arial" panose="020B0604020202020204" pitchFamily="34" charset="0"/>
              </a:rPr>
              <a:t>New V-Belt Installed</a:t>
            </a:r>
          </a:p>
        </p:txBody>
      </p:sp>
      <p:cxnSp>
        <p:nvCxnSpPr>
          <p:cNvPr id="43" name="Straight Connector 42">
            <a:extLst>
              <a:ext uri="{FF2B5EF4-FFF2-40B4-BE49-F238E27FC236}">
                <a16:creationId xmlns:a16="http://schemas.microsoft.com/office/drawing/2014/main" id="{45C2C2CC-C3A3-4E49-85BE-E351A90FDF74}"/>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sp>
        <p:nvSpPr>
          <p:cNvPr id="44" name="Text Box 10">
            <a:extLst>
              <a:ext uri="{FF2B5EF4-FFF2-40B4-BE49-F238E27FC236}">
                <a16:creationId xmlns:a16="http://schemas.microsoft.com/office/drawing/2014/main" id="{028CDE3C-907F-4C07-ABDD-FDB0549CF526}"/>
              </a:ext>
            </a:extLst>
          </p:cNvPr>
          <p:cNvSpPr txBox="1">
            <a:spLocks noChangeArrowheads="1"/>
          </p:cNvSpPr>
          <p:nvPr/>
        </p:nvSpPr>
        <p:spPr bwMode="auto">
          <a:xfrm>
            <a:off x="3200994" y="5692744"/>
            <a:ext cx="156446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srgbClr val="FFC92A"/>
                </a:solidFill>
                <a:cs typeface="Arial" panose="020B0604020202020204" pitchFamily="34" charset="0"/>
              </a:rPr>
              <a:t>6 months</a:t>
            </a:r>
          </a:p>
        </p:txBody>
      </p:sp>
      <p:cxnSp>
        <p:nvCxnSpPr>
          <p:cNvPr id="45" name="Straight Connector 44">
            <a:extLst>
              <a:ext uri="{FF2B5EF4-FFF2-40B4-BE49-F238E27FC236}">
                <a16:creationId xmlns:a16="http://schemas.microsoft.com/office/drawing/2014/main" id="{69B4CBDC-3F0F-4065-91DD-4365C31C53D3}"/>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46" name="Straight Connector 45">
            <a:extLst>
              <a:ext uri="{FF2B5EF4-FFF2-40B4-BE49-F238E27FC236}">
                <a16:creationId xmlns:a16="http://schemas.microsoft.com/office/drawing/2014/main" id="{C07B5FBF-A31D-47F9-8D80-EB1AA78BEE9F}"/>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47" name="Straight Connector 46">
            <a:extLst>
              <a:ext uri="{FF2B5EF4-FFF2-40B4-BE49-F238E27FC236}">
                <a16:creationId xmlns:a16="http://schemas.microsoft.com/office/drawing/2014/main" id="{4586B7BC-082D-45C0-843C-D68DC16CD604}"/>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
        <p:nvSpPr>
          <p:cNvPr id="48" name="Text Box 20">
            <a:extLst>
              <a:ext uri="{FF2B5EF4-FFF2-40B4-BE49-F238E27FC236}">
                <a16:creationId xmlns:a16="http://schemas.microsoft.com/office/drawing/2014/main" id="{568CD1DC-1E6E-403B-9D5D-F55957B23E10}"/>
              </a:ext>
            </a:extLst>
          </p:cNvPr>
          <p:cNvSpPr txBox="1">
            <a:spLocks noChangeArrowheads="1"/>
          </p:cNvSpPr>
          <p:nvPr/>
        </p:nvSpPr>
        <p:spPr bwMode="auto">
          <a:xfrm>
            <a:off x="5472327" y="5698115"/>
            <a:ext cx="129541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Belt breaks</a:t>
            </a:r>
          </a:p>
        </p:txBody>
      </p:sp>
      <p:sp>
        <p:nvSpPr>
          <p:cNvPr id="49" name="Text Box 29">
            <a:extLst>
              <a:ext uri="{FF2B5EF4-FFF2-40B4-BE49-F238E27FC236}">
                <a16:creationId xmlns:a16="http://schemas.microsoft.com/office/drawing/2014/main" id="{1164B10A-51DF-4EB0-A6BB-F4CE0008EBDC}"/>
              </a:ext>
            </a:extLst>
          </p:cNvPr>
          <p:cNvSpPr txBox="1">
            <a:spLocks noChangeArrowheads="1"/>
          </p:cNvSpPr>
          <p:nvPr/>
        </p:nvSpPr>
        <p:spPr bwMode="auto">
          <a:xfrm>
            <a:off x="2541942" y="2345650"/>
            <a:ext cx="3893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defRPr/>
            </a:pPr>
            <a:r>
              <a:rPr lang="en-US" altLang="en-US" sz="1600" i="1" dirty="0">
                <a:solidFill>
                  <a:srgbClr val="FFC92A"/>
                </a:solidFill>
                <a:latin typeface="Arial" panose="020B0604020202020204" pitchFamily="34" charset="0"/>
                <a:cs typeface="Arial" panose="020B0604020202020204" pitchFamily="34" charset="0"/>
              </a:rPr>
              <a:t>Belt is inspected just before visual evidence of wear is visually detectable</a:t>
            </a:r>
          </a:p>
        </p:txBody>
      </p:sp>
      <p:sp>
        <p:nvSpPr>
          <p:cNvPr id="50" name="Text Box 22">
            <a:extLst>
              <a:ext uri="{FF2B5EF4-FFF2-40B4-BE49-F238E27FC236}">
                <a16:creationId xmlns:a16="http://schemas.microsoft.com/office/drawing/2014/main" id="{211F9CB5-A65A-4A31-B226-718AE5F6A108}"/>
              </a:ext>
            </a:extLst>
          </p:cNvPr>
          <p:cNvSpPr txBox="1">
            <a:spLocks noChangeArrowheads="1"/>
          </p:cNvSpPr>
          <p:nvPr/>
        </p:nvSpPr>
        <p:spPr bwMode="auto">
          <a:xfrm>
            <a:off x="3777377" y="3610299"/>
            <a:ext cx="609600" cy="304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solidFill>
                  <a:srgbClr val="FFC000"/>
                </a:solidFill>
                <a:effectLst/>
                <a:uLnTx/>
                <a:uFillTx/>
                <a:sym typeface="Wingdings 2" panose="05020102010507070707" pitchFamily="18" charset="2"/>
              </a:rPr>
              <a:t></a:t>
            </a:r>
          </a:p>
        </p:txBody>
      </p:sp>
      <p:sp>
        <p:nvSpPr>
          <p:cNvPr id="51" name="Line 23">
            <a:extLst>
              <a:ext uri="{FF2B5EF4-FFF2-40B4-BE49-F238E27FC236}">
                <a16:creationId xmlns:a16="http://schemas.microsoft.com/office/drawing/2014/main" id="{A4F17549-A607-4BED-8BCB-0DDD6BC31926}"/>
              </a:ext>
            </a:extLst>
          </p:cNvPr>
          <p:cNvSpPr>
            <a:spLocks noChangeShapeType="1"/>
          </p:cNvSpPr>
          <p:nvPr/>
        </p:nvSpPr>
        <p:spPr bwMode="auto">
          <a:xfrm>
            <a:off x="3945652" y="3762699"/>
            <a:ext cx="0" cy="1883480"/>
          </a:xfrm>
          <a:prstGeom prst="line">
            <a:avLst/>
          </a:prstGeom>
          <a:noFill/>
          <a:ln w="1905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Text Box 31">
            <a:extLst>
              <a:ext uri="{FF2B5EF4-FFF2-40B4-BE49-F238E27FC236}">
                <a16:creationId xmlns:a16="http://schemas.microsoft.com/office/drawing/2014/main" id="{D56DAA47-CB30-4907-9EE6-F6F5F8A63EB3}"/>
              </a:ext>
            </a:extLst>
          </p:cNvPr>
          <p:cNvSpPr txBox="1">
            <a:spLocks noChangeArrowheads="1"/>
          </p:cNvSpPr>
          <p:nvPr/>
        </p:nvSpPr>
        <p:spPr bwMode="auto">
          <a:xfrm>
            <a:off x="4387848" y="3505200"/>
            <a:ext cx="38308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defRPr/>
            </a:pPr>
            <a:r>
              <a:rPr lang="en-US" altLang="en-US" sz="1600" i="1" dirty="0">
                <a:solidFill>
                  <a:srgbClr val="FFC92A"/>
                </a:solidFill>
                <a:latin typeface="Arial" panose="020B0604020202020204" pitchFamily="34" charset="0"/>
                <a:cs typeface="Arial" panose="020B0604020202020204" pitchFamily="34" charset="0"/>
              </a:rPr>
              <a:t>The visual evidence of wear is detected on the next inspection, 3 months later</a:t>
            </a:r>
          </a:p>
        </p:txBody>
      </p:sp>
      <p:sp>
        <p:nvSpPr>
          <p:cNvPr id="53" name="Line 21">
            <a:extLst>
              <a:ext uri="{FF2B5EF4-FFF2-40B4-BE49-F238E27FC236}">
                <a16:creationId xmlns:a16="http://schemas.microsoft.com/office/drawing/2014/main" id="{34846590-CF47-4BF0-A145-7319468C77E5}"/>
              </a:ext>
            </a:extLst>
          </p:cNvPr>
          <p:cNvSpPr>
            <a:spLocks noChangeShapeType="1"/>
          </p:cNvSpPr>
          <p:nvPr/>
        </p:nvSpPr>
        <p:spPr bwMode="auto">
          <a:xfrm>
            <a:off x="3951111" y="3352800"/>
            <a:ext cx="0" cy="342405"/>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Line 5">
            <a:extLst>
              <a:ext uri="{FF2B5EF4-FFF2-40B4-BE49-F238E27FC236}">
                <a16:creationId xmlns:a16="http://schemas.microsoft.com/office/drawing/2014/main" id="{0C57A62E-9B00-4ECD-8E42-F640783ACF9D}"/>
              </a:ext>
            </a:extLst>
          </p:cNvPr>
          <p:cNvSpPr>
            <a:spLocks noChangeShapeType="1"/>
          </p:cNvSpPr>
          <p:nvPr/>
        </p:nvSpPr>
        <p:spPr bwMode="auto">
          <a:xfrm flipH="1">
            <a:off x="4675551" y="4713236"/>
            <a:ext cx="958710" cy="584775"/>
          </a:xfrm>
          <a:prstGeom prst="line">
            <a:avLst/>
          </a:prstGeom>
          <a:noFill/>
          <a:ln w="317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Rectangle 27">
            <a:extLst>
              <a:ext uri="{FF2B5EF4-FFF2-40B4-BE49-F238E27FC236}">
                <a16:creationId xmlns:a16="http://schemas.microsoft.com/office/drawing/2014/main" id="{3168E683-3ED4-44D1-9825-686F9AD6272D}"/>
              </a:ext>
            </a:extLst>
          </p:cNvPr>
          <p:cNvSpPr>
            <a:spLocks noChangeArrowheads="1"/>
          </p:cNvSpPr>
          <p:nvPr/>
        </p:nvSpPr>
        <p:spPr bwMode="auto">
          <a:xfrm>
            <a:off x="5634261" y="4175826"/>
            <a:ext cx="3365934" cy="1147188"/>
          </a:xfrm>
          <a:prstGeom prst="rect">
            <a:avLst/>
          </a:prstGeom>
          <a:solidFill>
            <a:schemeClr val="bg1">
              <a:lumMod val="75000"/>
            </a:schemeClr>
          </a:solidFill>
          <a:ln w="19050">
            <a:solidFill>
              <a:srgbClr val="FFC000"/>
            </a:solidFill>
          </a:ln>
          <a:effectLst/>
        </p:spPr>
        <p:txBody>
          <a:bodyPr anchor="ctr"/>
          <a:lstStyle/>
          <a:p>
            <a:pPr algn="ctr"/>
            <a:r>
              <a:rPr lang="en-US" altLang="en-US" kern="0" dirty="0"/>
              <a:t>Minimum time remaining to do something about it…to take action to </a:t>
            </a:r>
            <a:r>
              <a:rPr lang="en-US" altLang="en-US" i="1" kern="0" dirty="0"/>
              <a:t>manage the consequences of failure</a:t>
            </a:r>
            <a:r>
              <a:rPr lang="en-US" altLang="en-US" kern="0" dirty="0"/>
              <a:t>…</a:t>
            </a:r>
          </a:p>
        </p:txBody>
      </p:sp>
      <p:sp>
        <p:nvSpPr>
          <p:cNvPr id="56" name="Text Box 10">
            <a:extLst>
              <a:ext uri="{FF2B5EF4-FFF2-40B4-BE49-F238E27FC236}">
                <a16:creationId xmlns:a16="http://schemas.microsoft.com/office/drawing/2014/main" id="{52A5A793-C7F9-4B0E-94C0-763789178C29}"/>
              </a:ext>
            </a:extLst>
          </p:cNvPr>
          <p:cNvSpPr txBox="1">
            <a:spLocks noChangeArrowheads="1"/>
          </p:cNvSpPr>
          <p:nvPr/>
        </p:nvSpPr>
        <p:spPr bwMode="auto">
          <a:xfrm>
            <a:off x="3799629" y="5354607"/>
            <a:ext cx="1564467"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500" b="1" dirty="0">
                <a:solidFill>
                  <a:prstClr val="white"/>
                </a:solidFill>
                <a:cs typeface="Arial" panose="020B0604020202020204" pitchFamily="34" charset="0"/>
              </a:rPr>
              <a:t>3 months</a:t>
            </a:r>
          </a:p>
        </p:txBody>
      </p:sp>
      <p:sp>
        <p:nvSpPr>
          <p:cNvPr id="57" name="Line 21">
            <a:extLst>
              <a:ext uri="{FF2B5EF4-FFF2-40B4-BE49-F238E27FC236}">
                <a16:creationId xmlns:a16="http://schemas.microsoft.com/office/drawing/2014/main" id="{15E9CAAA-87F1-4E7B-8BD0-283E73EB9B74}"/>
              </a:ext>
            </a:extLst>
          </p:cNvPr>
          <p:cNvSpPr>
            <a:spLocks noChangeShapeType="1"/>
          </p:cNvSpPr>
          <p:nvPr/>
        </p:nvSpPr>
        <p:spPr bwMode="auto">
          <a:xfrm>
            <a:off x="2655768" y="2352004"/>
            <a:ext cx="0" cy="877182"/>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 name="TextBox 31">
            <a:extLst>
              <a:ext uri="{FF2B5EF4-FFF2-40B4-BE49-F238E27FC236}">
                <a16:creationId xmlns:a16="http://schemas.microsoft.com/office/drawing/2014/main" id="{73839957-036C-4E6C-A236-7D902DC3685A}"/>
              </a:ext>
            </a:extLst>
          </p:cNvPr>
          <p:cNvSpPr txBox="1"/>
          <p:nvPr/>
        </p:nvSpPr>
        <p:spPr>
          <a:xfrm>
            <a:off x="3200994" y="892182"/>
            <a:ext cx="8838962" cy="1055608"/>
          </a:xfrm>
          <a:prstGeom prst="roundRect">
            <a:avLst/>
          </a:prstGeom>
          <a:solidFill>
            <a:srgbClr val="15306B"/>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C92A"/>
                </a:solidFill>
                <a:effectLst/>
                <a:uLnTx/>
                <a:uFillTx/>
                <a:latin typeface="Roboto" panose="020B0604020202020204"/>
                <a:cs typeface="Arial" panose="020B0604020202020204" pitchFamily="34" charset="0"/>
              </a:defRPr>
            </a:lvl1pPr>
          </a:lstStyle>
          <a:p>
            <a:r>
              <a:rPr lang="en-US" dirty="0"/>
              <a:t>Scenario 1:  Asset taken offline yearly.  Can it be monitored at intervals less than the P-F Interval?</a:t>
            </a:r>
          </a:p>
        </p:txBody>
      </p:sp>
    </p:spTree>
    <p:extLst>
      <p:ext uri="{BB962C8B-B14F-4D97-AF65-F5344CB8AC3E}">
        <p14:creationId xmlns:p14="http://schemas.microsoft.com/office/powerpoint/2010/main" val="348233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19" name="Text Box 11">
            <a:extLst>
              <a:ext uri="{FF2B5EF4-FFF2-40B4-BE49-F238E27FC236}">
                <a16:creationId xmlns:a16="http://schemas.microsoft.com/office/drawing/2014/main" id="{04884E98-A37B-466C-94CD-6EA5E89C1B88}"/>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dirty="0">
              <a:solidFill>
                <a:srgbClr val="333333"/>
              </a:solidFill>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id="{14F04C83-5B46-4312-9E9A-F9F3387A6C60}"/>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21" name="Text Box 14">
            <a:extLst>
              <a:ext uri="{FF2B5EF4-FFF2-40B4-BE49-F238E27FC236}">
                <a16:creationId xmlns:a16="http://schemas.microsoft.com/office/drawing/2014/main" id="{0486B949-EC20-4C4C-9A8F-426B2B1CB463}"/>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39" name="Text Box 10">
            <a:extLst>
              <a:ext uri="{FF2B5EF4-FFF2-40B4-BE49-F238E27FC236}">
                <a16:creationId xmlns:a16="http://schemas.microsoft.com/office/drawing/2014/main" id="{54D58539-C228-4FCF-8405-2566E127338D}"/>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40" name="Text Box 15">
            <a:extLst>
              <a:ext uri="{FF2B5EF4-FFF2-40B4-BE49-F238E27FC236}">
                <a16:creationId xmlns:a16="http://schemas.microsoft.com/office/drawing/2014/main" id="{20989B7E-30ED-4DD4-84EC-30B01F5E52D2}"/>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41" name="Text Box 20">
            <a:extLst>
              <a:ext uri="{FF2B5EF4-FFF2-40B4-BE49-F238E27FC236}">
                <a16:creationId xmlns:a16="http://schemas.microsoft.com/office/drawing/2014/main" id="{5AA2DE2E-64FE-428C-9267-271A599322DA}"/>
              </a:ext>
            </a:extLst>
          </p:cNvPr>
          <p:cNvSpPr txBox="1">
            <a:spLocks noChangeArrowheads="1"/>
          </p:cNvSpPr>
          <p:nvPr/>
        </p:nvSpPr>
        <p:spPr bwMode="auto">
          <a:xfrm>
            <a:off x="6104456" y="3026163"/>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Visual evidence of cuts and frays</a:t>
            </a:r>
          </a:p>
        </p:txBody>
      </p:sp>
      <p:sp>
        <p:nvSpPr>
          <p:cNvPr id="42" name="Text Box 13">
            <a:extLst>
              <a:ext uri="{FF2B5EF4-FFF2-40B4-BE49-F238E27FC236}">
                <a16:creationId xmlns:a16="http://schemas.microsoft.com/office/drawing/2014/main" id="{94CC9619-C471-4A81-A80F-8BD76C3A86DA}"/>
              </a:ext>
            </a:extLst>
          </p:cNvPr>
          <p:cNvSpPr txBox="1">
            <a:spLocks noChangeArrowheads="1"/>
          </p:cNvSpPr>
          <p:nvPr/>
        </p:nvSpPr>
        <p:spPr bwMode="auto">
          <a:xfrm>
            <a:off x="-68293" y="2427112"/>
            <a:ext cx="141274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defRPr/>
            </a:pPr>
            <a:r>
              <a:rPr lang="en-US" altLang="en-US" sz="1700" b="1" dirty="0">
                <a:solidFill>
                  <a:srgbClr val="FFC92A"/>
                </a:solidFill>
                <a:latin typeface="Arial" panose="020B0604020202020204" pitchFamily="34" charset="0"/>
                <a:cs typeface="Arial" panose="020B0604020202020204" pitchFamily="34" charset="0"/>
              </a:rPr>
              <a:t>New V-Belt Installed</a:t>
            </a:r>
          </a:p>
        </p:txBody>
      </p:sp>
      <p:cxnSp>
        <p:nvCxnSpPr>
          <p:cNvPr id="43" name="Straight Connector 42">
            <a:extLst>
              <a:ext uri="{FF2B5EF4-FFF2-40B4-BE49-F238E27FC236}">
                <a16:creationId xmlns:a16="http://schemas.microsoft.com/office/drawing/2014/main" id="{45C2C2CC-C3A3-4E49-85BE-E351A90FDF74}"/>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sp>
        <p:nvSpPr>
          <p:cNvPr id="44" name="Text Box 10">
            <a:extLst>
              <a:ext uri="{FF2B5EF4-FFF2-40B4-BE49-F238E27FC236}">
                <a16:creationId xmlns:a16="http://schemas.microsoft.com/office/drawing/2014/main" id="{028CDE3C-907F-4C07-ABDD-FDB0549CF526}"/>
              </a:ext>
            </a:extLst>
          </p:cNvPr>
          <p:cNvSpPr txBox="1">
            <a:spLocks noChangeArrowheads="1"/>
          </p:cNvSpPr>
          <p:nvPr/>
        </p:nvSpPr>
        <p:spPr bwMode="auto">
          <a:xfrm>
            <a:off x="3200994" y="5692744"/>
            <a:ext cx="156446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srgbClr val="FFC92A"/>
                </a:solidFill>
                <a:cs typeface="Arial" panose="020B0604020202020204" pitchFamily="34" charset="0"/>
              </a:rPr>
              <a:t>6 months</a:t>
            </a:r>
          </a:p>
        </p:txBody>
      </p:sp>
      <p:cxnSp>
        <p:nvCxnSpPr>
          <p:cNvPr id="45" name="Straight Connector 44">
            <a:extLst>
              <a:ext uri="{FF2B5EF4-FFF2-40B4-BE49-F238E27FC236}">
                <a16:creationId xmlns:a16="http://schemas.microsoft.com/office/drawing/2014/main" id="{69B4CBDC-3F0F-4065-91DD-4365C31C53D3}"/>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46" name="Straight Connector 45">
            <a:extLst>
              <a:ext uri="{FF2B5EF4-FFF2-40B4-BE49-F238E27FC236}">
                <a16:creationId xmlns:a16="http://schemas.microsoft.com/office/drawing/2014/main" id="{C07B5FBF-A31D-47F9-8D80-EB1AA78BEE9F}"/>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47" name="Straight Connector 46">
            <a:extLst>
              <a:ext uri="{FF2B5EF4-FFF2-40B4-BE49-F238E27FC236}">
                <a16:creationId xmlns:a16="http://schemas.microsoft.com/office/drawing/2014/main" id="{4586B7BC-082D-45C0-843C-D68DC16CD604}"/>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
        <p:nvSpPr>
          <p:cNvPr id="48" name="Text Box 20">
            <a:extLst>
              <a:ext uri="{FF2B5EF4-FFF2-40B4-BE49-F238E27FC236}">
                <a16:creationId xmlns:a16="http://schemas.microsoft.com/office/drawing/2014/main" id="{568CD1DC-1E6E-403B-9D5D-F55957B23E10}"/>
              </a:ext>
            </a:extLst>
          </p:cNvPr>
          <p:cNvSpPr txBox="1">
            <a:spLocks noChangeArrowheads="1"/>
          </p:cNvSpPr>
          <p:nvPr/>
        </p:nvSpPr>
        <p:spPr bwMode="auto">
          <a:xfrm>
            <a:off x="5472327" y="5698115"/>
            <a:ext cx="129541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Belt breaks</a:t>
            </a:r>
          </a:p>
        </p:txBody>
      </p:sp>
      <p:sp>
        <p:nvSpPr>
          <p:cNvPr id="49" name="Text Box 29">
            <a:extLst>
              <a:ext uri="{FF2B5EF4-FFF2-40B4-BE49-F238E27FC236}">
                <a16:creationId xmlns:a16="http://schemas.microsoft.com/office/drawing/2014/main" id="{1164B10A-51DF-4EB0-A6BB-F4CE0008EBDC}"/>
              </a:ext>
            </a:extLst>
          </p:cNvPr>
          <p:cNvSpPr txBox="1">
            <a:spLocks noChangeArrowheads="1"/>
          </p:cNvSpPr>
          <p:nvPr/>
        </p:nvSpPr>
        <p:spPr bwMode="auto">
          <a:xfrm>
            <a:off x="2541942" y="2345650"/>
            <a:ext cx="3893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defRPr/>
            </a:pPr>
            <a:r>
              <a:rPr lang="en-US" altLang="en-US" sz="1600" i="1" dirty="0">
                <a:solidFill>
                  <a:srgbClr val="FFC92A"/>
                </a:solidFill>
                <a:latin typeface="Arial" panose="020B0604020202020204" pitchFamily="34" charset="0"/>
                <a:cs typeface="Arial" panose="020B0604020202020204" pitchFamily="34" charset="0"/>
              </a:rPr>
              <a:t>Belt is inspected just before visual evidence of wear is visually detectable</a:t>
            </a:r>
          </a:p>
        </p:txBody>
      </p:sp>
      <p:sp>
        <p:nvSpPr>
          <p:cNvPr id="50" name="Text Box 22">
            <a:extLst>
              <a:ext uri="{FF2B5EF4-FFF2-40B4-BE49-F238E27FC236}">
                <a16:creationId xmlns:a16="http://schemas.microsoft.com/office/drawing/2014/main" id="{211F9CB5-A65A-4A31-B226-718AE5F6A108}"/>
              </a:ext>
            </a:extLst>
          </p:cNvPr>
          <p:cNvSpPr txBox="1">
            <a:spLocks noChangeArrowheads="1"/>
          </p:cNvSpPr>
          <p:nvPr/>
        </p:nvSpPr>
        <p:spPr bwMode="auto">
          <a:xfrm>
            <a:off x="3777377" y="3610299"/>
            <a:ext cx="609600" cy="304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solidFill>
                  <a:srgbClr val="FFC000"/>
                </a:solidFill>
                <a:effectLst/>
                <a:uLnTx/>
                <a:uFillTx/>
                <a:sym typeface="Wingdings 2" panose="05020102010507070707" pitchFamily="18" charset="2"/>
              </a:rPr>
              <a:t></a:t>
            </a:r>
          </a:p>
        </p:txBody>
      </p:sp>
      <p:sp>
        <p:nvSpPr>
          <p:cNvPr id="51" name="Line 23">
            <a:extLst>
              <a:ext uri="{FF2B5EF4-FFF2-40B4-BE49-F238E27FC236}">
                <a16:creationId xmlns:a16="http://schemas.microsoft.com/office/drawing/2014/main" id="{A4F17549-A607-4BED-8BCB-0DDD6BC31926}"/>
              </a:ext>
            </a:extLst>
          </p:cNvPr>
          <p:cNvSpPr>
            <a:spLocks noChangeShapeType="1"/>
          </p:cNvSpPr>
          <p:nvPr/>
        </p:nvSpPr>
        <p:spPr bwMode="auto">
          <a:xfrm>
            <a:off x="3945652" y="3762699"/>
            <a:ext cx="0" cy="1883480"/>
          </a:xfrm>
          <a:prstGeom prst="line">
            <a:avLst/>
          </a:prstGeom>
          <a:noFill/>
          <a:ln w="1905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Text Box 31">
            <a:extLst>
              <a:ext uri="{FF2B5EF4-FFF2-40B4-BE49-F238E27FC236}">
                <a16:creationId xmlns:a16="http://schemas.microsoft.com/office/drawing/2014/main" id="{D56DAA47-CB30-4907-9EE6-F6F5F8A63EB3}"/>
              </a:ext>
            </a:extLst>
          </p:cNvPr>
          <p:cNvSpPr txBox="1">
            <a:spLocks noChangeArrowheads="1"/>
          </p:cNvSpPr>
          <p:nvPr/>
        </p:nvSpPr>
        <p:spPr bwMode="auto">
          <a:xfrm>
            <a:off x="4387848" y="3505200"/>
            <a:ext cx="38308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defRPr/>
            </a:pPr>
            <a:r>
              <a:rPr lang="en-US" altLang="en-US" sz="1600" i="1" dirty="0">
                <a:solidFill>
                  <a:srgbClr val="FFC92A"/>
                </a:solidFill>
                <a:latin typeface="Arial" panose="020B0604020202020204" pitchFamily="34" charset="0"/>
                <a:cs typeface="Arial" panose="020B0604020202020204" pitchFamily="34" charset="0"/>
              </a:rPr>
              <a:t>The visual evidence of wear is detected on the next inspection, 3 months later</a:t>
            </a:r>
          </a:p>
        </p:txBody>
      </p:sp>
      <p:sp>
        <p:nvSpPr>
          <p:cNvPr id="53" name="Line 21">
            <a:extLst>
              <a:ext uri="{FF2B5EF4-FFF2-40B4-BE49-F238E27FC236}">
                <a16:creationId xmlns:a16="http://schemas.microsoft.com/office/drawing/2014/main" id="{34846590-CF47-4BF0-A145-7319468C77E5}"/>
              </a:ext>
            </a:extLst>
          </p:cNvPr>
          <p:cNvSpPr>
            <a:spLocks noChangeShapeType="1"/>
          </p:cNvSpPr>
          <p:nvPr/>
        </p:nvSpPr>
        <p:spPr bwMode="auto">
          <a:xfrm>
            <a:off x="3951111" y="3352800"/>
            <a:ext cx="0" cy="342405"/>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Line 5">
            <a:extLst>
              <a:ext uri="{FF2B5EF4-FFF2-40B4-BE49-F238E27FC236}">
                <a16:creationId xmlns:a16="http://schemas.microsoft.com/office/drawing/2014/main" id="{0C57A62E-9B00-4ECD-8E42-F640783ACF9D}"/>
              </a:ext>
            </a:extLst>
          </p:cNvPr>
          <p:cNvSpPr>
            <a:spLocks noChangeShapeType="1"/>
          </p:cNvSpPr>
          <p:nvPr/>
        </p:nvSpPr>
        <p:spPr bwMode="auto">
          <a:xfrm flipH="1">
            <a:off x="4675551" y="4713236"/>
            <a:ext cx="958710" cy="584775"/>
          </a:xfrm>
          <a:prstGeom prst="line">
            <a:avLst/>
          </a:prstGeom>
          <a:noFill/>
          <a:ln w="317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Rectangle 27">
            <a:extLst>
              <a:ext uri="{FF2B5EF4-FFF2-40B4-BE49-F238E27FC236}">
                <a16:creationId xmlns:a16="http://schemas.microsoft.com/office/drawing/2014/main" id="{3168E683-3ED4-44D1-9825-686F9AD6272D}"/>
              </a:ext>
            </a:extLst>
          </p:cNvPr>
          <p:cNvSpPr>
            <a:spLocks noChangeArrowheads="1"/>
          </p:cNvSpPr>
          <p:nvPr/>
        </p:nvSpPr>
        <p:spPr bwMode="auto">
          <a:xfrm>
            <a:off x="5634261" y="4175826"/>
            <a:ext cx="3365934" cy="1147188"/>
          </a:xfrm>
          <a:prstGeom prst="rect">
            <a:avLst/>
          </a:prstGeom>
          <a:solidFill>
            <a:schemeClr val="bg1">
              <a:lumMod val="75000"/>
            </a:schemeClr>
          </a:solidFill>
          <a:ln w="19050">
            <a:solidFill>
              <a:srgbClr val="FFC000"/>
            </a:solidFill>
          </a:ln>
          <a:effectLst/>
        </p:spPr>
        <p:txBody>
          <a:bodyPr anchor="ctr"/>
          <a:lstStyle/>
          <a:p>
            <a:pPr algn="ctr"/>
            <a:r>
              <a:rPr lang="en-US" altLang="en-US" kern="0" dirty="0"/>
              <a:t>Minimum time remaining to do something about it…to take action to </a:t>
            </a:r>
            <a:r>
              <a:rPr lang="en-US" altLang="en-US" i="1" kern="0" dirty="0"/>
              <a:t>manage the consequences of failure</a:t>
            </a:r>
            <a:r>
              <a:rPr lang="en-US" altLang="en-US" kern="0" dirty="0"/>
              <a:t>…</a:t>
            </a:r>
          </a:p>
        </p:txBody>
      </p:sp>
      <p:sp>
        <p:nvSpPr>
          <p:cNvPr id="56" name="Text Box 10">
            <a:extLst>
              <a:ext uri="{FF2B5EF4-FFF2-40B4-BE49-F238E27FC236}">
                <a16:creationId xmlns:a16="http://schemas.microsoft.com/office/drawing/2014/main" id="{52A5A793-C7F9-4B0E-94C0-763789178C29}"/>
              </a:ext>
            </a:extLst>
          </p:cNvPr>
          <p:cNvSpPr txBox="1">
            <a:spLocks noChangeArrowheads="1"/>
          </p:cNvSpPr>
          <p:nvPr/>
        </p:nvSpPr>
        <p:spPr bwMode="auto">
          <a:xfrm>
            <a:off x="3799629" y="5354607"/>
            <a:ext cx="1564467"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500" b="1" dirty="0">
                <a:solidFill>
                  <a:prstClr val="white"/>
                </a:solidFill>
                <a:cs typeface="Arial" panose="020B0604020202020204" pitchFamily="34" charset="0"/>
              </a:rPr>
              <a:t>3 months</a:t>
            </a:r>
          </a:p>
        </p:txBody>
      </p:sp>
      <p:sp>
        <p:nvSpPr>
          <p:cNvPr id="57" name="Line 21">
            <a:extLst>
              <a:ext uri="{FF2B5EF4-FFF2-40B4-BE49-F238E27FC236}">
                <a16:creationId xmlns:a16="http://schemas.microsoft.com/office/drawing/2014/main" id="{15E9CAAA-87F1-4E7B-8BD0-283E73EB9B74}"/>
              </a:ext>
            </a:extLst>
          </p:cNvPr>
          <p:cNvSpPr>
            <a:spLocks noChangeShapeType="1"/>
          </p:cNvSpPr>
          <p:nvPr/>
        </p:nvSpPr>
        <p:spPr bwMode="auto">
          <a:xfrm>
            <a:off x="2655768" y="2352004"/>
            <a:ext cx="0" cy="877182"/>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 name="TextBox 32">
            <a:extLst>
              <a:ext uri="{FF2B5EF4-FFF2-40B4-BE49-F238E27FC236}">
                <a16:creationId xmlns:a16="http://schemas.microsoft.com/office/drawing/2014/main" id="{72EF9ACF-F0CB-48FE-863D-E4EFFE40C099}"/>
              </a:ext>
            </a:extLst>
          </p:cNvPr>
          <p:cNvSpPr txBox="1"/>
          <p:nvPr/>
        </p:nvSpPr>
        <p:spPr>
          <a:xfrm>
            <a:off x="3388530" y="985540"/>
            <a:ext cx="8555376" cy="1055608"/>
          </a:xfrm>
          <a:prstGeom prst="roundRect">
            <a:avLst/>
          </a:prstGeom>
          <a:solidFill>
            <a:srgbClr val="15306B"/>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C92A"/>
                </a:solidFill>
                <a:effectLst/>
                <a:uLnTx/>
                <a:uFillTx/>
                <a:latin typeface="Roboto" panose="020B0604020202020204"/>
                <a:cs typeface="Arial" panose="020B0604020202020204" pitchFamily="34" charset="0"/>
              </a:defRPr>
            </a:lvl1pPr>
          </a:lstStyle>
          <a:p>
            <a:r>
              <a:rPr lang="en-US" dirty="0"/>
              <a:t>Scenario 2:  Asset taken offline every month.  Can it be monitored at intervals less than the P-F Interval?</a:t>
            </a:r>
          </a:p>
        </p:txBody>
      </p:sp>
      <p:sp>
        <p:nvSpPr>
          <p:cNvPr id="34" name="Thought Bubble: Cloud 33">
            <a:extLst>
              <a:ext uri="{FF2B5EF4-FFF2-40B4-BE49-F238E27FC236}">
                <a16:creationId xmlns:a16="http://schemas.microsoft.com/office/drawing/2014/main" id="{A8717772-AA8D-4310-ADA4-859397F7734C}"/>
              </a:ext>
            </a:extLst>
          </p:cNvPr>
          <p:cNvSpPr/>
          <p:nvPr/>
        </p:nvSpPr>
        <p:spPr>
          <a:xfrm>
            <a:off x="9677400" y="3373402"/>
            <a:ext cx="2091216" cy="1055608"/>
          </a:xfrm>
          <a:prstGeom prst="cloudCallout">
            <a:avLst>
              <a:gd name="adj1" fmla="val -72383"/>
              <a:gd name="adj2" fmla="val 52470"/>
            </a:avLst>
          </a:prstGeom>
          <a:no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Shutdown Schedules…</a:t>
            </a:r>
          </a:p>
        </p:txBody>
      </p:sp>
    </p:spTree>
    <p:extLst>
      <p:ext uri="{BB962C8B-B14F-4D97-AF65-F5344CB8AC3E}">
        <p14:creationId xmlns:p14="http://schemas.microsoft.com/office/powerpoint/2010/main" val="400464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a:extLst>
              <a:ext uri="{FF2B5EF4-FFF2-40B4-BE49-F238E27FC236}">
                <a16:creationId xmlns:a16="http://schemas.microsoft.com/office/drawing/2014/main" id="{720B7287-FD7F-4260-BC3C-98B53E09DB20}"/>
              </a:ext>
            </a:extLst>
          </p:cNvPr>
          <p:cNvSpPr>
            <a:spLocks noChangeShapeType="1"/>
          </p:cNvSpPr>
          <p:nvPr/>
        </p:nvSpPr>
        <p:spPr bwMode="auto">
          <a:xfrm>
            <a:off x="1320572" y="2827287"/>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6">
            <a:extLst>
              <a:ext uri="{FF2B5EF4-FFF2-40B4-BE49-F238E27FC236}">
                <a16:creationId xmlns:a16="http://schemas.microsoft.com/office/drawing/2014/main" id="{F4F426F9-F552-4F21-AD12-3D781F172760}"/>
              </a:ext>
            </a:extLst>
          </p:cNvPr>
          <p:cNvSpPr>
            <a:spLocks noChangeShapeType="1"/>
          </p:cNvSpPr>
          <p:nvPr/>
        </p:nvSpPr>
        <p:spPr bwMode="auto">
          <a:xfrm>
            <a:off x="1309282" y="5340299"/>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13116A36-815E-414E-A4D3-2A5A7741200A}"/>
              </a:ext>
            </a:extLst>
          </p:cNvPr>
          <p:cNvSpPr txBox="1">
            <a:spLocks noChangeArrowheads="1"/>
          </p:cNvSpPr>
          <p:nvPr/>
        </p:nvSpPr>
        <p:spPr bwMode="auto">
          <a:xfrm rot="16200000">
            <a:off x="-213745" y="3890493"/>
            <a:ext cx="2678111" cy="3539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Resistance to Failure</a:t>
            </a:r>
          </a:p>
        </p:txBody>
      </p:sp>
      <p:sp>
        <p:nvSpPr>
          <p:cNvPr id="12" name="Text Box 8">
            <a:extLst>
              <a:ext uri="{FF2B5EF4-FFF2-40B4-BE49-F238E27FC236}">
                <a16:creationId xmlns:a16="http://schemas.microsoft.com/office/drawing/2014/main" id="{49EBB2EE-E7F2-4050-B28E-E362265A390B}"/>
              </a:ext>
            </a:extLst>
          </p:cNvPr>
          <p:cNvSpPr txBox="1">
            <a:spLocks noChangeArrowheads="1"/>
          </p:cNvSpPr>
          <p:nvPr/>
        </p:nvSpPr>
        <p:spPr bwMode="auto">
          <a:xfrm>
            <a:off x="1306287" y="5399037"/>
            <a:ext cx="685800" cy="35394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Time</a:t>
            </a:r>
          </a:p>
        </p:txBody>
      </p:sp>
      <p:sp>
        <p:nvSpPr>
          <p:cNvPr id="13" name="Arc 9">
            <a:extLst>
              <a:ext uri="{FF2B5EF4-FFF2-40B4-BE49-F238E27FC236}">
                <a16:creationId xmlns:a16="http://schemas.microsoft.com/office/drawing/2014/main" id="{2EFFC660-66AC-4B17-82E2-4B6D9B91A898}"/>
              </a:ext>
            </a:extLst>
          </p:cNvPr>
          <p:cNvSpPr>
            <a:spLocks/>
          </p:cNvSpPr>
          <p:nvPr/>
        </p:nvSpPr>
        <p:spPr bwMode="auto">
          <a:xfrm>
            <a:off x="608172" y="3012370"/>
            <a:ext cx="4535099" cy="232951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2">
            <a:extLst>
              <a:ext uri="{FF2B5EF4-FFF2-40B4-BE49-F238E27FC236}">
                <a16:creationId xmlns:a16="http://schemas.microsoft.com/office/drawing/2014/main" id="{64292A32-424A-4442-94C3-7010B9E3FC0F}"/>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88623BD-87E9-4570-9320-87D62AC415E1}"/>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schemeClr val="bg1"/>
              </a:solidFill>
              <a:effectLst/>
              <a:uLnTx/>
              <a:uFillTx/>
              <a:latin typeface="Roboto" panose="020B0604020202020204" charset="0"/>
              <a:ea typeface="Roboto" panose="020B0604020202020204" charset="0"/>
              <a:cs typeface="+mn-cs"/>
            </a:endParaRPr>
          </a:p>
        </p:txBody>
      </p:sp>
      <p:sp>
        <p:nvSpPr>
          <p:cNvPr id="19" name="Text Box 11">
            <a:extLst>
              <a:ext uri="{FF2B5EF4-FFF2-40B4-BE49-F238E27FC236}">
                <a16:creationId xmlns:a16="http://schemas.microsoft.com/office/drawing/2014/main" id="{04884E98-A37B-466C-94CD-6EA5E89C1B88}"/>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defRPr/>
            </a:pPr>
            <a:endParaRPr lang="en-US" altLang="en-US" sz="1400" b="1" dirty="0">
              <a:solidFill>
                <a:srgbClr val="333333"/>
              </a:solidFill>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id="{14F04C83-5B46-4312-9E9A-F9F3387A6C60}"/>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prstClr val="white"/>
              </a:solidFill>
              <a:latin typeface="Arial" panose="020B0604020202020204" pitchFamily="34" charset="0"/>
              <a:cs typeface="Arial" panose="020B0604020202020204" pitchFamily="34" charset="0"/>
            </a:endParaRPr>
          </a:p>
        </p:txBody>
      </p:sp>
      <p:sp>
        <p:nvSpPr>
          <p:cNvPr id="21" name="Text Box 14">
            <a:extLst>
              <a:ext uri="{FF2B5EF4-FFF2-40B4-BE49-F238E27FC236}">
                <a16:creationId xmlns:a16="http://schemas.microsoft.com/office/drawing/2014/main" id="{0486B949-EC20-4C4C-9A8F-426B2B1CB463}"/>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a:spcBef>
                <a:spcPct val="50000"/>
              </a:spcBef>
              <a:defRPr/>
            </a:pPr>
            <a:r>
              <a:rPr lang="en-US" altLang="en-US" sz="1400" b="1" dirty="0">
                <a:solidFill>
                  <a:prstClr val="white"/>
                </a:solidFill>
                <a:latin typeface="Arial" panose="020B0604020202020204" pitchFamily="34" charset="0"/>
                <a:cs typeface="Arial" panose="020B0604020202020204" pitchFamily="34" charset="0"/>
                <a:sym typeface="Wingdings 2" panose="05020102010507070707" pitchFamily="18" charset="2"/>
              </a:rPr>
              <a:t></a:t>
            </a:r>
          </a:p>
        </p:txBody>
      </p:sp>
      <p:sp>
        <p:nvSpPr>
          <p:cNvPr id="29" name="Text Box 10">
            <a:extLst>
              <a:ext uri="{FF2B5EF4-FFF2-40B4-BE49-F238E27FC236}">
                <a16:creationId xmlns:a16="http://schemas.microsoft.com/office/drawing/2014/main" id="{87809114-C33F-4803-9F0E-E66F79B17F63}"/>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F: Failure</a:t>
            </a:r>
          </a:p>
        </p:txBody>
      </p:sp>
      <p:sp>
        <p:nvSpPr>
          <p:cNvPr id="30" name="Text Box 15">
            <a:extLst>
              <a:ext uri="{FF2B5EF4-FFF2-40B4-BE49-F238E27FC236}">
                <a16:creationId xmlns:a16="http://schemas.microsoft.com/office/drawing/2014/main" id="{CFA696B9-BD18-4C40-9139-48A4B27055E4}"/>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b="1" dirty="0">
                <a:solidFill>
                  <a:prstClr val="white"/>
                </a:solidFill>
                <a:cs typeface="Arial" panose="020B0604020202020204" pitchFamily="34" charset="0"/>
              </a:rPr>
              <a:t>P: Potential Failure Condition:</a:t>
            </a:r>
          </a:p>
        </p:txBody>
      </p:sp>
      <p:sp>
        <p:nvSpPr>
          <p:cNvPr id="31" name="Text Box 20">
            <a:extLst>
              <a:ext uri="{FF2B5EF4-FFF2-40B4-BE49-F238E27FC236}">
                <a16:creationId xmlns:a16="http://schemas.microsoft.com/office/drawing/2014/main" id="{0842111E-8BBF-47D2-B1DA-9E68C9DCBEF4}"/>
              </a:ext>
            </a:extLst>
          </p:cNvPr>
          <p:cNvSpPr txBox="1">
            <a:spLocks noChangeArrowheads="1"/>
          </p:cNvSpPr>
          <p:nvPr/>
        </p:nvSpPr>
        <p:spPr bwMode="auto">
          <a:xfrm>
            <a:off x="6104456" y="3026163"/>
            <a:ext cx="4114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Brake pads worn to only 1/16” remaining</a:t>
            </a:r>
          </a:p>
        </p:txBody>
      </p:sp>
      <p:sp>
        <p:nvSpPr>
          <p:cNvPr id="32" name="Text Box 13">
            <a:extLst>
              <a:ext uri="{FF2B5EF4-FFF2-40B4-BE49-F238E27FC236}">
                <a16:creationId xmlns:a16="http://schemas.microsoft.com/office/drawing/2014/main" id="{DB4434B6-7365-445B-AAE6-0A2B2997D4E7}"/>
              </a:ext>
            </a:extLst>
          </p:cNvPr>
          <p:cNvSpPr txBox="1">
            <a:spLocks noChangeArrowheads="1"/>
          </p:cNvSpPr>
          <p:nvPr/>
        </p:nvSpPr>
        <p:spPr bwMode="auto">
          <a:xfrm>
            <a:off x="-68293" y="2427112"/>
            <a:ext cx="141274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spcBef>
                <a:spcPct val="50000"/>
              </a:spcBef>
              <a:defRPr sz="1700" b="1">
                <a:solidFill>
                  <a:srgbClr val="C00000"/>
                </a:solidFill>
                <a:latin typeface="Arial" panose="020B0604020202020204" pitchFamily="34" charset="0"/>
                <a:cs typeface="Arial" panose="020B0604020202020204" pitchFamily="34" charset="0"/>
              </a:defRPr>
            </a:lvl1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altLang="en-US" sz="1700" b="1" i="0" u="none" strike="noStrike" kern="0" cap="none" spc="0" normalizeH="0" baseline="0" noProof="0" dirty="0">
                <a:ln>
                  <a:noFill/>
                </a:ln>
                <a:solidFill>
                  <a:srgbClr val="FFC92A"/>
                </a:solidFill>
                <a:effectLst/>
                <a:uLnTx/>
                <a:uFillTx/>
                <a:latin typeface="Arial" panose="020B0604020202020204" pitchFamily="34" charset="0"/>
                <a:cs typeface="Arial" panose="020B0604020202020204" pitchFamily="34" charset="0"/>
              </a:rPr>
              <a:t>Brake Pads Installed</a:t>
            </a:r>
          </a:p>
        </p:txBody>
      </p:sp>
      <p:cxnSp>
        <p:nvCxnSpPr>
          <p:cNvPr id="33" name="Straight Connector 32">
            <a:extLst>
              <a:ext uri="{FF2B5EF4-FFF2-40B4-BE49-F238E27FC236}">
                <a16:creationId xmlns:a16="http://schemas.microsoft.com/office/drawing/2014/main" id="{3D545D8A-7FA0-4C5C-B790-DED3909E3477}"/>
              </a:ext>
            </a:extLst>
          </p:cNvPr>
          <p:cNvCxnSpPr>
            <a:cxnSpLocks/>
          </p:cNvCxnSpPr>
          <p:nvPr/>
        </p:nvCxnSpPr>
        <p:spPr>
          <a:xfrm>
            <a:off x="5143272" y="5341887"/>
            <a:ext cx="0" cy="759445"/>
          </a:xfrm>
          <a:prstGeom prst="line">
            <a:avLst/>
          </a:prstGeom>
          <a:noFill/>
          <a:ln w="9525" cap="flat" cmpd="sng" algn="ctr">
            <a:solidFill>
              <a:sysClr val="window" lastClr="FFFFFF"/>
            </a:solidFill>
            <a:prstDash val="dash"/>
          </a:ln>
          <a:effectLst/>
        </p:spPr>
      </p:cxnSp>
      <p:sp>
        <p:nvSpPr>
          <p:cNvPr id="34" name="Text Box 10">
            <a:extLst>
              <a:ext uri="{FF2B5EF4-FFF2-40B4-BE49-F238E27FC236}">
                <a16:creationId xmlns:a16="http://schemas.microsoft.com/office/drawing/2014/main" id="{560759BE-B9B4-4EA4-8980-89A6EC820C07}"/>
              </a:ext>
            </a:extLst>
          </p:cNvPr>
          <p:cNvSpPr txBox="1">
            <a:spLocks noChangeArrowheads="1"/>
          </p:cNvSpPr>
          <p:nvPr/>
        </p:nvSpPr>
        <p:spPr bwMode="auto">
          <a:xfrm>
            <a:off x="3200994" y="5692744"/>
            <a:ext cx="156446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defRPr/>
            </a:pPr>
            <a:r>
              <a:rPr lang="en-US" altLang="en-US" sz="1700" b="1" dirty="0">
                <a:solidFill>
                  <a:srgbClr val="FFC92A"/>
                </a:solidFill>
                <a:cs typeface="Arial" panose="020B0604020202020204" pitchFamily="34" charset="0"/>
              </a:rPr>
              <a:t>1 Year</a:t>
            </a:r>
          </a:p>
        </p:txBody>
      </p:sp>
      <p:cxnSp>
        <p:nvCxnSpPr>
          <p:cNvPr id="35" name="Straight Connector 34">
            <a:extLst>
              <a:ext uri="{FF2B5EF4-FFF2-40B4-BE49-F238E27FC236}">
                <a16:creationId xmlns:a16="http://schemas.microsoft.com/office/drawing/2014/main" id="{B2CEA079-23D8-4BFA-B85E-9DBCA2E077F2}"/>
              </a:ext>
            </a:extLst>
          </p:cNvPr>
          <p:cNvCxnSpPr>
            <a:cxnSpLocks/>
          </p:cNvCxnSpPr>
          <p:nvPr/>
        </p:nvCxnSpPr>
        <p:spPr>
          <a:xfrm>
            <a:off x="2741157" y="3269892"/>
            <a:ext cx="0" cy="2831440"/>
          </a:xfrm>
          <a:prstGeom prst="line">
            <a:avLst/>
          </a:prstGeom>
          <a:noFill/>
          <a:ln w="9525" cap="flat" cmpd="sng" algn="ctr">
            <a:solidFill>
              <a:sysClr val="window" lastClr="FFFFFF"/>
            </a:solidFill>
            <a:prstDash val="dash"/>
          </a:ln>
          <a:effectLst/>
        </p:spPr>
      </p:cxnSp>
      <p:cxnSp>
        <p:nvCxnSpPr>
          <p:cNvPr id="36" name="Straight Connector 35">
            <a:extLst>
              <a:ext uri="{FF2B5EF4-FFF2-40B4-BE49-F238E27FC236}">
                <a16:creationId xmlns:a16="http://schemas.microsoft.com/office/drawing/2014/main" id="{B8F45039-0906-48AE-9FCB-DFB7F97B88D8}"/>
              </a:ext>
            </a:extLst>
          </p:cNvPr>
          <p:cNvCxnSpPr/>
          <p:nvPr/>
        </p:nvCxnSpPr>
        <p:spPr>
          <a:xfrm>
            <a:off x="2741157" y="5850341"/>
            <a:ext cx="561409" cy="0"/>
          </a:xfrm>
          <a:prstGeom prst="line">
            <a:avLst/>
          </a:prstGeom>
          <a:noFill/>
          <a:ln w="9525" cap="flat" cmpd="sng" algn="ctr">
            <a:solidFill>
              <a:sysClr val="window" lastClr="FFFFFF"/>
            </a:solidFill>
            <a:prstDash val="solid"/>
          </a:ln>
          <a:effectLst/>
        </p:spPr>
      </p:cxnSp>
      <p:cxnSp>
        <p:nvCxnSpPr>
          <p:cNvPr id="37" name="Straight Connector 36">
            <a:extLst>
              <a:ext uri="{FF2B5EF4-FFF2-40B4-BE49-F238E27FC236}">
                <a16:creationId xmlns:a16="http://schemas.microsoft.com/office/drawing/2014/main" id="{DCA87216-F3FC-4DB1-8804-9AFE45910FFF}"/>
              </a:ext>
            </a:extLst>
          </p:cNvPr>
          <p:cNvCxnSpPr/>
          <p:nvPr/>
        </p:nvCxnSpPr>
        <p:spPr>
          <a:xfrm>
            <a:off x="4581863" y="5850341"/>
            <a:ext cx="561409" cy="0"/>
          </a:xfrm>
          <a:prstGeom prst="line">
            <a:avLst/>
          </a:prstGeom>
          <a:noFill/>
          <a:ln w="9525" cap="flat" cmpd="sng" algn="ctr">
            <a:solidFill>
              <a:sysClr val="window" lastClr="FFFFFF"/>
            </a:solidFill>
            <a:prstDash val="solid"/>
          </a:ln>
          <a:effectLst/>
        </p:spPr>
      </p:cxnSp>
      <p:sp>
        <p:nvSpPr>
          <p:cNvPr id="38" name="Text Box 20">
            <a:extLst>
              <a:ext uri="{FF2B5EF4-FFF2-40B4-BE49-F238E27FC236}">
                <a16:creationId xmlns:a16="http://schemas.microsoft.com/office/drawing/2014/main" id="{99C54117-2445-4D86-98A9-CC2C70B0083E}"/>
              </a:ext>
            </a:extLst>
          </p:cNvPr>
          <p:cNvSpPr txBox="1">
            <a:spLocks noChangeArrowheads="1"/>
          </p:cNvSpPr>
          <p:nvPr/>
        </p:nvSpPr>
        <p:spPr bwMode="auto">
          <a:xfrm>
            <a:off x="5472327" y="5698115"/>
            <a:ext cx="266202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defRPr/>
            </a:pPr>
            <a:r>
              <a:rPr lang="en-US" altLang="en-US" sz="1700" dirty="0">
                <a:solidFill>
                  <a:srgbClr val="FFC92A"/>
                </a:solidFill>
                <a:cs typeface="Arial" panose="020B0604020202020204" pitchFamily="34" charset="0"/>
              </a:rPr>
              <a:t>Brake drums damaged</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44F64379-F2B6-49DF-ADBD-9056FE2D56C3}"/>
                  </a:ext>
                </a:extLst>
              </p14:cNvPr>
              <p14:cNvContentPartPr/>
              <p14:nvPr/>
            </p14:nvContentPartPr>
            <p14:xfrm>
              <a:off x="5235735" y="5176800"/>
              <a:ext cx="2875320" cy="1096920"/>
            </p14:xfrm>
          </p:contentPart>
        </mc:Choice>
        <mc:Fallback xmlns="">
          <p:pic>
            <p:nvPicPr>
              <p:cNvPr id="6" name="Ink 5">
                <a:extLst>
                  <a:ext uri="{FF2B5EF4-FFF2-40B4-BE49-F238E27FC236}">
                    <a16:creationId xmlns:a16="http://schemas.microsoft.com/office/drawing/2014/main" id="{44F64379-F2B6-49DF-ADBD-9056FE2D56C3}"/>
                  </a:ext>
                </a:extLst>
              </p:cNvPr>
              <p:cNvPicPr/>
              <p:nvPr/>
            </p:nvPicPr>
            <p:blipFill>
              <a:blip r:embed="rId3"/>
              <a:stretch>
                <a:fillRect/>
              </a:stretch>
            </p:blipFill>
            <p:spPr>
              <a:xfrm>
                <a:off x="5172735" y="5113779"/>
                <a:ext cx="3000960" cy="1222601"/>
              </a:xfrm>
              <a:prstGeom prst="rect">
                <a:avLst/>
              </a:prstGeom>
            </p:spPr>
          </p:pic>
        </mc:Fallback>
      </mc:AlternateContent>
    </p:spTree>
    <p:extLst>
      <p:ext uri="{BB962C8B-B14F-4D97-AF65-F5344CB8AC3E}">
        <p14:creationId xmlns:p14="http://schemas.microsoft.com/office/powerpoint/2010/main" val="30315856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818B5AC-B3C8-438C-B3E3-B4CCA0AA6EF9}"/>
              </a:ext>
            </a:extLst>
          </p:cNvPr>
          <p:cNvSpPr>
            <a:spLocks noChangeArrowheads="1"/>
          </p:cNvSpPr>
          <p:nvPr/>
        </p:nvSpPr>
        <p:spPr bwMode="auto">
          <a:xfrm>
            <a:off x="702590" y="0"/>
            <a:ext cx="11091620" cy="132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prstClr val="white"/>
                </a:solidFill>
                <a:effectLst/>
                <a:uLnTx/>
                <a:uFillTx/>
                <a:latin typeface="Arial" panose="020B0604020202020204" pitchFamily="34" charset="0"/>
              </a:rPr>
              <a:t>The manner in which On-Condition task intervals are set is a widely misunderstood concept.</a:t>
            </a:r>
            <a:endParaRPr kumimoji="0" lang="en-US" altLang="en-US" sz="3600" b="0" i="1" u="sng" strike="noStrike" kern="0" cap="none" spc="0" normalizeH="0" baseline="0" noProof="0" dirty="0">
              <a:ln>
                <a:noFill/>
              </a:ln>
              <a:solidFill>
                <a:prstClr val="white"/>
              </a:solidFill>
              <a:effectLst/>
              <a:uLnTx/>
              <a:uFillTx/>
              <a:latin typeface="Arial" panose="020B0604020202020204" pitchFamily="34" charset="0"/>
            </a:endParaRPr>
          </a:p>
        </p:txBody>
      </p:sp>
      <p:sp>
        <p:nvSpPr>
          <p:cNvPr id="5" name="Rectangle 3">
            <a:extLst>
              <a:ext uri="{FF2B5EF4-FFF2-40B4-BE49-F238E27FC236}">
                <a16:creationId xmlns:a16="http://schemas.microsoft.com/office/drawing/2014/main" id="{08762AE6-615B-4036-89E5-B7750DAF9154}"/>
              </a:ext>
            </a:extLst>
          </p:cNvPr>
          <p:cNvSpPr>
            <a:spLocks noChangeArrowheads="1"/>
          </p:cNvSpPr>
          <p:nvPr/>
        </p:nvSpPr>
        <p:spPr bwMode="auto">
          <a:xfrm>
            <a:off x="157320" y="1687170"/>
            <a:ext cx="11887200" cy="42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Font typeface="Arial Narrow" panose="020B0606020202030204" pitchFamily="34" charset="0"/>
              <a:buChar char="▪"/>
              <a:defRPr sz="2000">
                <a:solidFill>
                  <a:schemeClr val="tx1"/>
                </a:solidFill>
                <a:latin typeface="Arial Narrow" panose="020B0606020202030204" pitchFamily="34" charset="0"/>
              </a:defRPr>
            </a:lvl1pPr>
            <a:lvl2pPr marL="685800" indent="-228600">
              <a:spcBef>
                <a:spcPct val="20000"/>
              </a:spcBef>
              <a:buClr>
                <a:srgbClr val="800000"/>
              </a:buClr>
              <a:buSzPct val="60000"/>
              <a:buFont typeface="Arial" panose="020B0604020202020204" pitchFamily="34" charset="0"/>
              <a:buChar char="►"/>
              <a:defRPr>
                <a:solidFill>
                  <a:schemeClr val="tx1"/>
                </a:solidFill>
                <a:latin typeface="Arial Narrow" panose="020B0606020202030204" pitchFamily="34" charset="0"/>
              </a:defRPr>
            </a:lvl2pPr>
            <a:lvl3pPr marL="1085850" indent="-171450">
              <a:spcBef>
                <a:spcPct val="20000"/>
              </a:spcBef>
              <a:buFont typeface="Wingdings" panose="05000000000000000000" pitchFamily="2" charset="2"/>
              <a:buChar char="§"/>
              <a:defRPr sz="1600">
                <a:solidFill>
                  <a:schemeClr val="tx1"/>
                </a:solidFill>
                <a:latin typeface="Arial Narrow" panose="020B0606020202030204" pitchFamily="34" charset="0"/>
              </a:defRPr>
            </a:lvl3pPr>
            <a:lvl4pPr marL="1543050" indent="-171450">
              <a:spcBef>
                <a:spcPct val="20000"/>
              </a:spcBef>
              <a:buClr>
                <a:srgbClr val="800000"/>
              </a:buClr>
              <a:buSzPct val="60000"/>
              <a:buFont typeface="Arial" panose="020B0604020202020204" pitchFamily="34" charset="0"/>
              <a:buChar char="►"/>
              <a:defRPr sz="1400">
                <a:solidFill>
                  <a:schemeClr val="tx1"/>
                </a:solidFill>
                <a:latin typeface="Arial Narrow" panose="020B0606020202030204" pitchFamily="34" charset="0"/>
              </a:defRPr>
            </a:lvl4pPr>
            <a:lvl5pPr marL="2000250" indent="-171450">
              <a:spcBef>
                <a:spcPct val="20000"/>
              </a:spcBef>
              <a:buChar char="»"/>
              <a:defRPr sz="1400">
                <a:solidFill>
                  <a:schemeClr val="tx1"/>
                </a:solidFill>
                <a:latin typeface="Arial Narrow" panose="020B0606020202030204" pitchFamily="34" charset="0"/>
              </a:defRPr>
            </a:lvl5pPr>
            <a:lvl6pPr marL="2457450" indent="-171450" eaLnBrk="0" fontAlgn="base" hangingPunct="0">
              <a:spcBef>
                <a:spcPct val="20000"/>
              </a:spcBef>
              <a:spcAft>
                <a:spcPct val="0"/>
              </a:spcAft>
              <a:buChar char="»"/>
              <a:defRPr sz="1400">
                <a:solidFill>
                  <a:schemeClr val="tx1"/>
                </a:solidFill>
                <a:latin typeface="Arial Narrow" panose="020B0606020202030204" pitchFamily="34" charset="0"/>
              </a:defRPr>
            </a:lvl6pPr>
            <a:lvl7pPr marL="2914650" indent="-171450" eaLnBrk="0" fontAlgn="base" hangingPunct="0">
              <a:spcBef>
                <a:spcPct val="20000"/>
              </a:spcBef>
              <a:spcAft>
                <a:spcPct val="0"/>
              </a:spcAft>
              <a:buChar char="»"/>
              <a:defRPr sz="1400">
                <a:solidFill>
                  <a:schemeClr val="tx1"/>
                </a:solidFill>
                <a:latin typeface="Arial Narrow" panose="020B0606020202030204" pitchFamily="34" charset="0"/>
              </a:defRPr>
            </a:lvl7pPr>
            <a:lvl8pPr marL="3371850" indent="-171450" eaLnBrk="0" fontAlgn="base" hangingPunct="0">
              <a:spcBef>
                <a:spcPct val="20000"/>
              </a:spcBef>
              <a:spcAft>
                <a:spcPct val="0"/>
              </a:spcAft>
              <a:buChar char="»"/>
              <a:defRPr sz="1400">
                <a:solidFill>
                  <a:schemeClr val="tx1"/>
                </a:solidFill>
                <a:latin typeface="Arial Narrow" panose="020B0606020202030204" pitchFamily="34" charset="0"/>
              </a:defRPr>
            </a:lvl8pPr>
            <a:lvl9pPr marL="3829050" indent="-17145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marL="0" lvl="1" indent="0" defTabSz="1218987">
              <a:spcAft>
                <a:spcPts val="1200"/>
              </a:spcAft>
              <a:buClr>
                <a:prstClr val="white"/>
              </a:buClr>
              <a:buFont typeface="Arial" panose="020B0604020202020204" pitchFamily="34" charset="0"/>
              <a:buNone/>
            </a:pPr>
            <a:r>
              <a:rPr lang="en-US" altLang="en-US" sz="2800" dirty="0">
                <a:solidFill>
                  <a:prstClr val="white"/>
                </a:solidFill>
                <a:latin typeface="Arial" panose="020B0604020202020204" pitchFamily="34" charset="0"/>
              </a:rPr>
              <a:t>Four Key Points:</a:t>
            </a:r>
          </a:p>
          <a:p>
            <a:pPr marL="514350" lvl="1" indent="-514350" defTabSz="1218987">
              <a:spcAft>
                <a:spcPts val="1200"/>
              </a:spcAft>
              <a:buClr>
                <a:prstClr val="white"/>
              </a:buClr>
              <a:buSzPct val="100000"/>
              <a:buFont typeface="+mj-lt"/>
              <a:buAutoNum type="arabicPeriod"/>
            </a:pPr>
            <a:r>
              <a:rPr lang="en-US" altLang="en-US" sz="2400" dirty="0">
                <a:solidFill>
                  <a:prstClr val="white"/>
                </a:solidFill>
                <a:latin typeface="Arial" panose="020B0604020202020204" pitchFamily="34" charset="0"/>
              </a:rPr>
              <a:t>On-Condition maintenance task intervals are NOT based upon MTBF.</a:t>
            </a:r>
          </a:p>
          <a:p>
            <a:pPr marL="514350" lvl="1" indent="-514350" defTabSz="1218987">
              <a:spcAft>
                <a:spcPts val="1200"/>
              </a:spcAft>
              <a:buClr>
                <a:prstClr val="white"/>
              </a:buClr>
              <a:buSzPct val="100000"/>
              <a:buFont typeface="+mj-lt"/>
              <a:buAutoNum type="arabicPeriod"/>
            </a:pPr>
            <a:r>
              <a:rPr lang="en-US" altLang="en-US" sz="2400" dirty="0">
                <a:solidFill>
                  <a:prstClr val="white"/>
                </a:solidFill>
                <a:latin typeface="Arial" panose="020B0604020202020204" pitchFamily="34" charset="0"/>
              </a:rPr>
              <a:t>On-Condition maintenance task intervals are NOT based upon the </a:t>
            </a:r>
            <a:r>
              <a:rPr lang="en-US" altLang="en-US" sz="2400" i="1" dirty="0">
                <a:solidFill>
                  <a:prstClr val="white"/>
                </a:solidFill>
                <a:latin typeface="Arial" panose="020B0604020202020204" pitchFamily="34" charset="0"/>
              </a:rPr>
              <a:t>useful life </a:t>
            </a:r>
            <a:r>
              <a:rPr lang="en-US" altLang="en-US" sz="2400" dirty="0">
                <a:solidFill>
                  <a:prstClr val="white"/>
                </a:solidFill>
                <a:latin typeface="Arial" panose="020B0604020202020204" pitchFamily="34" charset="0"/>
              </a:rPr>
              <a:t>of a component.</a:t>
            </a:r>
          </a:p>
          <a:p>
            <a:pPr marL="514350" lvl="1" indent="-514350" defTabSz="1218987">
              <a:spcAft>
                <a:spcPts val="1200"/>
              </a:spcAft>
              <a:buClr>
                <a:prstClr val="white"/>
              </a:buClr>
              <a:buSzPct val="100000"/>
              <a:buFont typeface="+mj-lt"/>
              <a:buAutoNum type="arabicPeriod"/>
            </a:pPr>
            <a:r>
              <a:rPr lang="en-US" altLang="en-US" sz="2400" dirty="0">
                <a:solidFill>
                  <a:prstClr val="white"/>
                </a:solidFill>
                <a:latin typeface="Arial" panose="020B0604020202020204" pitchFamily="34" charset="0"/>
              </a:rPr>
              <a:t>On-Condition maintenance task intervals are NOT based upon the </a:t>
            </a:r>
            <a:r>
              <a:rPr lang="en-US" altLang="en-US" sz="2400" i="1" dirty="0">
                <a:solidFill>
                  <a:prstClr val="white"/>
                </a:solidFill>
                <a:latin typeface="Arial" panose="020B0604020202020204" pitchFamily="34" charset="0"/>
              </a:rPr>
              <a:t>criticality of the failure</a:t>
            </a:r>
            <a:r>
              <a:rPr lang="en-US" altLang="en-US" sz="2400" dirty="0">
                <a:solidFill>
                  <a:prstClr val="white"/>
                </a:solidFill>
                <a:latin typeface="Arial" panose="020B0604020202020204" pitchFamily="34" charset="0"/>
              </a:rPr>
              <a:t>.</a:t>
            </a:r>
          </a:p>
          <a:p>
            <a:pPr marL="514350" lvl="1" indent="-514350" defTabSz="1218987">
              <a:spcAft>
                <a:spcPts val="1200"/>
              </a:spcAft>
              <a:buClr>
                <a:prstClr val="white"/>
              </a:buClr>
              <a:buSzPct val="100000"/>
              <a:buFont typeface="+mj-lt"/>
              <a:buAutoNum type="arabicPeriod"/>
            </a:pPr>
            <a:r>
              <a:rPr lang="en-US" altLang="en-US" sz="2400" dirty="0">
                <a:solidFill>
                  <a:prstClr val="white"/>
                </a:solidFill>
                <a:latin typeface="Arial" panose="020B0604020202020204" pitchFamily="34" charset="0"/>
              </a:rPr>
              <a:t>On-Condition maintenance task intervals are based upon…</a:t>
            </a:r>
            <a:endParaRPr lang="en-US" altLang="en-US" sz="2800" dirty="0">
              <a:solidFill>
                <a:prstClr val="white"/>
              </a:solidFill>
              <a:latin typeface="Arial" panose="020B0604020202020204" pitchFamily="34" charset="0"/>
            </a:endParaRPr>
          </a:p>
        </p:txBody>
      </p:sp>
    </p:spTree>
    <p:extLst>
      <p:ext uri="{BB962C8B-B14F-4D97-AF65-F5344CB8AC3E}">
        <p14:creationId xmlns:p14="http://schemas.microsoft.com/office/powerpoint/2010/main" val="1836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B36680B-B6D7-4880-8764-669C41C7A9C0}"/>
              </a:ext>
            </a:extLst>
          </p:cNvPr>
          <p:cNvGrpSpPr/>
          <p:nvPr/>
        </p:nvGrpSpPr>
        <p:grpSpPr>
          <a:xfrm>
            <a:off x="6910009" y="2785315"/>
            <a:ext cx="4932688" cy="3453324"/>
            <a:chOff x="4800376" y="2172330"/>
            <a:chExt cx="4932688" cy="3453324"/>
          </a:xfrm>
          <a:scene3d>
            <a:camera prst="orthographicFront"/>
            <a:lightRig rig="threePt" dir="t"/>
          </a:scene3d>
        </p:grpSpPr>
        <p:sp>
          <p:nvSpPr>
            <p:cNvPr id="22" name="Rounded Rectangle 5">
              <a:extLst>
                <a:ext uri="{FF2B5EF4-FFF2-40B4-BE49-F238E27FC236}">
                  <a16:creationId xmlns:a16="http://schemas.microsoft.com/office/drawing/2014/main" id="{0640DB32-55DF-44F7-8E91-DD2E059CDB00}"/>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3" name="Rounded Rectangle 4">
              <a:extLst>
                <a:ext uri="{FF2B5EF4-FFF2-40B4-BE49-F238E27FC236}">
                  <a16:creationId xmlns:a16="http://schemas.microsoft.com/office/drawing/2014/main" id="{D11EDDD7-F71D-492B-82B1-E3DE35535046}"/>
                </a:ext>
              </a:extLst>
            </p:cNvPr>
            <p:cNvSpPr/>
            <p:nvPr/>
          </p:nvSpPr>
          <p:spPr>
            <a:xfrm>
              <a:off x="4968953" y="2340907"/>
              <a:ext cx="4595534" cy="3116170"/>
            </a:xfrm>
            <a:prstGeom prst="rect">
              <a:avLst/>
            </a:prstGeom>
            <a:noFill/>
            <a:ln>
              <a:noFill/>
            </a:ln>
            <a:effectLst/>
            <a:sp3d/>
          </p:spPr>
          <p:txBody>
            <a:bodyPr spcFirstLastPara="0" vert="horz" wrap="square" lIns="49531" tIns="49531" rIns="49531" bIns="49531" numCol="1" spcCol="1270" anchor="ctr" anchorCtr="0">
              <a:noAutofit/>
            </a:bodyPr>
            <a:lstStyle/>
            <a:p>
              <a:pPr marL="0" marR="0" lvl="0" indent="0" algn="ctr" defTabSz="577836" eaLnBrk="1" fontAlgn="auto" latinLnBrk="0" hangingPunct="1">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RCM Process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Functions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Functional Failures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Failure Modes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Failure Effects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Failure Consequences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Proactive Maintenance and Intervals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Default Strategies</a:t>
              </a:r>
            </a:p>
          </p:txBody>
        </p:sp>
      </p:grpSp>
      <p:sp>
        <p:nvSpPr>
          <p:cNvPr id="25" name="Rectangle 24">
            <a:extLst>
              <a:ext uri="{FF2B5EF4-FFF2-40B4-BE49-F238E27FC236}">
                <a16:creationId xmlns:a16="http://schemas.microsoft.com/office/drawing/2014/main" id="{7BDD96DD-F5B4-488F-B6A0-E7F146D5767C}"/>
              </a:ext>
            </a:extLst>
          </p:cNvPr>
          <p:cNvSpPr/>
          <p:nvPr/>
        </p:nvSpPr>
        <p:spPr>
          <a:xfrm>
            <a:off x="7063346" y="3356653"/>
            <a:ext cx="1562495" cy="380199"/>
          </a:xfrm>
          <a:prstGeom prst="rect">
            <a:avLst/>
          </a:prstGeom>
          <a:noFill/>
          <a:ln w="38100" cap="flat" cmpd="sng" algn="ctr">
            <a:solidFill>
              <a:srgbClr val="FFC92A"/>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w="38100">
                <a:solidFill>
                  <a:srgbClr val="CC3300"/>
                </a:solidFill>
              </a:ln>
              <a:solidFill>
                <a:srgbClr val="CC3300"/>
              </a:solidFill>
              <a:effectLst/>
              <a:uLnTx/>
              <a:uFillTx/>
              <a:latin typeface="Century Gothic" panose="020B0502020202020204"/>
              <a:ea typeface="+mn-ea"/>
              <a:cs typeface="+mn-cs"/>
            </a:endParaRPr>
          </a:p>
        </p:txBody>
      </p:sp>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B3C0488E-3A9C-4FB6-BF9C-D2C772407F61}"/>
              </a:ext>
            </a:extLst>
          </p:cNvPr>
          <p:cNvSpPr txBox="1"/>
          <p:nvPr/>
        </p:nvSpPr>
        <p:spPr>
          <a:xfrm>
            <a:off x="349303" y="3125820"/>
            <a:ext cx="5566716"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To get from “Point A” to “Point B.”</a:t>
            </a:r>
          </a:p>
        </p:txBody>
      </p:sp>
      <p:sp>
        <p:nvSpPr>
          <p:cNvPr id="4" name="TextBox 3">
            <a:extLst>
              <a:ext uri="{FF2B5EF4-FFF2-40B4-BE49-F238E27FC236}">
                <a16:creationId xmlns:a16="http://schemas.microsoft.com/office/drawing/2014/main" id="{B6B55886-CAB0-499E-9725-2FA8D01DD56C}"/>
              </a:ext>
            </a:extLst>
          </p:cNvPr>
          <p:cNvSpPr txBox="1"/>
          <p:nvPr/>
        </p:nvSpPr>
        <p:spPr>
          <a:xfrm>
            <a:off x="2130014" y="2718651"/>
            <a:ext cx="828338" cy="1323439"/>
          </a:xfrm>
          <a:prstGeom prst="rect">
            <a:avLst/>
          </a:prstGeom>
          <a:noFill/>
        </p:spPr>
        <p:txBody>
          <a:bodyPr wrap="square" rtlCol="0">
            <a:spAutoFit/>
          </a:bodyPr>
          <a:lstStyle/>
          <a:p>
            <a:r>
              <a:rPr lang="en-US" sz="8000" dirty="0">
                <a:solidFill>
                  <a:srgbClr val="FF0000"/>
                </a:solidFill>
                <a:latin typeface="Arial" panose="020B0604020202020204" pitchFamily="34" charset="0"/>
                <a:cs typeface="Arial" panose="020B0604020202020204" pitchFamily="34" charset="0"/>
              </a:rPr>
              <a:t>X</a:t>
            </a:r>
          </a:p>
        </p:txBody>
      </p:sp>
      <p:pic>
        <p:nvPicPr>
          <p:cNvPr id="31" name="Picture 30">
            <a:extLst>
              <a:ext uri="{FF2B5EF4-FFF2-40B4-BE49-F238E27FC236}">
                <a16:creationId xmlns:a16="http://schemas.microsoft.com/office/drawing/2014/main" id="{2DD50A52-6A31-4D33-B4D8-B6EF81779142}"/>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Tree>
    <p:extLst>
      <p:ext uri="{BB962C8B-B14F-4D97-AF65-F5344CB8AC3E}">
        <p14:creationId xmlns:p14="http://schemas.microsoft.com/office/powerpoint/2010/main" val="38376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p:bldP spid="20" grpId="0" animBg="1"/>
      <p:bldP spid="29" grpId="0"/>
      <p:bldP spid="3"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5">
            <a:extLst>
              <a:ext uri="{FF2B5EF4-FFF2-40B4-BE49-F238E27FC236}">
                <a16:creationId xmlns:a16="http://schemas.microsoft.com/office/drawing/2014/main" id="{151DEA2E-5821-45D3-8123-F7B0AC9F5750}"/>
              </a:ext>
            </a:extLst>
          </p:cNvPr>
          <p:cNvSpPr>
            <a:spLocks noChangeShapeType="1"/>
          </p:cNvSpPr>
          <p:nvPr/>
        </p:nvSpPr>
        <p:spPr bwMode="auto">
          <a:xfrm>
            <a:off x="1320572" y="2785891"/>
            <a:ext cx="0" cy="251460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Line 6">
            <a:extLst>
              <a:ext uri="{FF2B5EF4-FFF2-40B4-BE49-F238E27FC236}">
                <a16:creationId xmlns:a16="http://schemas.microsoft.com/office/drawing/2014/main" id="{C7759725-9BB4-4EDE-8674-933A62BD4567}"/>
              </a:ext>
            </a:extLst>
          </p:cNvPr>
          <p:cNvSpPr>
            <a:spLocks noChangeShapeType="1"/>
          </p:cNvSpPr>
          <p:nvPr/>
        </p:nvSpPr>
        <p:spPr bwMode="auto">
          <a:xfrm>
            <a:off x="1320571" y="5298903"/>
            <a:ext cx="4020659" cy="1587"/>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 Box 7">
            <a:extLst>
              <a:ext uri="{FF2B5EF4-FFF2-40B4-BE49-F238E27FC236}">
                <a16:creationId xmlns:a16="http://schemas.microsoft.com/office/drawing/2014/main" id="{31B93C98-33D8-4968-B14F-C3E97F90ED47}"/>
              </a:ext>
            </a:extLst>
          </p:cNvPr>
          <p:cNvSpPr txBox="1">
            <a:spLocks noChangeArrowheads="1"/>
          </p:cNvSpPr>
          <p:nvPr/>
        </p:nvSpPr>
        <p:spPr bwMode="auto">
          <a:xfrm rot="16200000">
            <a:off x="-213745" y="3890493"/>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Resistance to Failure</a:t>
            </a:r>
          </a:p>
        </p:txBody>
      </p:sp>
      <p:sp>
        <p:nvSpPr>
          <p:cNvPr id="5" name="Text Box 8">
            <a:extLst>
              <a:ext uri="{FF2B5EF4-FFF2-40B4-BE49-F238E27FC236}">
                <a16:creationId xmlns:a16="http://schemas.microsoft.com/office/drawing/2014/main" id="{285ECE67-AB53-4B52-B474-9FA0CCA61208}"/>
              </a:ext>
            </a:extLst>
          </p:cNvPr>
          <p:cNvSpPr txBox="1">
            <a:spLocks noChangeArrowheads="1"/>
          </p:cNvSpPr>
          <p:nvPr/>
        </p:nvSpPr>
        <p:spPr bwMode="auto">
          <a:xfrm>
            <a:off x="1306287" y="5399037"/>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a:t>
            </a:r>
          </a:p>
        </p:txBody>
      </p:sp>
      <p:sp>
        <p:nvSpPr>
          <p:cNvPr id="6" name="Arc 9">
            <a:extLst>
              <a:ext uri="{FF2B5EF4-FFF2-40B4-BE49-F238E27FC236}">
                <a16:creationId xmlns:a16="http://schemas.microsoft.com/office/drawing/2014/main" id="{F1CE54A9-E280-4509-9B53-FDC71D72966A}"/>
              </a:ext>
            </a:extLst>
          </p:cNvPr>
          <p:cNvSpPr>
            <a:spLocks/>
          </p:cNvSpPr>
          <p:nvPr/>
        </p:nvSpPr>
        <p:spPr bwMode="auto">
          <a:xfrm>
            <a:off x="571272" y="3009850"/>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Box 10">
            <a:extLst>
              <a:ext uri="{FF2B5EF4-FFF2-40B4-BE49-F238E27FC236}">
                <a16:creationId xmlns:a16="http://schemas.microsoft.com/office/drawing/2014/main" id="{BE9452A4-6A7D-4665-B3E8-E50994BC4E8D}"/>
              </a:ext>
            </a:extLst>
          </p:cNvPr>
          <p:cNvSpPr txBox="1">
            <a:spLocks noChangeArrowheads="1"/>
          </p:cNvSpPr>
          <p:nvPr/>
        </p:nvSpPr>
        <p:spPr bwMode="auto">
          <a:xfrm>
            <a:off x="5206772" y="5399037"/>
            <a:ext cx="2514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Functional Failure</a:t>
            </a:r>
          </a:p>
        </p:txBody>
      </p:sp>
      <p:sp>
        <p:nvSpPr>
          <p:cNvPr id="8" name="Text Box 11">
            <a:extLst>
              <a:ext uri="{FF2B5EF4-FFF2-40B4-BE49-F238E27FC236}">
                <a16:creationId xmlns:a16="http://schemas.microsoft.com/office/drawing/2014/main" id="{B6F0D72B-A740-4C36-9548-74DE987ACC29}"/>
              </a:ext>
            </a:extLst>
          </p:cNvPr>
          <p:cNvSpPr txBox="1">
            <a:spLocks noChangeArrowheads="1"/>
          </p:cNvSpPr>
          <p:nvPr/>
        </p:nvSpPr>
        <p:spPr bwMode="auto">
          <a:xfrm>
            <a:off x="4967060" y="5197425"/>
            <a:ext cx="457200" cy="630942"/>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4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9" name="Text Box 12">
            <a:extLst>
              <a:ext uri="{FF2B5EF4-FFF2-40B4-BE49-F238E27FC236}">
                <a16:creationId xmlns:a16="http://schemas.microsoft.com/office/drawing/2014/main" id="{F7CA9B88-0E3F-4A0E-9749-0E6896BB47C7}"/>
              </a:ext>
            </a:extLst>
          </p:cNvPr>
          <p:cNvSpPr txBox="1">
            <a:spLocks noChangeArrowheads="1"/>
          </p:cNvSpPr>
          <p:nvPr/>
        </p:nvSpPr>
        <p:spPr bwMode="auto">
          <a:xfrm>
            <a:off x="1157060" y="2835225"/>
            <a:ext cx="4572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14">
            <a:extLst>
              <a:ext uri="{FF2B5EF4-FFF2-40B4-BE49-F238E27FC236}">
                <a16:creationId xmlns:a16="http://schemas.microsoft.com/office/drawing/2014/main" id="{8A6EEBDA-82D0-4CE0-875F-BB80873B2CD0}"/>
              </a:ext>
            </a:extLst>
          </p:cNvPr>
          <p:cNvSpPr txBox="1">
            <a:spLocks noChangeArrowheads="1"/>
          </p:cNvSpPr>
          <p:nvPr/>
        </p:nvSpPr>
        <p:spPr bwMode="auto">
          <a:xfrm>
            <a:off x="2596923" y="3111449"/>
            <a:ext cx="292100" cy="304800"/>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p>
        </p:txBody>
      </p:sp>
      <p:sp>
        <p:nvSpPr>
          <p:cNvPr id="11" name="Text Box 15">
            <a:extLst>
              <a:ext uri="{FF2B5EF4-FFF2-40B4-BE49-F238E27FC236}">
                <a16:creationId xmlns:a16="http://schemas.microsoft.com/office/drawing/2014/main" id="{684CCC50-BE6C-42A0-8334-EDAB052515AB}"/>
              </a:ext>
            </a:extLst>
          </p:cNvPr>
          <p:cNvSpPr txBox="1">
            <a:spLocks noChangeArrowheads="1"/>
          </p:cNvSpPr>
          <p:nvPr/>
        </p:nvSpPr>
        <p:spPr bwMode="auto">
          <a:xfrm>
            <a:off x="2952522" y="3033661"/>
            <a:ext cx="334667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 Potential Failure Condition</a:t>
            </a:r>
          </a:p>
        </p:txBody>
      </p:sp>
      <p:sp>
        <p:nvSpPr>
          <p:cNvPr id="12" name="Text Box 13">
            <a:extLst>
              <a:ext uri="{FF2B5EF4-FFF2-40B4-BE49-F238E27FC236}">
                <a16:creationId xmlns:a16="http://schemas.microsoft.com/office/drawing/2014/main" id="{E418F1F2-06FB-4BC0-BD2B-3DFD465EDDA8}"/>
              </a:ext>
            </a:extLst>
          </p:cNvPr>
          <p:cNvSpPr txBox="1">
            <a:spLocks noChangeArrowheads="1"/>
          </p:cNvSpPr>
          <p:nvPr/>
        </p:nvSpPr>
        <p:spPr bwMode="auto">
          <a:xfrm>
            <a:off x="-142639" y="2294275"/>
            <a:ext cx="1412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component Installed</a:t>
            </a:r>
          </a:p>
        </p:txBody>
      </p:sp>
      <p:cxnSp>
        <p:nvCxnSpPr>
          <p:cNvPr id="13" name="Straight Connector 12">
            <a:extLst>
              <a:ext uri="{FF2B5EF4-FFF2-40B4-BE49-F238E27FC236}">
                <a16:creationId xmlns:a16="http://schemas.microsoft.com/office/drawing/2014/main" id="{0C29D098-3140-4C6A-B7B9-919AE4C32995}"/>
              </a:ext>
            </a:extLst>
          </p:cNvPr>
          <p:cNvCxnSpPr>
            <a:cxnSpLocks/>
          </p:cNvCxnSpPr>
          <p:nvPr/>
        </p:nvCxnSpPr>
        <p:spPr>
          <a:xfrm>
            <a:off x="5143272" y="5341887"/>
            <a:ext cx="0" cy="75944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 Box 10">
            <a:extLst>
              <a:ext uri="{FF2B5EF4-FFF2-40B4-BE49-F238E27FC236}">
                <a16:creationId xmlns:a16="http://schemas.microsoft.com/office/drawing/2014/main" id="{8E480813-62BF-4C5D-B922-64CFDD5B1B94}"/>
              </a:ext>
            </a:extLst>
          </p:cNvPr>
          <p:cNvSpPr txBox="1">
            <a:spLocks noChangeArrowheads="1"/>
          </p:cNvSpPr>
          <p:nvPr/>
        </p:nvSpPr>
        <p:spPr bwMode="auto">
          <a:xfrm>
            <a:off x="3156046" y="5344108"/>
            <a:ext cx="1702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87338" algn="l"/>
              </a:tabLst>
              <a:defRPr/>
            </a:pPr>
            <a:r>
              <a:rPr kumimoji="0" lang="en-US" alt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P-F Interval</a:t>
            </a:r>
            <a:endParaRPr kumimoji="0" lang="en-US" altLang="en-US" sz="17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87CD5026-FF73-46DB-B3BA-F34F5859B8C0}"/>
              </a:ext>
            </a:extLst>
          </p:cNvPr>
          <p:cNvCxnSpPr>
            <a:cxnSpLocks/>
          </p:cNvCxnSpPr>
          <p:nvPr/>
        </p:nvCxnSpPr>
        <p:spPr>
          <a:xfrm>
            <a:off x="2741157" y="3228496"/>
            <a:ext cx="0" cy="283144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22430B-973E-47D1-83BE-C6C51A137041}"/>
              </a:ext>
            </a:extLst>
          </p:cNvPr>
          <p:cNvCxnSpPr/>
          <p:nvPr/>
        </p:nvCxnSpPr>
        <p:spPr>
          <a:xfrm>
            <a:off x="2741157" y="5808945"/>
            <a:ext cx="56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CE5705-EFBE-40BE-A2C4-ABA8F9356A84}"/>
              </a:ext>
            </a:extLst>
          </p:cNvPr>
          <p:cNvCxnSpPr/>
          <p:nvPr/>
        </p:nvCxnSpPr>
        <p:spPr>
          <a:xfrm>
            <a:off x="4581863" y="5808945"/>
            <a:ext cx="56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2">
            <a:extLst>
              <a:ext uri="{FF2B5EF4-FFF2-40B4-BE49-F238E27FC236}">
                <a16:creationId xmlns:a16="http://schemas.microsoft.com/office/drawing/2014/main" id="{EE54B615-8F59-4060-9A20-C8B35F5370B4}"/>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3601"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Condition Based Maintenance (CBM)</a:t>
            </a:r>
            <a:endParaRPr kumimoji="0" lang="en-US" altLang="en-US" sz="3601" b="0" i="1" u="sng"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EE84CC4A-E17F-4414-A822-D8238CF13145}"/>
              </a:ext>
            </a:extLst>
          </p:cNvPr>
          <p:cNvSpPr txBox="1"/>
          <p:nvPr/>
        </p:nvSpPr>
        <p:spPr>
          <a:xfrm>
            <a:off x="1302282" y="1107916"/>
            <a:ext cx="1972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panose="020B0604020202020204" charset="0"/>
                <a:ea typeface="Roboto" panose="020B0604020202020204" charset="0"/>
                <a:cs typeface="+mn-cs"/>
              </a:rPr>
              <a:t>P-F Curve</a:t>
            </a:r>
            <a:endParaRPr kumimoji="0" lang="en-US" sz="1200" b="1" i="0" u="none" strike="noStrike" kern="1200" cap="none" spc="0" normalizeH="0" baseline="0" noProof="0" dirty="0">
              <a:ln>
                <a:noFill/>
              </a:ln>
              <a:solidFill>
                <a:prstClr val="white"/>
              </a:solidFill>
              <a:effectLst/>
              <a:uLnTx/>
              <a:uFillTx/>
              <a:latin typeface="Roboto" panose="020B0604020202020204" charset="0"/>
              <a:ea typeface="Roboto" panose="020B0604020202020204" charset="0"/>
              <a:cs typeface="+mn-cs"/>
            </a:endParaRPr>
          </a:p>
        </p:txBody>
      </p:sp>
      <p:sp>
        <p:nvSpPr>
          <p:cNvPr id="20" name="TextBox 19">
            <a:extLst>
              <a:ext uri="{FF2B5EF4-FFF2-40B4-BE49-F238E27FC236}">
                <a16:creationId xmlns:a16="http://schemas.microsoft.com/office/drawing/2014/main" id="{39529A6E-9459-4EC9-9D25-51AD98AE9898}"/>
              </a:ext>
            </a:extLst>
          </p:cNvPr>
          <p:cNvSpPr txBox="1"/>
          <p:nvPr/>
        </p:nvSpPr>
        <p:spPr>
          <a:xfrm>
            <a:off x="4581862" y="985540"/>
            <a:ext cx="7362043" cy="1055608"/>
          </a:xfrm>
          <a:prstGeom prst="roundRect">
            <a:avLst/>
          </a:prstGeom>
          <a:solidFill>
            <a:srgbClr val="15306B"/>
          </a:solidFill>
          <a:scene3d>
            <a:camera prst="orthographicFront"/>
            <a:lightRig rig="threePt" dir="t"/>
          </a:scene3d>
          <a:sp3d>
            <a:bevelT/>
          </a:sp3d>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92A"/>
                </a:solidFill>
                <a:effectLst/>
                <a:uLnTx/>
                <a:uFillTx/>
                <a:latin typeface="Roboto" panose="020B0604020202020204"/>
                <a:ea typeface="+mn-ea"/>
                <a:cs typeface="Arial" panose="020B0604020202020204" pitchFamily="34" charset="0"/>
              </a:rPr>
              <a:t>How </a:t>
            </a:r>
            <a:r>
              <a:rPr kumimoji="0" lang="en-US" sz="2800" b="0" i="1" u="none" strike="noStrike" kern="1200" cap="none" spc="0" normalizeH="0" baseline="0" noProof="0" dirty="0">
                <a:ln>
                  <a:noFill/>
                </a:ln>
                <a:solidFill>
                  <a:srgbClr val="FFC92A"/>
                </a:solidFill>
                <a:effectLst/>
                <a:uLnTx/>
                <a:uFillTx/>
                <a:latin typeface="Roboto" panose="020B0604020202020204"/>
                <a:ea typeface="+mn-ea"/>
                <a:cs typeface="Arial" panose="020B0604020202020204" pitchFamily="34" charset="0"/>
              </a:rPr>
              <a:t>QUICKLY </a:t>
            </a:r>
            <a:r>
              <a:rPr kumimoji="0" lang="en-US" sz="2800" b="0" i="0" u="none" strike="noStrike" kern="1200" cap="none" spc="0" normalizeH="0" baseline="0" noProof="0" dirty="0">
                <a:ln>
                  <a:noFill/>
                </a:ln>
                <a:solidFill>
                  <a:srgbClr val="FFC92A"/>
                </a:solidFill>
                <a:effectLst/>
                <a:uLnTx/>
                <a:uFillTx/>
                <a:latin typeface="Roboto" panose="020B0604020202020204"/>
                <a:ea typeface="+mn-ea"/>
                <a:cs typeface="Arial" panose="020B0604020202020204" pitchFamily="34" charset="0"/>
              </a:rPr>
              <a:t>failure occurs once the Potential Failure Condition is detectable.</a:t>
            </a:r>
            <a:endParaRPr kumimoji="0" lang="en-US" sz="2800" b="1" i="0" u="none" strike="noStrike" kern="1200" cap="none" spc="0" normalizeH="0" baseline="0" noProof="0" dirty="0">
              <a:ln>
                <a:noFill/>
              </a:ln>
              <a:solidFill>
                <a:srgbClr val="FFC92A"/>
              </a:solidFill>
              <a:effectLst/>
              <a:uLnTx/>
              <a:uFillTx/>
              <a:latin typeface="Roboto" panose="020B0604020202020204"/>
              <a:ea typeface="+mn-ea"/>
              <a:cs typeface="Arial" panose="020B0604020202020204" pitchFamily="34" charset="0"/>
            </a:endParaRPr>
          </a:p>
        </p:txBody>
      </p:sp>
      <p:pic>
        <p:nvPicPr>
          <p:cNvPr id="21" name="Picture 20" descr="Icon&#10;&#10;Description automatically generated">
            <a:extLst>
              <a:ext uri="{FF2B5EF4-FFF2-40B4-BE49-F238E27FC236}">
                <a16:creationId xmlns:a16="http://schemas.microsoft.com/office/drawing/2014/main" id="{EC082FDA-8090-45F1-BC08-AEEFA4DFD9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900" y="823757"/>
            <a:ext cx="1106654" cy="1106654"/>
          </a:xfrm>
          <a:prstGeom prst="rect">
            <a:avLst/>
          </a:prstGeom>
        </p:spPr>
      </p:pic>
      <p:sp>
        <p:nvSpPr>
          <p:cNvPr id="22" name="Right Brace 21">
            <a:extLst>
              <a:ext uri="{FF2B5EF4-FFF2-40B4-BE49-F238E27FC236}">
                <a16:creationId xmlns:a16="http://schemas.microsoft.com/office/drawing/2014/main" id="{E51854C3-DE98-452C-855E-9427728CF650}"/>
              </a:ext>
            </a:extLst>
          </p:cNvPr>
          <p:cNvSpPr/>
          <p:nvPr/>
        </p:nvSpPr>
        <p:spPr>
          <a:xfrm rot="5400000">
            <a:off x="1897734" y="5110472"/>
            <a:ext cx="266262" cy="1420588"/>
          </a:xfrm>
          <a:prstGeom prst="rightBrace">
            <a:avLst/>
          </a:prstGeom>
          <a:ln w="95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A16F9438-142D-4056-B7E0-CF72B252A034}"/>
              </a:ext>
            </a:extLst>
          </p:cNvPr>
          <p:cNvSpPr/>
          <p:nvPr/>
        </p:nvSpPr>
        <p:spPr>
          <a:xfrm rot="16200000">
            <a:off x="1937006" y="2061262"/>
            <a:ext cx="266262" cy="1420588"/>
          </a:xfrm>
          <a:prstGeom prst="rightBrace">
            <a:avLst/>
          </a:prstGeom>
          <a:ln w="95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hought Bubble: Cloud 23">
            <a:extLst>
              <a:ext uri="{FF2B5EF4-FFF2-40B4-BE49-F238E27FC236}">
                <a16:creationId xmlns:a16="http://schemas.microsoft.com/office/drawing/2014/main" id="{2D27D32C-EAB5-403E-A52D-39A5FD8B0B04}"/>
              </a:ext>
            </a:extLst>
          </p:cNvPr>
          <p:cNvSpPr/>
          <p:nvPr/>
        </p:nvSpPr>
        <p:spPr>
          <a:xfrm>
            <a:off x="8735627" y="2728409"/>
            <a:ext cx="3032989" cy="1700601"/>
          </a:xfrm>
          <a:prstGeom prst="cloudCallout">
            <a:avLst>
              <a:gd name="adj1" fmla="val -72383"/>
              <a:gd name="adj2" fmla="val 52470"/>
            </a:avLst>
          </a:pr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Calibri" panose="020F0502020204030204"/>
                <a:ea typeface="+mn-ea"/>
                <a:cs typeface="+mn-cs"/>
              </a:rPr>
              <a:t>Achieve maximum useful life of components</a:t>
            </a:r>
          </a:p>
        </p:txBody>
      </p:sp>
    </p:spTree>
    <p:extLst>
      <p:ext uri="{BB962C8B-B14F-4D97-AF65-F5344CB8AC3E}">
        <p14:creationId xmlns:p14="http://schemas.microsoft.com/office/powerpoint/2010/main" val="39094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animBg="1"/>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DFF3BE-7090-4156-ACD8-055D91D4E6FC}"/>
              </a:ext>
            </a:extLst>
          </p:cNvPr>
          <p:cNvSpPr/>
          <p:nvPr/>
        </p:nvSpPr>
        <p:spPr>
          <a:xfrm>
            <a:off x="6296024" y="1809750"/>
            <a:ext cx="904875" cy="48300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7D8C39-FDC1-4BDE-94D4-CD685EA43825}"/>
              </a:ext>
            </a:extLst>
          </p:cNvPr>
          <p:cNvSpPr/>
          <p:nvPr/>
        </p:nvSpPr>
        <p:spPr>
          <a:xfrm>
            <a:off x="4895851" y="1188642"/>
            <a:ext cx="809624" cy="58300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A9C0C2-3734-4672-AEB0-873ED993C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0" y="1160068"/>
            <a:ext cx="7654521" cy="4803942"/>
          </a:xfrm>
          <a:prstGeom prst="rect">
            <a:avLst/>
          </a:prstGeom>
        </p:spPr>
      </p:pic>
      <p:sp>
        <p:nvSpPr>
          <p:cNvPr id="16" name="Rectangle 15">
            <a:extLst>
              <a:ext uri="{FF2B5EF4-FFF2-40B4-BE49-F238E27FC236}">
                <a16:creationId xmlns:a16="http://schemas.microsoft.com/office/drawing/2014/main" id="{96FC8750-229F-4388-8F4C-1BA5DEB9CA54}"/>
              </a:ext>
            </a:extLst>
          </p:cNvPr>
          <p:cNvSpPr/>
          <p:nvPr/>
        </p:nvSpPr>
        <p:spPr>
          <a:xfrm>
            <a:off x="4867036" y="3853729"/>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5ADCE4-50A8-401A-A6ED-676F9E4421B5}"/>
              </a:ext>
            </a:extLst>
          </p:cNvPr>
          <p:cNvSpPr/>
          <p:nvPr/>
        </p:nvSpPr>
        <p:spPr>
          <a:xfrm>
            <a:off x="4896211" y="5555999"/>
            <a:ext cx="7502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E4EE9682-42E1-4177-A29C-26B6CE9FBDD1}"/>
              </a:ext>
            </a:extLst>
          </p:cNvPr>
          <p:cNvSpPr/>
          <p:nvPr/>
        </p:nvSpPr>
        <p:spPr>
          <a:xfrm>
            <a:off x="215153" y="1529174"/>
            <a:ext cx="4233022" cy="5043076"/>
          </a:xfrm>
          <a:prstGeom prst="wedgeRectCallout">
            <a:avLst>
              <a:gd name="adj1" fmla="val 20445"/>
              <a:gd name="adj2" fmla="val -1366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Failure</a:t>
            </a:r>
            <a:r>
              <a:rPr kumimoji="0" lang="en-US" sz="2000" b="0" u="sng"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Effect</a:t>
            </a:r>
          </a:p>
          <a:p>
            <a:pPr lvl="0">
              <a:defRPr/>
            </a:pPr>
            <a:r>
              <a:rPr lang="en-US" sz="2000" dirty="0">
                <a:solidFill>
                  <a:schemeClr val="tx1"/>
                </a:solidFill>
                <a:latin typeface="Arial" panose="020B0604020202020204" pitchFamily="34" charset="0"/>
                <a:cs typeface="Arial" panose="020B0604020202020204" pitchFamily="34" charset="0"/>
              </a:rPr>
              <a:t>During engine operation, the oil is gradually consumed by the engine.  The decrease in oil is indicated on the dipstick.  If this goes unnoticed, eventually the engine oil drops to the point that the LOW OIL LEVEL Light illuminates (down 2 quarts).  The driver pulls over at the nearest service station and checks the oil.  The dipstick indicates that the engine oil is low.  The driver replenishes the oil and continues to the destination but with some delay.  Downtime to repair, up to 30 minutes.</a:t>
            </a:r>
            <a:endParaRPr kumimoji="0" lang="en-US" sz="20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9" name="Speech Bubble: Rectangle 18">
            <a:extLst>
              <a:ext uri="{FF2B5EF4-FFF2-40B4-BE49-F238E27FC236}">
                <a16:creationId xmlns:a16="http://schemas.microsoft.com/office/drawing/2014/main" id="{BDCF2255-8A9A-456A-A0F6-7733EE9DCBFE}"/>
              </a:ext>
            </a:extLst>
          </p:cNvPr>
          <p:cNvSpPr/>
          <p:nvPr/>
        </p:nvSpPr>
        <p:spPr>
          <a:xfrm>
            <a:off x="215153" y="692122"/>
            <a:ext cx="4651883" cy="652046"/>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u="sng" dirty="0">
                <a:solidFill>
                  <a:schemeClr val="tx1"/>
                </a:solidFill>
                <a:latin typeface="Arial" panose="020B0604020202020204" pitchFamily="34" charset="0"/>
                <a:cs typeface="Arial" panose="020B0604020202020204" pitchFamily="34" charset="0"/>
              </a:rPr>
              <a:t>Failure Mode</a:t>
            </a:r>
          </a:p>
          <a:p>
            <a:r>
              <a:rPr lang="en-US" sz="1900" dirty="0">
                <a:solidFill>
                  <a:schemeClr val="tx1"/>
                </a:solidFill>
                <a:latin typeface="Arial" panose="020B0604020202020204" pitchFamily="34" charset="0"/>
                <a:cs typeface="Arial" panose="020B0604020202020204" pitchFamily="34" charset="0"/>
              </a:rPr>
              <a:t>Engine consumes oil due to normal use.</a:t>
            </a:r>
          </a:p>
        </p:txBody>
      </p:sp>
      <p:sp>
        <p:nvSpPr>
          <p:cNvPr id="20" name="TextBox 19">
            <a:extLst>
              <a:ext uri="{FF2B5EF4-FFF2-40B4-BE49-F238E27FC236}">
                <a16:creationId xmlns:a16="http://schemas.microsoft.com/office/drawing/2014/main" id="{18EEC073-D2C4-4AEF-A547-94B28D625F14}"/>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85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448E49-8DFA-48D6-BE4D-1F5608B26F86}"/>
              </a:ext>
            </a:extLst>
          </p:cNvPr>
          <p:cNvSpPr/>
          <p:nvPr/>
        </p:nvSpPr>
        <p:spPr>
          <a:xfrm>
            <a:off x="6238874" y="1790701"/>
            <a:ext cx="954541" cy="417078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F743F30-1DFA-41B0-84C0-5C2842AC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0" y="1160068"/>
            <a:ext cx="7654521" cy="4803942"/>
          </a:xfrm>
          <a:prstGeom prst="rect">
            <a:avLst/>
          </a:prstGeom>
        </p:spPr>
      </p:pic>
      <p:sp>
        <p:nvSpPr>
          <p:cNvPr id="17" name="Speech Bubble: Rectangle 16">
            <a:extLst>
              <a:ext uri="{FF2B5EF4-FFF2-40B4-BE49-F238E27FC236}">
                <a16:creationId xmlns:a16="http://schemas.microsoft.com/office/drawing/2014/main" id="{E4EE9682-42E1-4177-A29C-26B6CE9FBDD1}"/>
              </a:ext>
            </a:extLst>
          </p:cNvPr>
          <p:cNvSpPr/>
          <p:nvPr/>
        </p:nvSpPr>
        <p:spPr>
          <a:xfrm>
            <a:off x="215153" y="1529174"/>
            <a:ext cx="4233022" cy="5043076"/>
          </a:xfrm>
          <a:prstGeom prst="wedgeRectCallout">
            <a:avLst>
              <a:gd name="adj1" fmla="val 20445"/>
              <a:gd name="adj2" fmla="val -1366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Failure</a:t>
            </a:r>
            <a:r>
              <a:rPr kumimoji="0" lang="en-US" sz="2000" b="0" u="sng"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Effect</a:t>
            </a:r>
          </a:p>
          <a:p>
            <a:pPr lvl="0">
              <a:defRPr/>
            </a:pPr>
            <a:r>
              <a:rPr lang="en-US" sz="2000" dirty="0">
                <a:solidFill>
                  <a:schemeClr val="tx1"/>
                </a:solidFill>
                <a:latin typeface="Arial" panose="020B0604020202020204" pitchFamily="34" charset="0"/>
                <a:cs typeface="Arial" panose="020B0604020202020204" pitchFamily="34" charset="0"/>
              </a:rPr>
              <a:t>During engine operation, the oil is gradually consumed by the engine.  The decrease in oil is indicated on the dipstick.  If this goes unnoticed, eventually the engine oil drops to the point that the LOW OIL LEVEL Light illuminates (down 2 quarts).  The driver pulls over at the nearest service station and checks the oil.  The dipstick indicates that the engine oil is low.  The driver replenishes the oil and continues to the destination but with some delay.  Downtime to repair, up to 30 minutes.</a:t>
            </a:r>
            <a:endParaRPr kumimoji="0" lang="en-US" sz="20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9" name="Speech Bubble: Rectangle 18">
            <a:extLst>
              <a:ext uri="{FF2B5EF4-FFF2-40B4-BE49-F238E27FC236}">
                <a16:creationId xmlns:a16="http://schemas.microsoft.com/office/drawing/2014/main" id="{BDCF2255-8A9A-456A-A0F6-7733EE9DCBFE}"/>
              </a:ext>
            </a:extLst>
          </p:cNvPr>
          <p:cNvSpPr/>
          <p:nvPr/>
        </p:nvSpPr>
        <p:spPr>
          <a:xfrm>
            <a:off x="215153" y="692122"/>
            <a:ext cx="4651883" cy="652046"/>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u="sng" dirty="0">
                <a:solidFill>
                  <a:schemeClr val="tx1"/>
                </a:solidFill>
                <a:latin typeface="Arial" panose="020B0604020202020204" pitchFamily="34" charset="0"/>
                <a:cs typeface="Arial" panose="020B0604020202020204" pitchFamily="34" charset="0"/>
              </a:rPr>
              <a:t>Failure Mode</a:t>
            </a:r>
          </a:p>
          <a:p>
            <a:r>
              <a:rPr lang="en-US" sz="1900" dirty="0">
                <a:solidFill>
                  <a:schemeClr val="tx1"/>
                </a:solidFill>
                <a:latin typeface="Arial" panose="020B0604020202020204" pitchFamily="34" charset="0"/>
                <a:cs typeface="Arial" panose="020B0604020202020204" pitchFamily="34" charset="0"/>
              </a:rPr>
              <a:t>Engine consumes oil due to normal use.</a:t>
            </a:r>
          </a:p>
        </p:txBody>
      </p:sp>
      <p:sp>
        <p:nvSpPr>
          <p:cNvPr id="20" name="TextBox 19">
            <a:extLst>
              <a:ext uri="{FF2B5EF4-FFF2-40B4-BE49-F238E27FC236}">
                <a16:creationId xmlns:a16="http://schemas.microsoft.com/office/drawing/2014/main" id="{18EEC073-D2C4-4AEF-A547-94B28D625F14}"/>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A8A2D295-DA5C-48FC-8565-DCE53ED3A194}"/>
              </a:ext>
            </a:extLst>
          </p:cNvPr>
          <p:cNvSpPr/>
          <p:nvPr/>
        </p:nvSpPr>
        <p:spPr>
          <a:xfrm>
            <a:off x="4486477" y="1750772"/>
            <a:ext cx="1676197" cy="4170782"/>
          </a:xfrm>
          <a:prstGeom prst="rect">
            <a:avLst/>
          </a:prstGeom>
          <a:solidFill>
            <a:schemeClr val="bg1">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80E68B-B686-4CA5-980C-433AE34B8617}"/>
              </a:ext>
            </a:extLst>
          </p:cNvPr>
          <p:cNvSpPr/>
          <p:nvPr/>
        </p:nvSpPr>
        <p:spPr>
          <a:xfrm>
            <a:off x="7296151" y="1790701"/>
            <a:ext cx="4835120" cy="4170782"/>
          </a:xfrm>
          <a:prstGeom prst="rect">
            <a:avLst/>
          </a:prstGeom>
          <a:solidFill>
            <a:schemeClr val="bg1">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9346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DFF3BE-7090-4156-ACD8-055D91D4E6FC}"/>
              </a:ext>
            </a:extLst>
          </p:cNvPr>
          <p:cNvSpPr/>
          <p:nvPr/>
        </p:nvSpPr>
        <p:spPr>
          <a:xfrm>
            <a:off x="6296024" y="2466974"/>
            <a:ext cx="904875" cy="27622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A9C0C2-3734-4672-AEB0-873ED993C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0" y="1160068"/>
            <a:ext cx="7654521" cy="4803942"/>
          </a:xfrm>
          <a:prstGeom prst="rect">
            <a:avLst/>
          </a:prstGeom>
        </p:spPr>
      </p:pic>
      <p:sp>
        <p:nvSpPr>
          <p:cNvPr id="16" name="Rectangle 15">
            <a:extLst>
              <a:ext uri="{FF2B5EF4-FFF2-40B4-BE49-F238E27FC236}">
                <a16:creationId xmlns:a16="http://schemas.microsoft.com/office/drawing/2014/main" id="{96FC8750-229F-4388-8F4C-1BA5DEB9CA54}"/>
              </a:ext>
            </a:extLst>
          </p:cNvPr>
          <p:cNvSpPr/>
          <p:nvPr/>
        </p:nvSpPr>
        <p:spPr>
          <a:xfrm>
            <a:off x="4867036" y="3853729"/>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5ADCE4-50A8-401A-A6ED-676F9E4421B5}"/>
              </a:ext>
            </a:extLst>
          </p:cNvPr>
          <p:cNvSpPr/>
          <p:nvPr/>
        </p:nvSpPr>
        <p:spPr>
          <a:xfrm>
            <a:off x="4896211" y="5555999"/>
            <a:ext cx="7502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E4EE9682-42E1-4177-A29C-26B6CE9FBDD1}"/>
              </a:ext>
            </a:extLst>
          </p:cNvPr>
          <p:cNvSpPr/>
          <p:nvPr/>
        </p:nvSpPr>
        <p:spPr>
          <a:xfrm>
            <a:off x="215153" y="1529174"/>
            <a:ext cx="4233022" cy="5043076"/>
          </a:xfrm>
          <a:prstGeom prst="wedgeRectCallout">
            <a:avLst>
              <a:gd name="adj1" fmla="val 20445"/>
              <a:gd name="adj2" fmla="val -1366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Failure</a:t>
            </a:r>
            <a:r>
              <a:rPr kumimoji="0" lang="en-US" sz="2000" b="0" u="sng"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Effect</a:t>
            </a:r>
          </a:p>
          <a:p>
            <a:pPr lvl="0">
              <a:defRPr/>
            </a:pPr>
            <a:r>
              <a:rPr lang="en-US" sz="2000" dirty="0">
                <a:solidFill>
                  <a:schemeClr val="tx1"/>
                </a:solidFill>
                <a:latin typeface="Arial" panose="020B0604020202020204" pitchFamily="34" charset="0"/>
                <a:cs typeface="Arial" panose="020B0604020202020204" pitchFamily="34" charset="0"/>
              </a:rPr>
              <a:t>During engine operation, the oil is gradually consumed by the engine.  The decrease in oil is indicated on the dipstick.  If this goes unnoticed, eventually the engine oil drops to the point that the LOW OIL LEVEL Light illuminates (down 2 quarts).  The driver pulls over at the nearest service station and checks the oil.  The dipstick indicates that the engine oil is low.  The driver replenishes the oil and continues to the destination but with some delay.  Downtime to repair, up to 30 minutes.</a:t>
            </a:r>
            <a:endParaRPr kumimoji="0" lang="en-US" sz="20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9" name="Speech Bubble: Rectangle 18">
            <a:extLst>
              <a:ext uri="{FF2B5EF4-FFF2-40B4-BE49-F238E27FC236}">
                <a16:creationId xmlns:a16="http://schemas.microsoft.com/office/drawing/2014/main" id="{BDCF2255-8A9A-456A-A0F6-7733EE9DCBFE}"/>
              </a:ext>
            </a:extLst>
          </p:cNvPr>
          <p:cNvSpPr/>
          <p:nvPr/>
        </p:nvSpPr>
        <p:spPr>
          <a:xfrm>
            <a:off x="215153" y="692122"/>
            <a:ext cx="4651883" cy="652046"/>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u="sng" dirty="0">
                <a:solidFill>
                  <a:schemeClr val="tx1"/>
                </a:solidFill>
                <a:latin typeface="Arial" panose="020B0604020202020204" pitchFamily="34" charset="0"/>
                <a:cs typeface="Arial" panose="020B0604020202020204" pitchFamily="34" charset="0"/>
              </a:rPr>
              <a:t>Failure Mode</a:t>
            </a:r>
          </a:p>
          <a:p>
            <a:r>
              <a:rPr lang="en-US" sz="1900" dirty="0">
                <a:solidFill>
                  <a:schemeClr val="tx1"/>
                </a:solidFill>
                <a:latin typeface="Arial" panose="020B0604020202020204" pitchFamily="34" charset="0"/>
                <a:cs typeface="Arial" panose="020B0604020202020204" pitchFamily="34" charset="0"/>
              </a:rPr>
              <a:t>Engine consumes oil due to normal use.</a:t>
            </a:r>
          </a:p>
        </p:txBody>
      </p:sp>
      <p:sp>
        <p:nvSpPr>
          <p:cNvPr id="20" name="TextBox 19">
            <a:extLst>
              <a:ext uri="{FF2B5EF4-FFF2-40B4-BE49-F238E27FC236}">
                <a16:creationId xmlns:a16="http://schemas.microsoft.com/office/drawing/2014/main" id="{18EEC073-D2C4-4AEF-A547-94B28D625F14}"/>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60321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 name="Text Box 10">
            <a:extLst>
              <a:ext uri="{FF2B5EF4-FFF2-40B4-BE49-F238E27FC236}">
                <a16:creationId xmlns:a16="http://schemas.microsoft.com/office/drawing/2014/main" id="{38FCAE64-CA83-4DBE-BED8-9387A38028D3}"/>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Failure</a:t>
            </a: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3" name="Text Box 17">
            <a:extLst>
              <a:ext uri="{FF2B5EF4-FFF2-40B4-BE49-F238E27FC236}">
                <a16:creationId xmlns:a16="http://schemas.microsoft.com/office/drawing/2014/main" id="{47DC9F7E-EF77-4E95-8517-7D8C27568CEB}"/>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Potential Failure Condition</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35" name="Speech Bubble: Rectangle 34">
            <a:extLst>
              <a:ext uri="{FF2B5EF4-FFF2-40B4-BE49-F238E27FC236}">
                <a16:creationId xmlns:a16="http://schemas.microsoft.com/office/drawing/2014/main" id="{8E6E67B9-0F31-4F4F-AFB6-4DC980EC5E94}"/>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Tree>
    <p:extLst>
      <p:ext uri="{BB962C8B-B14F-4D97-AF65-F5344CB8AC3E}">
        <p14:creationId xmlns:p14="http://schemas.microsoft.com/office/powerpoint/2010/main" val="40453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 name="Text Box 10">
            <a:extLst>
              <a:ext uri="{FF2B5EF4-FFF2-40B4-BE49-F238E27FC236}">
                <a16:creationId xmlns:a16="http://schemas.microsoft.com/office/drawing/2014/main" id="{38FCAE64-CA83-4DBE-BED8-9387A38028D3}"/>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Failure</a:t>
            </a: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3" name="Text Box 17">
            <a:extLst>
              <a:ext uri="{FF2B5EF4-FFF2-40B4-BE49-F238E27FC236}">
                <a16:creationId xmlns:a16="http://schemas.microsoft.com/office/drawing/2014/main" id="{47DC9F7E-EF77-4E95-8517-7D8C27568CEB}"/>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Potential Failure Condition</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19" name="Speech Bubble: Rectangle 18">
            <a:extLst>
              <a:ext uri="{FF2B5EF4-FFF2-40B4-BE49-F238E27FC236}">
                <a16:creationId xmlns:a16="http://schemas.microsoft.com/office/drawing/2014/main" id="{02FF9F1D-28A5-43B8-8F6A-1C776AE836FE}"/>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21" name="TextBox 20">
            <a:extLst>
              <a:ext uri="{FF2B5EF4-FFF2-40B4-BE49-F238E27FC236}">
                <a16:creationId xmlns:a16="http://schemas.microsoft.com/office/drawing/2014/main" id="{FAD0E653-3F53-43E2-B94F-8988989BF8C9}"/>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3070465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 name="Text Box 10">
            <a:extLst>
              <a:ext uri="{FF2B5EF4-FFF2-40B4-BE49-F238E27FC236}">
                <a16:creationId xmlns:a16="http://schemas.microsoft.com/office/drawing/2014/main" id="{38FCAE64-CA83-4DBE-BED8-9387A38028D3}"/>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Failure</a:t>
            </a: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6" name="Text Box 17">
            <a:extLst>
              <a:ext uri="{FF2B5EF4-FFF2-40B4-BE49-F238E27FC236}">
                <a16:creationId xmlns:a16="http://schemas.microsoft.com/office/drawing/2014/main" id="{203A2EC8-8970-43A7-8075-F487AEFADA5F}"/>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7" name="Picture 26">
            <a:extLst>
              <a:ext uri="{FF2B5EF4-FFF2-40B4-BE49-F238E27FC236}">
                <a16:creationId xmlns:a16="http://schemas.microsoft.com/office/drawing/2014/main" id="{C637B50E-33EB-41E4-9B2D-1414B800FA05}"/>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cxnSp>
        <p:nvCxnSpPr>
          <p:cNvPr id="29" name="Straight Arrow Connector 28">
            <a:extLst>
              <a:ext uri="{FF2B5EF4-FFF2-40B4-BE49-F238E27FC236}">
                <a16:creationId xmlns:a16="http://schemas.microsoft.com/office/drawing/2014/main" id="{FD5419D2-6FDA-41D2-B33F-75F0569FE9CB}"/>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1" name="Speech Bubble: Rectangle 30">
            <a:extLst>
              <a:ext uri="{FF2B5EF4-FFF2-40B4-BE49-F238E27FC236}">
                <a16:creationId xmlns:a16="http://schemas.microsoft.com/office/drawing/2014/main" id="{CB0A87CA-B9B9-4A4F-802A-16C3FF3BE6EC}"/>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32" name="TextBox 31">
            <a:extLst>
              <a:ext uri="{FF2B5EF4-FFF2-40B4-BE49-F238E27FC236}">
                <a16:creationId xmlns:a16="http://schemas.microsoft.com/office/drawing/2014/main" id="{D990DB34-5AE7-41C2-BF84-AFD4E5A14B49}"/>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23684112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31" name="Picture 30">
            <a:extLst>
              <a:ext uri="{FF2B5EF4-FFF2-40B4-BE49-F238E27FC236}">
                <a16:creationId xmlns:a16="http://schemas.microsoft.com/office/drawing/2014/main" id="{12CBF457-C945-4A0B-A18E-E76672B04A1C}"/>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32" name="Straight Arrow Connector 31">
            <a:extLst>
              <a:ext uri="{FF2B5EF4-FFF2-40B4-BE49-F238E27FC236}">
                <a16:creationId xmlns:a16="http://schemas.microsoft.com/office/drawing/2014/main" id="{80FB70DC-1A35-4E01-BE37-524063E106C5}"/>
              </a:ext>
            </a:extLst>
          </p:cNvPr>
          <p:cNvCxnSpPr>
            <a:cxnSpLocks/>
          </p:cNvCxnSpPr>
          <p:nvPr/>
        </p:nvCxnSpPr>
        <p:spPr>
          <a:xfrm flipV="1">
            <a:off x="8311491" y="5867400"/>
            <a:ext cx="994434" cy="3645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 Box 17">
            <a:extLst>
              <a:ext uri="{FF2B5EF4-FFF2-40B4-BE49-F238E27FC236}">
                <a16:creationId xmlns:a16="http://schemas.microsoft.com/office/drawing/2014/main" id="{6F51E572-6CD7-46A7-A688-EA29E0D78BA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34" name="Picture 33">
            <a:extLst>
              <a:ext uri="{FF2B5EF4-FFF2-40B4-BE49-F238E27FC236}">
                <a16:creationId xmlns:a16="http://schemas.microsoft.com/office/drawing/2014/main" id="{DD25F6F9-6A1A-4C49-9758-FE3163ADF780}"/>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cxnSp>
        <p:nvCxnSpPr>
          <p:cNvPr id="37" name="Straight Arrow Connector 36">
            <a:extLst>
              <a:ext uri="{FF2B5EF4-FFF2-40B4-BE49-F238E27FC236}">
                <a16:creationId xmlns:a16="http://schemas.microsoft.com/office/drawing/2014/main" id="{F302AD31-CA23-412B-AC88-6220817AFC89}"/>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8" name="Speech Bubble: Rectangle 37">
            <a:extLst>
              <a:ext uri="{FF2B5EF4-FFF2-40B4-BE49-F238E27FC236}">
                <a16:creationId xmlns:a16="http://schemas.microsoft.com/office/drawing/2014/main" id="{1688E46A-A478-4AA3-9D08-2F45F1DDD7B1}"/>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39" name="TextBox 38">
            <a:extLst>
              <a:ext uri="{FF2B5EF4-FFF2-40B4-BE49-F238E27FC236}">
                <a16:creationId xmlns:a16="http://schemas.microsoft.com/office/drawing/2014/main" id="{845D3B3A-5728-4BD0-9717-A89593C86B70}"/>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4164692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3" name="Text Box 17">
            <a:extLst>
              <a:ext uri="{FF2B5EF4-FFF2-40B4-BE49-F238E27FC236}">
                <a16:creationId xmlns:a16="http://schemas.microsoft.com/office/drawing/2014/main" id="{71C5E744-4121-41D5-AE5E-5BC5FBCA33D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4" name="Picture 23">
            <a:extLst>
              <a:ext uri="{FF2B5EF4-FFF2-40B4-BE49-F238E27FC236}">
                <a16:creationId xmlns:a16="http://schemas.microsoft.com/office/drawing/2014/main" id="{6148DBD8-A52E-47E9-9D44-1D22134361FE}"/>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28" name="Picture 27">
            <a:extLst>
              <a:ext uri="{FF2B5EF4-FFF2-40B4-BE49-F238E27FC236}">
                <a16:creationId xmlns:a16="http://schemas.microsoft.com/office/drawing/2014/main" id="{9E23D1A0-C843-4B17-93BA-B470618BD2D5}"/>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29" name="Straight Arrow Connector 28">
            <a:extLst>
              <a:ext uri="{FF2B5EF4-FFF2-40B4-BE49-F238E27FC236}">
                <a16:creationId xmlns:a16="http://schemas.microsoft.com/office/drawing/2014/main" id="{47331431-E86E-41A7-A9C8-D0B4DA681FFC}"/>
              </a:ext>
            </a:extLst>
          </p:cNvPr>
          <p:cNvCxnSpPr>
            <a:cxnSpLocks/>
          </p:cNvCxnSpPr>
          <p:nvPr/>
        </p:nvCxnSpPr>
        <p:spPr>
          <a:xfrm flipV="1">
            <a:off x="8311491" y="5867400"/>
            <a:ext cx="994434" cy="364538"/>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C89A1A-4A31-4332-9E08-D1CF907165C4}"/>
              </a:ext>
            </a:extLst>
          </p:cNvPr>
          <p:cNvSpPr txBox="1"/>
          <p:nvPr/>
        </p:nvSpPr>
        <p:spPr>
          <a:xfrm>
            <a:off x="7703761" y="126854"/>
            <a:ext cx="4331591" cy="369332"/>
          </a:xfrm>
          <a:prstGeom prst="rect">
            <a:avLst/>
          </a:prstGeom>
          <a:noFill/>
        </p:spPr>
        <p:txBody>
          <a:bodyPr wrap="square" rtlCol="0">
            <a:spAutoFit/>
          </a:bodyPr>
          <a:lstStyle/>
          <a:p>
            <a:pPr algn="ctr"/>
            <a:r>
              <a:rPr lang="en-US" b="1" u="sng" dirty="0"/>
              <a:t>According to my Subaru Forester manual</a:t>
            </a:r>
          </a:p>
        </p:txBody>
      </p:sp>
      <p:sp>
        <p:nvSpPr>
          <p:cNvPr id="33" name="TextBox 32">
            <a:extLst>
              <a:ext uri="{FF2B5EF4-FFF2-40B4-BE49-F238E27FC236}">
                <a16:creationId xmlns:a16="http://schemas.microsoft.com/office/drawing/2014/main" id="{5ECA151D-4CBE-4B19-BB15-6AB773D2F167}"/>
              </a:ext>
            </a:extLst>
          </p:cNvPr>
          <p:cNvSpPr txBox="1"/>
          <p:nvPr/>
        </p:nvSpPr>
        <p:spPr>
          <a:xfrm>
            <a:off x="7785027" y="2458666"/>
            <a:ext cx="4250325" cy="1431161"/>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Subaru manual states that “consuming more than 1 quart per 1,200 miles” is abnormal.</a:t>
            </a:r>
          </a:p>
          <a:p>
            <a:pPr marL="225425" indent="-225425">
              <a:buFont typeface="Wingdings" panose="05000000000000000000" pitchFamily="2" charset="2"/>
              <a:buChar char="§"/>
            </a:pPr>
            <a:endParaRPr lang="en-US" sz="7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They recommend checking the engine oil level at each fuel stop.</a:t>
            </a:r>
          </a:p>
        </p:txBody>
      </p:sp>
      <p:sp>
        <p:nvSpPr>
          <p:cNvPr id="34" name="Rectangle 33">
            <a:extLst>
              <a:ext uri="{FF2B5EF4-FFF2-40B4-BE49-F238E27FC236}">
                <a16:creationId xmlns:a16="http://schemas.microsoft.com/office/drawing/2014/main" id="{2C69C15B-30F1-4AA6-BF50-66C596D58D48}"/>
              </a:ext>
            </a:extLst>
          </p:cNvPr>
          <p:cNvSpPr/>
          <p:nvPr/>
        </p:nvSpPr>
        <p:spPr>
          <a:xfrm>
            <a:off x="7703762" y="130639"/>
            <a:ext cx="4331599" cy="3796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1CE96A0-1C95-4485-85EF-D55DB6DEA85A}"/>
              </a:ext>
            </a:extLst>
          </p:cNvPr>
          <p:cNvPicPr>
            <a:picLocks noChangeAspect="1"/>
          </p:cNvPicPr>
          <p:nvPr/>
        </p:nvPicPr>
        <p:blipFill>
          <a:blip r:embed="rId3"/>
          <a:stretch>
            <a:fillRect/>
          </a:stretch>
        </p:blipFill>
        <p:spPr>
          <a:xfrm>
            <a:off x="8867847" y="440641"/>
            <a:ext cx="2136832" cy="2075389"/>
          </a:xfrm>
          <a:prstGeom prst="rect">
            <a:avLst/>
          </a:prstGeom>
        </p:spPr>
      </p:pic>
      <p:cxnSp>
        <p:nvCxnSpPr>
          <p:cNvPr id="39" name="Straight Arrow Connector 38">
            <a:extLst>
              <a:ext uri="{FF2B5EF4-FFF2-40B4-BE49-F238E27FC236}">
                <a16:creationId xmlns:a16="http://schemas.microsoft.com/office/drawing/2014/main" id="{BE170BDE-AC75-42C2-9063-B73C60816C7D}"/>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0" name="Speech Bubble: Rectangle 39">
            <a:extLst>
              <a:ext uri="{FF2B5EF4-FFF2-40B4-BE49-F238E27FC236}">
                <a16:creationId xmlns:a16="http://schemas.microsoft.com/office/drawing/2014/main" id="{3268DB4F-220E-4A56-BF6B-DB6069AE6C97}"/>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41" name="TextBox 40">
            <a:extLst>
              <a:ext uri="{FF2B5EF4-FFF2-40B4-BE49-F238E27FC236}">
                <a16:creationId xmlns:a16="http://schemas.microsoft.com/office/drawing/2014/main" id="{04DC1349-7166-4CFE-A0E0-9EFC93EBD264}"/>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39722823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3" name="Text Box 17">
            <a:extLst>
              <a:ext uri="{FF2B5EF4-FFF2-40B4-BE49-F238E27FC236}">
                <a16:creationId xmlns:a16="http://schemas.microsoft.com/office/drawing/2014/main" id="{71C5E744-4121-41D5-AE5E-5BC5FBCA33D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4" name="Picture 23">
            <a:extLst>
              <a:ext uri="{FF2B5EF4-FFF2-40B4-BE49-F238E27FC236}">
                <a16:creationId xmlns:a16="http://schemas.microsoft.com/office/drawing/2014/main" id="{6148DBD8-A52E-47E9-9D44-1D22134361FE}"/>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cxnSp>
        <p:nvCxnSpPr>
          <p:cNvPr id="25" name="Straight Arrow Connector 24">
            <a:extLst>
              <a:ext uri="{FF2B5EF4-FFF2-40B4-BE49-F238E27FC236}">
                <a16:creationId xmlns:a16="http://schemas.microsoft.com/office/drawing/2014/main" id="{12912D58-7A17-49A6-A154-BA9E69EAA910}"/>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28" name="Picture 27">
            <a:extLst>
              <a:ext uri="{FF2B5EF4-FFF2-40B4-BE49-F238E27FC236}">
                <a16:creationId xmlns:a16="http://schemas.microsoft.com/office/drawing/2014/main" id="{9E23D1A0-C843-4B17-93BA-B470618BD2D5}"/>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29" name="Straight Arrow Connector 28">
            <a:extLst>
              <a:ext uri="{FF2B5EF4-FFF2-40B4-BE49-F238E27FC236}">
                <a16:creationId xmlns:a16="http://schemas.microsoft.com/office/drawing/2014/main" id="{47331431-E86E-41A7-A9C8-D0B4DA681FFC}"/>
              </a:ext>
            </a:extLst>
          </p:cNvPr>
          <p:cNvCxnSpPr>
            <a:cxnSpLocks/>
          </p:cNvCxnSpPr>
          <p:nvPr/>
        </p:nvCxnSpPr>
        <p:spPr>
          <a:xfrm flipV="1">
            <a:off x="8311491" y="5867400"/>
            <a:ext cx="994434" cy="364538"/>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C89A1A-4A31-4332-9E08-D1CF907165C4}"/>
              </a:ext>
            </a:extLst>
          </p:cNvPr>
          <p:cNvSpPr txBox="1"/>
          <p:nvPr/>
        </p:nvSpPr>
        <p:spPr>
          <a:xfrm>
            <a:off x="7703761" y="126854"/>
            <a:ext cx="4331591" cy="369332"/>
          </a:xfrm>
          <a:prstGeom prst="rect">
            <a:avLst/>
          </a:prstGeom>
          <a:noFill/>
        </p:spPr>
        <p:txBody>
          <a:bodyPr wrap="square" rtlCol="0">
            <a:spAutoFit/>
          </a:bodyPr>
          <a:lstStyle/>
          <a:p>
            <a:pPr algn="ctr"/>
            <a:r>
              <a:rPr lang="en-US" b="1" u="sng" dirty="0"/>
              <a:t>According to my Subaru Forester manual</a:t>
            </a:r>
          </a:p>
        </p:txBody>
      </p:sp>
      <p:sp>
        <p:nvSpPr>
          <p:cNvPr id="33" name="TextBox 32">
            <a:extLst>
              <a:ext uri="{FF2B5EF4-FFF2-40B4-BE49-F238E27FC236}">
                <a16:creationId xmlns:a16="http://schemas.microsoft.com/office/drawing/2014/main" id="{5ECA151D-4CBE-4B19-BB15-6AB773D2F167}"/>
              </a:ext>
            </a:extLst>
          </p:cNvPr>
          <p:cNvSpPr txBox="1"/>
          <p:nvPr/>
        </p:nvSpPr>
        <p:spPr>
          <a:xfrm>
            <a:off x="7785027" y="2458666"/>
            <a:ext cx="4250325" cy="1431161"/>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Subaru manual states that “consuming more than 1 quart per 1,200 miles” is abnormal.</a:t>
            </a:r>
          </a:p>
          <a:p>
            <a:pPr marL="225425" indent="-225425">
              <a:buFont typeface="Wingdings" panose="05000000000000000000" pitchFamily="2" charset="2"/>
              <a:buChar char="§"/>
            </a:pPr>
            <a:endParaRPr lang="en-US" sz="7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They recommend checking the engine oil level at each fuel stop.</a:t>
            </a:r>
          </a:p>
        </p:txBody>
      </p:sp>
      <p:sp>
        <p:nvSpPr>
          <p:cNvPr id="34" name="Rectangle 33">
            <a:extLst>
              <a:ext uri="{FF2B5EF4-FFF2-40B4-BE49-F238E27FC236}">
                <a16:creationId xmlns:a16="http://schemas.microsoft.com/office/drawing/2014/main" id="{2C69C15B-30F1-4AA6-BF50-66C596D58D48}"/>
              </a:ext>
            </a:extLst>
          </p:cNvPr>
          <p:cNvSpPr/>
          <p:nvPr/>
        </p:nvSpPr>
        <p:spPr>
          <a:xfrm>
            <a:off x="7703762" y="130639"/>
            <a:ext cx="4331599" cy="3796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1CE96A0-1C95-4485-85EF-D55DB6DEA85A}"/>
              </a:ext>
            </a:extLst>
          </p:cNvPr>
          <p:cNvPicPr>
            <a:picLocks noChangeAspect="1"/>
          </p:cNvPicPr>
          <p:nvPr/>
        </p:nvPicPr>
        <p:blipFill>
          <a:blip r:embed="rId3"/>
          <a:stretch>
            <a:fillRect/>
          </a:stretch>
        </p:blipFill>
        <p:spPr>
          <a:xfrm>
            <a:off x="8867847" y="440641"/>
            <a:ext cx="2136832" cy="2075389"/>
          </a:xfrm>
          <a:prstGeom prst="rect">
            <a:avLst/>
          </a:prstGeom>
        </p:spPr>
      </p:pic>
      <p:sp>
        <p:nvSpPr>
          <p:cNvPr id="3" name="Right Bracket 2">
            <a:extLst>
              <a:ext uri="{FF2B5EF4-FFF2-40B4-BE49-F238E27FC236}">
                <a16:creationId xmlns:a16="http://schemas.microsoft.com/office/drawing/2014/main" id="{CA89AF4E-6F14-443E-B0BA-F9307D2660D9}"/>
              </a:ext>
            </a:extLst>
          </p:cNvPr>
          <p:cNvSpPr/>
          <p:nvPr/>
        </p:nvSpPr>
        <p:spPr>
          <a:xfrm>
            <a:off x="10842560" y="1009650"/>
            <a:ext cx="69979" cy="466725"/>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 Box 10">
            <a:extLst>
              <a:ext uri="{FF2B5EF4-FFF2-40B4-BE49-F238E27FC236}">
                <a16:creationId xmlns:a16="http://schemas.microsoft.com/office/drawing/2014/main" id="{A40BE246-F242-4D8F-90B8-F1914E30407B}"/>
              </a:ext>
            </a:extLst>
          </p:cNvPr>
          <p:cNvSpPr txBox="1">
            <a:spLocks noChangeArrowheads="1"/>
          </p:cNvSpPr>
          <p:nvPr/>
        </p:nvSpPr>
        <p:spPr bwMode="auto">
          <a:xfrm>
            <a:off x="10915779" y="851856"/>
            <a:ext cx="1164085"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2400" b="1" dirty="0">
                <a:solidFill>
                  <a:srgbClr val="C00000"/>
                </a:solidFill>
                <a:cs typeface="Arial" panose="020B0604020202020204" pitchFamily="34" charset="0"/>
              </a:rPr>
              <a:t>&lt;1200 Miles</a:t>
            </a:r>
            <a:endParaRPr lang="en-US" altLang="en-US" sz="1400" b="1" dirty="0">
              <a:solidFill>
                <a:srgbClr val="C00000"/>
              </a:solidFill>
              <a:cs typeface="Arial" panose="020B0604020202020204" pitchFamily="34" charset="0"/>
            </a:endParaRPr>
          </a:p>
        </p:txBody>
      </p:sp>
      <p:sp>
        <p:nvSpPr>
          <p:cNvPr id="31" name="Speech Bubble: Rectangle 30">
            <a:extLst>
              <a:ext uri="{FF2B5EF4-FFF2-40B4-BE49-F238E27FC236}">
                <a16:creationId xmlns:a16="http://schemas.microsoft.com/office/drawing/2014/main" id="{AC2518DF-7974-4593-9356-6FBB0488F005}"/>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36" name="TextBox 35">
            <a:extLst>
              <a:ext uri="{FF2B5EF4-FFF2-40B4-BE49-F238E27FC236}">
                <a16:creationId xmlns:a16="http://schemas.microsoft.com/office/drawing/2014/main" id="{077DFF29-2585-45B9-AA77-1DA051F7E93C}"/>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120136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8877C25F-42EB-47E4-9373-70E97D37153B}"/>
              </a:ext>
            </a:extLst>
          </p:cNvPr>
          <p:cNvSpPr>
            <a:spLocks noChangeArrowheads="1"/>
          </p:cNvSpPr>
          <p:nvPr/>
        </p:nvSpPr>
        <p:spPr bwMode="auto">
          <a:xfrm>
            <a:off x="608173" y="163045"/>
            <a:ext cx="110659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Primary Function:  My 2014 Subaru Forester</a:t>
            </a:r>
          </a:p>
        </p:txBody>
      </p:sp>
      <p:pic>
        <p:nvPicPr>
          <p:cNvPr id="12" name="Picture 11">
            <a:extLst>
              <a:ext uri="{FF2B5EF4-FFF2-40B4-BE49-F238E27FC236}">
                <a16:creationId xmlns:a16="http://schemas.microsoft.com/office/drawing/2014/main" id="{37A2F28E-C58F-4068-8095-18A65F85E7CB}"/>
              </a:ext>
            </a:extLst>
          </p:cNvPr>
          <p:cNvPicPr>
            <a:picLocks noChangeAspect="1"/>
          </p:cNvPicPr>
          <p:nvPr/>
        </p:nvPicPr>
        <p:blipFill rotWithShape="1">
          <a:blip r:embed="rId3">
            <a:extLst>
              <a:ext uri="{28A0092B-C50C-407E-A947-70E740481C1C}">
                <a14:useLocalDpi xmlns:a14="http://schemas.microsoft.com/office/drawing/2010/main" val="0"/>
              </a:ext>
            </a:extLst>
          </a:blip>
          <a:srcRect l="7004" t="22547" r="3858" b="18802"/>
          <a:stretch/>
        </p:blipFill>
        <p:spPr>
          <a:xfrm>
            <a:off x="357085" y="979847"/>
            <a:ext cx="2664814" cy="1315052"/>
          </a:xfrm>
          <a:prstGeom prst="rect">
            <a:avLst/>
          </a:prstGeom>
          <a:effectLst>
            <a:softEdge rad="25400"/>
          </a:effectLst>
        </p:spPr>
      </p:pic>
      <p:sp>
        <p:nvSpPr>
          <p:cNvPr id="13" name="TextBox 12">
            <a:extLst>
              <a:ext uri="{FF2B5EF4-FFF2-40B4-BE49-F238E27FC236}">
                <a16:creationId xmlns:a16="http://schemas.microsoft.com/office/drawing/2014/main" id="{4D736880-D4BF-46F0-B235-9CD1B61718C9}"/>
              </a:ext>
            </a:extLst>
          </p:cNvPr>
          <p:cNvSpPr txBox="1"/>
          <p:nvPr/>
        </p:nvSpPr>
        <p:spPr>
          <a:xfrm>
            <a:off x="4607997" y="1433533"/>
            <a:ext cx="91408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Verb</a:t>
            </a:r>
          </a:p>
        </p:txBody>
      </p:sp>
      <p:sp>
        <p:nvSpPr>
          <p:cNvPr id="14" name="TextBox 13">
            <a:extLst>
              <a:ext uri="{FF2B5EF4-FFF2-40B4-BE49-F238E27FC236}">
                <a16:creationId xmlns:a16="http://schemas.microsoft.com/office/drawing/2014/main" id="{C39CEAA3-2A3F-4696-AE51-C74063DC5E2E}"/>
              </a:ext>
            </a:extLst>
          </p:cNvPr>
          <p:cNvSpPr txBox="1"/>
          <p:nvPr/>
        </p:nvSpPr>
        <p:spPr>
          <a:xfrm>
            <a:off x="5544737" y="1433533"/>
            <a:ext cx="39243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E4B56BEE-8630-4839-94A0-1E3AC336A664}"/>
              </a:ext>
            </a:extLst>
          </p:cNvPr>
          <p:cNvSpPr txBox="1"/>
          <p:nvPr/>
        </p:nvSpPr>
        <p:spPr>
          <a:xfrm>
            <a:off x="7471936" y="1248867"/>
            <a:ext cx="1989892" cy="830997"/>
          </a:xfrm>
          <a:prstGeom prst="rect">
            <a:avLst/>
          </a:prstGeom>
          <a:solidFill>
            <a:srgbClr val="15306B"/>
          </a:solidFill>
          <a:ln w="3175">
            <a:solidFill>
              <a:schemeClr val="bg1"/>
            </a:solidFill>
            <a:prstDash val="solid"/>
          </a:ln>
        </p:spPr>
        <p:txBody>
          <a:bodyPr wrap="square" rtlCol="0" anchor="ctr" anchorCtr="1">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Standard(s)</a:t>
            </a:r>
          </a:p>
        </p:txBody>
      </p:sp>
      <p:sp>
        <p:nvSpPr>
          <p:cNvPr id="16" name="TextBox 15">
            <a:extLst>
              <a:ext uri="{FF2B5EF4-FFF2-40B4-BE49-F238E27FC236}">
                <a16:creationId xmlns:a16="http://schemas.microsoft.com/office/drawing/2014/main" id="{03C927E4-9456-48A7-BCA6-4EA903A72A2E}"/>
              </a:ext>
            </a:extLst>
          </p:cNvPr>
          <p:cNvSpPr txBox="1"/>
          <p:nvPr/>
        </p:nvSpPr>
        <p:spPr>
          <a:xfrm>
            <a:off x="9441880" y="1433533"/>
            <a:ext cx="369007"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F5C41FF8-14C2-4C43-98B2-D4DD76EE3BD4}"/>
              </a:ext>
            </a:extLst>
          </p:cNvPr>
          <p:cNvSpPr txBox="1"/>
          <p:nvPr/>
        </p:nvSpPr>
        <p:spPr>
          <a:xfrm>
            <a:off x="9865486" y="1248867"/>
            <a:ext cx="1607030" cy="830997"/>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Context</a:t>
            </a:r>
          </a:p>
        </p:txBody>
      </p:sp>
      <p:sp>
        <p:nvSpPr>
          <p:cNvPr id="18" name="TextBox 17">
            <a:extLst>
              <a:ext uri="{FF2B5EF4-FFF2-40B4-BE49-F238E27FC236}">
                <a16:creationId xmlns:a16="http://schemas.microsoft.com/office/drawing/2014/main" id="{CE45DCB1-47EA-4092-97D5-5A7B808D41E7}"/>
              </a:ext>
            </a:extLst>
          </p:cNvPr>
          <p:cNvSpPr txBox="1"/>
          <p:nvPr/>
        </p:nvSpPr>
        <p:spPr>
          <a:xfrm>
            <a:off x="3774261" y="1433533"/>
            <a:ext cx="522444"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p>
        </p:txBody>
      </p:sp>
      <p:sp>
        <p:nvSpPr>
          <p:cNvPr id="19" name="TextBox 18">
            <a:extLst>
              <a:ext uri="{FF2B5EF4-FFF2-40B4-BE49-F238E27FC236}">
                <a16:creationId xmlns:a16="http://schemas.microsoft.com/office/drawing/2014/main" id="{BEA2811F-4C3C-4AB2-A705-801E7CB4A16A}"/>
              </a:ext>
            </a:extLst>
          </p:cNvPr>
          <p:cNvSpPr txBox="1"/>
          <p:nvPr/>
        </p:nvSpPr>
        <p:spPr>
          <a:xfrm>
            <a:off x="4169847" y="1433533"/>
            <a:ext cx="438150"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1C1BF8C4-D821-431B-A4A1-B53F188A8AA8}"/>
              </a:ext>
            </a:extLst>
          </p:cNvPr>
          <p:cNvSpPr txBox="1"/>
          <p:nvPr/>
        </p:nvSpPr>
        <p:spPr>
          <a:xfrm>
            <a:off x="5917219" y="1433533"/>
            <a:ext cx="1167896" cy="461665"/>
          </a:xfrm>
          <a:prstGeom prst="rect">
            <a:avLst/>
          </a:prstGeom>
          <a:solidFill>
            <a:srgbClr val="15306B"/>
          </a:solidFill>
          <a:ln w="3175">
            <a:solidFill>
              <a:schemeClr val="bg1"/>
            </a:solidFill>
            <a:prstDash val="solid"/>
          </a:ln>
        </p:spPr>
        <p:txBody>
          <a:bodyPr wrap="square" rtlCol="0" anchor="ctr" anchorCtr="1">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a:t>
            </a:r>
          </a:p>
        </p:txBody>
      </p:sp>
      <p:sp>
        <p:nvSpPr>
          <p:cNvPr id="29" name="TextBox 28">
            <a:extLst>
              <a:ext uri="{FF2B5EF4-FFF2-40B4-BE49-F238E27FC236}">
                <a16:creationId xmlns:a16="http://schemas.microsoft.com/office/drawing/2014/main" id="{B831737F-7546-4ECE-A61B-CB8D213AEC7E}"/>
              </a:ext>
            </a:extLst>
          </p:cNvPr>
          <p:cNvSpPr txBox="1"/>
          <p:nvPr/>
        </p:nvSpPr>
        <p:spPr>
          <a:xfrm>
            <a:off x="7117481" y="1433533"/>
            <a:ext cx="292631" cy="461665"/>
          </a:xfrm>
          <a:prstGeom prst="rect">
            <a:avLst/>
          </a:prstGeom>
          <a:noFill/>
          <a:ln>
            <a:noFill/>
          </a:ln>
        </p:spPr>
        <p:txBody>
          <a:bodyPr wrap="square" rtlCol="0" anchor="ctr" anchorCtr="1">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aphicFrame>
        <p:nvGraphicFramePr>
          <p:cNvPr id="27" name="Table 26">
            <a:extLst>
              <a:ext uri="{FF2B5EF4-FFF2-40B4-BE49-F238E27FC236}">
                <a16:creationId xmlns:a16="http://schemas.microsoft.com/office/drawing/2014/main" id="{AB4376BF-A0FF-4AA8-8556-00E74B69F0AF}"/>
              </a:ext>
            </a:extLst>
          </p:cNvPr>
          <p:cNvGraphicFramePr>
            <a:graphicFrameLocks noGrp="1"/>
          </p:cNvGraphicFramePr>
          <p:nvPr>
            <p:extLst>
              <p:ext uri="{D42A27DB-BD31-4B8C-83A1-F6EECF244321}">
                <p14:modId xmlns:p14="http://schemas.microsoft.com/office/powerpoint/2010/main" val="2353254715"/>
              </p:ext>
            </p:extLst>
          </p:nvPr>
        </p:nvGraphicFramePr>
        <p:xfrm>
          <a:off x="617851" y="2440404"/>
          <a:ext cx="10956298" cy="2926080"/>
        </p:xfrm>
        <a:graphic>
          <a:graphicData uri="http://schemas.openxmlformats.org/drawingml/2006/table">
            <a:tbl>
              <a:tblPr firstRow="1" bandRow="1"/>
              <a:tblGrid>
                <a:gridCol w="3092458">
                  <a:extLst>
                    <a:ext uri="{9D8B030D-6E8A-4147-A177-3AD203B41FA5}">
                      <a16:colId xmlns:a16="http://schemas.microsoft.com/office/drawing/2014/main" val="3151787099"/>
                    </a:ext>
                  </a:extLst>
                </a:gridCol>
                <a:gridCol w="7863840">
                  <a:extLst>
                    <a:ext uri="{9D8B030D-6E8A-4147-A177-3AD203B41FA5}">
                      <a16:colId xmlns:a16="http://schemas.microsoft.com/office/drawing/2014/main" val="2290076740"/>
                    </a:ext>
                  </a:extLst>
                </a:gridCol>
              </a:tblGrid>
              <a:tr h="0">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Verb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b="1" kern="1200">
                          <a:solidFill>
                            <a:schemeClr val="dk1"/>
                          </a:solidFill>
                          <a:latin typeface="Century Gothic" panose="020B0502020202020204"/>
                        </a:defRPr>
                      </a:lvl1pPr>
                      <a:lvl2pPr marL="457200" algn="l" defTabSz="914400" rtl="0" eaLnBrk="1" latinLnBrk="0" hangingPunct="1">
                        <a:defRPr sz="1800" b="1" kern="1200">
                          <a:solidFill>
                            <a:schemeClr val="dk1"/>
                          </a:solidFill>
                          <a:latin typeface="Century Gothic" panose="020B0502020202020204"/>
                        </a:defRPr>
                      </a:lvl2pPr>
                      <a:lvl3pPr marL="914400" algn="l" defTabSz="914400" rtl="0" eaLnBrk="1" latinLnBrk="0" hangingPunct="1">
                        <a:defRPr sz="1800" b="1" kern="1200">
                          <a:solidFill>
                            <a:schemeClr val="dk1"/>
                          </a:solidFill>
                          <a:latin typeface="Century Gothic" panose="020B0502020202020204"/>
                        </a:defRPr>
                      </a:lvl3pPr>
                      <a:lvl4pPr marL="1371600" algn="l" defTabSz="914400" rtl="0" eaLnBrk="1" latinLnBrk="0" hangingPunct="1">
                        <a:defRPr sz="1800" b="1" kern="1200">
                          <a:solidFill>
                            <a:schemeClr val="dk1"/>
                          </a:solidFill>
                          <a:latin typeface="Century Gothic" panose="020B0502020202020204"/>
                        </a:defRPr>
                      </a:lvl4pPr>
                      <a:lvl5pPr marL="1828800" algn="l" defTabSz="914400" rtl="0" eaLnBrk="1" latinLnBrk="0" hangingPunct="1">
                        <a:defRPr sz="1800" b="1" kern="1200">
                          <a:solidFill>
                            <a:schemeClr val="dk1"/>
                          </a:solidFill>
                          <a:latin typeface="Century Gothic" panose="020B0502020202020204"/>
                        </a:defRPr>
                      </a:lvl5pPr>
                      <a:lvl6pPr marL="2286000" algn="l" defTabSz="914400" rtl="0" eaLnBrk="1" latinLnBrk="0" hangingPunct="1">
                        <a:defRPr sz="1800" b="1" kern="1200">
                          <a:solidFill>
                            <a:schemeClr val="dk1"/>
                          </a:solidFill>
                          <a:latin typeface="Century Gothic" panose="020B0502020202020204"/>
                        </a:defRPr>
                      </a:lvl6pPr>
                      <a:lvl7pPr marL="2743200" algn="l" defTabSz="914400" rtl="0" eaLnBrk="1" latinLnBrk="0" hangingPunct="1">
                        <a:defRPr sz="1800" b="1" kern="1200">
                          <a:solidFill>
                            <a:schemeClr val="dk1"/>
                          </a:solidFill>
                          <a:latin typeface="Century Gothic" panose="020B0502020202020204"/>
                        </a:defRPr>
                      </a:lvl7pPr>
                      <a:lvl8pPr marL="3200400" algn="l" defTabSz="914400" rtl="0" eaLnBrk="1" latinLnBrk="0" hangingPunct="1">
                        <a:defRPr sz="1800" b="1" kern="1200">
                          <a:solidFill>
                            <a:schemeClr val="dk1"/>
                          </a:solidFill>
                          <a:latin typeface="Century Gothic" panose="020B0502020202020204"/>
                        </a:defRPr>
                      </a:lvl8pPr>
                      <a:lvl9pPr marL="3657600" algn="l" defTabSz="914400" rtl="0" eaLnBrk="1" latinLnBrk="0" hangingPunct="1">
                        <a:defRPr sz="1800" b="1" kern="1200">
                          <a:solidFill>
                            <a:schemeClr val="dk1"/>
                          </a:solidFill>
                          <a:latin typeface="Century Gothic" panose="020B0502020202020204"/>
                        </a:defRPr>
                      </a:lvl9pPr>
                    </a:lstStyle>
                    <a:p>
                      <a:r>
                        <a:rPr lang="en-US" sz="2400" b="0" dirty="0">
                          <a:solidFill>
                            <a:srgbClr val="595959"/>
                          </a:solidFill>
                          <a:latin typeface="Arial" panose="020B0604020202020204" pitchFamily="34" charset="0"/>
                          <a:cs typeface="Arial" panose="020B0604020202020204" pitchFamily="34" charset="0"/>
                        </a:rPr>
                        <a:t>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801037807"/>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Object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Up to 5 adult passengers and 3 medium-size suitcases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171470926"/>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Performance Standards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Along paved roads and highways</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Go up to 360 miles without stopping</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In climates that range from 0º to 115º F (-17º to 46º C)</a:t>
                      </a:r>
                    </a:p>
                    <a:p>
                      <a:pPr marL="285750" indent="-285750">
                        <a:buFontTx/>
                        <a:buChar char="-"/>
                      </a:pPr>
                      <a:r>
                        <a:rPr lang="en-US" sz="2400" b="0" kern="1200" dirty="0">
                          <a:solidFill>
                            <a:srgbClr val="595959"/>
                          </a:solidFill>
                          <a:latin typeface="Arial" panose="020B0604020202020204" pitchFamily="34" charset="0"/>
                          <a:ea typeface="+mn-ea"/>
                          <a:cs typeface="Arial" panose="020B0604020202020204" pitchFamily="34" charset="0"/>
                        </a:rPr>
                        <a:t>While protecting passengers from the elements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1527532"/>
                  </a:ext>
                </a:extLst>
              </a:tr>
              <a:tr h="37084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1" dirty="0">
                          <a:latin typeface="Arial" panose="020B0604020202020204" pitchFamily="34" charset="0"/>
                          <a:cs typeface="Arial" panose="020B0604020202020204" pitchFamily="34" charset="0"/>
                        </a:rPr>
                        <a:t>Operating Context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DDDDD">
                        <a:lumMod val="9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r>
                        <a:rPr lang="en-US" sz="2400" b="0" kern="1200" dirty="0">
                          <a:solidFill>
                            <a:srgbClr val="595959"/>
                          </a:solidFill>
                          <a:latin typeface="Arial" panose="020B0604020202020204" pitchFamily="34" charset="0"/>
                          <a:ea typeface="+mn-ea"/>
                          <a:cs typeface="Arial" panose="020B0604020202020204" pitchFamily="34" charset="0"/>
                        </a:rPr>
                        <a:t>As required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0000">
                        <a:lumMod val="65000"/>
                        <a:lumOff val="35000"/>
                      </a:srgbClr>
                    </a:solidFill>
                  </a:tcPr>
                </a:tc>
                <a:extLst>
                  <a:ext uri="{0D108BD9-81ED-4DB2-BD59-A6C34878D82A}">
                    <a16:rowId xmlns:a16="http://schemas.microsoft.com/office/drawing/2014/main" val="3023284900"/>
                  </a:ext>
                </a:extLst>
              </a:tr>
            </a:tbl>
          </a:graphicData>
        </a:graphic>
      </p:graphicFrame>
    </p:spTree>
    <p:extLst>
      <p:ext uri="{BB962C8B-B14F-4D97-AF65-F5344CB8AC3E}">
        <p14:creationId xmlns:p14="http://schemas.microsoft.com/office/powerpoint/2010/main" val="27353674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0">
            <a:extLst>
              <a:ext uri="{FF2B5EF4-FFF2-40B4-BE49-F238E27FC236}">
                <a16:creationId xmlns:a16="http://schemas.microsoft.com/office/drawing/2014/main" id="{5A06D093-3367-48AA-BB71-3C34A6B480E7}"/>
              </a:ext>
            </a:extLst>
          </p:cNvPr>
          <p:cNvSpPr txBox="1">
            <a:spLocks noChangeArrowheads="1"/>
          </p:cNvSpPr>
          <p:nvPr/>
        </p:nvSpPr>
        <p:spPr bwMode="auto">
          <a:xfrm>
            <a:off x="314696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cxnSp>
        <p:nvCxnSpPr>
          <p:cNvPr id="9" name="Straight Connector 8">
            <a:extLst>
              <a:ext uri="{FF2B5EF4-FFF2-40B4-BE49-F238E27FC236}">
                <a16:creationId xmlns:a16="http://schemas.microsoft.com/office/drawing/2014/main" id="{4BBC549F-69DF-46E5-A660-502FF8EDE95F}"/>
              </a:ext>
            </a:extLst>
          </p:cNvPr>
          <p:cNvCxnSpPr>
            <a:cxnSpLocks/>
          </p:cNvCxnSpPr>
          <p:nvPr/>
        </p:nvCxnSpPr>
        <p:spPr>
          <a:xfrm flipH="1">
            <a:off x="3660282" y="268482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51B3DB-802B-4AD5-8E31-C31C3E60DA28}"/>
              </a:ext>
            </a:extLst>
          </p:cNvPr>
          <p:cNvCxnSpPr>
            <a:cxnSpLocks/>
          </p:cNvCxnSpPr>
          <p:nvPr/>
        </p:nvCxnSpPr>
        <p:spPr>
          <a:xfrm flipH="1">
            <a:off x="4161943" y="270493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3" name="Text Box 17">
            <a:extLst>
              <a:ext uri="{FF2B5EF4-FFF2-40B4-BE49-F238E27FC236}">
                <a16:creationId xmlns:a16="http://schemas.microsoft.com/office/drawing/2014/main" id="{71C5E744-4121-41D5-AE5E-5BC5FBCA33D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4" name="Picture 23">
            <a:extLst>
              <a:ext uri="{FF2B5EF4-FFF2-40B4-BE49-F238E27FC236}">
                <a16:creationId xmlns:a16="http://schemas.microsoft.com/office/drawing/2014/main" id="{6148DBD8-A52E-47E9-9D44-1D22134361FE}"/>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28" name="Picture 27">
            <a:extLst>
              <a:ext uri="{FF2B5EF4-FFF2-40B4-BE49-F238E27FC236}">
                <a16:creationId xmlns:a16="http://schemas.microsoft.com/office/drawing/2014/main" id="{9E23D1A0-C843-4B17-93BA-B470618BD2D5}"/>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29" name="Straight Arrow Connector 28">
            <a:extLst>
              <a:ext uri="{FF2B5EF4-FFF2-40B4-BE49-F238E27FC236}">
                <a16:creationId xmlns:a16="http://schemas.microsoft.com/office/drawing/2014/main" id="{47331431-E86E-41A7-A9C8-D0B4DA681FFC}"/>
              </a:ext>
            </a:extLst>
          </p:cNvPr>
          <p:cNvCxnSpPr>
            <a:cxnSpLocks/>
          </p:cNvCxnSpPr>
          <p:nvPr/>
        </p:nvCxnSpPr>
        <p:spPr>
          <a:xfrm flipV="1">
            <a:off x="8311491" y="5867400"/>
            <a:ext cx="994434" cy="364538"/>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C89A1A-4A31-4332-9E08-D1CF907165C4}"/>
              </a:ext>
            </a:extLst>
          </p:cNvPr>
          <p:cNvSpPr txBox="1"/>
          <p:nvPr/>
        </p:nvSpPr>
        <p:spPr>
          <a:xfrm>
            <a:off x="7703761" y="126854"/>
            <a:ext cx="4331591" cy="369332"/>
          </a:xfrm>
          <a:prstGeom prst="rect">
            <a:avLst/>
          </a:prstGeom>
          <a:noFill/>
        </p:spPr>
        <p:txBody>
          <a:bodyPr wrap="square" rtlCol="0">
            <a:spAutoFit/>
          </a:bodyPr>
          <a:lstStyle/>
          <a:p>
            <a:pPr algn="ctr"/>
            <a:r>
              <a:rPr lang="en-US" b="1" u="sng" dirty="0"/>
              <a:t>According to my Subaru Forester manual</a:t>
            </a:r>
          </a:p>
        </p:txBody>
      </p:sp>
      <p:sp>
        <p:nvSpPr>
          <p:cNvPr id="33" name="TextBox 32">
            <a:extLst>
              <a:ext uri="{FF2B5EF4-FFF2-40B4-BE49-F238E27FC236}">
                <a16:creationId xmlns:a16="http://schemas.microsoft.com/office/drawing/2014/main" id="{5ECA151D-4CBE-4B19-BB15-6AB773D2F167}"/>
              </a:ext>
            </a:extLst>
          </p:cNvPr>
          <p:cNvSpPr txBox="1"/>
          <p:nvPr/>
        </p:nvSpPr>
        <p:spPr>
          <a:xfrm>
            <a:off x="7785027" y="2458666"/>
            <a:ext cx="4250325" cy="1431161"/>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Subaru manual states that “consuming more than 1 quart per 1,200 miles” is abnormal.</a:t>
            </a:r>
          </a:p>
          <a:p>
            <a:pPr marL="225425" indent="-225425">
              <a:buFont typeface="Wingdings" panose="05000000000000000000" pitchFamily="2" charset="2"/>
              <a:buChar char="§"/>
            </a:pPr>
            <a:endParaRPr lang="en-US" sz="7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They recommend checking the engine oil level at each fuel stop.</a:t>
            </a:r>
          </a:p>
        </p:txBody>
      </p:sp>
      <p:sp>
        <p:nvSpPr>
          <p:cNvPr id="34" name="Rectangle 33">
            <a:extLst>
              <a:ext uri="{FF2B5EF4-FFF2-40B4-BE49-F238E27FC236}">
                <a16:creationId xmlns:a16="http://schemas.microsoft.com/office/drawing/2014/main" id="{2C69C15B-30F1-4AA6-BF50-66C596D58D48}"/>
              </a:ext>
            </a:extLst>
          </p:cNvPr>
          <p:cNvSpPr/>
          <p:nvPr/>
        </p:nvSpPr>
        <p:spPr>
          <a:xfrm>
            <a:off x="7703762" y="130639"/>
            <a:ext cx="4331599" cy="3796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1CE96A0-1C95-4485-85EF-D55DB6DEA85A}"/>
              </a:ext>
            </a:extLst>
          </p:cNvPr>
          <p:cNvPicPr>
            <a:picLocks noChangeAspect="1"/>
          </p:cNvPicPr>
          <p:nvPr/>
        </p:nvPicPr>
        <p:blipFill>
          <a:blip r:embed="rId3"/>
          <a:stretch>
            <a:fillRect/>
          </a:stretch>
        </p:blipFill>
        <p:spPr>
          <a:xfrm>
            <a:off x="8867847" y="440641"/>
            <a:ext cx="2136832" cy="2075389"/>
          </a:xfrm>
          <a:prstGeom prst="rect">
            <a:avLst/>
          </a:prstGeom>
        </p:spPr>
      </p:pic>
      <p:sp>
        <p:nvSpPr>
          <p:cNvPr id="3" name="Right Bracket 2">
            <a:extLst>
              <a:ext uri="{FF2B5EF4-FFF2-40B4-BE49-F238E27FC236}">
                <a16:creationId xmlns:a16="http://schemas.microsoft.com/office/drawing/2014/main" id="{CA89AF4E-6F14-443E-B0BA-F9307D2660D9}"/>
              </a:ext>
            </a:extLst>
          </p:cNvPr>
          <p:cNvSpPr/>
          <p:nvPr/>
        </p:nvSpPr>
        <p:spPr>
          <a:xfrm>
            <a:off x="10842560" y="1009650"/>
            <a:ext cx="69979" cy="466725"/>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ket 30">
            <a:extLst>
              <a:ext uri="{FF2B5EF4-FFF2-40B4-BE49-F238E27FC236}">
                <a16:creationId xmlns:a16="http://schemas.microsoft.com/office/drawing/2014/main" id="{2F7C765E-1AB4-4A90-A856-E38ACE164A3B}"/>
              </a:ext>
            </a:extLst>
          </p:cNvPr>
          <p:cNvSpPr/>
          <p:nvPr/>
        </p:nvSpPr>
        <p:spPr>
          <a:xfrm rot="16395920">
            <a:off x="4032546" y="2225212"/>
            <a:ext cx="215588" cy="1850283"/>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7FC1291-354D-4BF6-9E84-1E661FA67480}"/>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02892F-2367-44D6-B3BD-2BD49D78A790}"/>
              </a:ext>
            </a:extLst>
          </p:cNvPr>
          <p:cNvCxnSpPr>
            <a:cxnSpLocks/>
          </p:cNvCxnSpPr>
          <p:nvPr/>
        </p:nvCxnSpPr>
        <p:spPr>
          <a:xfrm flipH="1">
            <a:off x="4663605" y="2708123"/>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 Box 10">
            <a:extLst>
              <a:ext uri="{FF2B5EF4-FFF2-40B4-BE49-F238E27FC236}">
                <a16:creationId xmlns:a16="http://schemas.microsoft.com/office/drawing/2014/main" id="{E4C5F555-2CDA-4745-8FF7-E42F968E0798}"/>
              </a:ext>
            </a:extLst>
          </p:cNvPr>
          <p:cNvSpPr txBox="1">
            <a:spLocks noChangeArrowheads="1"/>
          </p:cNvSpPr>
          <p:nvPr/>
        </p:nvSpPr>
        <p:spPr bwMode="auto">
          <a:xfrm>
            <a:off x="364473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49" name="Text Box 10">
            <a:extLst>
              <a:ext uri="{FF2B5EF4-FFF2-40B4-BE49-F238E27FC236}">
                <a16:creationId xmlns:a16="http://schemas.microsoft.com/office/drawing/2014/main" id="{CD22C13E-7BA4-4656-BDF4-B1C418763743}"/>
              </a:ext>
            </a:extLst>
          </p:cNvPr>
          <p:cNvSpPr txBox="1">
            <a:spLocks noChangeArrowheads="1"/>
          </p:cNvSpPr>
          <p:nvPr/>
        </p:nvSpPr>
        <p:spPr bwMode="auto">
          <a:xfrm>
            <a:off x="414251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50" name="Text Box 10">
            <a:extLst>
              <a:ext uri="{FF2B5EF4-FFF2-40B4-BE49-F238E27FC236}">
                <a16:creationId xmlns:a16="http://schemas.microsoft.com/office/drawing/2014/main" id="{124F6345-0247-4999-A268-288C7BB56512}"/>
              </a:ext>
            </a:extLst>
          </p:cNvPr>
          <p:cNvSpPr txBox="1">
            <a:spLocks noChangeArrowheads="1"/>
          </p:cNvSpPr>
          <p:nvPr/>
        </p:nvSpPr>
        <p:spPr bwMode="auto">
          <a:xfrm>
            <a:off x="464028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51" name="Speech Bubble: Rectangle 50">
            <a:extLst>
              <a:ext uri="{FF2B5EF4-FFF2-40B4-BE49-F238E27FC236}">
                <a16:creationId xmlns:a16="http://schemas.microsoft.com/office/drawing/2014/main" id="{A6966DB8-B0F7-4E2A-A23E-9A97803DDCE3}"/>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52" name="Text Box 10">
            <a:extLst>
              <a:ext uri="{FF2B5EF4-FFF2-40B4-BE49-F238E27FC236}">
                <a16:creationId xmlns:a16="http://schemas.microsoft.com/office/drawing/2014/main" id="{8F05A4EA-EA92-4C86-9822-F8E98E863427}"/>
              </a:ext>
            </a:extLst>
          </p:cNvPr>
          <p:cNvSpPr txBox="1">
            <a:spLocks noChangeArrowheads="1"/>
          </p:cNvSpPr>
          <p:nvPr/>
        </p:nvSpPr>
        <p:spPr bwMode="auto">
          <a:xfrm>
            <a:off x="10915779" y="851856"/>
            <a:ext cx="1164085"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2400" b="1" dirty="0">
                <a:solidFill>
                  <a:srgbClr val="C00000"/>
                </a:solidFill>
                <a:cs typeface="Arial" panose="020B0604020202020204" pitchFamily="34" charset="0"/>
              </a:rPr>
              <a:t>&lt;1200 Miles</a:t>
            </a:r>
            <a:endParaRPr lang="en-US" altLang="en-US" sz="1400" b="1" dirty="0">
              <a:solidFill>
                <a:srgbClr val="C00000"/>
              </a:solidFill>
              <a:cs typeface="Arial" panose="020B0604020202020204" pitchFamily="34" charset="0"/>
            </a:endParaRPr>
          </a:p>
        </p:txBody>
      </p:sp>
      <p:sp>
        <p:nvSpPr>
          <p:cNvPr id="53" name="TextBox 52">
            <a:extLst>
              <a:ext uri="{FF2B5EF4-FFF2-40B4-BE49-F238E27FC236}">
                <a16:creationId xmlns:a16="http://schemas.microsoft.com/office/drawing/2014/main" id="{731A6845-13AD-4B2F-B692-D4B02AB11D23}"/>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26117115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0">
            <a:extLst>
              <a:ext uri="{FF2B5EF4-FFF2-40B4-BE49-F238E27FC236}">
                <a16:creationId xmlns:a16="http://schemas.microsoft.com/office/drawing/2014/main" id="{5A06D093-3367-48AA-BB71-3C34A6B480E7}"/>
              </a:ext>
            </a:extLst>
          </p:cNvPr>
          <p:cNvSpPr txBox="1">
            <a:spLocks noChangeArrowheads="1"/>
          </p:cNvSpPr>
          <p:nvPr/>
        </p:nvSpPr>
        <p:spPr bwMode="auto">
          <a:xfrm>
            <a:off x="314696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cxnSp>
        <p:nvCxnSpPr>
          <p:cNvPr id="9" name="Straight Connector 8">
            <a:extLst>
              <a:ext uri="{FF2B5EF4-FFF2-40B4-BE49-F238E27FC236}">
                <a16:creationId xmlns:a16="http://schemas.microsoft.com/office/drawing/2014/main" id="{4BBC549F-69DF-46E5-A660-502FF8EDE95F}"/>
              </a:ext>
            </a:extLst>
          </p:cNvPr>
          <p:cNvCxnSpPr>
            <a:cxnSpLocks/>
          </p:cNvCxnSpPr>
          <p:nvPr/>
        </p:nvCxnSpPr>
        <p:spPr>
          <a:xfrm flipH="1">
            <a:off x="3660282" y="268482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51B3DB-802B-4AD5-8E31-C31C3E60DA28}"/>
              </a:ext>
            </a:extLst>
          </p:cNvPr>
          <p:cNvCxnSpPr>
            <a:cxnSpLocks/>
          </p:cNvCxnSpPr>
          <p:nvPr/>
        </p:nvCxnSpPr>
        <p:spPr>
          <a:xfrm flipH="1">
            <a:off x="4161943" y="270493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3" name="Text Box 17">
            <a:extLst>
              <a:ext uri="{FF2B5EF4-FFF2-40B4-BE49-F238E27FC236}">
                <a16:creationId xmlns:a16="http://schemas.microsoft.com/office/drawing/2014/main" id="{71C5E744-4121-41D5-AE5E-5BC5FBCA33D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4" name="Picture 23">
            <a:extLst>
              <a:ext uri="{FF2B5EF4-FFF2-40B4-BE49-F238E27FC236}">
                <a16:creationId xmlns:a16="http://schemas.microsoft.com/office/drawing/2014/main" id="{6148DBD8-A52E-47E9-9D44-1D22134361FE}"/>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28" name="Picture 27">
            <a:extLst>
              <a:ext uri="{FF2B5EF4-FFF2-40B4-BE49-F238E27FC236}">
                <a16:creationId xmlns:a16="http://schemas.microsoft.com/office/drawing/2014/main" id="{9E23D1A0-C843-4B17-93BA-B470618BD2D5}"/>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29" name="Straight Arrow Connector 28">
            <a:extLst>
              <a:ext uri="{FF2B5EF4-FFF2-40B4-BE49-F238E27FC236}">
                <a16:creationId xmlns:a16="http://schemas.microsoft.com/office/drawing/2014/main" id="{47331431-E86E-41A7-A9C8-D0B4DA681FFC}"/>
              </a:ext>
            </a:extLst>
          </p:cNvPr>
          <p:cNvCxnSpPr>
            <a:cxnSpLocks/>
          </p:cNvCxnSpPr>
          <p:nvPr/>
        </p:nvCxnSpPr>
        <p:spPr>
          <a:xfrm flipV="1">
            <a:off x="8311491" y="5867400"/>
            <a:ext cx="994434" cy="364538"/>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C89A1A-4A31-4332-9E08-D1CF907165C4}"/>
              </a:ext>
            </a:extLst>
          </p:cNvPr>
          <p:cNvSpPr txBox="1"/>
          <p:nvPr/>
        </p:nvSpPr>
        <p:spPr>
          <a:xfrm>
            <a:off x="7703761" y="126854"/>
            <a:ext cx="4331591" cy="369332"/>
          </a:xfrm>
          <a:prstGeom prst="rect">
            <a:avLst/>
          </a:prstGeom>
          <a:noFill/>
        </p:spPr>
        <p:txBody>
          <a:bodyPr wrap="square" rtlCol="0">
            <a:spAutoFit/>
          </a:bodyPr>
          <a:lstStyle/>
          <a:p>
            <a:pPr algn="ctr"/>
            <a:r>
              <a:rPr lang="en-US" b="1" u="sng" dirty="0"/>
              <a:t>According to my Subaru Forester manual</a:t>
            </a:r>
          </a:p>
        </p:txBody>
      </p:sp>
      <p:sp>
        <p:nvSpPr>
          <p:cNvPr id="33" name="TextBox 32">
            <a:extLst>
              <a:ext uri="{FF2B5EF4-FFF2-40B4-BE49-F238E27FC236}">
                <a16:creationId xmlns:a16="http://schemas.microsoft.com/office/drawing/2014/main" id="{5ECA151D-4CBE-4B19-BB15-6AB773D2F167}"/>
              </a:ext>
            </a:extLst>
          </p:cNvPr>
          <p:cNvSpPr txBox="1"/>
          <p:nvPr/>
        </p:nvSpPr>
        <p:spPr>
          <a:xfrm>
            <a:off x="7785027" y="2458666"/>
            <a:ext cx="4250325" cy="1431161"/>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Subaru manual states that “consuming more than 1 quart per 1,200 miles” is abnormal.</a:t>
            </a:r>
          </a:p>
          <a:p>
            <a:pPr marL="225425" indent="-225425">
              <a:buFont typeface="Wingdings" panose="05000000000000000000" pitchFamily="2" charset="2"/>
              <a:buChar char="§"/>
            </a:pPr>
            <a:endParaRPr lang="en-US" sz="7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They recommend checking the engine oil level at each fuel stop.</a:t>
            </a:r>
          </a:p>
        </p:txBody>
      </p:sp>
      <p:sp>
        <p:nvSpPr>
          <p:cNvPr id="34" name="Rectangle 33">
            <a:extLst>
              <a:ext uri="{FF2B5EF4-FFF2-40B4-BE49-F238E27FC236}">
                <a16:creationId xmlns:a16="http://schemas.microsoft.com/office/drawing/2014/main" id="{2C69C15B-30F1-4AA6-BF50-66C596D58D48}"/>
              </a:ext>
            </a:extLst>
          </p:cNvPr>
          <p:cNvSpPr/>
          <p:nvPr/>
        </p:nvSpPr>
        <p:spPr>
          <a:xfrm>
            <a:off x="7703762" y="130639"/>
            <a:ext cx="4331599" cy="3796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1CE96A0-1C95-4485-85EF-D55DB6DEA85A}"/>
              </a:ext>
            </a:extLst>
          </p:cNvPr>
          <p:cNvPicPr>
            <a:picLocks noChangeAspect="1"/>
          </p:cNvPicPr>
          <p:nvPr/>
        </p:nvPicPr>
        <p:blipFill>
          <a:blip r:embed="rId3"/>
          <a:stretch>
            <a:fillRect/>
          </a:stretch>
        </p:blipFill>
        <p:spPr>
          <a:xfrm>
            <a:off x="8867847" y="440641"/>
            <a:ext cx="2136832" cy="2075389"/>
          </a:xfrm>
          <a:prstGeom prst="rect">
            <a:avLst/>
          </a:prstGeom>
        </p:spPr>
      </p:pic>
      <p:sp>
        <p:nvSpPr>
          <p:cNvPr id="3" name="Right Bracket 2">
            <a:extLst>
              <a:ext uri="{FF2B5EF4-FFF2-40B4-BE49-F238E27FC236}">
                <a16:creationId xmlns:a16="http://schemas.microsoft.com/office/drawing/2014/main" id="{CA89AF4E-6F14-443E-B0BA-F9307D2660D9}"/>
              </a:ext>
            </a:extLst>
          </p:cNvPr>
          <p:cNvSpPr/>
          <p:nvPr/>
        </p:nvSpPr>
        <p:spPr>
          <a:xfrm>
            <a:off x="10842560" y="1009650"/>
            <a:ext cx="69979" cy="466725"/>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ket 30">
            <a:extLst>
              <a:ext uri="{FF2B5EF4-FFF2-40B4-BE49-F238E27FC236}">
                <a16:creationId xmlns:a16="http://schemas.microsoft.com/office/drawing/2014/main" id="{2F7C765E-1AB4-4A90-A856-E38ACE164A3B}"/>
              </a:ext>
            </a:extLst>
          </p:cNvPr>
          <p:cNvSpPr/>
          <p:nvPr/>
        </p:nvSpPr>
        <p:spPr>
          <a:xfrm rot="16395920">
            <a:off x="4032546" y="2225212"/>
            <a:ext cx="215588" cy="1850283"/>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7FC1291-354D-4BF6-9E84-1E661FA67480}"/>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02892F-2367-44D6-B3BD-2BD49D78A790}"/>
              </a:ext>
            </a:extLst>
          </p:cNvPr>
          <p:cNvCxnSpPr>
            <a:cxnSpLocks/>
          </p:cNvCxnSpPr>
          <p:nvPr/>
        </p:nvCxnSpPr>
        <p:spPr>
          <a:xfrm flipH="1">
            <a:off x="4663605" y="2708123"/>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 Box 10">
            <a:extLst>
              <a:ext uri="{FF2B5EF4-FFF2-40B4-BE49-F238E27FC236}">
                <a16:creationId xmlns:a16="http://schemas.microsoft.com/office/drawing/2014/main" id="{E4C5F555-2CDA-4745-8FF7-E42F968E0798}"/>
              </a:ext>
            </a:extLst>
          </p:cNvPr>
          <p:cNvSpPr txBox="1">
            <a:spLocks noChangeArrowheads="1"/>
          </p:cNvSpPr>
          <p:nvPr/>
        </p:nvSpPr>
        <p:spPr bwMode="auto">
          <a:xfrm>
            <a:off x="364473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49" name="Text Box 10">
            <a:extLst>
              <a:ext uri="{FF2B5EF4-FFF2-40B4-BE49-F238E27FC236}">
                <a16:creationId xmlns:a16="http://schemas.microsoft.com/office/drawing/2014/main" id="{CD22C13E-7BA4-4656-BDF4-B1C418763743}"/>
              </a:ext>
            </a:extLst>
          </p:cNvPr>
          <p:cNvSpPr txBox="1">
            <a:spLocks noChangeArrowheads="1"/>
          </p:cNvSpPr>
          <p:nvPr/>
        </p:nvSpPr>
        <p:spPr bwMode="auto">
          <a:xfrm>
            <a:off x="414251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50" name="Text Box 10">
            <a:extLst>
              <a:ext uri="{FF2B5EF4-FFF2-40B4-BE49-F238E27FC236}">
                <a16:creationId xmlns:a16="http://schemas.microsoft.com/office/drawing/2014/main" id="{124F6345-0247-4999-A268-288C7BB56512}"/>
              </a:ext>
            </a:extLst>
          </p:cNvPr>
          <p:cNvSpPr txBox="1">
            <a:spLocks noChangeArrowheads="1"/>
          </p:cNvSpPr>
          <p:nvPr/>
        </p:nvSpPr>
        <p:spPr bwMode="auto">
          <a:xfrm>
            <a:off x="464028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38" name="Text Box 10">
            <a:extLst>
              <a:ext uri="{FF2B5EF4-FFF2-40B4-BE49-F238E27FC236}">
                <a16:creationId xmlns:a16="http://schemas.microsoft.com/office/drawing/2014/main" id="{1FA450C8-8ED1-4ED4-9028-4E0DC3B31878}"/>
              </a:ext>
            </a:extLst>
          </p:cNvPr>
          <p:cNvSpPr txBox="1">
            <a:spLocks noChangeArrowheads="1"/>
          </p:cNvSpPr>
          <p:nvPr/>
        </p:nvSpPr>
        <p:spPr bwMode="auto">
          <a:xfrm>
            <a:off x="3274956" y="6094087"/>
            <a:ext cx="1303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b="1" dirty="0">
                <a:solidFill>
                  <a:srgbClr val="C00000"/>
                </a:solidFill>
                <a:cs typeface="Arial" panose="020B0604020202020204" pitchFamily="34" charset="0"/>
              </a:rPr>
              <a:t>900 miles</a:t>
            </a:r>
          </a:p>
        </p:txBody>
      </p:sp>
      <p:sp>
        <p:nvSpPr>
          <p:cNvPr id="39" name="Speech Bubble: Rectangle 38">
            <a:extLst>
              <a:ext uri="{FF2B5EF4-FFF2-40B4-BE49-F238E27FC236}">
                <a16:creationId xmlns:a16="http://schemas.microsoft.com/office/drawing/2014/main" id="{CDC63791-6D05-4EAB-8FD7-E85CED962423}"/>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40" name="Text Box 10">
            <a:extLst>
              <a:ext uri="{FF2B5EF4-FFF2-40B4-BE49-F238E27FC236}">
                <a16:creationId xmlns:a16="http://schemas.microsoft.com/office/drawing/2014/main" id="{11B90379-785F-4B23-BC5A-14BFE5301ED5}"/>
              </a:ext>
            </a:extLst>
          </p:cNvPr>
          <p:cNvSpPr txBox="1">
            <a:spLocks noChangeArrowheads="1"/>
          </p:cNvSpPr>
          <p:nvPr/>
        </p:nvSpPr>
        <p:spPr bwMode="auto">
          <a:xfrm>
            <a:off x="10915779" y="851856"/>
            <a:ext cx="1164085"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2400" b="1" dirty="0">
                <a:solidFill>
                  <a:srgbClr val="C00000"/>
                </a:solidFill>
                <a:cs typeface="Arial" panose="020B0604020202020204" pitchFamily="34" charset="0"/>
              </a:rPr>
              <a:t>&lt;1200 Miles</a:t>
            </a:r>
            <a:endParaRPr lang="en-US" altLang="en-US" sz="1400" b="1" dirty="0">
              <a:solidFill>
                <a:srgbClr val="C00000"/>
              </a:solidFill>
              <a:cs typeface="Arial" panose="020B0604020202020204" pitchFamily="34" charset="0"/>
            </a:endParaRPr>
          </a:p>
        </p:txBody>
      </p:sp>
      <p:sp>
        <p:nvSpPr>
          <p:cNvPr id="42" name="TextBox 41">
            <a:extLst>
              <a:ext uri="{FF2B5EF4-FFF2-40B4-BE49-F238E27FC236}">
                <a16:creationId xmlns:a16="http://schemas.microsoft.com/office/drawing/2014/main" id="{0BC57B65-59CE-4E8E-8F8F-62CA1094B94D}"/>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30692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0">
            <a:extLst>
              <a:ext uri="{FF2B5EF4-FFF2-40B4-BE49-F238E27FC236}">
                <a16:creationId xmlns:a16="http://schemas.microsoft.com/office/drawing/2014/main" id="{5A06D093-3367-48AA-BB71-3C34A6B480E7}"/>
              </a:ext>
            </a:extLst>
          </p:cNvPr>
          <p:cNvSpPr txBox="1">
            <a:spLocks noChangeArrowheads="1"/>
          </p:cNvSpPr>
          <p:nvPr/>
        </p:nvSpPr>
        <p:spPr bwMode="auto">
          <a:xfrm>
            <a:off x="314696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cxnSp>
        <p:nvCxnSpPr>
          <p:cNvPr id="9" name="Straight Connector 8">
            <a:extLst>
              <a:ext uri="{FF2B5EF4-FFF2-40B4-BE49-F238E27FC236}">
                <a16:creationId xmlns:a16="http://schemas.microsoft.com/office/drawing/2014/main" id="{4BBC549F-69DF-46E5-A660-502FF8EDE95F}"/>
              </a:ext>
            </a:extLst>
          </p:cNvPr>
          <p:cNvCxnSpPr>
            <a:cxnSpLocks/>
          </p:cNvCxnSpPr>
          <p:nvPr/>
        </p:nvCxnSpPr>
        <p:spPr>
          <a:xfrm flipH="1">
            <a:off x="3660282" y="268482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51B3DB-802B-4AD5-8E31-C31C3E60DA28}"/>
              </a:ext>
            </a:extLst>
          </p:cNvPr>
          <p:cNvCxnSpPr>
            <a:cxnSpLocks/>
          </p:cNvCxnSpPr>
          <p:nvPr/>
        </p:nvCxnSpPr>
        <p:spPr>
          <a:xfrm flipH="1">
            <a:off x="4161943" y="270493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3" name="Text Box 17">
            <a:extLst>
              <a:ext uri="{FF2B5EF4-FFF2-40B4-BE49-F238E27FC236}">
                <a16:creationId xmlns:a16="http://schemas.microsoft.com/office/drawing/2014/main" id="{71C5E744-4121-41D5-AE5E-5BC5FBCA33D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4" name="Picture 23">
            <a:extLst>
              <a:ext uri="{FF2B5EF4-FFF2-40B4-BE49-F238E27FC236}">
                <a16:creationId xmlns:a16="http://schemas.microsoft.com/office/drawing/2014/main" id="{6148DBD8-A52E-47E9-9D44-1D22134361FE}"/>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28" name="Picture 27">
            <a:extLst>
              <a:ext uri="{FF2B5EF4-FFF2-40B4-BE49-F238E27FC236}">
                <a16:creationId xmlns:a16="http://schemas.microsoft.com/office/drawing/2014/main" id="{9E23D1A0-C843-4B17-93BA-B470618BD2D5}"/>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29" name="Straight Arrow Connector 28">
            <a:extLst>
              <a:ext uri="{FF2B5EF4-FFF2-40B4-BE49-F238E27FC236}">
                <a16:creationId xmlns:a16="http://schemas.microsoft.com/office/drawing/2014/main" id="{47331431-E86E-41A7-A9C8-D0B4DA681FFC}"/>
              </a:ext>
            </a:extLst>
          </p:cNvPr>
          <p:cNvCxnSpPr>
            <a:cxnSpLocks/>
          </p:cNvCxnSpPr>
          <p:nvPr/>
        </p:nvCxnSpPr>
        <p:spPr>
          <a:xfrm flipV="1">
            <a:off x="8311491" y="5867400"/>
            <a:ext cx="994434" cy="364538"/>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C89A1A-4A31-4332-9E08-D1CF907165C4}"/>
              </a:ext>
            </a:extLst>
          </p:cNvPr>
          <p:cNvSpPr txBox="1"/>
          <p:nvPr/>
        </p:nvSpPr>
        <p:spPr>
          <a:xfrm>
            <a:off x="7703761" y="126854"/>
            <a:ext cx="4331591" cy="369332"/>
          </a:xfrm>
          <a:prstGeom prst="rect">
            <a:avLst/>
          </a:prstGeom>
          <a:noFill/>
        </p:spPr>
        <p:txBody>
          <a:bodyPr wrap="square" rtlCol="0">
            <a:spAutoFit/>
          </a:bodyPr>
          <a:lstStyle/>
          <a:p>
            <a:pPr algn="ctr"/>
            <a:r>
              <a:rPr lang="en-US" b="1" u="sng" dirty="0"/>
              <a:t>According to my Subaru Forester manual</a:t>
            </a:r>
          </a:p>
        </p:txBody>
      </p:sp>
      <p:sp>
        <p:nvSpPr>
          <p:cNvPr id="33" name="TextBox 32">
            <a:extLst>
              <a:ext uri="{FF2B5EF4-FFF2-40B4-BE49-F238E27FC236}">
                <a16:creationId xmlns:a16="http://schemas.microsoft.com/office/drawing/2014/main" id="{5ECA151D-4CBE-4B19-BB15-6AB773D2F167}"/>
              </a:ext>
            </a:extLst>
          </p:cNvPr>
          <p:cNvSpPr txBox="1"/>
          <p:nvPr/>
        </p:nvSpPr>
        <p:spPr>
          <a:xfrm>
            <a:off x="7785027" y="2458666"/>
            <a:ext cx="4250325" cy="1431161"/>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Subaru manual states that “consuming more than 1 quart per 1,200 miles” is abnormal.</a:t>
            </a:r>
          </a:p>
          <a:p>
            <a:pPr marL="225425" indent="-225425">
              <a:buFont typeface="Wingdings" panose="05000000000000000000" pitchFamily="2" charset="2"/>
              <a:buChar char="§"/>
            </a:pPr>
            <a:endParaRPr lang="en-US" sz="7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They recommend checking the engine oil level at each fuel stop.</a:t>
            </a:r>
          </a:p>
        </p:txBody>
      </p:sp>
      <p:sp>
        <p:nvSpPr>
          <p:cNvPr id="34" name="Rectangle 33">
            <a:extLst>
              <a:ext uri="{FF2B5EF4-FFF2-40B4-BE49-F238E27FC236}">
                <a16:creationId xmlns:a16="http://schemas.microsoft.com/office/drawing/2014/main" id="{2C69C15B-30F1-4AA6-BF50-66C596D58D48}"/>
              </a:ext>
            </a:extLst>
          </p:cNvPr>
          <p:cNvSpPr/>
          <p:nvPr/>
        </p:nvSpPr>
        <p:spPr>
          <a:xfrm>
            <a:off x="7703762" y="130639"/>
            <a:ext cx="4331599" cy="3796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1CE96A0-1C95-4485-85EF-D55DB6DEA85A}"/>
              </a:ext>
            </a:extLst>
          </p:cNvPr>
          <p:cNvPicPr>
            <a:picLocks noChangeAspect="1"/>
          </p:cNvPicPr>
          <p:nvPr/>
        </p:nvPicPr>
        <p:blipFill>
          <a:blip r:embed="rId3"/>
          <a:stretch>
            <a:fillRect/>
          </a:stretch>
        </p:blipFill>
        <p:spPr>
          <a:xfrm>
            <a:off x="8867847" y="440641"/>
            <a:ext cx="2136832" cy="2075389"/>
          </a:xfrm>
          <a:prstGeom prst="rect">
            <a:avLst/>
          </a:prstGeom>
        </p:spPr>
      </p:pic>
      <p:sp>
        <p:nvSpPr>
          <p:cNvPr id="3" name="Right Bracket 2">
            <a:extLst>
              <a:ext uri="{FF2B5EF4-FFF2-40B4-BE49-F238E27FC236}">
                <a16:creationId xmlns:a16="http://schemas.microsoft.com/office/drawing/2014/main" id="{CA89AF4E-6F14-443E-B0BA-F9307D2660D9}"/>
              </a:ext>
            </a:extLst>
          </p:cNvPr>
          <p:cNvSpPr/>
          <p:nvPr/>
        </p:nvSpPr>
        <p:spPr>
          <a:xfrm>
            <a:off x="10842560" y="1009650"/>
            <a:ext cx="69979" cy="466725"/>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ket 30">
            <a:extLst>
              <a:ext uri="{FF2B5EF4-FFF2-40B4-BE49-F238E27FC236}">
                <a16:creationId xmlns:a16="http://schemas.microsoft.com/office/drawing/2014/main" id="{2F7C765E-1AB4-4A90-A856-E38ACE164A3B}"/>
              </a:ext>
            </a:extLst>
          </p:cNvPr>
          <p:cNvSpPr/>
          <p:nvPr/>
        </p:nvSpPr>
        <p:spPr>
          <a:xfrm rot="16395920">
            <a:off x="4032546" y="2225212"/>
            <a:ext cx="215588" cy="1850283"/>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7FC1291-354D-4BF6-9E84-1E661FA67480}"/>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02892F-2367-44D6-B3BD-2BD49D78A790}"/>
              </a:ext>
            </a:extLst>
          </p:cNvPr>
          <p:cNvCxnSpPr>
            <a:cxnSpLocks/>
          </p:cNvCxnSpPr>
          <p:nvPr/>
        </p:nvCxnSpPr>
        <p:spPr>
          <a:xfrm flipH="1">
            <a:off x="4663605" y="2708123"/>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 Box 10">
            <a:extLst>
              <a:ext uri="{FF2B5EF4-FFF2-40B4-BE49-F238E27FC236}">
                <a16:creationId xmlns:a16="http://schemas.microsoft.com/office/drawing/2014/main" id="{E4C5F555-2CDA-4745-8FF7-E42F968E0798}"/>
              </a:ext>
            </a:extLst>
          </p:cNvPr>
          <p:cNvSpPr txBox="1">
            <a:spLocks noChangeArrowheads="1"/>
          </p:cNvSpPr>
          <p:nvPr/>
        </p:nvSpPr>
        <p:spPr bwMode="auto">
          <a:xfrm>
            <a:off x="364473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49" name="Text Box 10">
            <a:extLst>
              <a:ext uri="{FF2B5EF4-FFF2-40B4-BE49-F238E27FC236}">
                <a16:creationId xmlns:a16="http://schemas.microsoft.com/office/drawing/2014/main" id="{CD22C13E-7BA4-4656-BDF4-B1C418763743}"/>
              </a:ext>
            </a:extLst>
          </p:cNvPr>
          <p:cNvSpPr txBox="1">
            <a:spLocks noChangeArrowheads="1"/>
          </p:cNvSpPr>
          <p:nvPr/>
        </p:nvSpPr>
        <p:spPr bwMode="auto">
          <a:xfrm>
            <a:off x="414251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50" name="Text Box 10">
            <a:extLst>
              <a:ext uri="{FF2B5EF4-FFF2-40B4-BE49-F238E27FC236}">
                <a16:creationId xmlns:a16="http://schemas.microsoft.com/office/drawing/2014/main" id="{124F6345-0247-4999-A268-288C7BB56512}"/>
              </a:ext>
            </a:extLst>
          </p:cNvPr>
          <p:cNvSpPr txBox="1">
            <a:spLocks noChangeArrowheads="1"/>
          </p:cNvSpPr>
          <p:nvPr/>
        </p:nvSpPr>
        <p:spPr bwMode="auto">
          <a:xfrm>
            <a:off x="464028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38" name="Text Box 10">
            <a:extLst>
              <a:ext uri="{FF2B5EF4-FFF2-40B4-BE49-F238E27FC236}">
                <a16:creationId xmlns:a16="http://schemas.microsoft.com/office/drawing/2014/main" id="{1FA450C8-8ED1-4ED4-9028-4E0DC3B31878}"/>
              </a:ext>
            </a:extLst>
          </p:cNvPr>
          <p:cNvSpPr txBox="1">
            <a:spLocks noChangeArrowheads="1"/>
          </p:cNvSpPr>
          <p:nvPr/>
        </p:nvSpPr>
        <p:spPr bwMode="auto">
          <a:xfrm>
            <a:off x="3274956" y="6094087"/>
            <a:ext cx="1303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b="1" dirty="0">
                <a:solidFill>
                  <a:srgbClr val="C00000"/>
                </a:solidFill>
                <a:cs typeface="Arial" panose="020B0604020202020204" pitchFamily="34" charset="0"/>
              </a:rPr>
              <a:t>900 miles</a:t>
            </a:r>
          </a:p>
        </p:txBody>
      </p:sp>
      <p:pic>
        <p:nvPicPr>
          <p:cNvPr id="39" name="Picture 38">
            <a:extLst>
              <a:ext uri="{FF2B5EF4-FFF2-40B4-BE49-F238E27FC236}">
                <a16:creationId xmlns:a16="http://schemas.microsoft.com/office/drawing/2014/main" id="{B58DC6F3-3886-488D-9EBB-79DC3896991A}"/>
              </a:ext>
            </a:extLst>
          </p:cNvPr>
          <p:cNvPicPr>
            <a:picLocks noChangeAspect="1"/>
          </p:cNvPicPr>
          <p:nvPr/>
        </p:nvPicPr>
        <p:blipFill>
          <a:blip r:embed="rId4"/>
          <a:stretch>
            <a:fillRect/>
          </a:stretch>
        </p:blipFill>
        <p:spPr>
          <a:xfrm>
            <a:off x="15064" y="18704"/>
            <a:ext cx="4222201" cy="2585268"/>
          </a:xfrm>
          <a:prstGeom prst="rect">
            <a:avLst/>
          </a:prstGeom>
        </p:spPr>
      </p:pic>
      <p:sp>
        <p:nvSpPr>
          <p:cNvPr id="40" name="Speech Bubble: Rectangle 39">
            <a:extLst>
              <a:ext uri="{FF2B5EF4-FFF2-40B4-BE49-F238E27FC236}">
                <a16:creationId xmlns:a16="http://schemas.microsoft.com/office/drawing/2014/main" id="{6FD27ADA-C504-4A47-A149-4F628922BAE6}"/>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42" name="Text Box 10">
            <a:extLst>
              <a:ext uri="{FF2B5EF4-FFF2-40B4-BE49-F238E27FC236}">
                <a16:creationId xmlns:a16="http://schemas.microsoft.com/office/drawing/2014/main" id="{A002E23F-8971-4516-95D0-8766C7866287}"/>
              </a:ext>
            </a:extLst>
          </p:cNvPr>
          <p:cNvSpPr txBox="1">
            <a:spLocks noChangeArrowheads="1"/>
          </p:cNvSpPr>
          <p:nvPr/>
        </p:nvSpPr>
        <p:spPr bwMode="auto">
          <a:xfrm>
            <a:off x="10915779" y="851856"/>
            <a:ext cx="1164085"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2400" b="1" dirty="0">
                <a:solidFill>
                  <a:srgbClr val="C00000"/>
                </a:solidFill>
                <a:cs typeface="Arial" panose="020B0604020202020204" pitchFamily="34" charset="0"/>
              </a:rPr>
              <a:t>&lt;1200 Miles</a:t>
            </a:r>
            <a:endParaRPr lang="en-US" altLang="en-US" sz="1400" b="1" dirty="0">
              <a:solidFill>
                <a:srgbClr val="C00000"/>
              </a:solidFill>
              <a:cs typeface="Arial" panose="020B0604020202020204" pitchFamily="34" charset="0"/>
            </a:endParaRPr>
          </a:p>
        </p:txBody>
      </p:sp>
      <p:sp>
        <p:nvSpPr>
          <p:cNvPr id="44" name="TextBox 43">
            <a:extLst>
              <a:ext uri="{FF2B5EF4-FFF2-40B4-BE49-F238E27FC236}">
                <a16:creationId xmlns:a16="http://schemas.microsoft.com/office/drawing/2014/main" id="{209430FE-7E1F-4F70-8E63-CF8FB328FBF2}"/>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3699080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0">
            <a:extLst>
              <a:ext uri="{FF2B5EF4-FFF2-40B4-BE49-F238E27FC236}">
                <a16:creationId xmlns:a16="http://schemas.microsoft.com/office/drawing/2014/main" id="{5A06D093-3367-48AA-BB71-3C34A6B480E7}"/>
              </a:ext>
            </a:extLst>
          </p:cNvPr>
          <p:cNvSpPr txBox="1">
            <a:spLocks noChangeArrowheads="1"/>
          </p:cNvSpPr>
          <p:nvPr/>
        </p:nvSpPr>
        <p:spPr bwMode="auto">
          <a:xfrm>
            <a:off x="314696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cxnSp>
        <p:nvCxnSpPr>
          <p:cNvPr id="9" name="Straight Connector 8">
            <a:extLst>
              <a:ext uri="{FF2B5EF4-FFF2-40B4-BE49-F238E27FC236}">
                <a16:creationId xmlns:a16="http://schemas.microsoft.com/office/drawing/2014/main" id="{4BBC549F-69DF-46E5-A660-502FF8EDE95F}"/>
              </a:ext>
            </a:extLst>
          </p:cNvPr>
          <p:cNvCxnSpPr>
            <a:cxnSpLocks/>
          </p:cNvCxnSpPr>
          <p:nvPr/>
        </p:nvCxnSpPr>
        <p:spPr>
          <a:xfrm flipH="1">
            <a:off x="3660282" y="268482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51B3DB-802B-4AD5-8E31-C31C3E60DA28}"/>
              </a:ext>
            </a:extLst>
          </p:cNvPr>
          <p:cNvCxnSpPr>
            <a:cxnSpLocks/>
          </p:cNvCxnSpPr>
          <p:nvPr/>
        </p:nvCxnSpPr>
        <p:spPr>
          <a:xfrm flipH="1">
            <a:off x="4161943" y="270493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3" name="Text Box 17">
            <a:extLst>
              <a:ext uri="{FF2B5EF4-FFF2-40B4-BE49-F238E27FC236}">
                <a16:creationId xmlns:a16="http://schemas.microsoft.com/office/drawing/2014/main" id="{71C5E744-4121-41D5-AE5E-5BC5FBCA33D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4" name="Picture 23">
            <a:extLst>
              <a:ext uri="{FF2B5EF4-FFF2-40B4-BE49-F238E27FC236}">
                <a16:creationId xmlns:a16="http://schemas.microsoft.com/office/drawing/2014/main" id="{6148DBD8-A52E-47E9-9D44-1D22134361FE}"/>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28" name="Picture 27">
            <a:extLst>
              <a:ext uri="{FF2B5EF4-FFF2-40B4-BE49-F238E27FC236}">
                <a16:creationId xmlns:a16="http://schemas.microsoft.com/office/drawing/2014/main" id="{9E23D1A0-C843-4B17-93BA-B470618BD2D5}"/>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29" name="Straight Arrow Connector 28">
            <a:extLst>
              <a:ext uri="{FF2B5EF4-FFF2-40B4-BE49-F238E27FC236}">
                <a16:creationId xmlns:a16="http://schemas.microsoft.com/office/drawing/2014/main" id="{47331431-E86E-41A7-A9C8-D0B4DA681FFC}"/>
              </a:ext>
            </a:extLst>
          </p:cNvPr>
          <p:cNvCxnSpPr>
            <a:cxnSpLocks/>
          </p:cNvCxnSpPr>
          <p:nvPr/>
        </p:nvCxnSpPr>
        <p:spPr>
          <a:xfrm flipV="1">
            <a:off x="8311491" y="5867400"/>
            <a:ext cx="994434" cy="364538"/>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C89A1A-4A31-4332-9E08-D1CF907165C4}"/>
              </a:ext>
            </a:extLst>
          </p:cNvPr>
          <p:cNvSpPr txBox="1"/>
          <p:nvPr/>
        </p:nvSpPr>
        <p:spPr>
          <a:xfrm>
            <a:off x="7703761" y="126854"/>
            <a:ext cx="4331591" cy="369332"/>
          </a:xfrm>
          <a:prstGeom prst="rect">
            <a:avLst/>
          </a:prstGeom>
          <a:noFill/>
        </p:spPr>
        <p:txBody>
          <a:bodyPr wrap="square" rtlCol="0">
            <a:spAutoFit/>
          </a:bodyPr>
          <a:lstStyle/>
          <a:p>
            <a:pPr algn="ctr"/>
            <a:r>
              <a:rPr lang="en-US" b="1" u="sng" dirty="0"/>
              <a:t>According to my Subaru Forester manual</a:t>
            </a:r>
          </a:p>
        </p:txBody>
      </p:sp>
      <p:sp>
        <p:nvSpPr>
          <p:cNvPr id="33" name="TextBox 32">
            <a:extLst>
              <a:ext uri="{FF2B5EF4-FFF2-40B4-BE49-F238E27FC236}">
                <a16:creationId xmlns:a16="http://schemas.microsoft.com/office/drawing/2014/main" id="{5ECA151D-4CBE-4B19-BB15-6AB773D2F167}"/>
              </a:ext>
            </a:extLst>
          </p:cNvPr>
          <p:cNvSpPr txBox="1"/>
          <p:nvPr/>
        </p:nvSpPr>
        <p:spPr>
          <a:xfrm>
            <a:off x="7785027" y="2458666"/>
            <a:ext cx="4250325" cy="1431161"/>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Subaru manual states that “consuming more than 1 quart per 1,200 miles” is abnormal.</a:t>
            </a:r>
          </a:p>
          <a:p>
            <a:pPr marL="225425" indent="-225425">
              <a:buFont typeface="Wingdings" panose="05000000000000000000" pitchFamily="2" charset="2"/>
              <a:buChar char="§"/>
            </a:pPr>
            <a:endParaRPr lang="en-US" sz="7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They recommend checking the engine oil level at each fuel stop.</a:t>
            </a:r>
          </a:p>
        </p:txBody>
      </p:sp>
      <p:sp>
        <p:nvSpPr>
          <p:cNvPr id="34" name="Rectangle 33">
            <a:extLst>
              <a:ext uri="{FF2B5EF4-FFF2-40B4-BE49-F238E27FC236}">
                <a16:creationId xmlns:a16="http://schemas.microsoft.com/office/drawing/2014/main" id="{2C69C15B-30F1-4AA6-BF50-66C596D58D48}"/>
              </a:ext>
            </a:extLst>
          </p:cNvPr>
          <p:cNvSpPr/>
          <p:nvPr/>
        </p:nvSpPr>
        <p:spPr>
          <a:xfrm>
            <a:off x="7703762" y="130639"/>
            <a:ext cx="4331599" cy="3796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1CE96A0-1C95-4485-85EF-D55DB6DEA85A}"/>
              </a:ext>
            </a:extLst>
          </p:cNvPr>
          <p:cNvPicPr>
            <a:picLocks noChangeAspect="1"/>
          </p:cNvPicPr>
          <p:nvPr/>
        </p:nvPicPr>
        <p:blipFill>
          <a:blip r:embed="rId3"/>
          <a:stretch>
            <a:fillRect/>
          </a:stretch>
        </p:blipFill>
        <p:spPr>
          <a:xfrm>
            <a:off x="8867847" y="440641"/>
            <a:ext cx="2136832" cy="2075389"/>
          </a:xfrm>
          <a:prstGeom prst="rect">
            <a:avLst/>
          </a:prstGeom>
        </p:spPr>
      </p:pic>
      <p:sp>
        <p:nvSpPr>
          <p:cNvPr id="3" name="Right Bracket 2">
            <a:extLst>
              <a:ext uri="{FF2B5EF4-FFF2-40B4-BE49-F238E27FC236}">
                <a16:creationId xmlns:a16="http://schemas.microsoft.com/office/drawing/2014/main" id="{CA89AF4E-6F14-443E-B0BA-F9307D2660D9}"/>
              </a:ext>
            </a:extLst>
          </p:cNvPr>
          <p:cNvSpPr/>
          <p:nvPr/>
        </p:nvSpPr>
        <p:spPr>
          <a:xfrm>
            <a:off x="10842560" y="1009650"/>
            <a:ext cx="69979" cy="466725"/>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ket 30">
            <a:extLst>
              <a:ext uri="{FF2B5EF4-FFF2-40B4-BE49-F238E27FC236}">
                <a16:creationId xmlns:a16="http://schemas.microsoft.com/office/drawing/2014/main" id="{2F7C765E-1AB4-4A90-A856-E38ACE164A3B}"/>
              </a:ext>
            </a:extLst>
          </p:cNvPr>
          <p:cNvSpPr/>
          <p:nvPr/>
        </p:nvSpPr>
        <p:spPr>
          <a:xfrm rot="16395920">
            <a:off x="4032546" y="2225212"/>
            <a:ext cx="215588" cy="1850283"/>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7FC1291-354D-4BF6-9E84-1E661FA67480}"/>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02892F-2367-44D6-B3BD-2BD49D78A790}"/>
              </a:ext>
            </a:extLst>
          </p:cNvPr>
          <p:cNvCxnSpPr>
            <a:cxnSpLocks/>
          </p:cNvCxnSpPr>
          <p:nvPr/>
        </p:nvCxnSpPr>
        <p:spPr>
          <a:xfrm flipH="1">
            <a:off x="4663605" y="2708123"/>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 Box 10">
            <a:extLst>
              <a:ext uri="{FF2B5EF4-FFF2-40B4-BE49-F238E27FC236}">
                <a16:creationId xmlns:a16="http://schemas.microsoft.com/office/drawing/2014/main" id="{E4C5F555-2CDA-4745-8FF7-E42F968E0798}"/>
              </a:ext>
            </a:extLst>
          </p:cNvPr>
          <p:cNvSpPr txBox="1">
            <a:spLocks noChangeArrowheads="1"/>
          </p:cNvSpPr>
          <p:nvPr/>
        </p:nvSpPr>
        <p:spPr bwMode="auto">
          <a:xfrm>
            <a:off x="364473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49" name="Text Box 10">
            <a:extLst>
              <a:ext uri="{FF2B5EF4-FFF2-40B4-BE49-F238E27FC236}">
                <a16:creationId xmlns:a16="http://schemas.microsoft.com/office/drawing/2014/main" id="{CD22C13E-7BA4-4656-BDF4-B1C418763743}"/>
              </a:ext>
            </a:extLst>
          </p:cNvPr>
          <p:cNvSpPr txBox="1">
            <a:spLocks noChangeArrowheads="1"/>
          </p:cNvSpPr>
          <p:nvPr/>
        </p:nvSpPr>
        <p:spPr bwMode="auto">
          <a:xfrm>
            <a:off x="414251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50" name="Text Box 10">
            <a:extLst>
              <a:ext uri="{FF2B5EF4-FFF2-40B4-BE49-F238E27FC236}">
                <a16:creationId xmlns:a16="http://schemas.microsoft.com/office/drawing/2014/main" id="{124F6345-0247-4999-A268-288C7BB56512}"/>
              </a:ext>
            </a:extLst>
          </p:cNvPr>
          <p:cNvSpPr txBox="1">
            <a:spLocks noChangeArrowheads="1"/>
          </p:cNvSpPr>
          <p:nvPr/>
        </p:nvSpPr>
        <p:spPr bwMode="auto">
          <a:xfrm>
            <a:off x="464028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38" name="Text Box 10">
            <a:extLst>
              <a:ext uri="{FF2B5EF4-FFF2-40B4-BE49-F238E27FC236}">
                <a16:creationId xmlns:a16="http://schemas.microsoft.com/office/drawing/2014/main" id="{1FA450C8-8ED1-4ED4-9028-4E0DC3B31878}"/>
              </a:ext>
            </a:extLst>
          </p:cNvPr>
          <p:cNvSpPr txBox="1">
            <a:spLocks noChangeArrowheads="1"/>
          </p:cNvSpPr>
          <p:nvPr/>
        </p:nvSpPr>
        <p:spPr bwMode="auto">
          <a:xfrm>
            <a:off x="3274956" y="6094087"/>
            <a:ext cx="1303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b="1" dirty="0">
                <a:solidFill>
                  <a:srgbClr val="C00000"/>
                </a:solidFill>
                <a:cs typeface="Arial" panose="020B0604020202020204" pitchFamily="34" charset="0"/>
              </a:rPr>
              <a:t>900 miles</a:t>
            </a:r>
          </a:p>
        </p:txBody>
      </p:sp>
      <p:pic>
        <p:nvPicPr>
          <p:cNvPr id="39" name="Picture 38">
            <a:extLst>
              <a:ext uri="{FF2B5EF4-FFF2-40B4-BE49-F238E27FC236}">
                <a16:creationId xmlns:a16="http://schemas.microsoft.com/office/drawing/2014/main" id="{B58DC6F3-3886-488D-9EBB-79DC3896991A}"/>
              </a:ext>
            </a:extLst>
          </p:cNvPr>
          <p:cNvPicPr>
            <a:picLocks noChangeAspect="1"/>
          </p:cNvPicPr>
          <p:nvPr/>
        </p:nvPicPr>
        <p:blipFill>
          <a:blip r:embed="rId4"/>
          <a:stretch>
            <a:fillRect/>
          </a:stretch>
        </p:blipFill>
        <p:spPr>
          <a:xfrm>
            <a:off x="15064" y="18704"/>
            <a:ext cx="4222201" cy="2585268"/>
          </a:xfrm>
          <a:prstGeom prst="rect">
            <a:avLst/>
          </a:prstGeom>
        </p:spPr>
      </p:pic>
      <p:sp>
        <p:nvSpPr>
          <p:cNvPr id="40" name="TextBox 39">
            <a:extLst>
              <a:ext uri="{FF2B5EF4-FFF2-40B4-BE49-F238E27FC236}">
                <a16:creationId xmlns:a16="http://schemas.microsoft.com/office/drawing/2014/main" id="{53F93D2E-C21B-4A70-ABB6-604F6F03AC4A}"/>
              </a:ext>
            </a:extLst>
          </p:cNvPr>
          <p:cNvSpPr txBox="1"/>
          <p:nvPr/>
        </p:nvSpPr>
        <p:spPr>
          <a:xfrm>
            <a:off x="7432031" y="3927920"/>
            <a:ext cx="4638674" cy="646331"/>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How far can I go on one tank of fuel?</a:t>
            </a:r>
          </a:p>
          <a:p>
            <a:pPr algn="ctr"/>
            <a:r>
              <a:rPr lang="en-US" dirty="0">
                <a:latin typeface="Arial" panose="020B0604020202020204" pitchFamily="34" charset="0"/>
                <a:cs typeface="Arial" panose="020B0604020202020204" pitchFamily="34" charset="0"/>
              </a:rPr>
              <a:t>16 gallons of fuel x 30 mpg = 480 miles</a:t>
            </a:r>
          </a:p>
        </p:txBody>
      </p:sp>
      <p:sp>
        <p:nvSpPr>
          <p:cNvPr id="44" name="Speech Bubble: Rectangle 43">
            <a:extLst>
              <a:ext uri="{FF2B5EF4-FFF2-40B4-BE49-F238E27FC236}">
                <a16:creationId xmlns:a16="http://schemas.microsoft.com/office/drawing/2014/main" id="{BA966602-5D68-483E-A606-F84AEAF8BF2D}"/>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45" name="Text Box 10">
            <a:extLst>
              <a:ext uri="{FF2B5EF4-FFF2-40B4-BE49-F238E27FC236}">
                <a16:creationId xmlns:a16="http://schemas.microsoft.com/office/drawing/2014/main" id="{2581C9CE-DB78-441B-B9E3-29D8351B86F2}"/>
              </a:ext>
            </a:extLst>
          </p:cNvPr>
          <p:cNvSpPr txBox="1">
            <a:spLocks noChangeArrowheads="1"/>
          </p:cNvSpPr>
          <p:nvPr/>
        </p:nvSpPr>
        <p:spPr bwMode="auto">
          <a:xfrm>
            <a:off x="10915779" y="851856"/>
            <a:ext cx="1164085"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2400" b="1" dirty="0">
                <a:solidFill>
                  <a:srgbClr val="C00000"/>
                </a:solidFill>
                <a:cs typeface="Arial" panose="020B0604020202020204" pitchFamily="34" charset="0"/>
              </a:rPr>
              <a:t>&lt;1200 Miles</a:t>
            </a:r>
            <a:endParaRPr lang="en-US" altLang="en-US" sz="1400" b="1" dirty="0">
              <a:solidFill>
                <a:srgbClr val="C00000"/>
              </a:solidFill>
              <a:cs typeface="Arial" panose="020B0604020202020204" pitchFamily="34" charset="0"/>
            </a:endParaRPr>
          </a:p>
        </p:txBody>
      </p:sp>
      <p:sp>
        <p:nvSpPr>
          <p:cNvPr id="47" name="TextBox 46">
            <a:extLst>
              <a:ext uri="{FF2B5EF4-FFF2-40B4-BE49-F238E27FC236}">
                <a16:creationId xmlns:a16="http://schemas.microsoft.com/office/drawing/2014/main" id="{7130B741-C913-4664-A1E0-75A9DFB72ECD}"/>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4838341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0">
            <a:extLst>
              <a:ext uri="{FF2B5EF4-FFF2-40B4-BE49-F238E27FC236}">
                <a16:creationId xmlns:a16="http://schemas.microsoft.com/office/drawing/2014/main" id="{5A06D093-3367-48AA-BB71-3C34A6B480E7}"/>
              </a:ext>
            </a:extLst>
          </p:cNvPr>
          <p:cNvSpPr txBox="1">
            <a:spLocks noChangeArrowheads="1"/>
          </p:cNvSpPr>
          <p:nvPr/>
        </p:nvSpPr>
        <p:spPr bwMode="auto">
          <a:xfrm>
            <a:off x="314696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cxnSp>
        <p:nvCxnSpPr>
          <p:cNvPr id="9" name="Straight Connector 8">
            <a:extLst>
              <a:ext uri="{FF2B5EF4-FFF2-40B4-BE49-F238E27FC236}">
                <a16:creationId xmlns:a16="http://schemas.microsoft.com/office/drawing/2014/main" id="{4BBC549F-69DF-46E5-A660-502FF8EDE95F}"/>
              </a:ext>
            </a:extLst>
          </p:cNvPr>
          <p:cNvCxnSpPr>
            <a:cxnSpLocks/>
          </p:cNvCxnSpPr>
          <p:nvPr/>
        </p:nvCxnSpPr>
        <p:spPr>
          <a:xfrm flipH="1">
            <a:off x="3660282" y="268482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51B3DB-802B-4AD5-8E31-C31C3E60DA28}"/>
              </a:ext>
            </a:extLst>
          </p:cNvPr>
          <p:cNvCxnSpPr>
            <a:cxnSpLocks/>
          </p:cNvCxnSpPr>
          <p:nvPr/>
        </p:nvCxnSpPr>
        <p:spPr>
          <a:xfrm flipH="1">
            <a:off x="4161943" y="2704939"/>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Line 5">
            <a:extLst>
              <a:ext uri="{FF2B5EF4-FFF2-40B4-BE49-F238E27FC236}">
                <a16:creationId xmlns:a16="http://schemas.microsoft.com/office/drawing/2014/main" id="{5B3013C7-EED0-4B29-9935-D679C3E8F76A}"/>
              </a:ext>
            </a:extLst>
          </p:cNvPr>
          <p:cNvSpPr>
            <a:spLocks noChangeShapeType="1"/>
          </p:cNvSpPr>
          <p:nvPr/>
        </p:nvSpPr>
        <p:spPr bwMode="auto">
          <a:xfrm>
            <a:off x="972624" y="3576940"/>
            <a:ext cx="0" cy="25146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 name="Line 6">
            <a:extLst>
              <a:ext uri="{FF2B5EF4-FFF2-40B4-BE49-F238E27FC236}">
                <a16:creationId xmlns:a16="http://schemas.microsoft.com/office/drawing/2014/main" id="{05C921E1-FC01-4DBF-83D4-CBDEA9C7AFB4}"/>
              </a:ext>
            </a:extLst>
          </p:cNvPr>
          <p:cNvSpPr>
            <a:spLocks noChangeShapeType="1"/>
          </p:cNvSpPr>
          <p:nvPr/>
        </p:nvSpPr>
        <p:spPr bwMode="auto">
          <a:xfrm flipV="1">
            <a:off x="972624" y="6085190"/>
            <a:ext cx="3963988" cy="47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D3C188F9-643F-4378-8BB5-A760F55CA375}"/>
              </a:ext>
            </a:extLst>
          </p:cNvPr>
          <p:cNvSpPr txBox="1">
            <a:spLocks noChangeArrowheads="1"/>
          </p:cNvSpPr>
          <p:nvPr/>
        </p:nvSpPr>
        <p:spPr bwMode="auto">
          <a:xfrm rot="16200000">
            <a:off x="-561693" y="4640146"/>
            <a:ext cx="267811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700" b="1" dirty="0">
                <a:latin typeface="Arial" panose="020B0604020202020204" pitchFamily="34" charset="0"/>
                <a:cs typeface="Arial" panose="020B0604020202020204" pitchFamily="34" charset="0"/>
              </a:rPr>
              <a:t>Resistance to Failure</a:t>
            </a:r>
          </a:p>
        </p:txBody>
      </p:sp>
      <p:sp>
        <p:nvSpPr>
          <p:cNvPr id="7" name="Text Box 8">
            <a:extLst>
              <a:ext uri="{FF2B5EF4-FFF2-40B4-BE49-F238E27FC236}">
                <a16:creationId xmlns:a16="http://schemas.microsoft.com/office/drawing/2014/main" id="{58DF28CD-BC26-40CC-869E-3B8C6862262B}"/>
              </a:ext>
            </a:extLst>
          </p:cNvPr>
          <p:cNvSpPr txBox="1">
            <a:spLocks noChangeArrowheads="1"/>
          </p:cNvSpPr>
          <p:nvPr/>
        </p:nvSpPr>
        <p:spPr bwMode="auto">
          <a:xfrm>
            <a:off x="958339" y="6148690"/>
            <a:ext cx="685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700" b="1" dirty="0">
                <a:latin typeface="Arial" panose="020B0604020202020204" pitchFamily="34" charset="0"/>
                <a:cs typeface="Arial" panose="020B0604020202020204" pitchFamily="34" charset="0"/>
              </a:rPr>
              <a:t>Time</a:t>
            </a:r>
          </a:p>
        </p:txBody>
      </p:sp>
      <p:sp>
        <p:nvSpPr>
          <p:cNvPr id="8" name="Arc 9">
            <a:extLst>
              <a:ext uri="{FF2B5EF4-FFF2-40B4-BE49-F238E27FC236}">
                <a16:creationId xmlns:a16="http://schemas.microsoft.com/office/drawing/2014/main" id="{E77D8900-D37A-4508-A689-AD6DCF381771}"/>
              </a:ext>
            </a:extLst>
          </p:cNvPr>
          <p:cNvSpPr>
            <a:spLocks/>
          </p:cNvSpPr>
          <p:nvPr/>
        </p:nvSpPr>
        <p:spPr bwMode="auto">
          <a:xfrm>
            <a:off x="223324" y="3759503"/>
            <a:ext cx="4572000" cy="2332037"/>
          </a:xfrm>
          <a:custGeom>
            <a:avLst/>
            <a:gdLst>
              <a:gd name="G0" fmla="+- 0 0 0"/>
              <a:gd name="G1" fmla="+- 21329 0 0"/>
              <a:gd name="G2" fmla="+- 21600 0 0"/>
              <a:gd name="T0" fmla="*/ 3413 w 21600"/>
              <a:gd name="T1" fmla="*/ 0 h 21329"/>
              <a:gd name="T2" fmla="*/ 21600 w 21600"/>
              <a:gd name="T3" fmla="*/ 21329 h 21329"/>
              <a:gd name="T4" fmla="*/ 0 w 21600"/>
              <a:gd name="T5" fmla="*/ 21329 h 21329"/>
            </a:gdLst>
            <a:ahLst/>
            <a:cxnLst>
              <a:cxn ang="0">
                <a:pos x="T0" y="T1"/>
              </a:cxn>
              <a:cxn ang="0">
                <a:pos x="T2" y="T3"/>
              </a:cxn>
              <a:cxn ang="0">
                <a:pos x="T4" y="T5"/>
              </a:cxn>
            </a:cxnLst>
            <a:rect l="0" t="0" r="r" b="b"/>
            <a:pathLst>
              <a:path w="21600" h="21329" fill="none" extrusionOk="0">
                <a:moveTo>
                  <a:pt x="3412" y="0"/>
                </a:moveTo>
                <a:cubicBezTo>
                  <a:pt x="13891" y="1677"/>
                  <a:pt x="21600" y="10717"/>
                  <a:pt x="21600" y="21329"/>
                </a:cubicBezTo>
              </a:path>
              <a:path w="21600" h="21329" stroke="0" extrusionOk="0">
                <a:moveTo>
                  <a:pt x="3412" y="0"/>
                </a:moveTo>
                <a:cubicBezTo>
                  <a:pt x="13891" y="1677"/>
                  <a:pt x="21600" y="10717"/>
                  <a:pt x="21600" y="21329"/>
                </a:cubicBezTo>
                <a:lnTo>
                  <a:pt x="0" y="21329"/>
                </a:lnTo>
                <a:close/>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49150BC6-E809-4625-AB82-FBBF61F272BA}"/>
              </a:ext>
            </a:extLst>
          </p:cNvPr>
          <p:cNvSpPr txBox="1">
            <a:spLocks noChangeArrowheads="1"/>
          </p:cNvSpPr>
          <p:nvPr/>
        </p:nvSpPr>
        <p:spPr bwMode="auto">
          <a:xfrm>
            <a:off x="4619112" y="5947078"/>
            <a:ext cx="457200" cy="630942"/>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a:p>
            <a:pPr>
              <a:spcBef>
                <a:spcPct val="50000"/>
              </a:spcBef>
            </a:pPr>
            <a:endParaRPr lang="en-US" altLang="en-US" sz="1400" b="1" dirty="0">
              <a:solidFill>
                <a:srgbClr val="C00000"/>
              </a:solidFill>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F033E7E6-F38C-4322-9274-9091AE2D401F}"/>
              </a:ext>
            </a:extLst>
          </p:cNvPr>
          <p:cNvSpPr txBox="1">
            <a:spLocks noChangeArrowheads="1"/>
          </p:cNvSpPr>
          <p:nvPr/>
        </p:nvSpPr>
        <p:spPr bwMode="auto">
          <a:xfrm>
            <a:off x="809112" y="3584878"/>
            <a:ext cx="457200" cy="304800"/>
          </a:xfrm>
          <a:prstGeom prst="rect">
            <a:avLst/>
          </a:prstGeom>
          <a:noFill/>
          <a:ln>
            <a:noFill/>
          </a:ln>
          <a:effectLst/>
        </p:spPr>
        <p:txBody>
          <a:bodyPr>
            <a:spAutoFit/>
          </a:bodyPr>
          <a:lstStyle/>
          <a:p>
            <a:pPr>
              <a:spcBef>
                <a:spcPct val="50000"/>
              </a:spcBef>
            </a:pPr>
            <a:r>
              <a:rPr lang="en-US" altLang="en-US" sz="1400" b="1" dirty="0">
                <a:solidFill>
                  <a:srgbClr val="0B4097"/>
                </a:solidFill>
                <a:latin typeface="Arial" panose="020B0604020202020204" pitchFamily="34" charset="0"/>
                <a:cs typeface="Arial" panose="020B0604020202020204" pitchFamily="34" charset="0"/>
                <a:sym typeface="Wingdings 2" panose="05020102010507070707" pitchFamily="18" charset="2"/>
              </a:rPr>
              <a:t></a:t>
            </a:r>
            <a:endParaRPr lang="en-US" altLang="en-US" sz="1400" dirty="0">
              <a:solidFill>
                <a:srgbClr val="0B4097"/>
              </a:solidFill>
              <a:latin typeface="Arial" panose="020B0604020202020204" pitchFamily="34" charset="0"/>
              <a:cs typeface="Arial" panose="020B0604020202020204" pitchFamily="34" charset="0"/>
            </a:endParaRPr>
          </a:p>
        </p:txBody>
      </p:sp>
      <p:sp>
        <p:nvSpPr>
          <p:cNvPr id="12" name="Text Box 16">
            <a:extLst>
              <a:ext uri="{FF2B5EF4-FFF2-40B4-BE49-F238E27FC236}">
                <a16:creationId xmlns:a16="http://schemas.microsoft.com/office/drawing/2014/main" id="{F551C5CB-B915-4329-BDF8-4E0C4B8BD5EA}"/>
              </a:ext>
            </a:extLst>
          </p:cNvPr>
          <p:cNvSpPr txBox="1">
            <a:spLocks noChangeArrowheads="1"/>
          </p:cNvSpPr>
          <p:nvPr/>
        </p:nvSpPr>
        <p:spPr bwMode="auto">
          <a:xfrm>
            <a:off x="2850323" y="4068705"/>
            <a:ext cx="321310" cy="304800"/>
          </a:xfrm>
          <a:prstGeom prst="rect">
            <a:avLst/>
          </a:prstGeom>
          <a:noFill/>
          <a:ln>
            <a:noFill/>
          </a:ln>
          <a:effectLst/>
        </p:spPr>
        <p:txBody>
          <a:bodyPr>
            <a:spAutoFit/>
          </a:bodyPr>
          <a:lstStyle/>
          <a:p>
            <a:pPr>
              <a:spcBef>
                <a:spcPct val="50000"/>
              </a:spcBef>
            </a:pPr>
            <a:r>
              <a:rPr lang="en-US" altLang="en-US" sz="1400" b="1" dirty="0">
                <a:solidFill>
                  <a:srgbClr val="C00000"/>
                </a:solidFill>
                <a:latin typeface="Arial" panose="020B0604020202020204" pitchFamily="34" charset="0"/>
                <a:cs typeface="Arial" panose="020B0604020202020204" pitchFamily="34" charset="0"/>
                <a:sym typeface="Wingdings 2" panose="05020102010507070707" pitchFamily="18" charset="2"/>
              </a:rPr>
              <a:t></a:t>
            </a:r>
          </a:p>
        </p:txBody>
      </p:sp>
      <p:sp>
        <p:nvSpPr>
          <p:cNvPr id="14" name="Text Box 13">
            <a:extLst>
              <a:ext uri="{FF2B5EF4-FFF2-40B4-BE49-F238E27FC236}">
                <a16:creationId xmlns:a16="http://schemas.microsoft.com/office/drawing/2014/main" id="{D9F81DF1-D8E7-49D8-8314-3DA57D399BD0}"/>
              </a:ext>
            </a:extLst>
          </p:cNvPr>
          <p:cNvSpPr txBox="1">
            <a:spLocks noChangeArrowheads="1"/>
          </p:cNvSpPr>
          <p:nvPr/>
        </p:nvSpPr>
        <p:spPr bwMode="auto">
          <a:xfrm>
            <a:off x="-108698" y="3201063"/>
            <a:ext cx="11473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1500" b="1" dirty="0">
                <a:solidFill>
                  <a:srgbClr val="000066"/>
                </a:solidFill>
                <a:latin typeface="Arial" panose="020B0604020202020204" pitchFamily="34" charset="0"/>
                <a:cs typeface="Arial" panose="020B0604020202020204" pitchFamily="34" charset="0"/>
              </a:rPr>
              <a:t>Oil is Replaced</a:t>
            </a:r>
          </a:p>
        </p:txBody>
      </p:sp>
      <p:cxnSp>
        <p:nvCxnSpPr>
          <p:cNvPr id="15" name="Straight Connector 14">
            <a:extLst>
              <a:ext uri="{FF2B5EF4-FFF2-40B4-BE49-F238E27FC236}">
                <a16:creationId xmlns:a16="http://schemas.microsoft.com/office/drawing/2014/main" id="{C884E482-ECEC-4DF7-80F0-2EA2B48A107B}"/>
              </a:ext>
            </a:extLst>
          </p:cNvPr>
          <p:cNvCxnSpPr>
            <a:cxnSpLocks/>
          </p:cNvCxnSpPr>
          <p:nvPr/>
        </p:nvCxnSpPr>
        <p:spPr>
          <a:xfrm>
            <a:off x="3039098" y="4221105"/>
            <a:ext cx="0" cy="25632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27B23-EB31-41B9-A1BD-AA5D8035EB6F}"/>
              </a:ext>
            </a:extLst>
          </p:cNvPr>
          <p:cNvCxnSpPr>
            <a:cxnSpLocks/>
          </p:cNvCxnSpPr>
          <p:nvPr/>
        </p:nvCxnSpPr>
        <p:spPr>
          <a:xfrm>
            <a:off x="4795324" y="6091540"/>
            <a:ext cx="0" cy="6722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4A71D2-BE78-42E2-96BA-A6AFC1E98709}"/>
              </a:ext>
            </a:extLst>
          </p:cNvPr>
          <p:cNvCxnSpPr>
            <a:cxnSpLocks/>
          </p:cNvCxnSpPr>
          <p:nvPr/>
        </p:nvCxnSpPr>
        <p:spPr>
          <a:xfrm>
            <a:off x="4458529"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 Box 10">
            <a:extLst>
              <a:ext uri="{FF2B5EF4-FFF2-40B4-BE49-F238E27FC236}">
                <a16:creationId xmlns:a16="http://schemas.microsoft.com/office/drawing/2014/main" id="{0671FF13-844F-4DB7-A4FE-5E6EB313556F}"/>
              </a:ext>
            </a:extLst>
          </p:cNvPr>
          <p:cNvSpPr txBox="1">
            <a:spLocks noChangeArrowheads="1"/>
          </p:cNvSpPr>
          <p:nvPr/>
        </p:nvSpPr>
        <p:spPr bwMode="auto">
          <a:xfrm>
            <a:off x="3289940" y="6344423"/>
            <a:ext cx="128154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400" dirty="0">
                <a:solidFill>
                  <a:srgbClr val="C00000"/>
                </a:solidFill>
                <a:cs typeface="Arial" panose="020B0604020202020204" pitchFamily="34" charset="0"/>
              </a:rPr>
              <a:t>P-F Interval</a:t>
            </a:r>
          </a:p>
        </p:txBody>
      </p:sp>
      <p:cxnSp>
        <p:nvCxnSpPr>
          <p:cNvPr id="20" name="Straight Connector 19">
            <a:extLst>
              <a:ext uri="{FF2B5EF4-FFF2-40B4-BE49-F238E27FC236}">
                <a16:creationId xmlns:a16="http://schemas.microsoft.com/office/drawing/2014/main" id="{724858FD-939E-47F2-B36B-133537232995}"/>
              </a:ext>
            </a:extLst>
          </p:cNvPr>
          <p:cNvCxnSpPr>
            <a:cxnSpLocks/>
          </p:cNvCxnSpPr>
          <p:nvPr/>
        </p:nvCxnSpPr>
        <p:spPr>
          <a:xfrm>
            <a:off x="3057632" y="6489610"/>
            <a:ext cx="3367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5DCE5E-754F-45D9-A38B-7101550CB0FE}"/>
              </a:ext>
            </a:extLst>
          </p:cNvPr>
          <p:cNvSpPr txBox="1"/>
          <p:nvPr/>
        </p:nvSpPr>
        <p:spPr>
          <a:xfrm>
            <a:off x="136075" y="2751660"/>
            <a:ext cx="1913618" cy="461665"/>
          </a:xfrm>
          <a:prstGeom prst="rect">
            <a:avLst/>
          </a:prstGeom>
          <a:noFill/>
        </p:spPr>
        <p:txBody>
          <a:bodyPr wrap="square" rtlCol="0">
            <a:spAutoFit/>
          </a:bodyPr>
          <a:lstStyle/>
          <a:p>
            <a:pPr algn="ctr"/>
            <a:r>
              <a:rPr lang="en-US" sz="2400" b="1" dirty="0">
                <a:solidFill>
                  <a:schemeClr val="bg2">
                    <a:lumMod val="25000"/>
                  </a:schemeClr>
                </a:solidFill>
                <a:latin typeface="Arial" panose="020B0604020202020204" pitchFamily="34" charset="0"/>
                <a:cs typeface="Arial" panose="020B0604020202020204" pitchFamily="34" charset="0"/>
              </a:rPr>
              <a:t>P-F Curve</a:t>
            </a:r>
          </a:p>
        </p:txBody>
      </p:sp>
      <p:sp>
        <p:nvSpPr>
          <p:cNvPr id="23" name="Text Box 17">
            <a:extLst>
              <a:ext uri="{FF2B5EF4-FFF2-40B4-BE49-F238E27FC236}">
                <a16:creationId xmlns:a16="http://schemas.microsoft.com/office/drawing/2014/main" id="{71C5E744-4121-41D5-AE5E-5BC5FBCA33D8}"/>
              </a:ext>
            </a:extLst>
          </p:cNvPr>
          <p:cNvSpPr txBox="1">
            <a:spLocks noChangeArrowheads="1"/>
          </p:cNvSpPr>
          <p:nvPr/>
        </p:nvSpPr>
        <p:spPr bwMode="auto">
          <a:xfrm>
            <a:off x="3093386" y="3907192"/>
            <a:ext cx="396398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P: Oil level is 75% to the “low level”</a:t>
            </a:r>
          </a:p>
        </p:txBody>
      </p:sp>
      <p:pic>
        <p:nvPicPr>
          <p:cNvPr id="24" name="Picture 23">
            <a:extLst>
              <a:ext uri="{FF2B5EF4-FFF2-40B4-BE49-F238E27FC236}">
                <a16:creationId xmlns:a16="http://schemas.microsoft.com/office/drawing/2014/main" id="{6148DBD8-A52E-47E9-9D44-1D22134361FE}"/>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b="29635"/>
          <a:stretch/>
        </p:blipFill>
        <p:spPr>
          <a:xfrm>
            <a:off x="2160893" y="2969356"/>
            <a:ext cx="3801757" cy="790148"/>
          </a:xfrm>
          <a:prstGeom prst="rect">
            <a:avLst/>
          </a:prstGeom>
        </p:spPr>
      </p:pic>
      <p:sp>
        <p:nvSpPr>
          <p:cNvPr id="27" name="Text Box 10">
            <a:extLst>
              <a:ext uri="{FF2B5EF4-FFF2-40B4-BE49-F238E27FC236}">
                <a16:creationId xmlns:a16="http://schemas.microsoft.com/office/drawing/2014/main" id="{C5938709-A572-49AB-858C-A4721DA37FCD}"/>
              </a:ext>
            </a:extLst>
          </p:cNvPr>
          <p:cNvSpPr txBox="1">
            <a:spLocks noChangeArrowheads="1"/>
          </p:cNvSpPr>
          <p:nvPr/>
        </p:nvSpPr>
        <p:spPr bwMode="auto">
          <a:xfrm>
            <a:off x="4858823" y="6148690"/>
            <a:ext cx="38192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spcBef>
                <a:spcPct val="50000"/>
              </a:spcBef>
            </a:pPr>
            <a:r>
              <a:rPr lang="en-US" altLang="en-US" sz="1700" dirty="0">
                <a:solidFill>
                  <a:srgbClr val="C00000"/>
                </a:solidFill>
                <a:cs typeface="Arial" panose="020B0604020202020204" pitchFamily="34" charset="0"/>
              </a:rPr>
              <a:t>F: Oil level drops to the “low level”</a:t>
            </a:r>
          </a:p>
        </p:txBody>
      </p:sp>
      <p:pic>
        <p:nvPicPr>
          <p:cNvPr id="28" name="Picture 27">
            <a:extLst>
              <a:ext uri="{FF2B5EF4-FFF2-40B4-BE49-F238E27FC236}">
                <a16:creationId xmlns:a16="http://schemas.microsoft.com/office/drawing/2014/main" id="{9E23D1A0-C843-4B17-93BA-B470618BD2D5}"/>
              </a:ext>
            </a:extLst>
          </p:cNvPr>
          <p:cNvPicPr>
            <a:picLocks noChangeAspect="1"/>
          </p:cNvPicPr>
          <p:nvPr/>
        </p:nvPicPr>
        <p:blipFill rotWithShape="1">
          <a:blip r:embed="rId2">
            <a:extLst>
              <a:ext uri="{28A0092B-C50C-407E-A947-70E740481C1C}">
                <a14:useLocalDpi xmlns:a14="http://schemas.microsoft.com/office/drawing/2010/main" val="0"/>
              </a:ext>
            </a:extLst>
          </a:blip>
          <a:srcRect t="40396" b="33270"/>
          <a:stretch/>
        </p:blipFill>
        <p:spPr>
          <a:xfrm>
            <a:off x="8420400" y="5534386"/>
            <a:ext cx="3392657" cy="671104"/>
          </a:xfrm>
          <a:prstGeom prst="rect">
            <a:avLst/>
          </a:prstGeom>
        </p:spPr>
      </p:pic>
      <p:cxnSp>
        <p:nvCxnSpPr>
          <p:cNvPr id="29" name="Straight Arrow Connector 28">
            <a:extLst>
              <a:ext uri="{FF2B5EF4-FFF2-40B4-BE49-F238E27FC236}">
                <a16:creationId xmlns:a16="http://schemas.microsoft.com/office/drawing/2014/main" id="{47331431-E86E-41A7-A9C8-D0B4DA681FFC}"/>
              </a:ext>
            </a:extLst>
          </p:cNvPr>
          <p:cNvCxnSpPr>
            <a:cxnSpLocks/>
          </p:cNvCxnSpPr>
          <p:nvPr/>
        </p:nvCxnSpPr>
        <p:spPr>
          <a:xfrm flipV="1">
            <a:off x="8311491" y="5867400"/>
            <a:ext cx="994434" cy="364538"/>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C89A1A-4A31-4332-9E08-D1CF907165C4}"/>
              </a:ext>
            </a:extLst>
          </p:cNvPr>
          <p:cNvSpPr txBox="1"/>
          <p:nvPr/>
        </p:nvSpPr>
        <p:spPr>
          <a:xfrm>
            <a:off x="7703761" y="126854"/>
            <a:ext cx="4331591" cy="369332"/>
          </a:xfrm>
          <a:prstGeom prst="rect">
            <a:avLst/>
          </a:prstGeom>
          <a:noFill/>
        </p:spPr>
        <p:txBody>
          <a:bodyPr wrap="square" rtlCol="0">
            <a:spAutoFit/>
          </a:bodyPr>
          <a:lstStyle/>
          <a:p>
            <a:pPr algn="ctr"/>
            <a:r>
              <a:rPr lang="en-US" b="1" u="sng" dirty="0"/>
              <a:t>According to my Subaru Forester manual</a:t>
            </a:r>
          </a:p>
        </p:txBody>
      </p:sp>
      <p:sp>
        <p:nvSpPr>
          <p:cNvPr id="33" name="TextBox 32">
            <a:extLst>
              <a:ext uri="{FF2B5EF4-FFF2-40B4-BE49-F238E27FC236}">
                <a16:creationId xmlns:a16="http://schemas.microsoft.com/office/drawing/2014/main" id="{5ECA151D-4CBE-4B19-BB15-6AB773D2F167}"/>
              </a:ext>
            </a:extLst>
          </p:cNvPr>
          <p:cNvSpPr txBox="1"/>
          <p:nvPr/>
        </p:nvSpPr>
        <p:spPr>
          <a:xfrm>
            <a:off x="7785027" y="2458666"/>
            <a:ext cx="4250325" cy="1431161"/>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Subaru manual states that “consuming more than 1 quart per 1,200 miles” is abnormal.</a:t>
            </a:r>
          </a:p>
          <a:p>
            <a:pPr marL="225425" indent="-225425">
              <a:buFont typeface="Wingdings" panose="05000000000000000000" pitchFamily="2" charset="2"/>
              <a:buChar char="§"/>
            </a:pPr>
            <a:endParaRPr lang="en-US" sz="7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They recommend checking the engine oil level at each fuel stop.</a:t>
            </a:r>
          </a:p>
        </p:txBody>
      </p:sp>
      <p:sp>
        <p:nvSpPr>
          <p:cNvPr id="34" name="Rectangle 33">
            <a:extLst>
              <a:ext uri="{FF2B5EF4-FFF2-40B4-BE49-F238E27FC236}">
                <a16:creationId xmlns:a16="http://schemas.microsoft.com/office/drawing/2014/main" id="{2C69C15B-30F1-4AA6-BF50-66C596D58D48}"/>
              </a:ext>
            </a:extLst>
          </p:cNvPr>
          <p:cNvSpPr/>
          <p:nvPr/>
        </p:nvSpPr>
        <p:spPr>
          <a:xfrm>
            <a:off x="7703762" y="130639"/>
            <a:ext cx="4331599" cy="3796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1CE96A0-1C95-4485-85EF-D55DB6DEA85A}"/>
              </a:ext>
            </a:extLst>
          </p:cNvPr>
          <p:cNvPicPr>
            <a:picLocks noChangeAspect="1"/>
          </p:cNvPicPr>
          <p:nvPr/>
        </p:nvPicPr>
        <p:blipFill>
          <a:blip r:embed="rId3"/>
          <a:stretch>
            <a:fillRect/>
          </a:stretch>
        </p:blipFill>
        <p:spPr>
          <a:xfrm>
            <a:off x="8867847" y="440641"/>
            <a:ext cx="2136832" cy="2075389"/>
          </a:xfrm>
          <a:prstGeom prst="rect">
            <a:avLst/>
          </a:prstGeom>
        </p:spPr>
      </p:pic>
      <p:sp>
        <p:nvSpPr>
          <p:cNvPr id="3" name="Right Bracket 2">
            <a:extLst>
              <a:ext uri="{FF2B5EF4-FFF2-40B4-BE49-F238E27FC236}">
                <a16:creationId xmlns:a16="http://schemas.microsoft.com/office/drawing/2014/main" id="{CA89AF4E-6F14-443E-B0BA-F9307D2660D9}"/>
              </a:ext>
            </a:extLst>
          </p:cNvPr>
          <p:cNvSpPr/>
          <p:nvPr/>
        </p:nvSpPr>
        <p:spPr>
          <a:xfrm>
            <a:off x="10842560" y="1009650"/>
            <a:ext cx="69979" cy="466725"/>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ket 30">
            <a:extLst>
              <a:ext uri="{FF2B5EF4-FFF2-40B4-BE49-F238E27FC236}">
                <a16:creationId xmlns:a16="http://schemas.microsoft.com/office/drawing/2014/main" id="{2F7C765E-1AB4-4A90-A856-E38ACE164A3B}"/>
              </a:ext>
            </a:extLst>
          </p:cNvPr>
          <p:cNvSpPr/>
          <p:nvPr/>
        </p:nvSpPr>
        <p:spPr>
          <a:xfrm rot="16395920">
            <a:off x="4032546" y="2225212"/>
            <a:ext cx="215588" cy="1850283"/>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7FC1291-354D-4BF6-9E84-1E661FA67480}"/>
              </a:ext>
            </a:extLst>
          </p:cNvPr>
          <p:cNvCxnSpPr>
            <a:cxnSpLocks/>
          </p:cNvCxnSpPr>
          <p:nvPr/>
        </p:nvCxnSpPr>
        <p:spPr>
          <a:xfrm flipV="1">
            <a:off x="3369882" y="3305175"/>
            <a:ext cx="1249230" cy="630643"/>
          </a:xfrm>
          <a:prstGeom prst="straightConnector1">
            <a:avLst/>
          </a:prstGeom>
          <a:ln w="381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02892F-2367-44D6-B3BD-2BD49D78A790}"/>
              </a:ext>
            </a:extLst>
          </p:cNvPr>
          <p:cNvCxnSpPr>
            <a:cxnSpLocks/>
          </p:cNvCxnSpPr>
          <p:nvPr/>
        </p:nvCxnSpPr>
        <p:spPr>
          <a:xfrm flipH="1">
            <a:off x="4663605" y="2708123"/>
            <a:ext cx="34068" cy="3127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 Box 10">
            <a:extLst>
              <a:ext uri="{FF2B5EF4-FFF2-40B4-BE49-F238E27FC236}">
                <a16:creationId xmlns:a16="http://schemas.microsoft.com/office/drawing/2014/main" id="{E4C5F555-2CDA-4745-8FF7-E42F968E0798}"/>
              </a:ext>
            </a:extLst>
          </p:cNvPr>
          <p:cNvSpPr txBox="1">
            <a:spLocks noChangeArrowheads="1"/>
          </p:cNvSpPr>
          <p:nvPr/>
        </p:nvSpPr>
        <p:spPr bwMode="auto">
          <a:xfrm>
            <a:off x="364473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49" name="Text Box 10">
            <a:extLst>
              <a:ext uri="{FF2B5EF4-FFF2-40B4-BE49-F238E27FC236}">
                <a16:creationId xmlns:a16="http://schemas.microsoft.com/office/drawing/2014/main" id="{CD22C13E-7BA4-4656-BDF4-B1C418763743}"/>
              </a:ext>
            </a:extLst>
          </p:cNvPr>
          <p:cNvSpPr txBox="1">
            <a:spLocks noChangeArrowheads="1"/>
          </p:cNvSpPr>
          <p:nvPr/>
        </p:nvSpPr>
        <p:spPr bwMode="auto">
          <a:xfrm>
            <a:off x="4142514"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50" name="Text Box 10">
            <a:extLst>
              <a:ext uri="{FF2B5EF4-FFF2-40B4-BE49-F238E27FC236}">
                <a16:creationId xmlns:a16="http://schemas.microsoft.com/office/drawing/2014/main" id="{124F6345-0247-4999-A268-288C7BB56512}"/>
              </a:ext>
            </a:extLst>
          </p:cNvPr>
          <p:cNvSpPr txBox="1">
            <a:spLocks noChangeArrowheads="1"/>
          </p:cNvSpPr>
          <p:nvPr/>
        </p:nvSpPr>
        <p:spPr bwMode="auto">
          <a:xfrm>
            <a:off x="4640289" y="2552490"/>
            <a:ext cx="5861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1200" b="1" dirty="0">
                <a:solidFill>
                  <a:srgbClr val="C00000"/>
                </a:solidFill>
                <a:cs typeface="Arial" panose="020B0604020202020204" pitchFamily="34" charset="0"/>
              </a:rPr>
              <a:t>300 miles</a:t>
            </a:r>
            <a:endParaRPr lang="en-US" altLang="en-US" sz="900" b="1" dirty="0">
              <a:solidFill>
                <a:srgbClr val="C00000"/>
              </a:solidFill>
              <a:cs typeface="Arial" panose="020B0604020202020204" pitchFamily="34" charset="0"/>
            </a:endParaRPr>
          </a:p>
        </p:txBody>
      </p:sp>
      <p:sp>
        <p:nvSpPr>
          <p:cNvPr id="38" name="Text Box 10">
            <a:extLst>
              <a:ext uri="{FF2B5EF4-FFF2-40B4-BE49-F238E27FC236}">
                <a16:creationId xmlns:a16="http://schemas.microsoft.com/office/drawing/2014/main" id="{1FA450C8-8ED1-4ED4-9028-4E0DC3B31878}"/>
              </a:ext>
            </a:extLst>
          </p:cNvPr>
          <p:cNvSpPr txBox="1">
            <a:spLocks noChangeArrowheads="1"/>
          </p:cNvSpPr>
          <p:nvPr/>
        </p:nvSpPr>
        <p:spPr bwMode="auto">
          <a:xfrm>
            <a:off x="3274956" y="6094087"/>
            <a:ext cx="1303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b="1" dirty="0">
                <a:solidFill>
                  <a:srgbClr val="C00000"/>
                </a:solidFill>
                <a:cs typeface="Arial" panose="020B0604020202020204" pitchFamily="34" charset="0"/>
              </a:rPr>
              <a:t>900 miles</a:t>
            </a:r>
          </a:p>
        </p:txBody>
      </p:sp>
      <p:pic>
        <p:nvPicPr>
          <p:cNvPr id="39" name="Picture 38">
            <a:extLst>
              <a:ext uri="{FF2B5EF4-FFF2-40B4-BE49-F238E27FC236}">
                <a16:creationId xmlns:a16="http://schemas.microsoft.com/office/drawing/2014/main" id="{B58DC6F3-3886-488D-9EBB-79DC3896991A}"/>
              </a:ext>
            </a:extLst>
          </p:cNvPr>
          <p:cNvPicPr>
            <a:picLocks noChangeAspect="1"/>
          </p:cNvPicPr>
          <p:nvPr/>
        </p:nvPicPr>
        <p:blipFill>
          <a:blip r:embed="rId4"/>
          <a:stretch>
            <a:fillRect/>
          </a:stretch>
        </p:blipFill>
        <p:spPr>
          <a:xfrm>
            <a:off x="15064" y="18704"/>
            <a:ext cx="4222201" cy="2585268"/>
          </a:xfrm>
          <a:prstGeom prst="rect">
            <a:avLst/>
          </a:prstGeom>
        </p:spPr>
      </p:pic>
      <p:sp>
        <p:nvSpPr>
          <p:cNvPr id="40" name="TextBox 39">
            <a:extLst>
              <a:ext uri="{FF2B5EF4-FFF2-40B4-BE49-F238E27FC236}">
                <a16:creationId xmlns:a16="http://schemas.microsoft.com/office/drawing/2014/main" id="{53F93D2E-C21B-4A70-ABB6-604F6F03AC4A}"/>
              </a:ext>
            </a:extLst>
          </p:cNvPr>
          <p:cNvSpPr txBox="1"/>
          <p:nvPr/>
        </p:nvSpPr>
        <p:spPr>
          <a:xfrm>
            <a:off x="7432031" y="3927920"/>
            <a:ext cx="4638674" cy="646331"/>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How far can I go on one tank of fuel?</a:t>
            </a:r>
          </a:p>
          <a:p>
            <a:pPr algn="ctr"/>
            <a:r>
              <a:rPr lang="en-US" dirty="0">
                <a:latin typeface="Arial" panose="020B0604020202020204" pitchFamily="34" charset="0"/>
                <a:cs typeface="Arial" panose="020B0604020202020204" pitchFamily="34" charset="0"/>
              </a:rPr>
              <a:t>16 gallons of fuel x 30 mpg = 480 miles</a:t>
            </a:r>
          </a:p>
        </p:txBody>
      </p:sp>
      <p:sp>
        <p:nvSpPr>
          <p:cNvPr id="42" name="TextBox 41">
            <a:extLst>
              <a:ext uri="{FF2B5EF4-FFF2-40B4-BE49-F238E27FC236}">
                <a16:creationId xmlns:a16="http://schemas.microsoft.com/office/drawing/2014/main" id="{910FF629-C3DB-4DDC-AB2C-42529AE061E4}"/>
              </a:ext>
            </a:extLst>
          </p:cNvPr>
          <p:cNvSpPr txBox="1"/>
          <p:nvPr/>
        </p:nvSpPr>
        <p:spPr>
          <a:xfrm>
            <a:off x="6345936" y="4574595"/>
            <a:ext cx="5440898" cy="646331"/>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If I check the oil every time I stop for gas, that would be about every 400 miles and that </a:t>
            </a:r>
            <a:r>
              <a:rPr lang="en-US" b="1" dirty="0">
                <a:solidFill>
                  <a:srgbClr val="C00000"/>
                </a:solidFill>
                <a:latin typeface="Arial" panose="020B0604020202020204" pitchFamily="34" charset="0"/>
                <a:cs typeface="Arial" panose="020B0604020202020204" pitchFamily="34" charset="0"/>
              </a:rPr>
              <a:t>IS </a:t>
            </a:r>
            <a:r>
              <a:rPr lang="en-US" b="1" i="1" dirty="0">
                <a:solidFill>
                  <a:srgbClr val="C00000"/>
                </a:solidFill>
                <a:latin typeface="Arial" panose="020B0604020202020204" pitchFamily="34" charset="0"/>
                <a:cs typeface="Arial" panose="020B0604020202020204" pitchFamily="34" charset="0"/>
              </a:rPr>
              <a:t>practical</a:t>
            </a:r>
            <a:r>
              <a:rPr lang="en-US" dirty="0">
                <a:solidFill>
                  <a:srgbClr val="C00000"/>
                </a:solidFill>
                <a:latin typeface="Arial" panose="020B0604020202020204" pitchFamily="34" charset="0"/>
                <a:cs typeface="Arial" panose="020B0604020202020204" pitchFamily="34" charset="0"/>
              </a:rPr>
              <a:t>. </a:t>
            </a:r>
          </a:p>
        </p:txBody>
      </p:sp>
      <p:sp>
        <p:nvSpPr>
          <p:cNvPr id="44" name="Speech Bubble: Rectangle 43">
            <a:extLst>
              <a:ext uri="{FF2B5EF4-FFF2-40B4-BE49-F238E27FC236}">
                <a16:creationId xmlns:a16="http://schemas.microsoft.com/office/drawing/2014/main" id="{DDFC413A-94B0-4AEF-A6FE-0BF5791F213F}"/>
              </a:ext>
            </a:extLst>
          </p:cNvPr>
          <p:cNvSpPr/>
          <p:nvPr/>
        </p:nvSpPr>
        <p:spPr>
          <a:xfrm>
            <a:off x="4988725" y="126854"/>
            <a:ext cx="2214550" cy="790147"/>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latin typeface="Arial" panose="020B0604020202020204" pitchFamily="34" charset="0"/>
                <a:cs typeface="Arial" panose="020B0604020202020204" pitchFamily="34" charset="0"/>
              </a:rPr>
              <a:t>Failure Mode</a:t>
            </a:r>
          </a:p>
          <a:p>
            <a:pPr algn="ctr"/>
            <a:r>
              <a:rPr lang="en-US" sz="1600" dirty="0">
                <a:solidFill>
                  <a:schemeClr val="tx1"/>
                </a:solidFill>
                <a:latin typeface="Arial" panose="020B0604020202020204" pitchFamily="34" charset="0"/>
                <a:cs typeface="Arial" panose="020B0604020202020204" pitchFamily="34" charset="0"/>
              </a:rPr>
              <a:t>Engine consumes oil due to normal use.</a:t>
            </a:r>
          </a:p>
        </p:txBody>
      </p:sp>
      <p:sp>
        <p:nvSpPr>
          <p:cNvPr id="45" name="Text Box 10">
            <a:extLst>
              <a:ext uri="{FF2B5EF4-FFF2-40B4-BE49-F238E27FC236}">
                <a16:creationId xmlns:a16="http://schemas.microsoft.com/office/drawing/2014/main" id="{27723AD3-050C-4DE1-8130-0BE9383D54B4}"/>
              </a:ext>
            </a:extLst>
          </p:cNvPr>
          <p:cNvSpPr txBox="1">
            <a:spLocks noChangeArrowheads="1"/>
          </p:cNvSpPr>
          <p:nvPr/>
        </p:nvSpPr>
        <p:spPr bwMode="auto">
          <a:xfrm>
            <a:off x="10915779" y="851856"/>
            <a:ext cx="1164085"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a:solidFill>
                  <a:schemeClr val="tx1"/>
                </a:solidFill>
                <a:latin typeface="Arial" panose="020B0604020202020204" pitchFamily="34" charset="0"/>
              </a:defRPr>
            </a:lvl1pPr>
            <a:lvl2pPr>
              <a:tabLst>
                <a:tab pos="287338" algn="l"/>
              </a:tabLst>
              <a:defRPr>
                <a:solidFill>
                  <a:schemeClr val="tx1"/>
                </a:solidFill>
                <a:latin typeface="Arial" panose="020B0604020202020204" pitchFamily="34" charset="0"/>
              </a:defRPr>
            </a:lvl2pPr>
            <a:lvl3pPr>
              <a:tabLst>
                <a:tab pos="287338" algn="l"/>
              </a:tabLst>
              <a:defRPr>
                <a:solidFill>
                  <a:schemeClr val="tx1"/>
                </a:solidFill>
                <a:latin typeface="Arial" panose="020B0604020202020204" pitchFamily="34" charset="0"/>
              </a:defRPr>
            </a:lvl3pPr>
            <a:lvl4pPr>
              <a:tabLst>
                <a:tab pos="287338" algn="l"/>
              </a:tabLst>
              <a:defRPr>
                <a:solidFill>
                  <a:schemeClr val="tx1"/>
                </a:solidFill>
                <a:latin typeface="Arial" panose="020B0604020202020204" pitchFamily="34" charset="0"/>
              </a:defRPr>
            </a:lvl4pPr>
            <a:lvl5pPr>
              <a:tabLst>
                <a:tab pos="287338" algn="l"/>
              </a:tabLst>
              <a:defRPr>
                <a:solidFill>
                  <a:schemeClr val="tx1"/>
                </a:solidFill>
                <a:latin typeface="Arial" panose="020B0604020202020204" pitchFamily="34" charset="0"/>
              </a:defRPr>
            </a:lvl5pPr>
            <a:lvl6pPr fontAlgn="base">
              <a:spcBef>
                <a:spcPct val="0"/>
              </a:spcBef>
              <a:spcAft>
                <a:spcPct val="0"/>
              </a:spcAft>
              <a:tabLst>
                <a:tab pos="287338" algn="l"/>
              </a:tabLst>
              <a:defRPr>
                <a:solidFill>
                  <a:schemeClr val="tx1"/>
                </a:solidFill>
                <a:latin typeface="Arial" panose="020B0604020202020204" pitchFamily="34" charset="0"/>
              </a:defRPr>
            </a:lvl6pPr>
            <a:lvl7pPr fontAlgn="base">
              <a:spcBef>
                <a:spcPct val="0"/>
              </a:spcBef>
              <a:spcAft>
                <a:spcPct val="0"/>
              </a:spcAft>
              <a:tabLst>
                <a:tab pos="287338" algn="l"/>
              </a:tabLst>
              <a:defRPr>
                <a:solidFill>
                  <a:schemeClr val="tx1"/>
                </a:solidFill>
                <a:latin typeface="Arial" panose="020B0604020202020204" pitchFamily="34" charset="0"/>
              </a:defRPr>
            </a:lvl7pPr>
            <a:lvl8pPr fontAlgn="base">
              <a:spcBef>
                <a:spcPct val="0"/>
              </a:spcBef>
              <a:spcAft>
                <a:spcPct val="0"/>
              </a:spcAft>
              <a:tabLst>
                <a:tab pos="287338" algn="l"/>
              </a:tabLst>
              <a:defRPr>
                <a:solidFill>
                  <a:schemeClr val="tx1"/>
                </a:solidFill>
                <a:latin typeface="Arial" panose="020B0604020202020204" pitchFamily="34" charset="0"/>
              </a:defRPr>
            </a:lvl8pPr>
            <a:lvl9pPr fontAlgn="base">
              <a:spcBef>
                <a:spcPct val="0"/>
              </a:spcBef>
              <a:spcAft>
                <a:spcPct val="0"/>
              </a:spcAft>
              <a:tabLst>
                <a:tab pos="287338" algn="l"/>
              </a:tabLst>
              <a:defRPr>
                <a:solidFill>
                  <a:schemeClr val="tx1"/>
                </a:solidFill>
                <a:latin typeface="Arial" panose="020B0604020202020204" pitchFamily="34" charset="0"/>
              </a:defRPr>
            </a:lvl9pPr>
          </a:lstStyle>
          <a:p>
            <a:pPr algn="ctr">
              <a:spcBef>
                <a:spcPct val="50000"/>
              </a:spcBef>
            </a:pPr>
            <a:r>
              <a:rPr lang="en-US" altLang="en-US" sz="2400" b="1" dirty="0">
                <a:solidFill>
                  <a:srgbClr val="C00000"/>
                </a:solidFill>
                <a:cs typeface="Arial" panose="020B0604020202020204" pitchFamily="34" charset="0"/>
              </a:rPr>
              <a:t>&lt;1200 Miles</a:t>
            </a:r>
            <a:endParaRPr lang="en-US" altLang="en-US" sz="1400" b="1" dirty="0">
              <a:solidFill>
                <a:srgbClr val="C00000"/>
              </a:solidFill>
              <a:cs typeface="Arial" panose="020B0604020202020204" pitchFamily="34" charset="0"/>
            </a:endParaRPr>
          </a:p>
        </p:txBody>
      </p:sp>
      <p:sp>
        <p:nvSpPr>
          <p:cNvPr id="47" name="TextBox 46">
            <a:extLst>
              <a:ext uri="{FF2B5EF4-FFF2-40B4-BE49-F238E27FC236}">
                <a16:creationId xmlns:a16="http://schemas.microsoft.com/office/drawing/2014/main" id="{E0A94487-E64E-4EF9-83BE-9F30BCC8D5A5}"/>
              </a:ext>
            </a:extLst>
          </p:cNvPr>
          <p:cNvSpPr txBox="1"/>
          <p:nvPr/>
        </p:nvSpPr>
        <p:spPr>
          <a:xfrm>
            <a:off x="9613900" y="6665356"/>
            <a:ext cx="2578100"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Copyright The Force, Inc. 2023  All Rights Reserved</a:t>
            </a:r>
          </a:p>
        </p:txBody>
      </p:sp>
    </p:spTree>
    <p:extLst>
      <p:ext uri="{BB962C8B-B14F-4D97-AF65-F5344CB8AC3E}">
        <p14:creationId xmlns:p14="http://schemas.microsoft.com/office/powerpoint/2010/main" val="2755216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DFF3BE-7090-4156-ACD8-055D91D4E6FC}"/>
              </a:ext>
            </a:extLst>
          </p:cNvPr>
          <p:cNvSpPr/>
          <p:nvPr/>
        </p:nvSpPr>
        <p:spPr>
          <a:xfrm>
            <a:off x="6296024" y="2466974"/>
            <a:ext cx="904875" cy="27622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A9C0C2-3734-4672-AEB0-873ED993C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0" y="1160068"/>
            <a:ext cx="7654521" cy="4803942"/>
          </a:xfrm>
          <a:prstGeom prst="rect">
            <a:avLst/>
          </a:prstGeom>
        </p:spPr>
      </p:pic>
      <p:sp>
        <p:nvSpPr>
          <p:cNvPr id="16" name="Rectangle 15">
            <a:extLst>
              <a:ext uri="{FF2B5EF4-FFF2-40B4-BE49-F238E27FC236}">
                <a16:creationId xmlns:a16="http://schemas.microsoft.com/office/drawing/2014/main" id="{96FC8750-229F-4388-8F4C-1BA5DEB9CA54}"/>
              </a:ext>
            </a:extLst>
          </p:cNvPr>
          <p:cNvSpPr/>
          <p:nvPr/>
        </p:nvSpPr>
        <p:spPr>
          <a:xfrm>
            <a:off x="4867036" y="3853729"/>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5ADCE4-50A8-401A-A6ED-676F9E4421B5}"/>
              </a:ext>
            </a:extLst>
          </p:cNvPr>
          <p:cNvSpPr/>
          <p:nvPr/>
        </p:nvSpPr>
        <p:spPr>
          <a:xfrm>
            <a:off x="4896211" y="5555999"/>
            <a:ext cx="7502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18">
            <a:extLst>
              <a:ext uri="{FF2B5EF4-FFF2-40B4-BE49-F238E27FC236}">
                <a16:creationId xmlns:a16="http://schemas.microsoft.com/office/drawing/2014/main" id="{BDCF2255-8A9A-456A-A0F6-7733EE9DCBFE}"/>
              </a:ext>
            </a:extLst>
          </p:cNvPr>
          <p:cNvSpPr/>
          <p:nvPr/>
        </p:nvSpPr>
        <p:spPr>
          <a:xfrm>
            <a:off x="215153" y="692122"/>
            <a:ext cx="4651883" cy="652046"/>
          </a:xfrm>
          <a:prstGeom prst="wedgeRectCallout">
            <a:avLst>
              <a:gd name="adj1" fmla="val 24876"/>
              <a:gd name="adj2" fmla="val -321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u="sng" dirty="0">
                <a:solidFill>
                  <a:schemeClr val="tx1"/>
                </a:solidFill>
                <a:latin typeface="Arial" panose="020B0604020202020204" pitchFamily="34" charset="0"/>
                <a:cs typeface="Arial" panose="020B0604020202020204" pitchFamily="34" charset="0"/>
              </a:rPr>
              <a:t>Failure Mode</a:t>
            </a:r>
          </a:p>
          <a:p>
            <a:r>
              <a:rPr lang="en-US" sz="1900" dirty="0">
                <a:solidFill>
                  <a:schemeClr val="tx1"/>
                </a:solidFill>
                <a:latin typeface="Arial" panose="020B0604020202020204" pitchFamily="34" charset="0"/>
                <a:cs typeface="Arial" panose="020B0604020202020204" pitchFamily="34" charset="0"/>
              </a:rPr>
              <a:t>Engine consumes oil due to normal use.</a:t>
            </a:r>
          </a:p>
        </p:txBody>
      </p:sp>
      <p:sp>
        <p:nvSpPr>
          <p:cNvPr id="20" name="TextBox 19">
            <a:extLst>
              <a:ext uri="{FF2B5EF4-FFF2-40B4-BE49-F238E27FC236}">
                <a16:creationId xmlns:a16="http://schemas.microsoft.com/office/drawing/2014/main" id="{18EEC073-D2C4-4AEF-A547-94B28D625F14}"/>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77B7DB3D-4629-48AF-B982-7D85E2916C8A}"/>
              </a:ext>
            </a:extLst>
          </p:cNvPr>
          <p:cNvSpPr/>
          <p:nvPr/>
        </p:nvSpPr>
        <p:spPr>
          <a:xfrm>
            <a:off x="6943725" y="2247899"/>
            <a:ext cx="3352800" cy="1122703"/>
          </a:xfrm>
          <a:prstGeom prst="leftArrow">
            <a:avLst/>
          </a:prstGeom>
          <a:solidFill>
            <a:srgbClr val="692C58"/>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answer “YES” to ALL questions to assign a task.</a:t>
            </a:r>
          </a:p>
        </p:txBody>
      </p:sp>
      <p:pic>
        <p:nvPicPr>
          <p:cNvPr id="12" name="Picture 11">
            <a:extLst>
              <a:ext uri="{FF2B5EF4-FFF2-40B4-BE49-F238E27FC236}">
                <a16:creationId xmlns:a16="http://schemas.microsoft.com/office/drawing/2014/main" id="{06BB24FD-BB9C-4987-9A41-B24A8AD0FA02}"/>
              </a:ext>
            </a:extLst>
          </p:cNvPr>
          <p:cNvPicPr>
            <a:picLocks noChangeAspect="1"/>
          </p:cNvPicPr>
          <p:nvPr/>
        </p:nvPicPr>
        <p:blipFill>
          <a:blip r:embed="rId4"/>
          <a:stretch>
            <a:fillRect/>
          </a:stretch>
        </p:blipFill>
        <p:spPr>
          <a:xfrm>
            <a:off x="139455" y="1450565"/>
            <a:ext cx="4222201" cy="2585268"/>
          </a:xfrm>
          <a:prstGeom prst="rect">
            <a:avLst/>
          </a:prstGeom>
        </p:spPr>
      </p:pic>
      <p:cxnSp>
        <p:nvCxnSpPr>
          <p:cNvPr id="9" name="Straight Arrow Connector 8">
            <a:extLst>
              <a:ext uri="{FF2B5EF4-FFF2-40B4-BE49-F238E27FC236}">
                <a16:creationId xmlns:a16="http://schemas.microsoft.com/office/drawing/2014/main" id="{180A9945-A624-4447-A6B8-1343BD2F53CA}"/>
              </a:ext>
            </a:extLst>
          </p:cNvPr>
          <p:cNvCxnSpPr>
            <a:cxnSpLocks/>
          </p:cNvCxnSpPr>
          <p:nvPr/>
        </p:nvCxnSpPr>
        <p:spPr>
          <a:xfrm flipV="1">
            <a:off x="1739900" y="2794001"/>
            <a:ext cx="4953000" cy="558799"/>
          </a:xfrm>
          <a:prstGeom prst="straightConnector1">
            <a:avLst/>
          </a:prstGeom>
          <a:ln w="38100">
            <a:solidFill>
              <a:srgbClr val="0000CC"/>
            </a:solidFill>
            <a:headEnd type="triangle"/>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D55D41E-62C0-47F3-A128-02CD5E05C3B1}"/>
                  </a:ext>
                </a:extLst>
              </p14:cNvPr>
              <p14:cNvContentPartPr/>
              <p14:nvPr/>
            </p14:nvContentPartPr>
            <p14:xfrm>
              <a:off x="1180995" y="3325500"/>
              <a:ext cx="489600" cy="24480"/>
            </p14:xfrm>
          </p:contentPart>
        </mc:Choice>
        <mc:Fallback xmlns="">
          <p:pic>
            <p:nvPicPr>
              <p:cNvPr id="4" name="Ink 3">
                <a:extLst>
                  <a:ext uri="{FF2B5EF4-FFF2-40B4-BE49-F238E27FC236}">
                    <a16:creationId xmlns:a16="http://schemas.microsoft.com/office/drawing/2014/main" id="{2D55D41E-62C0-47F3-A128-02CD5E05C3B1}"/>
                  </a:ext>
                </a:extLst>
              </p:cNvPr>
              <p:cNvPicPr/>
              <p:nvPr/>
            </p:nvPicPr>
            <p:blipFill>
              <a:blip r:embed="rId6"/>
              <a:stretch>
                <a:fillRect/>
              </a:stretch>
            </p:blipFill>
            <p:spPr>
              <a:xfrm>
                <a:off x="1149675" y="3262500"/>
                <a:ext cx="5522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672CE2F-DF71-4967-858E-BBA28E7DC11C}"/>
                  </a:ext>
                </a:extLst>
              </p14:cNvPr>
              <p14:cNvContentPartPr/>
              <p14:nvPr/>
            </p14:nvContentPartPr>
            <p14:xfrm>
              <a:off x="1247595" y="3410100"/>
              <a:ext cx="286200" cy="115200"/>
            </p14:xfrm>
          </p:contentPart>
        </mc:Choice>
        <mc:Fallback xmlns="">
          <p:pic>
            <p:nvPicPr>
              <p:cNvPr id="6" name="Ink 5">
                <a:extLst>
                  <a:ext uri="{FF2B5EF4-FFF2-40B4-BE49-F238E27FC236}">
                    <a16:creationId xmlns:a16="http://schemas.microsoft.com/office/drawing/2014/main" id="{C672CE2F-DF71-4967-858E-BBA28E7DC11C}"/>
                  </a:ext>
                </a:extLst>
              </p:cNvPr>
              <p:cNvPicPr/>
              <p:nvPr/>
            </p:nvPicPr>
            <p:blipFill>
              <a:blip r:embed="rId8"/>
              <a:stretch>
                <a:fillRect/>
              </a:stretch>
            </p:blipFill>
            <p:spPr>
              <a:xfrm>
                <a:off x="1216275" y="3347100"/>
                <a:ext cx="348840" cy="240840"/>
              </a:xfrm>
              <a:prstGeom prst="rect">
                <a:avLst/>
              </a:prstGeom>
            </p:spPr>
          </p:pic>
        </mc:Fallback>
      </mc:AlternateContent>
      <p:sp>
        <p:nvSpPr>
          <p:cNvPr id="7" name="Rectangle 6">
            <a:extLst>
              <a:ext uri="{FF2B5EF4-FFF2-40B4-BE49-F238E27FC236}">
                <a16:creationId xmlns:a16="http://schemas.microsoft.com/office/drawing/2014/main" id="{59D65A36-A3D8-4574-BF6C-5C634C8F50E5}"/>
              </a:ext>
            </a:extLst>
          </p:cNvPr>
          <p:cNvSpPr/>
          <p:nvPr/>
        </p:nvSpPr>
        <p:spPr>
          <a:xfrm>
            <a:off x="381000" y="4204262"/>
            <a:ext cx="4953000" cy="2246769"/>
          </a:xfrm>
          <a:prstGeom prst="rect">
            <a:avLst/>
          </a:prstGeom>
          <a:solidFill>
            <a:schemeClr val="bg1"/>
          </a:solidFill>
        </p:spPr>
        <p:txBody>
          <a:bodyPr wrap="square">
            <a:spAutoFit/>
          </a:bodyPr>
          <a:lstStyle/>
          <a:p>
            <a:r>
              <a:rPr lang="en-US" sz="2800" b="1" dirty="0">
                <a:latin typeface="Arial" panose="020B0604020202020204" pitchFamily="34" charset="0"/>
                <a:cs typeface="Arial" panose="020B0604020202020204" pitchFamily="34" charset="0"/>
              </a:rPr>
              <a:t>Task</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At every fuel stop, check the engine oil level using the dipstick.  Replenish the reservoir, as required.</a:t>
            </a:r>
          </a:p>
        </p:txBody>
      </p:sp>
    </p:spTree>
    <p:extLst>
      <p:ext uri="{BB962C8B-B14F-4D97-AF65-F5344CB8AC3E}">
        <p14:creationId xmlns:p14="http://schemas.microsoft.com/office/powerpoint/2010/main" val="25419244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611F3E-06F1-47C6-A206-D624D7A1F324}"/>
              </a:ext>
            </a:extLst>
          </p:cNvPr>
          <p:cNvGrpSpPr/>
          <p:nvPr/>
        </p:nvGrpSpPr>
        <p:grpSpPr>
          <a:xfrm>
            <a:off x="6910009" y="2785315"/>
            <a:ext cx="4932688" cy="3453324"/>
            <a:chOff x="4800376" y="2172330"/>
            <a:chExt cx="4932688" cy="3453324"/>
          </a:xfrm>
          <a:scene3d>
            <a:camera prst="orthographicFront"/>
            <a:lightRig rig="threePt" dir="t"/>
          </a:scene3d>
        </p:grpSpPr>
        <p:sp>
          <p:nvSpPr>
            <p:cNvPr id="11" name="Rounded Rectangle 5">
              <a:extLst>
                <a:ext uri="{FF2B5EF4-FFF2-40B4-BE49-F238E27FC236}">
                  <a16:creationId xmlns:a16="http://schemas.microsoft.com/office/drawing/2014/main" id="{5A7D22B5-5C78-4155-BA2C-AED024D5DB8B}"/>
                </a:ext>
              </a:extLst>
            </p:cNvPr>
            <p:cNvSpPr/>
            <p:nvPr/>
          </p:nvSpPr>
          <p:spPr>
            <a:xfrm>
              <a:off x="4800376" y="2172330"/>
              <a:ext cx="4932688" cy="3453324"/>
            </a:xfrm>
            <a:prstGeom prst="roundRect">
              <a:avLst/>
            </a:prstGeom>
            <a:solidFill>
              <a:srgbClr val="002060"/>
            </a:solidFill>
            <a:ln w="10795" cap="flat" cmpd="sng" algn="ctr">
              <a:solidFill>
                <a:prstClr val="white">
                  <a:hueOff val="0"/>
                  <a:satOff val="0"/>
                  <a:lumOff val="0"/>
                  <a:alphaOff val="0"/>
                </a:prstClr>
              </a:solidFill>
              <a:prstDash val="solid"/>
            </a:ln>
            <a:effectLst/>
            <a:sp3d>
              <a:bevelT w="0" h="0"/>
            </a:sp3d>
          </p:spPr>
          <p:txBody>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12" name="Rounded Rectangle 4">
              <a:extLst>
                <a:ext uri="{FF2B5EF4-FFF2-40B4-BE49-F238E27FC236}">
                  <a16:creationId xmlns:a16="http://schemas.microsoft.com/office/drawing/2014/main" id="{9095C31D-4F5C-493F-8561-E714E6E2B482}"/>
                </a:ext>
              </a:extLst>
            </p:cNvPr>
            <p:cNvSpPr/>
            <p:nvPr/>
          </p:nvSpPr>
          <p:spPr>
            <a:xfrm>
              <a:off x="4968953" y="2340907"/>
              <a:ext cx="4595534" cy="3116170"/>
            </a:xfrm>
            <a:prstGeom prst="rect">
              <a:avLst/>
            </a:prstGeom>
            <a:noFill/>
            <a:ln>
              <a:noFill/>
            </a:ln>
            <a:effectLst/>
            <a:sp3d/>
          </p:spPr>
          <p:txBody>
            <a:bodyPr spcFirstLastPara="0" vert="horz" wrap="square" lIns="49531" tIns="49531" rIns="49531" bIns="49531" numCol="1" spcCol="1270" anchor="ctr" anchorCtr="0">
              <a:noAutofit/>
            </a:bodyPr>
            <a:lstStyle/>
            <a:p>
              <a:pPr marL="0" marR="0" lvl="0" indent="0" algn="ctr" defTabSz="577836" eaLnBrk="1" fontAlgn="auto" latinLnBrk="0" hangingPunct="1">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RCM Process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Functions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Functional Failures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Failure Modes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Failure Effects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Failure Consequences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Proactive Maintenance and Intervals</a:t>
              </a:r>
            </a:p>
            <a:p>
              <a:pPr marL="0" marR="0" lvl="0" indent="0" defTabSz="577836"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Default Strategies</a:t>
              </a:r>
            </a:p>
          </p:txBody>
        </p:sp>
      </p:grpSp>
      <p:sp>
        <p:nvSpPr>
          <p:cNvPr id="13" name="Rectangle 12">
            <a:extLst>
              <a:ext uri="{FF2B5EF4-FFF2-40B4-BE49-F238E27FC236}">
                <a16:creationId xmlns:a16="http://schemas.microsoft.com/office/drawing/2014/main" id="{CB5FF10B-2868-47C9-AF15-6B4B41E7876A}"/>
              </a:ext>
            </a:extLst>
          </p:cNvPr>
          <p:cNvSpPr/>
          <p:nvPr/>
        </p:nvSpPr>
        <p:spPr>
          <a:xfrm>
            <a:off x="7096874" y="5671576"/>
            <a:ext cx="2422031" cy="345176"/>
          </a:xfrm>
          <a:prstGeom prst="rect">
            <a:avLst/>
          </a:prstGeom>
          <a:noFill/>
          <a:ln w="38100" cap="flat" cmpd="sng" algn="ctr">
            <a:solidFill>
              <a:srgbClr val="FFC92A"/>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w="38100">
                <a:solidFill>
                  <a:srgbClr val="CC3300"/>
                </a:solidFill>
              </a:ln>
              <a:solidFill>
                <a:srgbClr val="CC3300"/>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302C8121-11FA-46CA-8B63-ACD0CF877780}"/>
              </a:ext>
            </a:extLst>
          </p:cNvPr>
          <p:cNvSpPr txBox="1"/>
          <p:nvPr/>
        </p:nvSpPr>
        <p:spPr>
          <a:xfrm>
            <a:off x="610147" y="947712"/>
            <a:ext cx="5472973" cy="1631216"/>
          </a:xfrm>
          <a:prstGeom prst="rect">
            <a:avLst/>
          </a:prstGeom>
          <a:noFill/>
        </p:spPr>
        <p:txBody>
          <a:bodyPr wrap="square" rtlCol="0">
            <a:spAutoFit/>
          </a:bodyPr>
          <a:lstStyle/>
          <a:p>
            <a:pPr algn="ctr" defTabSz="1218987"/>
            <a:r>
              <a:rPr lang="en-US" sz="2000" dirty="0">
                <a:solidFill>
                  <a:prstClr val="white"/>
                </a:solidFill>
                <a:latin typeface="Arial" panose="020B0604020202020204" pitchFamily="34" charset="0"/>
                <a:cs typeface="Arial" panose="020B0604020202020204" pitchFamily="34" charset="0"/>
              </a:rPr>
              <a:t>RCM is a zero-based process used to identify the Failure Management Strategies that are required to ensure an asset meets its mission requirements in its operational environment in the most safe and cost effective manner.</a:t>
            </a:r>
          </a:p>
        </p:txBody>
      </p:sp>
      <p:sp>
        <p:nvSpPr>
          <p:cNvPr id="15" name="Rectangle 2">
            <a:extLst>
              <a:ext uri="{FF2B5EF4-FFF2-40B4-BE49-F238E27FC236}">
                <a16:creationId xmlns:a16="http://schemas.microsoft.com/office/drawing/2014/main" id="{29D35A52-BFAE-461F-B55A-E80549973F4B}"/>
              </a:ext>
            </a:extLst>
          </p:cNvPr>
          <p:cNvSpPr>
            <a:spLocks noChangeArrowheads="1"/>
          </p:cNvSpPr>
          <p:nvPr/>
        </p:nvSpPr>
        <p:spPr bwMode="auto">
          <a:xfrm>
            <a:off x="608173" y="163045"/>
            <a:ext cx="8384183"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altLang="en-US" sz="3601" b="1" i="0" u="none" strike="noStrike" kern="0" cap="none" spc="0" normalizeH="0" baseline="0" noProof="0" dirty="0">
                <a:ln>
                  <a:noFill/>
                </a:ln>
                <a:solidFill>
                  <a:prstClr val="white"/>
                </a:solidFill>
                <a:effectLst/>
                <a:uLnTx/>
                <a:uFillTx/>
                <a:latin typeface="Arial" panose="020B0604020202020204" pitchFamily="34" charset="0"/>
              </a:rPr>
              <a:t>Reliability Centered Maintenance</a:t>
            </a:r>
          </a:p>
        </p:txBody>
      </p:sp>
      <p:sp>
        <p:nvSpPr>
          <p:cNvPr id="18" name="TextBox 17">
            <a:extLst>
              <a:ext uri="{FF2B5EF4-FFF2-40B4-BE49-F238E27FC236}">
                <a16:creationId xmlns:a16="http://schemas.microsoft.com/office/drawing/2014/main" id="{13E3CF2C-03DE-4598-9559-4BDC31D79E75}"/>
              </a:ext>
            </a:extLst>
          </p:cNvPr>
          <p:cNvSpPr txBox="1"/>
          <p:nvPr/>
        </p:nvSpPr>
        <p:spPr>
          <a:xfrm>
            <a:off x="623027" y="2629789"/>
            <a:ext cx="5472973" cy="954107"/>
          </a:xfrm>
          <a:prstGeom prst="rect">
            <a:avLst/>
          </a:prstGeom>
          <a:noFill/>
        </p:spPr>
        <p:txBody>
          <a:bodyPr wrap="square" rtlCol="0">
            <a:spAutoFit/>
          </a:bodyPr>
          <a:lstStyle/>
          <a:p>
            <a:pPr algn="ctr" defTabSz="1218987"/>
            <a:r>
              <a:rPr lang="en-US" sz="2800" dirty="0">
                <a:solidFill>
                  <a:srgbClr val="FFC92A"/>
                </a:solidFill>
                <a:latin typeface="Arial" panose="020B0604020202020204" pitchFamily="34" charset="0"/>
                <a:cs typeface="Arial" panose="020B0604020202020204" pitchFamily="34" charset="0"/>
              </a:rPr>
              <a:t>Figure out how to manage each Failure Mode</a:t>
            </a:r>
          </a:p>
        </p:txBody>
      </p:sp>
    </p:spTree>
    <p:extLst>
      <p:ext uri="{BB962C8B-B14F-4D97-AF65-F5344CB8AC3E}">
        <p14:creationId xmlns:p14="http://schemas.microsoft.com/office/powerpoint/2010/main" val="16714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A868FB2D-F6A4-4486-91EB-0D76D3E231C5}"/>
              </a:ext>
            </a:extLst>
          </p:cNvPr>
          <p:cNvSpPr>
            <a:spLocks noChangeArrowheads="1"/>
          </p:cNvSpPr>
          <p:nvPr/>
        </p:nvSpPr>
        <p:spPr bwMode="auto">
          <a:xfrm>
            <a:off x="4376503" y="1140694"/>
            <a:ext cx="3453981" cy="793213"/>
          </a:xfrm>
          <a:prstGeom prst="rect">
            <a:avLst/>
          </a:prstGeom>
          <a:gradFill rotWithShape="1">
            <a:gsLst>
              <a:gs pos="0">
                <a:srgbClr val="F8F8F8">
                  <a:alpha val="14000"/>
                </a:srgbClr>
              </a:gs>
              <a:gs pos="50000">
                <a:srgbClr val="F8F8F8">
                  <a:gamma/>
                  <a:tint val="0"/>
                  <a:invGamma/>
                  <a:alpha val="14000"/>
                </a:srgbClr>
              </a:gs>
              <a:gs pos="100000">
                <a:srgbClr val="F8F8F8">
                  <a:alpha val="14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90000"/>
              </a:lnSpc>
              <a:spcBef>
                <a:spcPct val="2500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Proactive Maintenance Plan</a:t>
            </a:r>
          </a:p>
        </p:txBody>
      </p:sp>
      <p:sp>
        <p:nvSpPr>
          <p:cNvPr id="21" name="Line 4">
            <a:extLst>
              <a:ext uri="{FF2B5EF4-FFF2-40B4-BE49-F238E27FC236}">
                <a16:creationId xmlns:a16="http://schemas.microsoft.com/office/drawing/2014/main" id="{A3749EEF-DEBF-4CE2-A7FF-F22643280FD5}"/>
              </a:ext>
            </a:extLst>
          </p:cNvPr>
          <p:cNvSpPr>
            <a:spLocks noChangeShapeType="1"/>
          </p:cNvSpPr>
          <p:nvPr/>
        </p:nvSpPr>
        <p:spPr bwMode="auto">
          <a:xfrm flipH="1" flipV="1">
            <a:off x="6120319" y="1930232"/>
            <a:ext cx="0" cy="1115511"/>
          </a:xfrm>
          <a:prstGeom prst="line">
            <a:avLst/>
          </a:prstGeom>
          <a:noFill/>
          <a:ln w="571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5">
            <a:extLst>
              <a:ext uri="{FF2B5EF4-FFF2-40B4-BE49-F238E27FC236}">
                <a16:creationId xmlns:a16="http://schemas.microsoft.com/office/drawing/2014/main" id="{DD331098-119B-4C56-8278-728B1C5AE981}"/>
              </a:ext>
            </a:extLst>
          </p:cNvPr>
          <p:cNvSpPr>
            <a:spLocks noChangeArrowheads="1"/>
          </p:cNvSpPr>
          <p:nvPr/>
        </p:nvSpPr>
        <p:spPr bwMode="auto">
          <a:xfrm>
            <a:off x="2129980" y="2221972"/>
            <a:ext cx="2360613" cy="1057335"/>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New/Modifications to Operating Procedures</a:t>
            </a:r>
          </a:p>
        </p:txBody>
      </p:sp>
      <p:sp>
        <p:nvSpPr>
          <p:cNvPr id="23" name="Rectangle 6">
            <a:extLst>
              <a:ext uri="{FF2B5EF4-FFF2-40B4-BE49-F238E27FC236}">
                <a16:creationId xmlns:a16="http://schemas.microsoft.com/office/drawing/2014/main" id="{BFA301EA-2119-4C34-A914-C04CAA30908B}"/>
              </a:ext>
            </a:extLst>
          </p:cNvPr>
          <p:cNvSpPr>
            <a:spLocks noChangeArrowheads="1"/>
          </p:cNvSpPr>
          <p:nvPr/>
        </p:nvSpPr>
        <p:spPr bwMode="auto">
          <a:xfrm>
            <a:off x="7746804" y="2218988"/>
            <a:ext cx="2357437" cy="1057335"/>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C92A"/>
                </a:solidFill>
                <a:effectLst/>
                <a:uLnTx/>
                <a:uFillTx/>
                <a:latin typeface="Arial" panose="020B0604020202020204" pitchFamily="34" charset="0"/>
                <a:ea typeface="宋体" panose="02010600030101010101" pitchFamily="2" charset="-122"/>
                <a:cs typeface="Arial" panose="020B0604020202020204" pitchFamily="34" charset="0"/>
              </a:rPr>
              <a:t>Failure Finding tasks</a:t>
            </a:r>
          </a:p>
        </p:txBody>
      </p:sp>
      <p:sp>
        <p:nvSpPr>
          <p:cNvPr id="24" name="Rectangle 7">
            <a:extLst>
              <a:ext uri="{FF2B5EF4-FFF2-40B4-BE49-F238E27FC236}">
                <a16:creationId xmlns:a16="http://schemas.microsoft.com/office/drawing/2014/main" id="{51349899-AE93-4456-A805-F0C5B256539F}"/>
              </a:ext>
            </a:extLst>
          </p:cNvPr>
          <p:cNvSpPr>
            <a:spLocks noChangeArrowheads="1"/>
          </p:cNvSpPr>
          <p:nvPr/>
        </p:nvSpPr>
        <p:spPr bwMode="auto">
          <a:xfrm>
            <a:off x="2129980" y="3806586"/>
            <a:ext cx="2360613"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Updates/Additions to Technical Publications</a:t>
            </a:r>
          </a:p>
        </p:txBody>
      </p:sp>
      <p:sp>
        <p:nvSpPr>
          <p:cNvPr id="25" name="Rectangle 8">
            <a:extLst>
              <a:ext uri="{FF2B5EF4-FFF2-40B4-BE49-F238E27FC236}">
                <a16:creationId xmlns:a16="http://schemas.microsoft.com/office/drawing/2014/main" id="{27CA3E2C-FA4A-4E27-8400-0F3714771B76}"/>
              </a:ext>
            </a:extLst>
          </p:cNvPr>
          <p:cNvSpPr>
            <a:spLocks noChangeArrowheads="1"/>
          </p:cNvSpPr>
          <p:nvPr/>
        </p:nvSpPr>
        <p:spPr bwMode="auto">
          <a:xfrm>
            <a:off x="2504631" y="5172567"/>
            <a:ext cx="2360613"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New/Modifications to Training Programs</a:t>
            </a:r>
          </a:p>
        </p:txBody>
      </p:sp>
      <p:sp>
        <p:nvSpPr>
          <p:cNvPr id="26" name="Rectangle 9">
            <a:extLst>
              <a:ext uri="{FF2B5EF4-FFF2-40B4-BE49-F238E27FC236}">
                <a16:creationId xmlns:a16="http://schemas.microsoft.com/office/drawing/2014/main" id="{EB20890F-36FE-4B93-A6D7-1545C97B7B4C}"/>
              </a:ext>
            </a:extLst>
          </p:cNvPr>
          <p:cNvSpPr>
            <a:spLocks noChangeArrowheads="1"/>
          </p:cNvSpPr>
          <p:nvPr/>
        </p:nvSpPr>
        <p:spPr bwMode="auto">
          <a:xfrm>
            <a:off x="5239308" y="5353049"/>
            <a:ext cx="1731963" cy="895351"/>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Equipment Redesigns</a:t>
            </a:r>
          </a:p>
        </p:txBody>
      </p:sp>
      <p:sp>
        <p:nvSpPr>
          <p:cNvPr id="27" name="Rectangle 10">
            <a:extLst>
              <a:ext uri="{FF2B5EF4-FFF2-40B4-BE49-F238E27FC236}">
                <a16:creationId xmlns:a16="http://schemas.microsoft.com/office/drawing/2014/main" id="{6C4587D4-3F2D-4D1A-B6DF-2172D819DDD0}"/>
              </a:ext>
            </a:extLst>
          </p:cNvPr>
          <p:cNvSpPr>
            <a:spLocks noChangeArrowheads="1"/>
          </p:cNvSpPr>
          <p:nvPr/>
        </p:nvSpPr>
        <p:spPr bwMode="auto">
          <a:xfrm>
            <a:off x="7758836" y="3807155"/>
            <a:ext cx="2357437"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Troubleshooting Procedures</a:t>
            </a:r>
          </a:p>
        </p:txBody>
      </p:sp>
      <p:sp>
        <p:nvSpPr>
          <p:cNvPr id="28" name="Rectangle 11">
            <a:extLst>
              <a:ext uri="{FF2B5EF4-FFF2-40B4-BE49-F238E27FC236}">
                <a16:creationId xmlns:a16="http://schemas.microsoft.com/office/drawing/2014/main" id="{A7724321-A309-4C3D-975C-6F31E420B214}"/>
              </a:ext>
            </a:extLst>
          </p:cNvPr>
          <p:cNvSpPr>
            <a:spLocks noChangeArrowheads="1"/>
          </p:cNvSpPr>
          <p:nvPr/>
        </p:nvSpPr>
        <p:spPr bwMode="auto">
          <a:xfrm>
            <a:off x="7527480" y="5172567"/>
            <a:ext cx="2360613" cy="1060704"/>
          </a:xfrm>
          <a:prstGeom prst="rect">
            <a:avLst/>
          </a:prstGeom>
          <a:gradFill rotWithShape="1">
            <a:gsLst>
              <a:gs pos="0">
                <a:srgbClr val="F8F8F8">
                  <a:alpha val="17000"/>
                </a:srgbClr>
              </a:gs>
              <a:gs pos="50000">
                <a:srgbClr val="F8F8F8">
                  <a:gamma/>
                  <a:tint val="0"/>
                  <a:invGamma/>
                  <a:alpha val="17000"/>
                </a:srgbClr>
              </a:gs>
              <a:gs pos="100000">
                <a:srgbClr val="F8F8F8">
                  <a:alpha val="17000"/>
                </a:srgbClr>
              </a:gs>
            </a:gsLst>
            <a:lin ang="5400000" scaled="1"/>
          </a:gradFill>
          <a:ln w="12700" algn="ctr">
            <a:solidFill>
              <a:sysClr val="window" lastClr="FFFFFF"/>
            </a:solidFill>
            <a:miter lim="800000"/>
            <a:headEnd/>
            <a:tailEnd/>
          </a:ln>
          <a:effectLst/>
          <a:extLs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Supply Changes</a:t>
            </a:r>
            <a:endParaRPr kumimoji="0" lang="en-US" altLang="zh-CN" sz="2000" b="0" i="1"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Line 12">
            <a:extLst>
              <a:ext uri="{FF2B5EF4-FFF2-40B4-BE49-F238E27FC236}">
                <a16:creationId xmlns:a16="http://schemas.microsoft.com/office/drawing/2014/main" id="{7351E889-BD9D-43B4-8047-801D7CD4EB34}"/>
              </a:ext>
            </a:extLst>
          </p:cNvPr>
          <p:cNvSpPr>
            <a:spLocks noChangeShapeType="1"/>
          </p:cNvSpPr>
          <p:nvPr/>
        </p:nvSpPr>
        <p:spPr bwMode="auto">
          <a:xfrm flipH="1" flipV="1">
            <a:off x="4490593" y="2796507"/>
            <a:ext cx="469900" cy="523875"/>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Line 13">
            <a:extLst>
              <a:ext uri="{FF2B5EF4-FFF2-40B4-BE49-F238E27FC236}">
                <a16:creationId xmlns:a16="http://schemas.microsoft.com/office/drawing/2014/main" id="{50D6EFC6-482C-4129-AF87-0BF1A29CDAD9}"/>
              </a:ext>
            </a:extLst>
          </p:cNvPr>
          <p:cNvSpPr>
            <a:spLocks noChangeShapeType="1"/>
          </p:cNvSpPr>
          <p:nvPr/>
        </p:nvSpPr>
        <p:spPr bwMode="auto">
          <a:xfrm flipH="1">
            <a:off x="4490593" y="3949031"/>
            <a:ext cx="469900" cy="469900"/>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1" name="Line 14">
            <a:extLst>
              <a:ext uri="{FF2B5EF4-FFF2-40B4-BE49-F238E27FC236}">
                <a16:creationId xmlns:a16="http://schemas.microsoft.com/office/drawing/2014/main" id="{749210BC-CB2E-4DDF-AB57-277DBDBA3D69}"/>
              </a:ext>
            </a:extLst>
          </p:cNvPr>
          <p:cNvSpPr>
            <a:spLocks noChangeShapeType="1"/>
          </p:cNvSpPr>
          <p:nvPr/>
        </p:nvSpPr>
        <p:spPr bwMode="auto">
          <a:xfrm flipH="1">
            <a:off x="4873180" y="4303044"/>
            <a:ext cx="520699" cy="1257300"/>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Line 15">
            <a:extLst>
              <a:ext uri="{FF2B5EF4-FFF2-40B4-BE49-F238E27FC236}">
                <a16:creationId xmlns:a16="http://schemas.microsoft.com/office/drawing/2014/main" id="{16F708FA-17E9-4083-A5CE-AC3ED0B23C86}"/>
              </a:ext>
            </a:extLst>
          </p:cNvPr>
          <p:cNvSpPr>
            <a:spLocks noChangeShapeType="1"/>
          </p:cNvSpPr>
          <p:nvPr/>
        </p:nvSpPr>
        <p:spPr bwMode="auto">
          <a:xfrm>
            <a:off x="6105289" y="4303044"/>
            <a:ext cx="0" cy="1062039"/>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Line 16">
            <a:extLst>
              <a:ext uri="{FF2B5EF4-FFF2-40B4-BE49-F238E27FC236}">
                <a16:creationId xmlns:a16="http://schemas.microsoft.com/office/drawing/2014/main" id="{A86832A8-2239-46E5-A4FB-3919CE72FA9A}"/>
              </a:ext>
            </a:extLst>
          </p:cNvPr>
          <p:cNvSpPr>
            <a:spLocks noChangeShapeType="1"/>
          </p:cNvSpPr>
          <p:nvPr/>
        </p:nvSpPr>
        <p:spPr bwMode="auto">
          <a:xfrm>
            <a:off x="7044879" y="4303044"/>
            <a:ext cx="471488" cy="1257300"/>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Line 17">
            <a:extLst>
              <a:ext uri="{FF2B5EF4-FFF2-40B4-BE49-F238E27FC236}">
                <a16:creationId xmlns:a16="http://schemas.microsoft.com/office/drawing/2014/main" id="{8B731D73-DCDC-4DF7-AA95-CBFBDC973C5E}"/>
              </a:ext>
            </a:extLst>
          </p:cNvPr>
          <p:cNvSpPr>
            <a:spLocks noChangeShapeType="1"/>
          </p:cNvSpPr>
          <p:nvPr/>
        </p:nvSpPr>
        <p:spPr bwMode="auto">
          <a:xfrm>
            <a:off x="7192916" y="4018879"/>
            <a:ext cx="589979" cy="400051"/>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5" name="Line 18">
            <a:extLst>
              <a:ext uri="{FF2B5EF4-FFF2-40B4-BE49-F238E27FC236}">
                <a16:creationId xmlns:a16="http://schemas.microsoft.com/office/drawing/2014/main" id="{A15842DD-B648-41AE-AABC-F9B2270E7D6B}"/>
              </a:ext>
            </a:extLst>
          </p:cNvPr>
          <p:cNvSpPr>
            <a:spLocks noChangeShapeType="1"/>
          </p:cNvSpPr>
          <p:nvPr/>
        </p:nvSpPr>
        <p:spPr bwMode="auto">
          <a:xfrm flipV="1">
            <a:off x="7128600" y="2809208"/>
            <a:ext cx="630237" cy="511175"/>
          </a:xfrm>
          <a:prstGeom prst="line">
            <a:avLst/>
          </a:prstGeom>
          <a:noFill/>
          <a:ln w="1905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1">
                      <a:alpha val="50000"/>
                    </a:schemeClr>
                  </a:outerShdw>
                </a:effectLst>
              </a14:hiddenEffects>
            </a:ext>
          </a:extLst>
        </p:spPr>
        <p:txBody>
          <a:bodyPr wrap="none"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6" name="AutoShape 19">
            <a:extLst>
              <a:ext uri="{FF2B5EF4-FFF2-40B4-BE49-F238E27FC236}">
                <a16:creationId xmlns:a16="http://schemas.microsoft.com/office/drawing/2014/main" id="{B42458A9-6C6D-43B1-B9FC-61A2FA7B75A1}"/>
              </a:ext>
            </a:extLst>
          </p:cNvPr>
          <p:cNvSpPr>
            <a:spLocks noChangeArrowheads="1"/>
          </p:cNvSpPr>
          <p:nvPr/>
        </p:nvSpPr>
        <p:spPr bwMode="auto">
          <a:xfrm>
            <a:off x="4876424" y="2577050"/>
            <a:ext cx="2436813" cy="1905000"/>
          </a:xfrm>
          <a:prstGeom prst="bevel">
            <a:avLst>
              <a:gd name="adj" fmla="val 12500"/>
            </a:avLst>
          </a:prstGeom>
          <a:solidFill>
            <a:srgbClr val="15306B"/>
          </a:solidFill>
          <a:ln>
            <a:noFill/>
          </a:ln>
          <a:effectLst/>
        </p:spPr>
        <p:txBody>
          <a:bodyPr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1218987"/>
            <a:r>
              <a:rPr lang="en-US" altLang="zh-CN" sz="3200" dirty="0">
                <a:solidFill>
                  <a:srgbClr val="FFC92A"/>
                </a:solidFill>
                <a:ea typeface="宋体" panose="02010600030101010101" pitchFamily="2" charset="-122"/>
                <a:cs typeface="Arial" panose="020B0604020202020204" pitchFamily="34" charset="0"/>
              </a:rPr>
              <a:t>RCM Can Yield</a:t>
            </a:r>
          </a:p>
        </p:txBody>
      </p:sp>
      <p:sp>
        <p:nvSpPr>
          <p:cNvPr id="37" name="Rectangle 2">
            <a:extLst>
              <a:ext uri="{FF2B5EF4-FFF2-40B4-BE49-F238E27FC236}">
                <a16:creationId xmlns:a16="http://schemas.microsoft.com/office/drawing/2014/main" id="{D120E6CA-FEFC-438D-8D09-6B65CAF76492}"/>
              </a:ext>
            </a:extLst>
          </p:cNvPr>
          <p:cNvSpPr>
            <a:spLocks noChangeArrowheads="1"/>
          </p:cNvSpPr>
          <p:nvPr/>
        </p:nvSpPr>
        <p:spPr bwMode="auto">
          <a:xfrm>
            <a:off x="1649265" y="204743"/>
            <a:ext cx="8906847" cy="51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1218987"/>
            <a:r>
              <a:rPr lang="en-US" altLang="en-US" sz="3601" b="1" dirty="0">
                <a:solidFill>
                  <a:prstClr val="white"/>
                </a:solidFill>
                <a:cs typeface="Arial" panose="020B0604020202020204" pitchFamily="34" charset="0"/>
              </a:rPr>
              <a:t>Potential Products of an RCM Analysis</a:t>
            </a:r>
            <a:endParaRPr lang="en-US" altLang="en-US" sz="3601" i="1" u="sng" dirty="0">
              <a:solidFill>
                <a:prstClr val="white"/>
              </a:solidFill>
              <a:cs typeface="Arial" panose="020B0604020202020204" pitchFamily="34" charset="0"/>
            </a:endParaRPr>
          </a:p>
        </p:txBody>
      </p:sp>
    </p:spTree>
    <p:extLst>
      <p:ext uri="{BB962C8B-B14F-4D97-AF65-F5344CB8AC3E}">
        <p14:creationId xmlns:p14="http://schemas.microsoft.com/office/powerpoint/2010/main" val="414646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854B5-1A36-4191-84C0-F8B97E7F0B15}"/>
              </a:ext>
            </a:extLst>
          </p:cNvPr>
          <p:cNvPicPr>
            <a:picLocks noChangeAspect="1"/>
          </p:cNvPicPr>
          <p:nvPr/>
        </p:nvPicPr>
        <p:blipFill>
          <a:blip r:embed="rId3"/>
          <a:stretch>
            <a:fillRect/>
          </a:stretch>
        </p:blipFill>
        <p:spPr>
          <a:xfrm>
            <a:off x="391498" y="737945"/>
            <a:ext cx="3623071" cy="2800901"/>
          </a:xfrm>
          <a:prstGeom prst="rect">
            <a:avLst/>
          </a:prstGeom>
        </p:spPr>
      </p:pic>
      <p:sp>
        <p:nvSpPr>
          <p:cNvPr id="18" name="Rectangle 17">
            <a:extLst>
              <a:ext uri="{FF2B5EF4-FFF2-40B4-BE49-F238E27FC236}">
                <a16:creationId xmlns:a16="http://schemas.microsoft.com/office/drawing/2014/main" id="{CC5D3C5E-2770-4E98-84A8-F66672B0627D}"/>
              </a:ext>
            </a:extLst>
          </p:cNvPr>
          <p:cNvSpPr/>
          <p:nvPr/>
        </p:nvSpPr>
        <p:spPr>
          <a:xfrm>
            <a:off x="1991629" y="3326802"/>
            <a:ext cx="2022940" cy="136317"/>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11" name="TextBox 10">
            <a:extLst>
              <a:ext uri="{FF2B5EF4-FFF2-40B4-BE49-F238E27FC236}">
                <a16:creationId xmlns:a16="http://schemas.microsoft.com/office/drawing/2014/main" id="{E194D96F-9737-4B35-BF0F-81BA82708314}"/>
              </a:ext>
            </a:extLst>
          </p:cNvPr>
          <p:cNvSpPr txBox="1"/>
          <p:nvPr/>
        </p:nvSpPr>
        <p:spPr>
          <a:xfrm>
            <a:off x="609381" y="1246063"/>
            <a:ext cx="570196" cy="677108"/>
          </a:xfrm>
          <a:prstGeom prst="rect">
            <a:avLst/>
          </a:prstGeom>
          <a:solidFill>
            <a:schemeClr val="bg1"/>
          </a:solidFill>
        </p:spPr>
        <p:txBody>
          <a:bodyPr wrap="square" lIns="0" tIns="0" rIns="0" bIns="0" rtlCol="0">
            <a:spAutoFit/>
          </a:bodyPr>
          <a:lstStyle/>
          <a:p>
            <a:r>
              <a:rPr lang="en-US" sz="400" dirty="0">
                <a:solidFill>
                  <a:srgbClr val="595959"/>
                </a:solidFill>
                <a:latin typeface="Arial" panose="020B0604020202020204" pitchFamily="34" charset="0"/>
                <a:cs typeface="Arial" panose="020B0604020202020204" pitchFamily="34" charset="0"/>
              </a:rPr>
              <a:t>To transport up to 5 adult passengers and 3 medium-size suitcases along paved roads and highways for up to 360 miles without stopping in climates that range from 0º to 115º F (-17º to 46º C) while protecting passengers from the elements. </a:t>
            </a:r>
          </a:p>
        </p:txBody>
      </p:sp>
      <p:pic>
        <p:nvPicPr>
          <p:cNvPr id="12" name="Picture 11">
            <a:extLst>
              <a:ext uri="{FF2B5EF4-FFF2-40B4-BE49-F238E27FC236}">
                <a16:creationId xmlns:a16="http://schemas.microsoft.com/office/drawing/2014/main" id="{4ADBB24C-C1B7-4CCB-B46C-13EECBCCF456}"/>
              </a:ext>
            </a:extLst>
          </p:cNvPr>
          <p:cNvPicPr>
            <a:picLocks noChangeAspect="1"/>
          </p:cNvPicPr>
          <p:nvPr/>
        </p:nvPicPr>
        <p:blipFill rotWithShape="1">
          <a:blip r:embed="rId4"/>
          <a:srcRect b="267"/>
          <a:stretch/>
        </p:blipFill>
        <p:spPr>
          <a:xfrm>
            <a:off x="391498" y="3692957"/>
            <a:ext cx="3623071" cy="3054521"/>
          </a:xfrm>
          <a:prstGeom prst="rect">
            <a:avLst/>
          </a:prstGeom>
        </p:spPr>
      </p:pic>
      <p:sp>
        <p:nvSpPr>
          <p:cNvPr id="15" name="Rectangle 14">
            <a:extLst>
              <a:ext uri="{FF2B5EF4-FFF2-40B4-BE49-F238E27FC236}">
                <a16:creationId xmlns:a16="http://schemas.microsoft.com/office/drawing/2014/main" id="{F0282DB1-C230-4C68-947B-0D3CAD1BD3DA}"/>
              </a:ext>
            </a:extLst>
          </p:cNvPr>
          <p:cNvSpPr/>
          <p:nvPr/>
        </p:nvSpPr>
        <p:spPr>
          <a:xfrm>
            <a:off x="4907501" y="1906025"/>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FC8750-229F-4388-8F4C-1BA5DEB9CA54}"/>
              </a:ext>
            </a:extLst>
          </p:cNvPr>
          <p:cNvSpPr/>
          <p:nvPr/>
        </p:nvSpPr>
        <p:spPr>
          <a:xfrm>
            <a:off x="4867036" y="3853729"/>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5ADCE4-50A8-401A-A6ED-676F9E4421B5}"/>
              </a:ext>
            </a:extLst>
          </p:cNvPr>
          <p:cNvSpPr/>
          <p:nvPr/>
        </p:nvSpPr>
        <p:spPr>
          <a:xfrm>
            <a:off x="4896211" y="5555999"/>
            <a:ext cx="7502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DB0EBE0-EA83-41D6-87A5-E3393BF971C0}"/>
              </a:ext>
            </a:extLst>
          </p:cNvPr>
          <p:cNvSpPr txBox="1"/>
          <p:nvPr/>
        </p:nvSpPr>
        <p:spPr>
          <a:xfrm>
            <a:off x="2228851" y="5852648"/>
            <a:ext cx="614934" cy="343133"/>
          </a:xfrm>
          <a:prstGeom prst="rect">
            <a:avLst/>
          </a:prstGeom>
          <a:solidFill>
            <a:schemeClr val="bg1"/>
          </a:solidFill>
        </p:spPr>
        <p:txBody>
          <a:bodyPr wrap="square" lIns="0" tIns="0" rIns="0" bIns="0" rtlCol="0">
            <a:spAutoFit/>
          </a:bodyPr>
          <a:lstStyle/>
          <a:p>
            <a:r>
              <a:rPr lang="en-US" sz="500" dirty="0">
                <a:solidFill>
                  <a:srgbClr val="595959"/>
                </a:solidFill>
                <a:latin typeface="Arial" panose="020B0604020202020204" pitchFamily="34" charset="0"/>
                <a:cs typeface="Arial" panose="020B0604020202020204" pitchFamily="34" charset="0"/>
              </a:rPr>
              <a:t>Falsely illuminates the LOW OIL LEVEL Light</a:t>
            </a:r>
            <a:r>
              <a:rPr lang="en-US" sz="800" dirty="0">
                <a:solidFill>
                  <a:srgbClr val="595959"/>
                </a:solidFill>
                <a:latin typeface="Arial" panose="020B0604020202020204" pitchFamily="34" charset="0"/>
                <a:cs typeface="Arial" panose="020B0604020202020204" pitchFamily="34" charset="0"/>
              </a:rPr>
              <a:t>.</a:t>
            </a:r>
            <a:endParaRPr lang="en-US" sz="1050" dirty="0">
              <a:solidFill>
                <a:srgbClr val="595959"/>
              </a:solidFill>
              <a:latin typeface="Arial" panose="020B0604020202020204" pitchFamily="34" charset="0"/>
              <a:cs typeface="Arial" panose="020B0604020202020204" pitchFamily="34" charset="0"/>
            </a:endParaRPr>
          </a:p>
          <a:p>
            <a:endParaRPr lang="en-US" sz="400" dirty="0">
              <a:solidFill>
                <a:srgbClr val="59595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EDF5CD4-4A11-4E46-A696-4E1BD0552D6E}"/>
              </a:ext>
            </a:extLst>
          </p:cNvPr>
          <p:cNvSpPr/>
          <p:nvPr/>
        </p:nvSpPr>
        <p:spPr>
          <a:xfrm>
            <a:off x="1991629" y="6611161"/>
            <a:ext cx="2022940" cy="136317"/>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24" name="TextBox 23">
            <a:extLst>
              <a:ext uri="{FF2B5EF4-FFF2-40B4-BE49-F238E27FC236}">
                <a16:creationId xmlns:a16="http://schemas.microsoft.com/office/drawing/2014/main" id="{39376B1D-A2C0-4CAB-8FF4-47465B2FD241}"/>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27B790DB-009F-4DA9-8FD2-A4B4E9475A99}"/>
              </a:ext>
            </a:extLst>
          </p:cNvPr>
          <p:cNvSpPr/>
          <p:nvPr/>
        </p:nvSpPr>
        <p:spPr>
          <a:xfrm>
            <a:off x="2093976" y="4215385"/>
            <a:ext cx="804672" cy="18287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668D757-F734-4622-B416-9EAA12EB8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41" y="1173099"/>
            <a:ext cx="7313267" cy="4589773"/>
          </a:xfrm>
          <a:prstGeom prst="rect">
            <a:avLst/>
          </a:prstGeom>
        </p:spPr>
      </p:pic>
    </p:spTree>
    <p:extLst>
      <p:ext uri="{BB962C8B-B14F-4D97-AF65-F5344CB8AC3E}">
        <p14:creationId xmlns:p14="http://schemas.microsoft.com/office/powerpoint/2010/main" val="17701054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DBB24C-C1B7-4CCB-B46C-13EECBCCF456}"/>
              </a:ext>
            </a:extLst>
          </p:cNvPr>
          <p:cNvPicPr>
            <a:picLocks noChangeAspect="1"/>
          </p:cNvPicPr>
          <p:nvPr/>
        </p:nvPicPr>
        <p:blipFill rotWithShape="1">
          <a:blip r:embed="rId3"/>
          <a:srcRect b="267"/>
          <a:stretch/>
        </p:blipFill>
        <p:spPr>
          <a:xfrm>
            <a:off x="391498" y="3692957"/>
            <a:ext cx="3623071" cy="3054521"/>
          </a:xfrm>
          <a:prstGeom prst="rect">
            <a:avLst/>
          </a:prstGeom>
        </p:spPr>
      </p:pic>
      <p:sp>
        <p:nvSpPr>
          <p:cNvPr id="15" name="Rectangle 14">
            <a:extLst>
              <a:ext uri="{FF2B5EF4-FFF2-40B4-BE49-F238E27FC236}">
                <a16:creationId xmlns:a16="http://schemas.microsoft.com/office/drawing/2014/main" id="{F0282DB1-C230-4C68-947B-0D3CAD1BD3DA}"/>
              </a:ext>
            </a:extLst>
          </p:cNvPr>
          <p:cNvSpPr/>
          <p:nvPr/>
        </p:nvSpPr>
        <p:spPr>
          <a:xfrm>
            <a:off x="4907501" y="1906025"/>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FC8750-229F-4388-8F4C-1BA5DEB9CA54}"/>
              </a:ext>
            </a:extLst>
          </p:cNvPr>
          <p:cNvSpPr/>
          <p:nvPr/>
        </p:nvSpPr>
        <p:spPr>
          <a:xfrm>
            <a:off x="4867036" y="3853729"/>
            <a:ext cx="5790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5ADCE4-50A8-401A-A6ED-676F9E4421B5}"/>
              </a:ext>
            </a:extLst>
          </p:cNvPr>
          <p:cNvSpPr/>
          <p:nvPr/>
        </p:nvSpPr>
        <p:spPr>
          <a:xfrm>
            <a:off x="4896211" y="5555999"/>
            <a:ext cx="75027" cy="141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DB0EBE0-EA83-41D6-87A5-E3393BF971C0}"/>
              </a:ext>
            </a:extLst>
          </p:cNvPr>
          <p:cNvSpPr txBox="1"/>
          <p:nvPr/>
        </p:nvSpPr>
        <p:spPr>
          <a:xfrm>
            <a:off x="2245941" y="5852648"/>
            <a:ext cx="597843" cy="343133"/>
          </a:xfrm>
          <a:prstGeom prst="rect">
            <a:avLst/>
          </a:prstGeom>
          <a:solidFill>
            <a:schemeClr val="bg1"/>
          </a:solidFill>
        </p:spPr>
        <p:txBody>
          <a:bodyPr wrap="square" lIns="0" tIns="0" rIns="0" bIns="0" rtlCol="0">
            <a:spAutoFit/>
          </a:bodyPr>
          <a:lstStyle/>
          <a:p>
            <a:r>
              <a:rPr lang="en-US" sz="500" dirty="0">
                <a:solidFill>
                  <a:srgbClr val="595959"/>
                </a:solidFill>
                <a:latin typeface="Arial" panose="020B0604020202020204" pitchFamily="34" charset="0"/>
                <a:cs typeface="Arial" panose="020B0604020202020204" pitchFamily="34" charset="0"/>
              </a:rPr>
              <a:t>Falsely illuminates the LOW OIL LEVEL Light</a:t>
            </a:r>
            <a:r>
              <a:rPr lang="en-US" sz="800" dirty="0">
                <a:solidFill>
                  <a:srgbClr val="595959"/>
                </a:solidFill>
                <a:latin typeface="Arial" panose="020B0604020202020204" pitchFamily="34" charset="0"/>
                <a:cs typeface="Arial" panose="020B0604020202020204" pitchFamily="34" charset="0"/>
              </a:rPr>
              <a:t>.</a:t>
            </a:r>
            <a:endParaRPr lang="en-US" sz="1050" dirty="0">
              <a:solidFill>
                <a:srgbClr val="595959"/>
              </a:solidFill>
              <a:latin typeface="Arial" panose="020B0604020202020204" pitchFamily="34" charset="0"/>
              <a:cs typeface="Arial" panose="020B0604020202020204" pitchFamily="34" charset="0"/>
            </a:endParaRPr>
          </a:p>
          <a:p>
            <a:endParaRPr lang="en-US" sz="400" dirty="0">
              <a:solidFill>
                <a:srgbClr val="59595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EDF5CD4-4A11-4E46-A696-4E1BD0552D6E}"/>
              </a:ext>
            </a:extLst>
          </p:cNvPr>
          <p:cNvSpPr/>
          <p:nvPr/>
        </p:nvSpPr>
        <p:spPr>
          <a:xfrm>
            <a:off x="1991629" y="6611161"/>
            <a:ext cx="2022940" cy="136317"/>
          </a:xfrm>
          <a:prstGeom prst="rect">
            <a:avLst/>
          </a:prstGeom>
          <a:solidFill>
            <a:srgbClr val="B6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Copyright © The Force, Inc. 2017-2023  All Rights Reserved</a:t>
            </a:r>
          </a:p>
        </p:txBody>
      </p:sp>
      <p:sp>
        <p:nvSpPr>
          <p:cNvPr id="27" name="Rectangle 26">
            <a:extLst>
              <a:ext uri="{FF2B5EF4-FFF2-40B4-BE49-F238E27FC236}">
                <a16:creationId xmlns:a16="http://schemas.microsoft.com/office/drawing/2014/main" id="{27B790DB-009F-4DA9-8FD2-A4B4E9475A99}"/>
              </a:ext>
            </a:extLst>
          </p:cNvPr>
          <p:cNvSpPr/>
          <p:nvPr/>
        </p:nvSpPr>
        <p:spPr>
          <a:xfrm>
            <a:off x="2093976" y="4215385"/>
            <a:ext cx="804672" cy="18287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E6244D3E-8EAB-416D-9B56-5CD1525473A3}"/>
              </a:ext>
            </a:extLst>
          </p:cNvPr>
          <p:cNvSpPr/>
          <p:nvPr/>
        </p:nvSpPr>
        <p:spPr>
          <a:xfrm>
            <a:off x="84492" y="1250904"/>
            <a:ext cx="3980867" cy="1489167"/>
          </a:xfrm>
          <a:prstGeom prst="wedgeRectCallout">
            <a:avLst>
              <a:gd name="adj1" fmla="val -34870"/>
              <a:gd name="adj2" fmla="val 14675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To be capable of</a:t>
            </a:r>
            <a:r>
              <a:rPr lang="en-US" dirty="0">
                <a:solidFill>
                  <a:schemeClr val="tx1"/>
                </a:solidFill>
                <a:latin typeface="Arial" panose="020B0604020202020204" pitchFamily="34" charset="0"/>
                <a:cs typeface="Arial" panose="020B0604020202020204" pitchFamily="34" charset="0"/>
              </a:rPr>
              <a:t> visually alerting the driver </a:t>
            </a:r>
            <a:r>
              <a:rPr lang="en-US" b="1" dirty="0">
                <a:solidFill>
                  <a:schemeClr val="tx1"/>
                </a:solidFill>
                <a:latin typeface="Arial" panose="020B0604020202020204" pitchFamily="34" charset="0"/>
                <a:cs typeface="Arial" panose="020B0604020202020204" pitchFamily="34" charset="0"/>
              </a:rPr>
              <a:t>in the event that</a:t>
            </a:r>
            <a:r>
              <a:rPr lang="en-US" dirty="0">
                <a:solidFill>
                  <a:schemeClr val="tx1"/>
                </a:solidFill>
                <a:latin typeface="Arial" panose="020B0604020202020204" pitchFamily="34" charset="0"/>
                <a:cs typeface="Arial" panose="020B0604020202020204" pitchFamily="34" charset="0"/>
              </a:rPr>
              <a:t> the engine oil level decreases to the lower limit.  (LOW OIL LEVEL light)</a:t>
            </a:r>
          </a:p>
        </p:txBody>
      </p:sp>
      <p:sp>
        <p:nvSpPr>
          <p:cNvPr id="19" name="Speech Bubble: Rectangle 18">
            <a:extLst>
              <a:ext uri="{FF2B5EF4-FFF2-40B4-BE49-F238E27FC236}">
                <a16:creationId xmlns:a16="http://schemas.microsoft.com/office/drawing/2014/main" id="{26F0501F-F0E3-4468-9CD3-EEDE6658798C}"/>
              </a:ext>
            </a:extLst>
          </p:cNvPr>
          <p:cNvSpPr/>
          <p:nvPr/>
        </p:nvSpPr>
        <p:spPr>
          <a:xfrm>
            <a:off x="84492" y="4997879"/>
            <a:ext cx="3362298" cy="1550134"/>
          </a:xfrm>
          <a:prstGeom prst="wedgeRectCallout">
            <a:avLst>
              <a:gd name="adj1" fmla="val -7465"/>
              <a:gd name="adj2" fmla="val -7526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Incapable of </a:t>
            </a:r>
            <a:r>
              <a:rPr lang="en-US" dirty="0">
                <a:solidFill>
                  <a:schemeClr val="tx1"/>
                </a:solidFill>
                <a:latin typeface="Arial" panose="020B0604020202020204" pitchFamily="34" charset="0"/>
                <a:cs typeface="Arial" panose="020B0604020202020204" pitchFamily="34" charset="0"/>
              </a:rPr>
              <a:t>visually alerting the driver </a:t>
            </a:r>
            <a:r>
              <a:rPr lang="en-US" b="1" dirty="0">
                <a:solidFill>
                  <a:schemeClr val="tx1"/>
                </a:solidFill>
                <a:latin typeface="Arial" panose="020B0604020202020204" pitchFamily="34" charset="0"/>
                <a:cs typeface="Arial" panose="020B0604020202020204" pitchFamily="34" charset="0"/>
              </a:rPr>
              <a:t>in the event that </a:t>
            </a:r>
            <a:r>
              <a:rPr lang="en-US" dirty="0">
                <a:solidFill>
                  <a:schemeClr val="tx1"/>
                </a:solidFill>
                <a:latin typeface="Arial" panose="020B0604020202020204" pitchFamily="34" charset="0"/>
                <a:cs typeface="Arial" panose="020B0604020202020204" pitchFamily="34" charset="0"/>
              </a:rPr>
              <a:t>the engine oil level decreases to the lower limit.</a:t>
            </a:r>
          </a:p>
        </p:txBody>
      </p:sp>
      <p:sp>
        <p:nvSpPr>
          <p:cNvPr id="20" name="Speech Bubble: Rectangle 19">
            <a:extLst>
              <a:ext uri="{FF2B5EF4-FFF2-40B4-BE49-F238E27FC236}">
                <a16:creationId xmlns:a16="http://schemas.microsoft.com/office/drawing/2014/main" id="{EA9B2416-C0D3-47C5-AE96-385DEA4A7F9F}"/>
              </a:ext>
            </a:extLst>
          </p:cNvPr>
          <p:cNvSpPr/>
          <p:nvPr/>
        </p:nvSpPr>
        <p:spPr>
          <a:xfrm>
            <a:off x="4172706" y="6229253"/>
            <a:ext cx="4475186" cy="459263"/>
          </a:xfrm>
          <a:prstGeom prst="wedgeRectCallout">
            <a:avLst>
              <a:gd name="adj1" fmla="val -81583"/>
              <a:gd name="adj2" fmla="val -44225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LOW OIL LEVEL LIGHT circuit fails open.</a:t>
            </a:r>
          </a:p>
        </p:txBody>
      </p:sp>
      <p:sp>
        <p:nvSpPr>
          <p:cNvPr id="29" name="Speech Bubble: Rectangle 28">
            <a:extLst>
              <a:ext uri="{FF2B5EF4-FFF2-40B4-BE49-F238E27FC236}">
                <a16:creationId xmlns:a16="http://schemas.microsoft.com/office/drawing/2014/main" id="{63910107-A554-4E54-AB62-613802DBE568}"/>
              </a:ext>
            </a:extLst>
          </p:cNvPr>
          <p:cNvSpPr/>
          <p:nvPr/>
        </p:nvSpPr>
        <p:spPr>
          <a:xfrm>
            <a:off x="4172706" y="654551"/>
            <a:ext cx="7689439" cy="5339849"/>
          </a:xfrm>
          <a:prstGeom prst="wedgeRectCallout">
            <a:avLst>
              <a:gd name="adj1" fmla="val -56464"/>
              <a:gd name="adj2" fmla="val 1943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defRPr/>
            </a:pPr>
            <a:r>
              <a:rPr lang="en-US" sz="2100" dirty="0">
                <a:solidFill>
                  <a:schemeClr val="tx1"/>
                </a:solidFill>
                <a:latin typeface="Arial" panose="020B0604020202020204" pitchFamily="34" charset="0"/>
                <a:cs typeface="Arial" panose="020B0604020202020204" pitchFamily="34" charset="0"/>
              </a:rPr>
              <a:t>This Failure Mode only matters in the event that the engine oil level decreases beyond the lower limit.  The driver is unaware of the low oil situation and continues to operate the vehicle.  The oil level continues to drop.  Engine components are not properly lubricated and start to wear abnormally.  Eventually, engine oil pressure decreases and engine oil temperature increases.  The OIL PRESSURE warning light and/or the CHECK ENGINE light illuminates on the dashboard.  Driver must pull over and cannot get to the desired destination on time.  It is likely that the driver can find a safe place to pull over and call a tow truck.  However, worst case, driver must pull over on a busy highway or on a dark country road at night. The oil system is repaired, as required.  Any secondary engine damage is repaired, as required.  Worst case, engine must be replaced. Downtime to repair, 3 days to 1 month at a cost ranging from $1,000 to $8,000.</a:t>
            </a:r>
          </a:p>
        </p:txBody>
      </p:sp>
      <p:sp>
        <p:nvSpPr>
          <p:cNvPr id="30" name="TextBox 29">
            <a:extLst>
              <a:ext uri="{FF2B5EF4-FFF2-40B4-BE49-F238E27FC236}">
                <a16:creationId xmlns:a16="http://schemas.microsoft.com/office/drawing/2014/main" id="{BEC66492-25C7-47AE-B396-8711EB75EEFB}"/>
              </a:ext>
            </a:extLst>
          </p:cNvPr>
          <p:cNvSpPr txBox="1"/>
          <p:nvPr/>
        </p:nvSpPr>
        <p:spPr>
          <a:xfrm>
            <a:off x="692260" y="76807"/>
            <a:ext cx="1082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RCM Decision Diagram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1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MBRE DE LA SESIÓ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I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C921BBA0-5A31-486C-863B-090134E247C8}" vid="{907E2952-6B3F-4848-9602-458F2C50C277}"/>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O IMPORTAN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RADECIMIEN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ctr">
          <a:defRPr sz="2800" dirty="0" smtClean="0">
            <a:solidFill>
              <a:schemeClr val="bg1"/>
            </a:solidFill>
          </a:defRPr>
        </a:defPPr>
      </a:lstStyle>
    </a:txDef>
  </a:objectDefaults>
  <a:extraClrSchemeLst/>
  <a:extLst>
    <a:ext uri="{05A4C25C-085E-4340-85A3-A5531E510DB2}">
      <thm15:themeFamily xmlns:thm15="http://schemas.microsoft.com/office/thememl/2012/main" name="Presentación1" id="{C921BBA0-5A31-486C-863B-090134E247C8}" vid="{4EBB50FC-20BC-4E67-B0F0-0A77393A8D9C}"/>
    </a:ext>
  </a:extLst>
</a:theme>
</file>

<file path=ppt/theme/theme6.xml><?xml version="1.0" encoding="utf-8"?>
<a:theme xmlns:a="http://schemas.openxmlformats.org/drawingml/2006/main" name="2_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F03460512.potx" id="{FAD57A1D-FD3F-410E-BC16-DC0572F34EA3}" vid="{8B1535A0-4296-40FA-BB7E-C6BB75A63359}"/>
    </a:ext>
  </a:extLst>
</a:theme>
</file>

<file path=ppt/theme/theme7.xml><?xml version="1.0" encoding="utf-8"?>
<a:theme xmlns:a="http://schemas.openxmlformats.org/drawingml/2006/main" name="1_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nchor="ctr" anchorCtr="1">
        <a:spAutoFit/>
      </a:bodyPr>
      <a:lstStyle>
        <a:defPPr>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03460512.potx" id="{FAD57A1D-FD3F-410E-BC16-DC0572F34EA3}" vid="{8B1535A0-4296-40FA-BB7E-C6BB75A6335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0569b8d-7120-4068-b452-55feebc5ffa4" xsi:nil="true"/>
    <lcf76f155ced4ddcb4097134ff3c332f xmlns="cde33698-54d1-4413-9454-ee6d5558439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3C33CA3215034A9B71065C3BBCF5A3" ma:contentTypeVersion="17" ma:contentTypeDescription="Create a new document." ma:contentTypeScope="" ma:versionID="bb65f4b05e2913185a6aec88cab1cc9d">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7fd0dd3b12698c0161a7b6c6535424fa"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F46AEB-6936-4761-AF3F-EE5630578746}">
  <ds:schemaRefs>
    <ds:schemaRef ds:uri="http://schemas.microsoft.com/sharepoint/v3/contenttype/forms"/>
  </ds:schemaRefs>
</ds:datastoreItem>
</file>

<file path=customXml/itemProps2.xml><?xml version="1.0" encoding="utf-8"?>
<ds:datastoreItem xmlns:ds="http://schemas.openxmlformats.org/officeDocument/2006/customXml" ds:itemID="{0832C7AD-33DE-4566-B3AE-B947A46E4298}">
  <ds:schemaRefs>
    <ds:schemaRef ds:uri="http://purl.org/dc/terms/"/>
    <ds:schemaRef ds:uri="http://schemas.microsoft.com/office/2006/metadata/properties"/>
    <ds:schemaRef ds:uri="311f3b66-b9ce-4a7a-801f-695e6169ab04"/>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432ef9d2-f4cf-4aec-b685-2ba084166721"/>
    <ds:schemaRef ds:uri="d0569b8d-7120-4068-b452-55feebc5ffa4"/>
    <ds:schemaRef ds:uri="cde33698-54d1-4413-9454-ee6d5558439e"/>
  </ds:schemaRefs>
</ds:datastoreItem>
</file>

<file path=customXml/itemProps3.xml><?xml version="1.0" encoding="utf-8"?>
<ds:datastoreItem xmlns:ds="http://schemas.openxmlformats.org/officeDocument/2006/customXml" ds:itemID="{2D4CECE3-0AA3-4740-ADF4-77D4EC21C61D}"/>
</file>

<file path=docProps/app.xml><?xml version="1.0" encoding="utf-8"?>
<Properties xmlns="http://schemas.openxmlformats.org/officeDocument/2006/extended-properties" xmlns:vt="http://schemas.openxmlformats.org/officeDocument/2006/docPropsVTypes">
  <Template>TOOL</Template>
  <TotalTime>9698</TotalTime>
  <Words>10616</Words>
  <Application>Microsoft Office PowerPoint</Application>
  <PresentationFormat>Panorámica</PresentationFormat>
  <Paragraphs>1682</Paragraphs>
  <Slides>124</Slides>
  <Notes>59</Notes>
  <HiddenSlides>21</HiddenSlides>
  <MMClips>0</MMClips>
  <ScaleCrop>false</ScaleCrop>
  <HeadingPairs>
    <vt:vector size="6" baseType="variant">
      <vt:variant>
        <vt:lpstr>Fuentes usadas</vt:lpstr>
      </vt:variant>
      <vt:variant>
        <vt:i4>12</vt:i4>
      </vt:variant>
      <vt:variant>
        <vt:lpstr>Tema</vt:lpstr>
      </vt:variant>
      <vt:variant>
        <vt:i4>7</vt:i4>
      </vt:variant>
      <vt:variant>
        <vt:lpstr>Títulos de diapositiva</vt:lpstr>
      </vt:variant>
      <vt:variant>
        <vt:i4>124</vt:i4>
      </vt:variant>
    </vt:vector>
  </HeadingPairs>
  <TitlesOfParts>
    <vt:vector size="143" baseType="lpstr">
      <vt:lpstr>Arial</vt:lpstr>
      <vt:lpstr>Arial Black</vt:lpstr>
      <vt:lpstr>Arial Narrow</vt:lpstr>
      <vt:lpstr>Calibri</vt:lpstr>
      <vt:lpstr>Calibri Light</vt:lpstr>
      <vt:lpstr>Cambria</vt:lpstr>
      <vt:lpstr>Century Gothic</vt:lpstr>
      <vt:lpstr>Courier New</vt:lpstr>
      <vt:lpstr>Open Sans</vt:lpstr>
      <vt:lpstr>Roboto</vt:lpstr>
      <vt:lpstr>Tahoma</vt:lpstr>
      <vt:lpstr>Wingdings</vt:lpstr>
      <vt:lpstr>NOMBRE DE LA SESIÓN</vt:lpstr>
      <vt:lpstr>CONTENIDO</vt:lpstr>
      <vt:lpstr>Custom Design</vt:lpstr>
      <vt:lpstr>TEXTO IMPORTANTE</vt:lpstr>
      <vt:lpstr>AGRADECIMIENTO</vt:lpstr>
      <vt:lpstr>2_Crimson landscape design template</vt:lpstr>
      <vt:lpstr>1_Crimson landscape design template</vt:lpstr>
      <vt:lpstr>Presentación de PowerPoint</vt:lpstr>
      <vt:lpstr>Presentación de PowerPoint</vt:lpstr>
      <vt:lpstr>Workshop 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Protective Devices and Hidden Failures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NancyRegan@RCMTrainingOnline.com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AMEYALLI LAMADRID SANCHEZ</dc:creator>
  <cp:lastModifiedBy>Marisol León</cp:lastModifiedBy>
  <cp:revision>163</cp:revision>
  <dcterms:created xsi:type="dcterms:W3CDTF">2023-04-25T22:56:27Z</dcterms:created>
  <dcterms:modified xsi:type="dcterms:W3CDTF">2023-08-25T15:19:46Z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0x0101004B3C33CA3215034A9B71065C3BBCF5A3</vt:lpwstr>
  </property>
  <property fmtid="{D5CDD505-2E9C-101B-9397-08002B2CF9AE}" pid="3" name="MediaServiceImageTags">
    <vt:lpwstr/>
  </property>
</Properties>
</file>