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651" r:id="rId6"/>
    <p:sldMasterId id="2147483681" r:id="rId7"/>
    <p:sldMasterId id="2147483661" r:id="rId8"/>
  </p:sldMasterIdLst>
  <p:notesMasterIdLst>
    <p:notesMasterId r:id="rId95"/>
  </p:notesMasterIdLst>
  <p:sldIdLst>
    <p:sldId id="256" r:id="rId9"/>
    <p:sldId id="281" r:id="rId10"/>
    <p:sldId id="290" r:id="rId11"/>
    <p:sldId id="291" r:id="rId12"/>
    <p:sldId id="293" r:id="rId13"/>
    <p:sldId id="294" r:id="rId14"/>
    <p:sldId id="295" r:id="rId15"/>
    <p:sldId id="296" r:id="rId16"/>
    <p:sldId id="297" r:id="rId17"/>
    <p:sldId id="298" r:id="rId18"/>
    <p:sldId id="360" r:id="rId19"/>
    <p:sldId id="300" r:id="rId20"/>
    <p:sldId id="361" r:id="rId21"/>
    <p:sldId id="301" r:id="rId22"/>
    <p:sldId id="302" r:id="rId23"/>
    <p:sldId id="362" r:id="rId24"/>
    <p:sldId id="303" r:id="rId25"/>
    <p:sldId id="304" r:id="rId26"/>
    <p:sldId id="363" r:id="rId27"/>
    <p:sldId id="364" r:id="rId28"/>
    <p:sldId id="365" r:id="rId29"/>
    <p:sldId id="308" r:id="rId30"/>
    <p:sldId id="372" r:id="rId31"/>
    <p:sldId id="367" r:id="rId32"/>
    <p:sldId id="368" r:id="rId33"/>
    <p:sldId id="373" r:id="rId34"/>
    <p:sldId id="370" r:id="rId35"/>
    <p:sldId id="305" r:id="rId36"/>
    <p:sldId id="374" r:id="rId37"/>
    <p:sldId id="375" r:id="rId38"/>
    <p:sldId id="309" r:id="rId39"/>
    <p:sldId id="310" r:id="rId40"/>
    <p:sldId id="376" r:id="rId41"/>
    <p:sldId id="313" r:id="rId42"/>
    <p:sldId id="315" r:id="rId43"/>
    <p:sldId id="317" r:id="rId44"/>
    <p:sldId id="377" r:id="rId45"/>
    <p:sldId id="318" r:id="rId46"/>
    <p:sldId id="379" r:id="rId47"/>
    <p:sldId id="378" r:id="rId48"/>
    <p:sldId id="319" r:id="rId49"/>
    <p:sldId id="321" r:id="rId50"/>
    <p:sldId id="366" r:id="rId51"/>
    <p:sldId id="322" r:id="rId52"/>
    <p:sldId id="287" r:id="rId53"/>
    <p:sldId id="323" r:id="rId54"/>
    <p:sldId id="324" r:id="rId55"/>
    <p:sldId id="325" r:id="rId56"/>
    <p:sldId id="326" r:id="rId57"/>
    <p:sldId id="327" r:id="rId58"/>
    <p:sldId id="328" r:id="rId59"/>
    <p:sldId id="329" r:id="rId60"/>
    <p:sldId id="330" r:id="rId61"/>
    <p:sldId id="331" r:id="rId62"/>
    <p:sldId id="332" r:id="rId63"/>
    <p:sldId id="333" r:id="rId64"/>
    <p:sldId id="380" r:id="rId65"/>
    <p:sldId id="334" r:id="rId66"/>
    <p:sldId id="335" r:id="rId67"/>
    <p:sldId id="336" r:id="rId68"/>
    <p:sldId id="381" r:id="rId69"/>
    <p:sldId id="338" r:id="rId70"/>
    <p:sldId id="339" r:id="rId71"/>
    <p:sldId id="340" r:id="rId72"/>
    <p:sldId id="341" r:id="rId73"/>
    <p:sldId id="342" r:id="rId74"/>
    <p:sldId id="344" r:id="rId75"/>
    <p:sldId id="343" r:id="rId76"/>
    <p:sldId id="345" r:id="rId77"/>
    <p:sldId id="347" r:id="rId78"/>
    <p:sldId id="285" r:id="rId79"/>
    <p:sldId id="348" r:id="rId80"/>
    <p:sldId id="349" r:id="rId81"/>
    <p:sldId id="350" r:id="rId82"/>
    <p:sldId id="351" r:id="rId83"/>
    <p:sldId id="283" r:id="rId84"/>
    <p:sldId id="382" r:id="rId85"/>
    <p:sldId id="383" r:id="rId86"/>
    <p:sldId id="353" r:id="rId87"/>
    <p:sldId id="356" r:id="rId88"/>
    <p:sldId id="357" r:id="rId89"/>
    <p:sldId id="358" r:id="rId90"/>
    <p:sldId id="359" r:id="rId91"/>
    <p:sldId id="385" r:id="rId92"/>
    <p:sldId id="384" r:id="rId93"/>
    <p:sldId id="279" r:id="rId9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978"/>
    <a:srgbClr val="A12982"/>
    <a:srgbClr val="B1B1B1"/>
    <a:srgbClr val="FFFFFF"/>
    <a:srgbClr val="838383"/>
    <a:srgbClr val="515151"/>
    <a:srgbClr val="204969"/>
    <a:srgbClr val="611112"/>
    <a:srgbClr val="333333"/>
    <a:srgbClr val="0133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7"/>
    <p:restoredTop sz="94724"/>
  </p:normalViewPr>
  <p:slideViewPr>
    <p:cSldViewPr snapToGrid="0">
      <p:cViewPr>
        <p:scale>
          <a:sx n="82" d="100"/>
          <a:sy n="82" d="100"/>
        </p:scale>
        <p:origin x="2032"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notesMaster" Target="notesMasters/notesMaster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99E64-6A5E-4F6D-8689-3478A73AA1ED}" type="datetimeFigureOut">
              <a:rPr lang="es-419" smtClean="0"/>
              <a:t>4/8/23</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B6E5A-5CE6-4794-9517-78A19B838001}" type="slidenum">
              <a:rPr lang="es-419" smtClean="0"/>
              <a:t>‹#›</a:t>
            </a:fld>
            <a:endParaRPr lang="es-419"/>
          </a:p>
        </p:txBody>
      </p:sp>
    </p:spTree>
    <p:extLst>
      <p:ext uri="{BB962C8B-B14F-4D97-AF65-F5344CB8AC3E}">
        <p14:creationId xmlns:p14="http://schemas.microsoft.com/office/powerpoint/2010/main" val="199243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5</a:t>
            </a:fld>
            <a:endParaRPr lang="es-419"/>
          </a:p>
        </p:txBody>
      </p:sp>
    </p:spTree>
    <p:extLst>
      <p:ext uri="{BB962C8B-B14F-4D97-AF65-F5344CB8AC3E}">
        <p14:creationId xmlns:p14="http://schemas.microsoft.com/office/powerpoint/2010/main" val="61163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14</a:t>
            </a:fld>
            <a:endParaRPr lang="es-419"/>
          </a:p>
        </p:txBody>
      </p:sp>
    </p:spTree>
    <p:extLst>
      <p:ext uri="{BB962C8B-B14F-4D97-AF65-F5344CB8AC3E}">
        <p14:creationId xmlns:p14="http://schemas.microsoft.com/office/powerpoint/2010/main" val="234715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15</a:t>
            </a:fld>
            <a:endParaRPr lang="es-419"/>
          </a:p>
        </p:txBody>
      </p:sp>
    </p:spTree>
    <p:extLst>
      <p:ext uri="{BB962C8B-B14F-4D97-AF65-F5344CB8AC3E}">
        <p14:creationId xmlns:p14="http://schemas.microsoft.com/office/powerpoint/2010/main" val="886438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16</a:t>
            </a:fld>
            <a:endParaRPr lang="es-419"/>
          </a:p>
        </p:txBody>
      </p:sp>
    </p:spTree>
    <p:extLst>
      <p:ext uri="{BB962C8B-B14F-4D97-AF65-F5344CB8AC3E}">
        <p14:creationId xmlns:p14="http://schemas.microsoft.com/office/powerpoint/2010/main" val="3525487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17</a:t>
            </a:fld>
            <a:endParaRPr lang="es-419"/>
          </a:p>
        </p:txBody>
      </p:sp>
    </p:spTree>
    <p:extLst>
      <p:ext uri="{BB962C8B-B14F-4D97-AF65-F5344CB8AC3E}">
        <p14:creationId xmlns:p14="http://schemas.microsoft.com/office/powerpoint/2010/main" val="274995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18</a:t>
            </a:fld>
            <a:endParaRPr lang="es-419"/>
          </a:p>
        </p:txBody>
      </p:sp>
    </p:spTree>
    <p:extLst>
      <p:ext uri="{BB962C8B-B14F-4D97-AF65-F5344CB8AC3E}">
        <p14:creationId xmlns:p14="http://schemas.microsoft.com/office/powerpoint/2010/main" val="27432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19</a:t>
            </a:fld>
            <a:endParaRPr lang="es-419"/>
          </a:p>
        </p:txBody>
      </p:sp>
    </p:spTree>
    <p:extLst>
      <p:ext uri="{BB962C8B-B14F-4D97-AF65-F5344CB8AC3E}">
        <p14:creationId xmlns:p14="http://schemas.microsoft.com/office/powerpoint/2010/main" val="1557094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20</a:t>
            </a:fld>
            <a:endParaRPr lang="es-419"/>
          </a:p>
        </p:txBody>
      </p:sp>
    </p:spTree>
    <p:extLst>
      <p:ext uri="{BB962C8B-B14F-4D97-AF65-F5344CB8AC3E}">
        <p14:creationId xmlns:p14="http://schemas.microsoft.com/office/powerpoint/2010/main" val="1487082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28</a:t>
            </a:fld>
            <a:endParaRPr lang="es-419"/>
          </a:p>
        </p:txBody>
      </p:sp>
    </p:spTree>
    <p:extLst>
      <p:ext uri="{BB962C8B-B14F-4D97-AF65-F5344CB8AC3E}">
        <p14:creationId xmlns:p14="http://schemas.microsoft.com/office/powerpoint/2010/main" val="19065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29</a:t>
            </a:fld>
            <a:endParaRPr lang="es-419"/>
          </a:p>
        </p:txBody>
      </p:sp>
    </p:spTree>
    <p:extLst>
      <p:ext uri="{BB962C8B-B14F-4D97-AF65-F5344CB8AC3E}">
        <p14:creationId xmlns:p14="http://schemas.microsoft.com/office/powerpoint/2010/main" val="3144101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31</a:t>
            </a:fld>
            <a:endParaRPr lang="es-419"/>
          </a:p>
        </p:txBody>
      </p:sp>
    </p:spTree>
    <p:extLst>
      <p:ext uri="{BB962C8B-B14F-4D97-AF65-F5344CB8AC3E}">
        <p14:creationId xmlns:p14="http://schemas.microsoft.com/office/powerpoint/2010/main" val="345500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6</a:t>
            </a:fld>
            <a:endParaRPr lang="es-419"/>
          </a:p>
        </p:txBody>
      </p:sp>
    </p:spTree>
    <p:extLst>
      <p:ext uri="{BB962C8B-B14F-4D97-AF65-F5344CB8AC3E}">
        <p14:creationId xmlns:p14="http://schemas.microsoft.com/office/powerpoint/2010/main" val="3311523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32</a:t>
            </a:fld>
            <a:endParaRPr lang="es-419"/>
          </a:p>
        </p:txBody>
      </p:sp>
    </p:spTree>
    <p:extLst>
      <p:ext uri="{BB962C8B-B14F-4D97-AF65-F5344CB8AC3E}">
        <p14:creationId xmlns:p14="http://schemas.microsoft.com/office/powerpoint/2010/main" val="1512121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33</a:t>
            </a:fld>
            <a:endParaRPr lang="es-419"/>
          </a:p>
        </p:txBody>
      </p:sp>
    </p:spTree>
    <p:extLst>
      <p:ext uri="{BB962C8B-B14F-4D97-AF65-F5344CB8AC3E}">
        <p14:creationId xmlns:p14="http://schemas.microsoft.com/office/powerpoint/2010/main" val="2997880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34</a:t>
            </a:fld>
            <a:endParaRPr lang="es-419"/>
          </a:p>
        </p:txBody>
      </p:sp>
    </p:spTree>
    <p:extLst>
      <p:ext uri="{BB962C8B-B14F-4D97-AF65-F5344CB8AC3E}">
        <p14:creationId xmlns:p14="http://schemas.microsoft.com/office/powerpoint/2010/main" val="4036763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42</a:t>
            </a:fld>
            <a:endParaRPr lang="es-419"/>
          </a:p>
        </p:txBody>
      </p:sp>
    </p:spTree>
    <p:extLst>
      <p:ext uri="{BB962C8B-B14F-4D97-AF65-F5344CB8AC3E}">
        <p14:creationId xmlns:p14="http://schemas.microsoft.com/office/powerpoint/2010/main" val="4277142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46</a:t>
            </a:fld>
            <a:endParaRPr lang="es-419"/>
          </a:p>
        </p:txBody>
      </p:sp>
    </p:spTree>
    <p:extLst>
      <p:ext uri="{BB962C8B-B14F-4D97-AF65-F5344CB8AC3E}">
        <p14:creationId xmlns:p14="http://schemas.microsoft.com/office/powerpoint/2010/main" val="626687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50</a:t>
            </a:fld>
            <a:endParaRPr lang="es-419"/>
          </a:p>
        </p:txBody>
      </p:sp>
    </p:spTree>
    <p:extLst>
      <p:ext uri="{BB962C8B-B14F-4D97-AF65-F5344CB8AC3E}">
        <p14:creationId xmlns:p14="http://schemas.microsoft.com/office/powerpoint/2010/main" val="2623617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53</a:t>
            </a:fld>
            <a:endParaRPr lang="es-419"/>
          </a:p>
        </p:txBody>
      </p:sp>
    </p:spTree>
    <p:extLst>
      <p:ext uri="{BB962C8B-B14F-4D97-AF65-F5344CB8AC3E}">
        <p14:creationId xmlns:p14="http://schemas.microsoft.com/office/powerpoint/2010/main" val="4093418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55</a:t>
            </a:fld>
            <a:endParaRPr lang="es-419"/>
          </a:p>
        </p:txBody>
      </p:sp>
    </p:spTree>
    <p:extLst>
      <p:ext uri="{BB962C8B-B14F-4D97-AF65-F5344CB8AC3E}">
        <p14:creationId xmlns:p14="http://schemas.microsoft.com/office/powerpoint/2010/main" val="4033294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62</a:t>
            </a:fld>
            <a:endParaRPr lang="es-419"/>
          </a:p>
        </p:txBody>
      </p:sp>
    </p:spTree>
    <p:extLst>
      <p:ext uri="{BB962C8B-B14F-4D97-AF65-F5344CB8AC3E}">
        <p14:creationId xmlns:p14="http://schemas.microsoft.com/office/powerpoint/2010/main" val="3340090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63</a:t>
            </a:fld>
            <a:endParaRPr lang="es-419"/>
          </a:p>
        </p:txBody>
      </p:sp>
    </p:spTree>
    <p:extLst>
      <p:ext uri="{BB962C8B-B14F-4D97-AF65-F5344CB8AC3E}">
        <p14:creationId xmlns:p14="http://schemas.microsoft.com/office/powerpoint/2010/main" val="401266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7</a:t>
            </a:fld>
            <a:endParaRPr lang="es-419"/>
          </a:p>
        </p:txBody>
      </p:sp>
    </p:spTree>
    <p:extLst>
      <p:ext uri="{BB962C8B-B14F-4D97-AF65-F5344CB8AC3E}">
        <p14:creationId xmlns:p14="http://schemas.microsoft.com/office/powerpoint/2010/main" val="4274900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64</a:t>
            </a:fld>
            <a:endParaRPr lang="es-419"/>
          </a:p>
        </p:txBody>
      </p:sp>
    </p:spTree>
    <p:extLst>
      <p:ext uri="{BB962C8B-B14F-4D97-AF65-F5344CB8AC3E}">
        <p14:creationId xmlns:p14="http://schemas.microsoft.com/office/powerpoint/2010/main" val="3116866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65</a:t>
            </a:fld>
            <a:endParaRPr lang="es-419"/>
          </a:p>
        </p:txBody>
      </p:sp>
    </p:spTree>
    <p:extLst>
      <p:ext uri="{BB962C8B-B14F-4D97-AF65-F5344CB8AC3E}">
        <p14:creationId xmlns:p14="http://schemas.microsoft.com/office/powerpoint/2010/main" val="1081138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66</a:t>
            </a:fld>
            <a:endParaRPr lang="es-419"/>
          </a:p>
        </p:txBody>
      </p:sp>
    </p:spTree>
    <p:extLst>
      <p:ext uri="{BB962C8B-B14F-4D97-AF65-F5344CB8AC3E}">
        <p14:creationId xmlns:p14="http://schemas.microsoft.com/office/powerpoint/2010/main" val="2392005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67</a:t>
            </a:fld>
            <a:endParaRPr lang="es-419"/>
          </a:p>
        </p:txBody>
      </p:sp>
    </p:spTree>
    <p:extLst>
      <p:ext uri="{BB962C8B-B14F-4D97-AF65-F5344CB8AC3E}">
        <p14:creationId xmlns:p14="http://schemas.microsoft.com/office/powerpoint/2010/main" val="1430082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68</a:t>
            </a:fld>
            <a:endParaRPr lang="es-419"/>
          </a:p>
        </p:txBody>
      </p:sp>
    </p:spTree>
    <p:extLst>
      <p:ext uri="{BB962C8B-B14F-4D97-AF65-F5344CB8AC3E}">
        <p14:creationId xmlns:p14="http://schemas.microsoft.com/office/powerpoint/2010/main" val="985995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72</a:t>
            </a:fld>
            <a:endParaRPr lang="es-419"/>
          </a:p>
        </p:txBody>
      </p:sp>
    </p:spTree>
    <p:extLst>
      <p:ext uri="{BB962C8B-B14F-4D97-AF65-F5344CB8AC3E}">
        <p14:creationId xmlns:p14="http://schemas.microsoft.com/office/powerpoint/2010/main" val="327957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73</a:t>
            </a:fld>
            <a:endParaRPr lang="es-419"/>
          </a:p>
        </p:txBody>
      </p:sp>
    </p:spTree>
    <p:extLst>
      <p:ext uri="{BB962C8B-B14F-4D97-AF65-F5344CB8AC3E}">
        <p14:creationId xmlns:p14="http://schemas.microsoft.com/office/powerpoint/2010/main" val="1832997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74</a:t>
            </a:fld>
            <a:endParaRPr lang="es-419"/>
          </a:p>
        </p:txBody>
      </p:sp>
    </p:spTree>
    <p:extLst>
      <p:ext uri="{BB962C8B-B14F-4D97-AF65-F5344CB8AC3E}">
        <p14:creationId xmlns:p14="http://schemas.microsoft.com/office/powerpoint/2010/main" val="1678791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75</a:t>
            </a:fld>
            <a:endParaRPr lang="es-419"/>
          </a:p>
        </p:txBody>
      </p:sp>
    </p:spTree>
    <p:extLst>
      <p:ext uri="{BB962C8B-B14F-4D97-AF65-F5344CB8AC3E}">
        <p14:creationId xmlns:p14="http://schemas.microsoft.com/office/powerpoint/2010/main" val="2246486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79</a:t>
            </a:fld>
            <a:endParaRPr lang="es-419"/>
          </a:p>
        </p:txBody>
      </p:sp>
    </p:spTree>
    <p:extLst>
      <p:ext uri="{BB962C8B-B14F-4D97-AF65-F5344CB8AC3E}">
        <p14:creationId xmlns:p14="http://schemas.microsoft.com/office/powerpoint/2010/main" val="9950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8</a:t>
            </a:fld>
            <a:endParaRPr lang="es-419"/>
          </a:p>
        </p:txBody>
      </p:sp>
    </p:spTree>
    <p:extLst>
      <p:ext uri="{BB962C8B-B14F-4D97-AF65-F5344CB8AC3E}">
        <p14:creationId xmlns:p14="http://schemas.microsoft.com/office/powerpoint/2010/main" val="2464332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83</a:t>
            </a:fld>
            <a:endParaRPr lang="es-419"/>
          </a:p>
        </p:txBody>
      </p:sp>
    </p:spTree>
    <p:extLst>
      <p:ext uri="{BB962C8B-B14F-4D97-AF65-F5344CB8AC3E}">
        <p14:creationId xmlns:p14="http://schemas.microsoft.com/office/powerpoint/2010/main" val="3243860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84</a:t>
            </a:fld>
            <a:endParaRPr lang="es-419"/>
          </a:p>
        </p:txBody>
      </p:sp>
    </p:spTree>
    <p:extLst>
      <p:ext uri="{BB962C8B-B14F-4D97-AF65-F5344CB8AC3E}">
        <p14:creationId xmlns:p14="http://schemas.microsoft.com/office/powerpoint/2010/main" val="1965550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85</a:t>
            </a:fld>
            <a:endParaRPr lang="es-419"/>
          </a:p>
        </p:txBody>
      </p:sp>
    </p:spTree>
    <p:extLst>
      <p:ext uri="{BB962C8B-B14F-4D97-AF65-F5344CB8AC3E}">
        <p14:creationId xmlns:p14="http://schemas.microsoft.com/office/powerpoint/2010/main" val="276793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9</a:t>
            </a:fld>
            <a:endParaRPr lang="es-419"/>
          </a:p>
        </p:txBody>
      </p:sp>
    </p:spTree>
    <p:extLst>
      <p:ext uri="{BB962C8B-B14F-4D97-AF65-F5344CB8AC3E}">
        <p14:creationId xmlns:p14="http://schemas.microsoft.com/office/powerpoint/2010/main" val="226877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10</a:t>
            </a:fld>
            <a:endParaRPr lang="es-419"/>
          </a:p>
        </p:txBody>
      </p:sp>
    </p:spTree>
    <p:extLst>
      <p:ext uri="{BB962C8B-B14F-4D97-AF65-F5344CB8AC3E}">
        <p14:creationId xmlns:p14="http://schemas.microsoft.com/office/powerpoint/2010/main" val="53018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11</a:t>
            </a:fld>
            <a:endParaRPr lang="es-419"/>
          </a:p>
        </p:txBody>
      </p:sp>
    </p:spTree>
    <p:extLst>
      <p:ext uri="{BB962C8B-B14F-4D97-AF65-F5344CB8AC3E}">
        <p14:creationId xmlns:p14="http://schemas.microsoft.com/office/powerpoint/2010/main" val="198099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12</a:t>
            </a:fld>
            <a:endParaRPr lang="es-419"/>
          </a:p>
        </p:txBody>
      </p:sp>
    </p:spTree>
    <p:extLst>
      <p:ext uri="{BB962C8B-B14F-4D97-AF65-F5344CB8AC3E}">
        <p14:creationId xmlns:p14="http://schemas.microsoft.com/office/powerpoint/2010/main" val="249450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E9FB6E5A-5CE6-4794-9517-78A19B838001}" type="slidenum">
              <a:rPr lang="es-419" smtClean="0"/>
              <a:t>13</a:t>
            </a:fld>
            <a:endParaRPr lang="es-419"/>
          </a:p>
        </p:txBody>
      </p:sp>
    </p:spTree>
    <p:extLst>
      <p:ext uri="{BB962C8B-B14F-4D97-AF65-F5344CB8AC3E}">
        <p14:creationId xmlns:p14="http://schemas.microsoft.com/office/powerpoint/2010/main" val="3194691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2369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B03F2-BB9D-3027-3598-C5F320D02E51}"/>
              </a:ext>
            </a:extLst>
          </p:cNvPr>
          <p:cNvSpPr>
            <a:spLocks noGrp="1"/>
          </p:cNvSpPr>
          <p:nvPr>
            <p:ph type="title" hasCustomPrompt="1"/>
          </p:nvPr>
        </p:nvSpPr>
        <p:spPr>
          <a:xfrm>
            <a:off x="2986346" y="5460943"/>
            <a:ext cx="6219305" cy="557588"/>
          </a:xfrm>
          <a:prstGeom prst="rect">
            <a:avLst/>
          </a:prstGeom>
        </p:spPr>
        <p:txBody>
          <a:bodyPr/>
          <a:lstStyle>
            <a:lvl1pPr algn="ctr">
              <a:defRPr sz="3000" b="1">
                <a:solidFill>
                  <a:schemeClr val="bg1"/>
                </a:solidFill>
              </a:defRPr>
            </a:lvl1pPr>
          </a:lstStyle>
          <a:p>
            <a:r>
              <a:rPr lang="es-ES"/>
              <a:t>Escribe aquí tu nombre</a:t>
            </a:r>
            <a:endParaRPr lang="es-MX"/>
          </a:p>
        </p:txBody>
      </p:sp>
      <p:sp>
        <p:nvSpPr>
          <p:cNvPr id="4" name="Marcador de texto 3">
            <a:extLst>
              <a:ext uri="{FF2B5EF4-FFF2-40B4-BE49-F238E27FC236}">
                <a16:creationId xmlns:a16="http://schemas.microsoft.com/office/drawing/2014/main" id="{E92CC355-4360-14F9-0E5E-F658F8E7D962}"/>
              </a:ext>
            </a:extLst>
          </p:cNvPr>
          <p:cNvSpPr>
            <a:spLocks noGrp="1"/>
          </p:cNvSpPr>
          <p:nvPr>
            <p:ph type="body" sz="quarter" idx="10" hasCustomPrompt="1"/>
          </p:nvPr>
        </p:nvSpPr>
        <p:spPr>
          <a:xfrm>
            <a:off x="2562744" y="6018531"/>
            <a:ext cx="7066511" cy="557588"/>
          </a:xfrm>
          <a:prstGeom prst="rect">
            <a:avLst/>
          </a:prstGeom>
        </p:spPr>
        <p:txBody>
          <a:bodyPr/>
          <a:lstStyle>
            <a:lvl1pPr marL="0" indent="0" algn="ctr">
              <a:buFontTx/>
              <a:buNone/>
              <a:defRPr>
                <a:solidFill>
                  <a:schemeClr val="bg1"/>
                </a:solidFill>
              </a:defRPr>
            </a:lvl1pPr>
          </a:lstStyle>
          <a:p>
            <a:pPr lvl="0"/>
            <a:r>
              <a:rPr lang="es-ES"/>
              <a:t>Escribe aquí tu email</a:t>
            </a:r>
            <a:endParaRPr lang="es-MX"/>
          </a:p>
        </p:txBody>
      </p:sp>
    </p:spTree>
    <p:extLst>
      <p:ext uri="{BB962C8B-B14F-4D97-AF65-F5344CB8AC3E}">
        <p14:creationId xmlns:p14="http://schemas.microsoft.com/office/powerpoint/2010/main" val="152044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Marcador de texto 3">
            <a:extLst>
              <a:ext uri="{FF2B5EF4-FFF2-40B4-BE49-F238E27FC236}">
                <a16:creationId xmlns:a16="http://schemas.microsoft.com/office/drawing/2014/main" id="{BF6D3F5C-0474-E767-278E-127AAE0C6F41}"/>
              </a:ext>
            </a:extLst>
          </p:cNvPr>
          <p:cNvSpPr>
            <a:spLocks noGrp="1"/>
          </p:cNvSpPr>
          <p:nvPr>
            <p:ph type="body" sz="quarter" idx="10" hasCustomPrompt="1"/>
          </p:nvPr>
        </p:nvSpPr>
        <p:spPr>
          <a:xfrm>
            <a:off x="3873500" y="1715589"/>
            <a:ext cx="7766050" cy="2751635"/>
          </a:xfrm>
          <a:prstGeom prst="rect">
            <a:avLst/>
          </a:prstGeom>
        </p:spPr>
        <p:txBody>
          <a:bodyPr/>
          <a:lstStyle>
            <a:lvl1pPr marL="0" indent="0">
              <a:buNone/>
              <a:defRPr sz="5400">
                <a:latin typeface="Arial Black" panose="020B0A04020102020204" pitchFamily="34" charset="0"/>
              </a:defRPr>
            </a:lvl1pPr>
            <a:lvl2pPr>
              <a:defRPr sz="4000"/>
            </a:lvl2pPr>
            <a:lvl3pPr>
              <a:defRPr sz="4000"/>
            </a:lvl3pPr>
            <a:lvl4pPr>
              <a:defRPr sz="4000"/>
            </a:lvl4pPr>
            <a:lvl5pPr>
              <a:defRPr sz="4000"/>
            </a:lvl5pPr>
          </a:lstStyle>
          <a:p>
            <a:pPr lvl="0"/>
            <a:r>
              <a:rPr lang="es-ES" dirty="0"/>
              <a:t>NOMBRE DE LA SESIÓN</a:t>
            </a:r>
            <a:endParaRPr lang="es-MX" dirty="0"/>
          </a:p>
        </p:txBody>
      </p:sp>
      <p:sp>
        <p:nvSpPr>
          <p:cNvPr id="8" name="Marcador de texto 5">
            <a:extLst>
              <a:ext uri="{FF2B5EF4-FFF2-40B4-BE49-F238E27FC236}">
                <a16:creationId xmlns:a16="http://schemas.microsoft.com/office/drawing/2014/main" id="{8E36183A-B695-C852-6A04-2FD7F40F6A0F}"/>
              </a:ext>
            </a:extLst>
          </p:cNvPr>
          <p:cNvSpPr>
            <a:spLocks noGrp="1"/>
          </p:cNvSpPr>
          <p:nvPr>
            <p:ph type="body" sz="quarter" idx="11" hasCustomPrompt="1"/>
          </p:nvPr>
        </p:nvSpPr>
        <p:spPr>
          <a:xfrm>
            <a:off x="3873499" y="4811567"/>
            <a:ext cx="7766049" cy="407670"/>
          </a:xfrm>
          <a:prstGeom prst="rect">
            <a:avLst/>
          </a:prstGeom>
        </p:spPr>
        <p:txBody>
          <a:bodyPr/>
          <a:lstStyle>
            <a:lvl1pPr marL="0" indent="0">
              <a:buNone/>
              <a:defRPr b="1">
                <a:solidFill>
                  <a:srgbClr val="02492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a:t>Nombre</a:t>
            </a:r>
            <a:endParaRPr lang="es-MX"/>
          </a:p>
        </p:txBody>
      </p:sp>
      <p:sp>
        <p:nvSpPr>
          <p:cNvPr id="9" name="Marcador de texto 7">
            <a:extLst>
              <a:ext uri="{FF2B5EF4-FFF2-40B4-BE49-F238E27FC236}">
                <a16:creationId xmlns:a16="http://schemas.microsoft.com/office/drawing/2014/main" id="{33AED996-E632-DDE3-0078-A39DDCEBF375}"/>
              </a:ext>
            </a:extLst>
          </p:cNvPr>
          <p:cNvSpPr>
            <a:spLocks noGrp="1"/>
          </p:cNvSpPr>
          <p:nvPr>
            <p:ph type="body" sz="quarter" idx="12" hasCustomPrompt="1"/>
          </p:nvPr>
        </p:nvSpPr>
        <p:spPr>
          <a:xfrm>
            <a:off x="3873500" y="5302250"/>
            <a:ext cx="7766048" cy="431800"/>
          </a:xfrm>
          <a:prstGeom prst="rect">
            <a:avLst/>
          </a:prstGeom>
        </p:spPr>
        <p:txBody>
          <a:bodyPr/>
          <a:lstStyle>
            <a:lvl1pPr marL="0" indent="0">
              <a:buNone/>
              <a:defRPr sz="24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a:t>Puesto</a:t>
            </a:r>
            <a:endParaRPr lang="es-MX"/>
          </a:p>
        </p:txBody>
      </p:sp>
    </p:spTree>
    <p:extLst>
      <p:ext uri="{BB962C8B-B14F-4D97-AF65-F5344CB8AC3E}">
        <p14:creationId xmlns:p14="http://schemas.microsoft.com/office/powerpoint/2010/main" val="149080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EA81-293C-F993-0895-91AF73AA5EA4}"/>
              </a:ext>
            </a:extLst>
          </p:cNvPr>
          <p:cNvSpPr>
            <a:spLocks noGrp="1"/>
          </p:cNvSpPr>
          <p:nvPr>
            <p:ph type="ctrTitle" hasCustomPrompt="1"/>
          </p:nvPr>
        </p:nvSpPr>
        <p:spPr>
          <a:xfrm>
            <a:off x="4790632" y="894311"/>
            <a:ext cx="7171901" cy="858982"/>
          </a:xfrm>
          <a:prstGeom prst="rect">
            <a:avLst/>
          </a:prstGeom>
        </p:spPr>
        <p:txBody>
          <a:bodyPr anchor="b"/>
          <a:lstStyle>
            <a:lvl1pPr algn="l">
              <a:defRPr sz="4000" b="1">
                <a:solidFill>
                  <a:srgbClr val="333333"/>
                </a:solidFill>
              </a:defRPr>
            </a:lvl1pPr>
          </a:lstStyle>
          <a:p>
            <a:r>
              <a:rPr lang="es-ES" dirty="0"/>
              <a:t>Haga clic para agregar título</a:t>
            </a:r>
            <a:endParaRPr lang="es-MX" dirty="0"/>
          </a:p>
        </p:txBody>
      </p:sp>
      <p:sp>
        <p:nvSpPr>
          <p:cNvPr id="3" name="Subtítulo 2">
            <a:extLst>
              <a:ext uri="{FF2B5EF4-FFF2-40B4-BE49-F238E27FC236}">
                <a16:creationId xmlns:a16="http://schemas.microsoft.com/office/drawing/2014/main" id="{ECF479E3-F92E-087A-48CB-360AE9F13AAC}"/>
              </a:ext>
            </a:extLst>
          </p:cNvPr>
          <p:cNvSpPr>
            <a:spLocks noGrp="1"/>
          </p:cNvSpPr>
          <p:nvPr>
            <p:ph type="subTitle" idx="1" hasCustomPrompt="1"/>
          </p:nvPr>
        </p:nvSpPr>
        <p:spPr>
          <a:xfrm>
            <a:off x="4790632" y="2086495"/>
            <a:ext cx="7171901" cy="4175759"/>
          </a:xfrm>
          <a:prstGeom prst="rect">
            <a:avLst/>
          </a:prstGeo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texto</a:t>
            </a:r>
            <a:endParaRPr lang="es-MX" dirty="0"/>
          </a:p>
        </p:txBody>
      </p:sp>
      <p:sp>
        <p:nvSpPr>
          <p:cNvPr id="6" name="Rectángulo: esquinas redondeadas 5">
            <a:extLst>
              <a:ext uri="{FF2B5EF4-FFF2-40B4-BE49-F238E27FC236}">
                <a16:creationId xmlns:a16="http://schemas.microsoft.com/office/drawing/2014/main" id="{19ACE370-9294-2504-598F-16DB39A434A0}"/>
              </a:ext>
            </a:extLst>
          </p:cNvPr>
          <p:cNvSpPr/>
          <p:nvPr userDrawn="1"/>
        </p:nvSpPr>
        <p:spPr>
          <a:xfrm>
            <a:off x="4790632" y="1851315"/>
            <a:ext cx="3314210" cy="45719"/>
          </a:xfrm>
          <a:prstGeom prst="round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665742856"/>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EA81-293C-F993-0895-91AF73AA5EA4}"/>
              </a:ext>
            </a:extLst>
          </p:cNvPr>
          <p:cNvSpPr>
            <a:spLocks noGrp="1"/>
          </p:cNvSpPr>
          <p:nvPr>
            <p:ph type="ctrTitle" hasCustomPrompt="1"/>
          </p:nvPr>
        </p:nvSpPr>
        <p:spPr>
          <a:xfrm>
            <a:off x="227012" y="225425"/>
            <a:ext cx="9754591" cy="858982"/>
          </a:xfrm>
          <a:prstGeom prst="rect">
            <a:avLst/>
          </a:prstGeom>
        </p:spPr>
        <p:txBody>
          <a:bodyPr anchor="b"/>
          <a:lstStyle>
            <a:lvl1pPr algn="l">
              <a:defRPr sz="4000" b="1">
                <a:solidFill>
                  <a:srgbClr val="333333"/>
                </a:solidFill>
              </a:defRPr>
            </a:lvl1pPr>
          </a:lstStyle>
          <a:p>
            <a:r>
              <a:rPr lang="es-ES" dirty="0"/>
              <a:t>Haga clic para agregar título</a:t>
            </a:r>
            <a:endParaRPr lang="es-MX" dirty="0"/>
          </a:p>
        </p:txBody>
      </p:sp>
      <p:sp>
        <p:nvSpPr>
          <p:cNvPr id="3" name="Subtítulo 2">
            <a:extLst>
              <a:ext uri="{FF2B5EF4-FFF2-40B4-BE49-F238E27FC236}">
                <a16:creationId xmlns:a16="http://schemas.microsoft.com/office/drawing/2014/main" id="{ECF479E3-F92E-087A-48CB-360AE9F13AAC}"/>
              </a:ext>
            </a:extLst>
          </p:cNvPr>
          <p:cNvSpPr>
            <a:spLocks noGrp="1"/>
          </p:cNvSpPr>
          <p:nvPr>
            <p:ph type="subTitle" idx="1" hasCustomPrompt="1"/>
          </p:nvPr>
        </p:nvSpPr>
        <p:spPr>
          <a:xfrm>
            <a:off x="227012" y="1429789"/>
            <a:ext cx="11735521" cy="4832465"/>
          </a:xfrm>
          <a:prstGeom prst="rect">
            <a:avLst/>
          </a:prstGeo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texto</a:t>
            </a:r>
            <a:endParaRPr lang="es-MX" dirty="0"/>
          </a:p>
        </p:txBody>
      </p:sp>
      <p:sp>
        <p:nvSpPr>
          <p:cNvPr id="6" name="Rectángulo: esquinas redondeadas 5">
            <a:extLst>
              <a:ext uri="{FF2B5EF4-FFF2-40B4-BE49-F238E27FC236}">
                <a16:creationId xmlns:a16="http://schemas.microsoft.com/office/drawing/2014/main" id="{19ACE370-9294-2504-598F-16DB39A434A0}"/>
              </a:ext>
            </a:extLst>
          </p:cNvPr>
          <p:cNvSpPr/>
          <p:nvPr userDrawn="1"/>
        </p:nvSpPr>
        <p:spPr>
          <a:xfrm>
            <a:off x="227012" y="1172095"/>
            <a:ext cx="3314210" cy="45719"/>
          </a:xfrm>
          <a:prstGeom prst="round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999159034"/>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EA81-293C-F993-0895-91AF73AA5EA4}"/>
              </a:ext>
            </a:extLst>
          </p:cNvPr>
          <p:cNvSpPr>
            <a:spLocks noGrp="1"/>
          </p:cNvSpPr>
          <p:nvPr>
            <p:ph type="ctrTitle" hasCustomPrompt="1"/>
          </p:nvPr>
        </p:nvSpPr>
        <p:spPr>
          <a:xfrm>
            <a:off x="227012" y="225425"/>
            <a:ext cx="9754591" cy="858982"/>
          </a:xfrm>
          <a:prstGeom prst="rect">
            <a:avLst/>
          </a:prstGeom>
        </p:spPr>
        <p:txBody>
          <a:bodyPr anchor="b"/>
          <a:lstStyle>
            <a:lvl1pPr algn="l">
              <a:defRPr sz="4000" b="1">
                <a:solidFill>
                  <a:srgbClr val="333333"/>
                </a:solidFill>
              </a:defRPr>
            </a:lvl1pPr>
          </a:lstStyle>
          <a:p>
            <a:r>
              <a:rPr lang="es-ES" dirty="0"/>
              <a:t>Haga clic para agregar título</a:t>
            </a:r>
            <a:endParaRPr lang="es-MX" dirty="0"/>
          </a:p>
        </p:txBody>
      </p:sp>
      <p:sp>
        <p:nvSpPr>
          <p:cNvPr id="6" name="Rectángulo: esquinas redondeadas 5">
            <a:extLst>
              <a:ext uri="{FF2B5EF4-FFF2-40B4-BE49-F238E27FC236}">
                <a16:creationId xmlns:a16="http://schemas.microsoft.com/office/drawing/2014/main" id="{19ACE370-9294-2504-598F-16DB39A434A0}"/>
              </a:ext>
            </a:extLst>
          </p:cNvPr>
          <p:cNvSpPr/>
          <p:nvPr userDrawn="1"/>
        </p:nvSpPr>
        <p:spPr>
          <a:xfrm>
            <a:off x="227012" y="1172095"/>
            <a:ext cx="3314210" cy="45719"/>
          </a:xfrm>
          <a:prstGeom prst="round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34777638"/>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978711"/>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ORTAN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D644E-07BF-5C1E-8D60-6AA1FF9A9F05}"/>
              </a:ext>
            </a:extLst>
          </p:cNvPr>
          <p:cNvSpPr>
            <a:spLocks noGrp="1"/>
          </p:cNvSpPr>
          <p:nvPr>
            <p:ph type="ctrTitle" hasCustomPrompt="1"/>
          </p:nvPr>
        </p:nvSpPr>
        <p:spPr>
          <a:xfrm>
            <a:off x="1524000" y="2369975"/>
            <a:ext cx="9144000" cy="1942420"/>
          </a:xfrm>
          <a:prstGeom prst="rect">
            <a:avLst/>
          </a:prstGeom>
        </p:spPr>
        <p:txBody>
          <a:bodyPr anchor="b"/>
          <a:lstStyle>
            <a:lvl1pPr algn="ctr">
              <a:defRPr sz="6000" b="1" u="none">
                <a:solidFill>
                  <a:srgbClr val="333333"/>
                </a:solidFill>
                <a:latin typeface="Arial Black" panose="020B0A04020102020204" pitchFamily="34" charset="0"/>
              </a:defRPr>
            </a:lvl1pPr>
          </a:lstStyle>
          <a:p>
            <a:r>
              <a:rPr lang="es-ES" dirty="0"/>
              <a:t>ESTE TEXTO ES MUY IMPORTANTE</a:t>
            </a:r>
            <a:endParaRPr lang="es-MX" dirty="0"/>
          </a:p>
        </p:txBody>
      </p:sp>
    </p:spTree>
    <p:extLst>
      <p:ext uri="{BB962C8B-B14F-4D97-AF65-F5344CB8AC3E}">
        <p14:creationId xmlns:p14="http://schemas.microsoft.com/office/powerpoint/2010/main" val="3842656187"/>
      </p:ext>
    </p:extLst>
  </p:cSld>
  <p:clrMapOvr>
    <a:masterClrMapping/>
  </p:clrMapOvr>
  <p:extLst>
    <p:ext uri="{DCECCB84-F9BA-43D5-87BE-67443E8EF086}">
      <p15:sldGuideLst xmlns:p15="http://schemas.microsoft.com/office/powerpoint/2012/main">
        <p15:guide id="1" pos="143" userDrawn="1">
          <p15:clr>
            <a:srgbClr val="FBAE40"/>
          </p15:clr>
        </p15:guide>
        <p15:guide id="2" orient="horz" pos="164" userDrawn="1">
          <p15:clr>
            <a:srgbClr val="FBAE40"/>
          </p15:clr>
        </p15:guide>
        <p15:guide id="3" orient="horz" pos="4178" userDrawn="1">
          <p15:clr>
            <a:srgbClr val="FBAE40"/>
          </p15:clr>
        </p15:guide>
        <p15:guide id="4" pos="753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ORTAN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D644E-07BF-5C1E-8D60-6AA1FF9A9F05}"/>
              </a:ext>
            </a:extLst>
          </p:cNvPr>
          <p:cNvSpPr>
            <a:spLocks noGrp="1"/>
          </p:cNvSpPr>
          <p:nvPr>
            <p:ph type="ctrTitle" hasCustomPrompt="1"/>
          </p:nvPr>
        </p:nvSpPr>
        <p:spPr>
          <a:xfrm>
            <a:off x="1524000" y="2369975"/>
            <a:ext cx="9144000" cy="1942420"/>
          </a:xfrm>
          <a:prstGeom prst="rect">
            <a:avLst/>
          </a:prstGeom>
        </p:spPr>
        <p:txBody>
          <a:bodyPr anchor="b"/>
          <a:lstStyle>
            <a:lvl1pPr algn="ctr">
              <a:defRPr sz="6000" b="1" u="none">
                <a:solidFill>
                  <a:schemeClr val="bg1"/>
                </a:solidFill>
                <a:latin typeface="Arial Black" panose="020B0A04020102020204" pitchFamily="34" charset="0"/>
              </a:defRPr>
            </a:lvl1pPr>
          </a:lstStyle>
          <a:p>
            <a:r>
              <a:rPr lang="es-ES" dirty="0"/>
              <a:t>ESTE TEXTO ES MUY IMPORTANTE</a:t>
            </a:r>
            <a:endParaRPr lang="es-MX" dirty="0"/>
          </a:p>
        </p:txBody>
      </p:sp>
    </p:spTree>
    <p:extLst>
      <p:ext uri="{BB962C8B-B14F-4D97-AF65-F5344CB8AC3E}">
        <p14:creationId xmlns:p14="http://schemas.microsoft.com/office/powerpoint/2010/main" val="2602931957"/>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pos="143" userDrawn="1">
          <p15:clr>
            <a:srgbClr val="FBAE40"/>
          </p15:clr>
        </p15:guide>
        <p15:guide id="4" orient="horz" pos="1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PORTAN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D644E-07BF-5C1E-8D60-6AA1FF9A9F05}"/>
              </a:ext>
            </a:extLst>
          </p:cNvPr>
          <p:cNvSpPr>
            <a:spLocks noGrp="1"/>
          </p:cNvSpPr>
          <p:nvPr>
            <p:ph type="ctrTitle" hasCustomPrompt="1"/>
          </p:nvPr>
        </p:nvSpPr>
        <p:spPr>
          <a:xfrm>
            <a:off x="1524000" y="2369975"/>
            <a:ext cx="9144000" cy="1942420"/>
          </a:xfrm>
          <a:prstGeom prst="rect">
            <a:avLst/>
          </a:prstGeom>
        </p:spPr>
        <p:txBody>
          <a:bodyPr anchor="b"/>
          <a:lstStyle>
            <a:lvl1pPr algn="ctr">
              <a:defRPr sz="6000" b="1" u="none">
                <a:solidFill>
                  <a:schemeClr val="bg1"/>
                </a:solidFill>
                <a:latin typeface="Arial Black" panose="020B0A04020102020204" pitchFamily="34" charset="0"/>
              </a:defRPr>
            </a:lvl1pPr>
          </a:lstStyle>
          <a:p>
            <a:r>
              <a:rPr lang="es-ES" dirty="0"/>
              <a:t>ESTE TEXTO ES MUY IMPORTANTE</a:t>
            </a:r>
            <a:endParaRPr lang="es-MX" dirty="0"/>
          </a:p>
        </p:txBody>
      </p:sp>
    </p:spTree>
    <p:extLst>
      <p:ext uri="{BB962C8B-B14F-4D97-AF65-F5344CB8AC3E}">
        <p14:creationId xmlns:p14="http://schemas.microsoft.com/office/powerpoint/2010/main" val="132739538"/>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pos="143" userDrawn="1">
          <p15:clr>
            <a:srgbClr val="FBAE40"/>
          </p15:clr>
        </p15:guide>
        <p15:guide id="4" orient="horz" pos="1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76103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965476"/>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2" name="Google Shape;705;p31">
            <a:extLst>
              <a:ext uri="{FF2B5EF4-FFF2-40B4-BE49-F238E27FC236}">
                <a16:creationId xmlns:a16="http://schemas.microsoft.com/office/drawing/2014/main" id="{FC435532-CC5A-A3BA-1A75-2F874B24A360}"/>
              </a:ext>
            </a:extLst>
          </p:cNvPr>
          <p:cNvPicPr preferRelativeResize="0">
            <a:picLocks noChangeAspect="1"/>
          </p:cNvPicPr>
          <p:nvPr userDrawn="1"/>
        </p:nvPicPr>
        <p:blipFill rotWithShape="1">
          <a:blip r:embed="rId7">
            <a:alphaModFix/>
          </a:blip>
          <a:srcRect/>
          <a:stretch/>
        </p:blipFill>
        <p:spPr>
          <a:xfrm>
            <a:off x="10866520" y="6140393"/>
            <a:ext cx="979676" cy="671424"/>
          </a:xfrm>
          <a:prstGeom prst="rect">
            <a:avLst/>
          </a:prstGeom>
          <a:noFill/>
          <a:ln>
            <a:noFill/>
          </a:ln>
        </p:spPr>
      </p:pic>
    </p:spTree>
    <p:extLst>
      <p:ext uri="{BB962C8B-B14F-4D97-AF65-F5344CB8AC3E}">
        <p14:creationId xmlns:p14="http://schemas.microsoft.com/office/powerpoint/2010/main" val="1109098328"/>
      </p:ext>
    </p:extLst>
  </p:cSld>
  <p:clrMap bg1="lt1" tx1="dk1" bg2="lt2" tx2="dk2" accent1="accent1" accent2="accent2" accent3="accent3" accent4="accent4" accent5="accent5" accent6="accent6" hlink="hlink" folHlink="folHlink"/>
  <p:sldLayoutIdLst>
    <p:sldLayoutId id="2147483652" r:id="rId1"/>
    <p:sldLayoutId id="2147483689" r:id="rId2"/>
    <p:sldLayoutId id="2147483687"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043160"/>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477471"/>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50.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0.png"/><Relationship Id="rId1" Type="http://schemas.openxmlformats.org/officeDocument/2006/relationships/slideLayout" Target="../slideLayouts/slideLayout6.xml"/><Relationship Id="rId5" Type="http://schemas.openxmlformats.org/officeDocument/2006/relationships/image" Target="../media/image400.png"/><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0.png"/><Relationship Id="rId1" Type="http://schemas.openxmlformats.org/officeDocument/2006/relationships/slideLayout" Target="../slideLayouts/slideLayout6.xml"/><Relationship Id="rId5" Type="http://schemas.openxmlformats.org/officeDocument/2006/relationships/image" Target="../media/image400.pn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44.png"/><Relationship Id="rId7" Type="http://schemas.openxmlformats.org/officeDocument/2006/relationships/image" Target="../media/image440.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30.png"/><Relationship Id="rId5" Type="http://schemas.openxmlformats.org/officeDocument/2006/relationships/image" Target="../media/image47.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0.png"/></Relationships>
</file>

<file path=ppt/slides/_rels/slide56.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0.png"/><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80.png"/><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8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80.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66.emf"/><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7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8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80.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1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571C07-D7CF-0562-EBE7-71F89DBE7BDB}"/>
              </a:ext>
            </a:extLst>
          </p:cNvPr>
          <p:cNvSpPr/>
          <p:nvPr/>
        </p:nvSpPr>
        <p:spPr>
          <a:xfrm>
            <a:off x="0" y="1164920"/>
            <a:ext cx="12192000" cy="14756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366B23CE-E6A7-2CFB-CB5E-1E82ACA6D9C1}"/>
              </a:ext>
            </a:extLst>
          </p:cNvPr>
          <p:cNvSpPr/>
          <p:nvPr/>
        </p:nvSpPr>
        <p:spPr>
          <a:xfrm>
            <a:off x="119701" y="1217332"/>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a:extLst>
              <a:ext uri="{FF2B5EF4-FFF2-40B4-BE49-F238E27FC236}">
                <a16:creationId xmlns:a16="http://schemas.microsoft.com/office/drawing/2014/main" id="{1D045250-F391-EAFE-0F70-4F473A81AD5C}"/>
              </a:ext>
            </a:extLst>
          </p:cNvPr>
          <p:cNvSpPr/>
          <p:nvPr/>
        </p:nvSpPr>
        <p:spPr>
          <a:xfrm>
            <a:off x="119701" y="1673214"/>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0">
            <a:extLst>
              <a:ext uri="{FF2B5EF4-FFF2-40B4-BE49-F238E27FC236}">
                <a16:creationId xmlns:a16="http://schemas.microsoft.com/office/drawing/2014/main" id="{52A52837-7EB6-E6FB-B598-7384074AE3C4}"/>
              </a:ext>
            </a:extLst>
          </p:cNvPr>
          <p:cNvSpPr/>
          <p:nvPr/>
        </p:nvSpPr>
        <p:spPr>
          <a:xfrm>
            <a:off x="119701" y="2119226"/>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8A09F88-4318-1A5A-30AB-0566DC63200D}"/>
              </a:ext>
            </a:extLst>
          </p:cNvPr>
          <p:cNvCxnSpPr/>
          <p:nvPr/>
        </p:nvCxnSpPr>
        <p:spPr>
          <a:xfrm>
            <a:off x="82783"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Caso A: Descriptor </a:t>
            </a:r>
            <a:r>
              <a:rPr lang="es-MX" dirty="0">
                <a:solidFill>
                  <a:srgbClr val="942978"/>
                </a:solidFill>
              </a:rPr>
              <a:t>Computacional</a:t>
            </a:r>
            <a:r>
              <a:rPr lang="es-MX" dirty="0"/>
              <a:t> - S</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3632705" y="1276333"/>
            <a:ext cx="8411083" cy="474425"/>
          </a:xfrm>
        </p:spPr>
        <p:txBody>
          <a:bodyPr/>
          <a:lstStyle/>
          <a:p>
            <a:pPr algn="ctr"/>
            <a:r>
              <a:rPr lang="es-CO" sz="2400" b="1" dirty="0"/>
              <a:t>Función de </a:t>
            </a:r>
            <a:r>
              <a:rPr lang="es-CO" sz="2400" b="1" u="sng" dirty="0"/>
              <a:t>Supervivencia</a:t>
            </a:r>
            <a:r>
              <a:rPr lang="es-CO" sz="2400" b="1" dirty="0"/>
              <a:t>: %</a:t>
            </a:r>
            <a:endParaRPr lang="es-ES" sz="2400" b="1" dirty="0"/>
          </a:p>
        </p:txBody>
      </p:sp>
      <p:sp>
        <p:nvSpPr>
          <p:cNvPr id="10" name="Up Arrow 21">
            <a:extLst>
              <a:ext uri="{FF2B5EF4-FFF2-40B4-BE49-F238E27FC236}">
                <a16:creationId xmlns:a16="http://schemas.microsoft.com/office/drawing/2014/main" id="{2513CFE1-D5DE-1AF6-0226-9199E69E4338}"/>
              </a:ext>
            </a:extLst>
          </p:cNvPr>
          <p:cNvSpPr/>
          <p:nvPr/>
        </p:nvSpPr>
        <p:spPr>
          <a:xfrm>
            <a:off x="1421987" y="2858276"/>
            <a:ext cx="412173" cy="3249468"/>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38">
            <a:extLst>
              <a:ext uri="{FF2B5EF4-FFF2-40B4-BE49-F238E27FC236}">
                <a16:creationId xmlns:a16="http://schemas.microsoft.com/office/drawing/2014/main" id="{62B868DE-B258-09C4-9F70-EB35ED97FF1A}"/>
              </a:ext>
            </a:extLst>
          </p:cNvPr>
          <p:cNvSpPr/>
          <p:nvPr/>
        </p:nvSpPr>
        <p:spPr>
          <a:xfrm rot="5400000">
            <a:off x="5517101" y="2067854"/>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41">
            <a:extLst>
              <a:ext uri="{FF2B5EF4-FFF2-40B4-BE49-F238E27FC236}">
                <a16:creationId xmlns:a16="http://schemas.microsoft.com/office/drawing/2014/main" id="{4C4EFB3C-C28B-6C4C-5DBB-2F438284097F}"/>
              </a:ext>
            </a:extLst>
          </p:cNvPr>
          <p:cNvCxnSpPr>
            <a:cxnSpLocks/>
          </p:cNvCxnSpPr>
          <p:nvPr/>
        </p:nvCxnSpPr>
        <p:spPr>
          <a:xfrm>
            <a:off x="1721591" y="3601525"/>
            <a:ext cx="1583964"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8D73D83E-1667-16F3-5498-7E47C53A6F8F}"/>
              </a:ext>
            </a:extLst>
          </p:cNvPr>
          <p:cNvCxnSpPr>
            <a:cxnSpLocks/>
          </p:cNvCxnSpPr>
          <p:nvPr/>
        </p:nvCxnSpPr>
        <p:spPr>
          <a:xfrm>
            <a:off x="1721591" y="4105677"/>
            <a:ext cx="26245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207CAB45-E576-897D-8B3A-C4B3DE9B3F88}"/>
              </a:ext>
            </a:extLst>
          </p:cNvPr>
          <p:cNvCxnSpPr>
            <a:cxnSpLocks/>
          </p:cNvCxnSpPr>
          <p:nvPr/>
        </p:nvCxnSpPr>
        <p:spPr>
          <a:xfrm>
            <a:off x="1721591" y="4357753"/>
            <a:ext cx="21290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213EFDA3-4393-F1A6-36A7-DCE64952CFDB}"/>
              </a:ext>
            </a:extLst>
          </p:cNvPr>
          <p:cNvCxnSpPr>
            <a:cxnSpLocks/>
          </p:cNvCxnSpPr>
          <p:nvPr/>
        </p:nvCxnSpPr>
        <p:spPr>
          <a:xfrm>
            <a:off x="1721591" y="4861905"/>
            <a:ext cx="3220479"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48">
            <a:extLst>
              <a:ext uri="{FF2B5EF4-FFF2-40B4-BE49-F238E27FC236}">
                <a16:creationId xmlns:a16="http://schemas.microsoft.com/office/drawing/2014/main" id="{E3B33576-7580-7162-B93E-BA0369AE868A}"/>
              </a:ext>
            </a:extLst>
          </p:cNvPr>
          <p:cNvCxnSpPr>
            <a:cxnSpLocks/>
          </p:cNvCxnSpPr>
          <p:nvPr/>
        </p:nvCxnSpPr>
        <p:spPr>
          <a:xfrm>
            <a:off x="1721591" y="3853601"/>
            <a:ext cx="43877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50">
            <a:extLst>
              <a:ext uri="{FF2B5EF4-FFF2-40B4-BE49-F238E27FC236}">
                <a16:creationId xmlns:a16="http://schemas.microsoft.com/office/drawing/2014/main" id="{50E33914-9C7B-7C6A-A7E7-767F2DA4BEB9}"/>
              </a:ext>
            </a:extLst>
          </p:cNvPr>
          <p:cNvCxnSpPr>
            <a:cxnSpLocks/>
          </p:cNvCxnSpPr>
          <p:nvPr/>
        </p:nvCxnSpPr>
        <p:spPr>
          <a:xfrm>
            <a:off x="1721591" y="4609829"/>
            <a:ext cx="35114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7A84792A-B1FE-3C90-22BE-C356AECBF831}"/>
              </a:ext>
            </a:extLst>
          </p:cNvPr>
          <p:cNvCxnSpPr>
            <a:cxnSpLocks/>
          </p:cNvCxnSpPr>
          <p:nvPr/>
        </p:nvCxnSpPr>
        <p:spPr>
          <a:xfrm>
            <a:off x="1721591" y="5113981"/>
            <a:ext cx="4037716"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5" name="Straight Connector 54">
            <a:extLst>
              <a:ext uri="{FF2B5EF4-FFF2-40B4-BE49-F238E27FC236}">
                <a16:creationId xmlns:a16="http://schemas.microsoft.com/office/drawing/2014/main" id="{5962BAE2-E6AF-7E66-0823-27726B6D43E5}"/>
              </a:ext>
            </a:extLst>
          </p:cNvPr>
          <p:cNvCxnSpPr>
            <a:cxnSpLocks/>
          </p:cNvCxnSpPr>
          <p:nvPr/>
        </p:nvCxnSpPr>
        <p:spPr>
          <a:xfrm>
            <a:off x="1721591" y="5366057"/>
            <a:ext cx="3258398"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0217B697-7FE6-0DF4-32A7-E52AA35D8D25}"/>
              </a:ext>
            </a:extLst>
          </p:cNvPr>
          <p:cNvCxnSpPr>
            <a:cxnSpLocks/>
          </p:cNvCxnSpPr>
          <p:nvPr/>
        </p:nvCxnSpPr>
        <p:spPr>
          <a:xfrm>
            <a:off x="1721591" y="5618133"/>
            <a:ext cx="49001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8" name="Straight Connector 57">
            <a:extLst>
              <a:ext uri="{FF2B5EF4-FFF2-40B4-BE49-F238E27FC236}">
                <a16:creationId xmlns:a16="http://schemas.microsoft.com/office/drawing/2014/main" id="{12E7A95E-59D7-4AC8-0E2A-676818C79DB8}"/>
              </a:ext>
            </a:extLst>
          </p:cNvPr>
          <p:cNvCxnSpPr>
            <a:cxnSpLocks/>
          </p:cNvCxnSpPr>
          <p:nvPr/>
        </p:nvCxnSpPr>
        <p:spPr>
          <a:xfrm>
            <a:off x="1721591" y="5870207"/>
            <a:ext cx="65003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6">
            <a:extLst>
              <a:ext uri="{FF2B5EF4-FFF2-40B4-BE49-F238E27FC236}">
                <a16:creationId xmlns:a16="http://schemas.microsoft.com/office/drawing/2014/main" id="{B3A90A7D-94D4-6EF6-EF64-E1F07A9101E6}"/>
              </a:ext>
            </a:extLst>
          </p:cNvPr>
          <p:cNvCxnSpPr/>
          <p:nvPr/>
        </p:nvCxnSpPr>
        <p:spPr>
          <a:xfrm>
            <a:off x="3192860" y="2957286"/>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9">
            <a:extLst>
              <a:ext uri="{FF2B5EF4-FFF2-40B4-BE49-F238E27FC236}">
                <a16:creationId xmlns:a16="http://schemas.microsoft.com/office/drawing/2014/main" id="{41695A30-5852-5439-5803-A3C8D8C45507}"/>
              </a:ext>
            </a:extLst>
          </p:cNvPr>
          <p:cNvCxnSpPr/>
          <p:nvPr/>
        </p:nvCxnSpPr>
        <p:spPr>
          <a:xfrm>
            <a:off x="8343287" y="2939586"/>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91E1C299-DC79-156D-E8E7-A47AB1546225}"/>
              </a:ext>
            </a:extLst>
          </p:cNvPr>
          <p:cNvSpPr txBox="1"/>
          <p:nvPr/>
        </p:nvSpPr>
        <p:spPr>
          <a:xfrm>
            <a:off x="845078" y="3262363"/>
            <a:ext cx="774571" cy="369332"/>
          </a:xfrm>
          <a:prstGeom prst="rect">
            <a:avLst/>
          </a:prstGeom>
          <a:noFill/>
        </p:spPr>
        <p:txBody>
          <a:bodyPr wrap="none" rtlCol="0">
            <a:spAutoFit/>
          </a:bodyPr>
          <a:lstStyle/>
          <a:p>
            <a:r>
              <a:rPr lang="es-CO" dirty="0"/>
              <a:t>100%</a:t>
            </a:r>
            <a:endParaRPr lang="es-419" dirty="0"/>
          </a:p>
        </p:txBody>
      </p:sp>
      <p:sp>
        <p:nvSpPr>
          <p:cNvPr id="6" name="CuadroTexto 5">
            <a:extLst>
              <a:ext uri="{FF2B5EF4-FFF2-40B4-BE49-F238E27FC236}">
                <a16:creationId xmlns:a16="http://schemas.microsoft.com/office/drawing/2014/main" id="{AEE6158E-24FF-12BC-2210-88FD57C88BD1}"/>
              </a:ext>
            </a:extLst>
          </p:cNvPr>
          <p:cNvSpPr txBox="1"/>
          <p:nvPr/>
        </p:nvSpPr>
        <p:spPr>
          <a:xfrm>
            <a:off x="973317" y="5843561"/>
            <a:ext cx="518091" cy="369332"/>
          </a:xfrm>
          <a:prstGeom prst="rect">
            <a:avLst/>
          </a:prstGeom>
          <a:noFill/>
        </p:spPr>
        <p:txBody>
          <a:bodyPr wrap="none" rtlCol="0">
            <a:spAutoFit/>
          </a:bodyPr>
          <a:lstStyle/>
          <a:p>
            <a:r>
              <a:rPr lang="es-CO" dirty="0"/>
              <a:t>0%</a:t>
            </a:r>
            <a:endParaRPr lang="es-419" dirty="0"/>
          </a:p>
        </p:txBody>
      </p:sp>
      <p:sp>
        <p:nvSpPr>
          <p:cNvPr id="50" name="Freeform 19">
            <a:extLst>
              <a:ext uri="{FF2B5EF4-FFF2-40B4-BE49-F238E27FC236}">
                <a16:creationId xmlns:a16="http://schemas.microsoft.com/office/drawing/2014/main" id="{70EEE4E1-22FE-7FA3-BFEF-0CA144B0988C}"/>
              </a:ext>
            </a:extLst>
          </p:cNvPr>
          <p:cNvSpPr/>
          <p:nvPr/>
        </p:nvSpPr>
        <p:spPr>
          <a:xfrm>
            <a:off x="1675207" y="3516682"/>
            <a:ext cx="7471064" cy="2526502"/>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grpSp>
        <p:nvGrpSpPr>
          <p:cNvPr id="51" name="Group 18">
            <a:extLst>
              <a:ext uri="{FF2B5EF4-FFF2-40B4-BE49-F238E27FC236}">
                <a16:creationId xmlns:a16="http://schemas.microsoft.com/office/drawing/2014/main" id="{C98BE27A-C454-05A2-6D2E-C916777BCF2A}"/>
              </a:ext>
            </a:extLst>
          </p:cNvPr>
          <p:cNvGrpSpPr/>
          <p:nvPr/>
        </p:nvGrpSpPr>
        <p:grpSpPr>
          <a:xfrm>
            <a:off x="3284952" y="6204384"/>
            <a:ext cx="4947967" cy="174877"/>
            <a:chOff x="5495945" y="5793076"/>
            <a:chExt cx="4947967" cy="174877"/>
          </a:xfrm>
        </p:grpSpPr>
        <p:grpSp>
          <p:nvGrpSpPr>
            <p:cNvPr id="52" name="Group 13">
              <a:extLst>
                <a:ext uri="{FF2B5EF4-FFF2-40B4-BE49-F238E27FC236}">
                  <a16:creationId xmlns:a16="http://schemas.microsoft.com/office/drawing/2014/main" id="{A4E61537-C234-EA39-C7FA-DB81EEBBDE82}"/>
                </a:ext>
              </a:extLst>
            </p:cNvPr>
            <p:cNvGrpSpPr/>
            <p:nvPr/>
          </p:nvGrpSpPr>
          <p:grpSpPr>
            <a:xfrm>
              <a:off x="5495945" y="5793076"/>
              <a:ext cx="3687219" cy="174877"/>
              <a:chOff x="6561859" y="2311977"/>
              <a:chExt cx="3687219" cy="174877"/>
            </a:xfrm>
            <a:noFill/>
          </p:grpSpPr>
          <p:sp>
            <p:nvSpPr>
              <p:cNvPr id="57" name="Left Bracket 1">
                <a:extLst>
                  <a:ext uri="{FF2B5EF4-FFF2-40B4-BE49-F238E27FC236}">
                    <a16:creationId xmlns:a16="http://schemas.microsoft.com/office/drawing/2014/main" id="{3E8570C3-F152-8AEB-1100-B4DE0A9C6867}"/>
                  </a:ext>
                </a:extLst>
              </p:cNvPr>
              <p:cNvSpPr/>
              <p:nvPr/>
            </p:nvSpPr>
            <p:spPr>
              <a:xfrm rot="16200000">
                <a:off x="6754091" y="2119745"/>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8" name="Left Bracket 5">
                <a:extLst>
                  <a:ext uri="{FF2B5EF4-FFF2-40B4-BE49-F238E27FC236}">
                    <a16:creationId xmlns:a16="http://schemas.microsoft.com/office/drawing/2014/main" id="{99EEE345-22FF-236C-204D-5B77832AC098}"/>
                  </a:ext>
                </a:extLst>
              </p:cNvPr>
              <p:cNvSpPr/>
              <p:nvPr/>
            </p:nvSpPr>
            <p:spPr>
              <a:xfrm rot="16200000">
                <a:off x="7388114" y="2137479"/>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9" name="Left Bracket 7">
                <a:extLst>
                  <a:ext uri="{FF2B5EF4-FFF2-40B4-BE49-F238E27FC236}">
                    <a16:creationId xmlns:a16="http://schemas.microsoft.com/office/drawing/2014/main" id="{8B399DF8-E816-DED5-DF84-45C8B580F82C}"/>
                  </a:ext>
                </a:extLst>
              </p:cNvPr>
              <p:cNvSpPr/>
              <p:nvPr/>
            </p:nvSpPr>
            <p:spPr>
              <a:xfrm rot="16200000">
                <a:off x="8026992" y="2128124"/>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0" name="Left Bracket 8">
                <a:extLst>
                  <a:ext uri="{FF2B5EF4-FFF2-40B4-BE49-F238E27FC236}">
                    <a16:creationId xmlns:a16="http://schemas.microsoft.com/office/drawing/2014/main" id="{BC5D8343-3591-5CE2-7585-89C675619B64}"/>
                  </a:ext>
                </a:extLst>
              </p:cNvPr>
              <p:cNvSpPr/>
              <p:nvPr/>
            </p:nvSpPr>
            <p:spPr>
              <a:xfrm rot="16200000">
                <a:off x="8661015" y="2145858"/>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1" name="Left Bracket 10">
                <a:extLst>
                  <a:ext uri="{FF2B5EF4-FFF2-40B4-BE49-F238E27FC236}">
                    <a16:creationId xmlns:a16="http://schemas.microsoft.com/office/drawing/2014/main" id="{83E1155F-8288-A418-D0B9-651F247EAB55}"/>
                  </a:ext>
                </a:extLst>
              </p:cNvPr>
              <p:cNvSpPr/>
              <p:nvPr/>
            </p:nvSpPr>
            <p:spPr>
              <a:xfrm rot="16200000">
                <a:off x="9277350" y="2131415"/>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2" name="Left Bracket 12">
                <a:extLst>
                  <a:ext uri="{FF2B5EF4-FFF2-40B4-BE49-F238E27FC236}">
                    <a16:creationId xmlns:a16="http://schemas.microsoft.com/office/drawing/2014/main" id="{C28E7044-427A-3F04-FB9A-4E4E9A9F664A}"/>
                  </a:ext>
                </a:extLst>
              </p:cNvPr>
              <p:cNvSpPr/>
              <p:nvPr/>
            </p:nvSpPr>
            <p:spPr>
              <a:xfrm rot="16200000">
                <a:off x="9911373" y="2149149"/>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grpSp>
        <p:sp>
          <p:nvSpPr>
            <p:cNvPr id="53" name="Left Bracket 15">
              <a:extLst>
                <a:ext uri="{FF2B5EF4-FFF2-40B4-BE49-F238E27FC236}">
                  <a16:creationId xmlns:a16="http://schemas.microsoft.com/office/drawing/2014/main" id="{B64B713C-DC52-8B8D-1CDB-C3DECE3D3C6F}"/>
                </a:ext>
              </a:extLst>
            </p:cNvPr>
            <p:cNvSpPr/>
            <p:nvPr/>
          </p:nvSpPr>
          <p:spPr>
            <a:xfrm rot="16200000">
              <a:off x="9479481" y="5623665"/>
              <a:ext cx="145473" cy="529937"/>
            </a:xfrm>
            <a:prstGeom prst="leftBracket">
              <a:avLst/>
            </a:prstGeom>
            <a:no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6" name="Left Bracket 16">
              <a:extLst>
                <a:ext uri="{FF2B5EF4-FFF2-40B4-BE49-F238E27FC236}">
                  <a16:creationId xmlns:a16="http://schemas.microsoft.com/office/drawing/2014/main" id="{3659E248-185E-EFFE-804D-50FD47A4E095}"/>
                </a:ext>
              </a:extLst>
            </p:cNvPr>
            <p:cNvSpPr/>
            <p:nvPr/>
          </p:nvSpPr>
          <p:spPr>
            <a:xfrm rot="16200000">
              <a:off x="10106207" y="5630004"/>
              <a:ext cx="145473" cy="529937"/>
            </a:xfrm>
            <a:prstGeom prst="leftBracket">
              <a:avLst/>
            </a:prstGeom>
            <a:no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grpSp>
      <p:sp>
        <p:nvSpPr>
          <p:cNvPr id="64" name="Rectangular Callout 33">
            <a:extLst>
              <a:ext uri="{FF2B5EF4-FFF2-40B4-BE49-F238E27FC236}">
                <a16:creationId xmlns:a16="http://schemas.microsoft.com/office/drawing/2014/main" id="{F51E523E-D099-A141-26D6-4730D81098DE}"/>
              </a:ext>
            </a:extLst>
          </p:cNvPr>
          <p:cNvSpPr/>
          <p:nvPr/>
        </p:nvSpPr>
        <p:spPr>
          <a:xfrm>
            <a:off x="6522664" y="3516682"/>
            <a:ext cx="1072841" cy="504152"/>
          </a:xfrm>
          <a:prstGeom prst="wedgeRectCallout">
            <a:avLst>
              <a:gd name="adj1" fmla="val -147712"/>
              <a:gd name="adj2" fmla="val 14288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b="1" dirty="0">
                <a:solidFill>
                  <a:schemeClr val="tx1"/>
                </a:solidFill>
              </a:rPr>
              <a:t>Ns(j)</a:t>
            </a:r>
          </a:p>
        </p:txBody>
      </p:sp>
      <p:sp>
        <p:nvSpPr>
          <p:cNvPr id="65" name="Rectangular Callout 34">
            <a:extLst>
              <a:ext uri="{FF2B5EF4-FFF2-40B4-BE49-F238E27FC236}">
                <a16:creationId xmlns:a16="http://schemas.microsoft.com/office/drawing/2014/main" id="{E2820430-225E-599C-53C3-39147B2A2320}"/>
              </a:ext>
            </a:extLst>
          </p:cNvPr>
          <p:cNvSpPr/>
          <p:nvPr/>
        </p:nvSpPr>
        <p:spPr>
          <a:xfrm>
            <a:off x="2742048" y="2506985"/>
            <a:ext cx="1072841" cy="504152"/>
          </a:xfrm>
          <a:prstGeom prst="wedgeRectCallout">
            <a:avLst>
              <a:gd name="adj1" fmla="val -147712"/>
              <a:gd name="adj2" fmla="val 14288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b="1" dirty="0">
                <a:solidFill>
                  <a:schemeClr val="tx1"/>
                </a:solidFill>
              </a:rPr>
              <a:t>N</a:t>
            </a:r>
          </a:p>
        </p:txBody>
      </p:sp>
      <mc:AlternateContent xmlns:mc="http://schemas.openxmlformats.org/markup-compatibility/2006">
        <mc:Choice xmlns:a14="http://schemas.microsoft.com/office/drawing/2010/main" Requires="a14">
          <p:sp>
            <p:nvSpPr>
              <p:cNvPr id="66" name="CuadroTexto 65">
                <a:extLst>
                  <a:ext uri="{FF2B5EF4-FFF2-40B4-BE49-F238E27FC236}">
                    <a16:creationId xmlns:a16="http://schemas.microsoft.com/office/drawing/2014/main" id="{82BB15CA-0BE4-C153-A480-D2F3EDA2FC23}"/>
                  </a:ext>
                </a:extLst>
              </p:cNvPr>
              <p:cNvSpPr txBox="1"/>
              <p:nvPr/>
            </p:nvSpPr>
            <p:spPr>
              <a:xfrm>
                <a:off x="2780271" y="6335392"/>
                <a:ext cx="2845651" cy="461665"/>
              </a:xfrm>
              <a:prstGeom prst="rect">
                <a:avLst/>
              </a:prstGeom>
              <a:noFill/>
              <a:ln>
                <a:noFill/>
              </a:ln>
            </p:spPr>
            <p:txBody>
              <a:bodyPr wrap="none" rtlCol="0">
                <a:spAutoFit/>
              </a:bodyPr>
              <a:lstStyle/>
              <a:p>
                <a14:m>
                  <m:oMath xmlns:m="http://schemas.openxmlformats.org/officeDocument/2006/math">
                    <m:r>
                      <a:rPr lang="es-CO" sz="2400" b="1" i="1" smtClean="0">
                        <a:solidFill>
                          <a:schemeClr val="accent5">
                            <a:lumMod val="75000"/>
                          </a:schemeClr>
                        </a:solidFill>
                        <a:latin typeface="Cambria Math" panose="02040503050406030204" pitchFamily="18" charset="0"/>
                      </a:rPr>
                      <m:t>𝒋</m:t>
                    </m:r>
                  </m:oMath>
                </a14:m>
                <a:r>
                  <a:rPr lang="es-CO" sz="2400" b="1" i="1" dirty="0">
                    <a:solidFill>
                      <a:schemeClr val="accent5">
                        <a:lumMod val="75000"/>
                      </a:schemeClr>
                    </a:solidFill>
                  </a:rPr>
                  <a:t>       1     2   ………</a:t>
                </a:r>
                <a:endParaRPr lang="es-419" sz="2400" b="1" i="1" dirty="0">
                  <a:solidFill>
                    <a:schemeClr val="accent5">
                      <a:lumMod val="75000"/>
                    </a:schemeClr>
                  </a:solidFill>
                </a:endParaRPr>
              </a:p>
            </p:txBody>
          </p:sp>
        </mc:Choice>
        <mc:Fallback>
          <p:sp>
            <p:nvSpPr>
              <p:cNvPr id="66" name="CuadroTexto 65">
                <a:extLst>
                  <a:ext uri="{FF2B5EF4-FFF2-40B4-BE49-F238E27FC236}">
                    <a16:creationId xmlns:a16="http://schemas.microsoft.com/office/drawing/2014/main" id="{82BB15CA-0BE4-C153-A480-D2F3EDA2FC23}"/>
                  </a:ext>
                </a:extLst>
              </p:cNvPr>
              <p:cNvSpPr txBox="1">
                <a:spLocks noRot="1" noChangeAspect="1" noMove="1" noResize="1" noEditPoints="1" noAdjustHandles="1" noChangeArrowheads="1" noChangeShapeType="1" noTextEdit="1"/>
              </p:cNvSpPr>
              <p:nvPr/>
            </p:nvSpPr>
            <p:spPr>
              <a:xfrm>
                <a:off x="2780271" y="6335392"/>
                <a:ext cx="2845651" cy="461665"/>
              </a:xfrm>
              <a:prstGeom prst="rect">
                <a:avLst/>
              </a:prstGeom>
              <a:blipFill>
                <a:blip r:embed="rId3"/>
                <a:stretch>
                  <a:fillRect l="-1327" t="-10526" r="-2212" b="-26316"/>
                </a:stretch>
              </a:blipFill>
              <a:ln>
                <a:noFill/>
              </a:ln>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68" name="CuadroTexto 67">
                <a:extLst>
                  <a:ext uri="{FF2B5EF4-FFF2-40B4-BE49-F238E27FC236}">
                    <a16:creationId xmlns:a16="http://schemas.microsoft.com/office/drawing/2014/main" id="{B2B8F6A3-C589-E5F5-2752-E9D0DC961FEB}"/>
                  </a:ext>
                </a:extLst>
              </p:cNvPr>
              <p:cNvSpPr txBox="1"/>
              <p:nvPr/>
            </p:nvSpPr>
            <p:spPr>
              <a:xfrm>
                <a:off x="4791032" y="1618758"/>
                <a:ext cx="6094428" cy="91018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s-CO" sz="2800" b="1" i="1" smtClean="0">
                          <a:latin typeface="Cambria Math" panose="02040503050406030204" pitchFamily="18" charset="0"/>
                        </a:rPr>
                        <m:t>𝑺</m:t>
                      </m:r>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𝒋</m:t>
                          </m:r>
                        </m:e>
                      </m:d>
                      <m:r>
                        <a:rPr lang="es-CO" sz="2800" b="1" i="1" smtClean="0">
                          <a:latin typeface="Cambria Math" panose="02040503050406030204" pitchFamily="18" charset="0"/>
                        </a:rPr>
                        <m:t>=</m:t>
                      </m:r>
                      <m:r>
                        <a:rPr lang="es-CO" sz="2800" b="1" i="1" smtClean="0">
                          <a:latin typeface="Cambria Math" panose="02040503050406030204" pitchFamily="18" charset="0"/>
                        </a:rPr>
                        <m:t>𝑷</m:t>
                      </m:r>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𝑻</m:t>
                          </m:r>
                          <m:r>
                            <a:rPr lang="es-CO" sz="2800" b="1" i="1" smtClean="0">
                              <a:latin typeface="Cambria Math" panose="02040503050406030204" pitchFamily="18" charset="0"/>
                            </a:rPr>
                            <m:t>&gt;</m:t>
                          </m:r>
                          <m:r>
                            <a:rPr lang="es-CO" sz="2800" b="1" i="1" smtClean="0">
                              <a:latin typeface="Cambria Math" panose="02040503050406030204" pitchFamily="18" charset="0"/>
                            </a:rPr>
                            <m:t>𝒋</m:t>
                          </m:r>
                        </m:e>
                      </m:d>
                      <m:r>
                        <a:rPr lang="es-CO" sz="2800" b="1" i="1" smtClean="0">
                          <a:latin typeface="Cambria Math" panose="02040503050406030204" pitchFamily="18" charset="0"/>
                        </a:rPr>
                        <m:t>=</m:t>
                      </m:r>
                      <m:f>
                        <m:fPr>
                          <m:ctrlPr>
                            <a:rPr lang="es-CO" sz="2800" b="1" i="1" smtClean="0">
                              <a:latin typeface="Cambria Math" panose="02040503050406030204" pitchFamily="18" charset="0"/>
                            </a:rPr>
                          </m:ctrlPr>
                        </m:fPr>
                        <m:num>
                          <m:r>
                            <a:rPr lang="es-CO" sz="2800" b="1" i="1" smtClean="0">
                              <a:latin typeface="Cambria Math" panose="02040503050406030204" pitchFamily="18" charset="0"/>
                            </a:rPr>
                            <m:t>𝑵𝒔</m:t>
                          </m:r>
                          <m:r>
                            <a:rPr lang="es-CO" sz="2800" b="1" i="1" smtClean="0">
                              <a:latin typeface="Cambria Math" panose="02040503050406030204" pitchFamily="18" charset="0"/>
                            </a:rPr>
                            <m:t>(</m:t>
                          </m:r>
                          <m:r>
                            <a:rPr lang="es-CO" sz="2800" b="1" i="1" smtClean="0">
                              <a:latin typeface="Cambria Math" panose="02040503050406030204" pitchFamily="18" charset="0"/>
                            </a:rPr>
                            <m:t>𝒋</m:t>
                          </m:r>
                          <m:r>
                            <a:rPr lang="es-CO" sz="2800" b="1" i="1" smtClean="0">
                              <a:latin typeface="Cambria Math" panose="02040503050406030204" pitchFamily="18" charset="0"/>
                            </a:rPr>
                            <m:t>)</m:t>
                          </m:r>
                        </m:num>
                        <m:den>
                          <m:r>
                            <a:rPr lang="es-CO" sz="2800" b="1" i="1" smtClean="0">
                              <a:latin typeface="Cambria Math" panose="02040503050406030204" pitchFamily="18" charset="0"/>
                            </a:rPr>
                            <m:t>𝑵</m:t>
                          </m:r>
                        </m:den>
                      </m:f>
                    </m:oMath>
                  </m:oMathPara>
                </a14:m>
                <a:endParaRPr lang="es-MX" sz="2800" dirty="0"/>
              </a:p>
            </p:txBody>
          </p:sp>
        </mc:Choice>
        <mc:Fallback>
          <p:sp>
            <p:nvSpPr>
              <p:cNvPr id="68" name="CuadroTexto 67">
                <a:extLst>
                  <a:ext uri="{FF2B5EF4-FFF2-40B4-BE49-F238E27FC236}">
                    <a16:creationId xmlns:a16="http://schemas.microsoft.com/office/drawing/2014/main" id="{B2B8F6A3-C589-E5F5-2752-E9D0DC961FEB}"/>
                  </a:ext>
                </a:extLst>
              </p:cNvPr>
              <p:cNvSpPr txBox="1">
                <a:spLocks noRot="1" noChangeAspect="1" noMove="1" noResize="1" noEditPoints="1" noAdjustHandles="1" noChangeArrowheads="1" noChangeShapeType="1" noTextEdit="1"/>
              </p:cNvSpPr>
              <p:nvPr/>
            </p:nvSpPr>
            <p:spPr>
              <a:xfrm>
                <a:off x="4791032" y="1618758"/>
                <a:ext cx="6094428" cy="910186"/>
              </a:xfrm>
              <a:prstGeom prst="rect">
                <a:avLst/>
              </a:prstGeom>
              <a:blipFill>
                <a:blip r:embed="rId4"/>
                <a:stretch>
                  <a:fillRect b="-6849"/>
                </a:stretch>
              </a:blipFill>
            </p:spPr>
            <p:txBody>
              <a:bodyPr/>
              <a:lstStyle/>
              <a:p>
                <a:r>
                  <a:rPr lang="es-ES_tradnl">
                    <a:noFill/>
                  </a:rPr>
                  <a:t> </a:t>
                </a:r>
              </a:p>
            </p:txBody>
          </p:sp>
        </mc:Fallback>
      </mc:AlternateContent>
      <p:sp>
        <p:nvSpPr>
          <p:cNvPr id="21" name="CuadroTexto 3">
            <a:extLst>
              <a:ext uri="{FF2B5EF4-FFF2-40B4-BE49-F238E27FC236}">
                <a16:creationId xmlns:a16="http://schemas.microsoft.com/office/drawing/2014/main" id="{1A767430-242C-98B7-4CF1-32ECCB22EE41}"/>
              </a:ext>
            </a:extLst>
          </p:cNvPr>
          <p:cNvSpPr txBox="1"/>
          <p:nvPr/>
        </p:nvSpPr>
        <p:spPr>
          <a:xfrm>
            <a:off x="8394627" y="6115121"/>
            <a:ext cx="1261884" cy="646331"/>
          </a:xfrm>
          <a:prstGeom prst="rect">
            <a:avLst/>
          </a:prstGeom>
          <a:noFill/>
        </p:spPr>
        <p:txBody>
          <a:bodyPr wrap="none" rtlCol="0">
            <a:spAutoFit/>
          </a:bodyPr>
          <a:lstStyle/>
          <a:p>
            <a:r>
              <a:rPr lang="es-CO" sz="3600" dirty="0">
                <a:solidFill>
                  <a:schemeClr val="accent6"/>
                </a:solidFill>
              </a:rPr>
              <a:t>Edad</a:t>
            </a:r>
            <a:endParaRPr lang="es-419" sz="3600" dirty="0">
              <a:solidFill>
                <a:schemeClr val="accent6"/>
              </a:solidFill>
            </a:endParaRPr>
          </a:p>
        </p:txBody>
      </p:sp>
    </p:spTree>
    <p:extLst>
      <p:ext uri="{BB962C8B-B14F-4D97-AF65-F5344CB8AC3E}">
        <p14:creationId xmlns:p14="http://schemas.microsoft.com/office/powerpoint/2010/main" val="196083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2D9B8AA-833E-F709-1071-80EFDFFF591B}"/>
              </a:ext>
            </a:extLst>
          </p:cNvPr>
          <p:cNvGrpSpPr/>
          <p:nvPr/>
        </p:nvGrpSpPr>
        <p:grpSpPr>
          <a:xfrm>
            <a:off x="0" y="1164920"/>
            <a:ext cx="12192000" cy="1475673"/>
            <a:chOff x="0" y="1164920"/>
            <a:chExt cx="12192000" cy="1475673"/>
          </a:xfrm>
        </p:grpSpPr>
        <p:sp>
          <p:nvSpPr>
            <p:cNvPr id="7" name="Rectangle 6">
              <a:extLst>
                <a:ext uri="{FF2B5EF4-FFF2-40B4-BE49-F238E27FC236}">
                  <a16:creationId xmlns:a16="http://schemas.microsoft.com/office/drawing/2014/main" id="{D9571C07-D7CF-0562-EBE7-71F89DBE7BDB}"/>
                </a:ext>
              </a:extLst>
            </p:cNvPr>
            <p:cNvSpPr/>
            <p:nvPr/>
          </p:nvSpPr>
          <p:spPr>
            <a:xfrm>
              <a:off x="0" y="1164920"/>
              <a:ext cx="12192000" cy="14756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366B23CE-E6A7-2CFB-CB5E-1E82ACA6D9C1}"/>
                </a:ext>
              </a:extLst>
            </p:cNvPr>
            <p:cNvSpPr/>
            <p:nvPr/>
          </p:nvSpPr>
          <p:spPr>
            <a:xfrm>
              <a:off x="119701" y="1217332"/>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a:extLst>
                <a:ext uri="{FF2B5EF4-FFF2-40B4-BE49-F238E27FC236}">
                  <a16:creationId xmlns:a16="http://schemas.microsoft.com/office/drawing/2014/main" id="{1D045250-F391-EAFE-0F70-4F473A81AD5C}"/>
                </a:ext>
              </a:extLst>
            </p:cNvPr>
            <p:cNvSpPr/>
            <p:nvPr/>
          </p:nvSpPr>
          <p:spPr>
            <a:xfrm>
              <a:off x="119701" y="1673214"/>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0">
              <a:extLst>
                <a:ext uri="{FF2B5EF4-FFF2-40B4-BE49-F238E27FC236}">
                  <a16:creationId xmlns:a16="http://schemas.microsoft.com/office/drawing/2014/main" id="{52A52837-7EB6-E6FB-B598-7384074AE3C4}"/>
                </a:ext>
              </a:extLst>
            </p:cNvPr>
            <p:cNvSpPr/>
            <p:nvPr/>
          </p:nvSpPr>
          <p:spPr>
            <a:xfrm>
              <a:off x="119701" y="2119226"/>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8A09F88-4318-1A5A-30AB-0566DC63200D}"/>
                </a:ext>
              </a:extLst>
            </p:cNvPr>
            <p:cNvCxnSpPr/>
            <p:nvPr/>
          </p:nvCxnSpPr>
          <p:spPr>
            <a:xfrm>
              <a:off x="82783"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Caso A: Descriptor </a:t>
            </a:r>
            <a:r>
              <a:rPr lang="es-MX" dirty="0">
                <a:solidFill>
                  <a:srgbClr val="942978"/>
                </a:solidFill>
              </a:rPr>
              <a:t>Computacional</a:t>
            </a:r>
            <a:r>
              <a:rPr lang="es-MX" dirty="0"/>
              <a:t> - S</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3632705" y="1276333"/>
            <a:ext cx="8411083" cy="474425"/>
          </a:xfrm>
        </p:spPr>
        <p:txBody>
          <a:bodyPr/>
          <a:lstStyle/>
          <a:p>
            <a:pPr algn="ctr"/>
            <a:r>
              <a:rPr lang="es-CO" sz="2400" b="1" dirty="0"/>
              <a:t>Función de </a:t>
            </a:r>
            <a:r>
              <a:rPr lang="es-CO" sz="2400" b="1" u="sng" dirty="0"/>
              <a:t>Supervivencia</a:t>
            </a:r>
            <a:r>
              <a:rPr lang="es-CO" sz="2400" b="1" dirty="0"/>
              <a:t>: %</a:t>
            </a:r>
            <a:endParaRPr lang="es-ES" sz="2400" b="1" dirty="0"/>
          </a:p>
        </p:txBody>
      </p:sp>
      <p:sp>
        <p:nvSpPr>
          <p:cNvPr id="10" name="Up Arrow 21">
            <a:extLst>
              <a:ext uri="{FF2B5EF4-FFF2-40B4-BE49-F238E27FC236}">
                <a16:creationId xmlns:a16="http://schemas.microsoft.com/office/drawing/2014/main" id="{2513CFE1-D5DE-1AF6-0226-9199E69E4338}"/>
              </a:ext>
            </a:extLst>
          </p:cNvPr>
          <p:cNvSpPr/>
          <p:nvPr/>
        </p:nvSpPr>
        <p:spPr>
          <a:xfrm>
            <a:off x="1421987" y="2858276"/>
            <a:ext cx="412173" cy="3249468"/>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38">
            <a:extLst>
              <a:ext uri="{FF2B5EF4-FFF2-40B4-BE49-F238E27FC236}">
                <a16:creationId xmlns:a16="http://schemas.microsoft.com/office/drawing/2014/main" id="{62B868DE-B258-09C4-9F70-EB35ED97FF1A}"/>
              </a:ext>
            </a:extLst>
          </p:cNvPr>
          <p:cNvSpPr/>
          <p:nvPr/>
        </p:nvSpPr>
        <p:spPr>
          <a:xfrm rot="5400000">
            <a:off x="5517101" y="2067854"/>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41">
            <a:extLst>
              <a:ext uri="{FF2B5EF4-FFF2-40B4-BE49-F238E27FC236}">
                <a16:creationId xmlns:a16="http://schemas.microsoft.com/office/drawing/2014/main" id="{4C4EFB3C-C28B-6C4C-5DBB-2F438284097F}"/>
              </a:ext>
            </a:extLst>
          </p:cNvPr>
          <p:cNvCxnSpPr>
            <a:cxnSpLocks/>
          </p:cNvCxnSpPr>
          <p:nvPr/>
        </p:nvCxnSpPr>
        <p:spPr>
          <a:xfrm>
            <a:off x="1721591" y="3601525"/>
            <a:ext cx="1583964"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8D73D83E-1667-16F3-5498-7E47C53A6F8F}"/>
              </a:ext>
            </a:extLst>
          </p:cNvPr>
          <p:cNvCxnSpPr>
            <a:cxnSpLocks/>
          </p:cNvCxnSpPr>
          <p:nvPr/>
        </p:nvCxnSpPr>
        <p:spPr>
          <a:xfrm>
            <a:off x="1721591" y="4105677"/>
            <a:ext cx="26245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207CAB45-E576-897D-8B3A-C4B3DE9B3F88}"/>
              </a:ext>
            </a:extLst>
          </p:cNvPr>
          <p:cNvCxnSpPr>
            <a:cxnSpLocks/>
          </p:cNvCxnSpPr>
          <p:nvPr/>
        </p:nvCxnSpPr>
        <p:spPr>
          <a:xfrm>
            <a:off x="1721591" y="4357753"/>
            <a:ext cx="21290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213EFDA3-4393-F1A6-36A7-DCE64952CFDB}"/>
              </a:ext>
            </a:extLst>
          </p:cNvPr>
          <p:cNvCxnSpPr>
            <a:cxnSpLocks/>
          </p:cNvCxnSpPr>
          <p:nvPr/>
        </p:nvCxnSpPr>
        <p:spPr>
          <a:xfrm>
            <a:off x="1721591" y="4861905"/>
            <a:ext cx="3220479"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48">
            <a:extLst>
              <a:ext uri="{FF2B5EF4-FFF2-40B4-BE49-F238E27FC236}">
                <a16:creationId xmlns:a16="http://schemas.microsoft.com/office/drawing/2014/main" id="{E3B33576-7580-7162-B93E-BA0369AE868A}"/>
              </a:ext>
            </a:extLst>
          </p:cNvPr>
          <p:cNvCxnSpPr>
            <a:cxnSpLocks/>
          </p:cNvCxnSpPr>
          <p:nvPr/>
        </p:nvCxnSpPr>
        <p:spPr>
          <a:xfrm>
            <a:off x="1721591" y="3853601"/>
            <a:ext cx="43877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50">
            <a:extLst>
              <a:ext uri="{FF2B5EF4-FFF2-40B4-BE49-F238E27FC236}">
                <a16:creationId xmlns:a16="http://schemas.microsoft.com/office/drawing/2014/main" id="{50E33914-9C7B-7C6A-A7E7-767F2DA4BEB9}"/>
              </a:ext>
            </a:extLst>
          </p:cNvPr>
          <p:cNvCxnSpPr>
            <a:cxnSpLocks/>
          </p:cNvCxnSpPr>
          <p:nvPr/>
        </p:nvCxnSpPr>
        <p:spPr>
          <a:xfrm>
            <a:off x="1721591" y="4609829"/>
            <a:ext cx="35114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7A84792A-B1FE-3C90-22BE-C356AECBF831}"/>
              </a:ext>
            </a:extLst>
          </p:cNvPr>
          <p:cNvCxnSpPr>
            <a:cxnSpLocks/>
          </p:cNvCxnSpPr>
          <p:nvPr/>
        </p:nvCxnSpPr>
        <p:spPr>
          <a:xfrm>
            <a:off x="1721591" y="5113981"/>
            <a:ext cx="4037716"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5" name="Straight Connector 54">
            <a:extLst>
              <a:ext uri="{FF2B5EF4-FFF2-40B4-BE49-F238E27FC236}">
                <a16:creationId xmlns:a16="http://schemas.microsoft.com/office/drawing/2014/main" id="{5962BAE2-E6AF-7E66-0823-27726B6D43E5}"/>
              </a:ext>
            </a:extLst>
          </p:cNvPr>
          <p:cNvCxnSpPr>
            <a:cxnSpLocks/>
          </p:cNvCxnSpPr>
          <p:nvPr/>
        </p:nvCxnSpPr>
        <p:spPr>
          <a:xfrm>
            <a:off x="1721591" y="5366057"/>
            <a:ext cx="3258398"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0217B697-7FE6-0DF4-32A7-E52AA35D8D25}"/>
              </a:ext>
            </a:extLst>
          </p:cNvPr>
          <p:cNvCxnSpPr>
            <a:cxnSpLocks/>
          </p:cNvCxnSpPr>
          <p:nvPr/>
        </p:nvCxnSpPr>
        <p:spPr>
          <a:xfrm>
            <a:off x="1721591" y="5618133"/>
            <a:ext cx="49001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8" name="Straight Connector 57">
            <a:extLst>
              <a:ext uri="{FF2B5EF4-FFF2-40B4-BE49-F238E27FC236}">
                <a16:creationId xmlns:a16="http://schemas.microsoft.com/office/drawing/2014/main" id="{12E7A95E-59D7-4AC8-0E2A-676818C79DB8}"/>
              </a:ext>
            </a:extLst>
          </p:cNvPr>
          <p:cNvCxnSpPr>
            <a:cxnSpLocks/>
          </p:cNvCxnSpPr>
          <p:nvPr/>
        </p:nvCxnSpPr>
        <p:spPr>
          <a:xfrm>
            <a:off x="1721591" y="5870207"/>
            <a:ext cx="65003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6">
            <a:extLst>
              <a:ext uri="{FF2B5EF4-FFF2-40B4-BE49-F238E27FC236}">
                <a16:creationId xmlns:a16="http://schemas.microsoft.com/office/drawing/2014/main" id="{B3A90A7D-94D4-6EF6-EF64-E1F07A9101E6}"/>
              </a:ext>
            </a:extLst>
          </p:cNvPr>
          <p:cNvCxnSpPr/>
          <p:nvPr/>
        </p:nvCxnSpPr>
        <p:spPr>
          <a:xfrm>
            <a:off x="3192860" y="2957286"/>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9">
            <a:extLst>
              <a:ext uri="{FF2B5EF4-FFF2-40B4-BE49-F238E27FC236}">
                <a16:creationId xmlns:a16="http://schemas.microsoft.com/office/drawing/2014/main" id="{41695A30-5852-5439-5803-A3C8D8C45507}"/>
              </a:ext>
            </a:extLst>
          </p:cNvPr>
          <p:cNvCxnSpPr/>
          <p:nvPr/>
        </p:nvCxnSpPr>
        <p:spPr>
          <a:xfrm>
            <a:off x="8343287" y="2939586"/>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91E1C299-DC79-156D-E8E7-A47AB1546225}"/>
              </a:ext>
            </a:extLst>
          </p:cNvPr>
          <p:cNvSpPr txBox="1"/>
          <p:nvPr/>
        </p:nvSpPr>
        <p:spPr>
          <a:xfrm>
            <a:off x="845078" y="3262363"/>
            <a:ext cx="774571" cy="369332"/>
          </a:xfrm>
          <a:prstGeom prst="rect">
            <a:avLst/>
          </a:prstGeom>
          <a:noFill/>
        </p:spPr>
        <p:txBody>
          <a:bodyPr wrap="none" rtlCol="0">
            <a:spAutoFit/>
          </a:bodyPr>
          <a:lstStyle/>
          <a:p>
            <a:r>
              <a:rPr lang="es-CO" dirty="0"/>
              <a:t>100%</a:t>
            </a:r>
            <a:endParaRPr lang="es-419" dirty="0"/>
          </a:p>
        </p:txBody>
      </p:sp>
      <p:sp>
        <p:nvSpPr>
          <p:cNvPr id="6" name="CuadroTexto 5">
            <a:extLst>
              <a:ext uri="{FF2B5EF4-FFF2-40B4-BE49-F238E27FC236}">
                <a16:creationId xmlns:a16="http://schemas.microsoft.com/office/drawing/2014/main" id="{AEE6158E-24FF-12BC-2210-88FD57C88BD1}"/>
              </a:ext>
            </a:extLst>
          </p:cNvPr>
          <p:cNvSpPr txBox="1"/>
          <p:nvPr/>
        </p:nvSpPr>
        <p:spPr>
          <a:xfrm>
            <a:off x="973317" y="5843561"/>
            <a:ext cx="518091" cy="369332"/>
          </a:xfrm>
          <a:prstGeom prst="rect">
            <a:avLst/>
          </a:prstGeom>
          <a:noFill/>
        </p:spPr>
        <p:txBody>
          <a:bodyPr wrap="none" rtlCol="0">
            <a:spAutoFit/>
          </a:bodyPr>
          <a:lstStyle/>
          <a:p>
            <a:r>
              <a:rPr lang="es-CO" dirty="0"/>
              <a:t>0%</a:t>
            </a:r>
            <a:endParaRPr lang="es-419" dirty="0"/>
          </a:p>
        </p:txBody>
      </p:sp>
      <p:sp>
        <p:nvSpPr>
          <p:cNvPr id="50" name="Freeform 19">
            <a:extLst>
              <a:ext uri="{FF2B5EF4-FFF2-40B4-BE49-F238E27FC236}">
                <a16:creationId xmlns:a16="http://schemas.microsoft.com/office/drawing/2014/main" id="{70EEE4E1-22FE-7FA3-BFEF-0CA144B0988C}"/>
              </a:ext>
            </a:extLst>
          </p:cNvPr>
          <p:cNvSpPr/>
          <p:nvPr/>
        </p:nvSpPr>
        <p:spPr>
          <a:xfrm>
            <a:off x="1675207" y="3516682"/>
            <a:ext cx="7471064" cy="2526502"/>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grpSp>
        <p:nvGrpSpPr>
          <p:cNvPr id="51" name="Group 18">
            <a:extLst>
              <a:ext uri="{FF2B5EF4-FFF2-40B4-BE49-F238E27FC236}">
                <a16:creationId xmlns:a16="http://schemas.microsoft.com/office/drawing/2014/main" id="{C98BE27A-C454-05A2-6D2E-C916777BCF2A}"/>
              </a:ext>
            </a:extLst>
          </p:cNvPr>
          <p:cNvGrpSpPr/>
          <p:nvPr/>
        </p:nvGrpSpPr>
        <p:grpSpPr>
          <a:xfrm>
            <a:off x="3284952" y="6204384"/>
            <a:ext cx="4947967" cy="174877"/>
            <a:chOff x="5495945" y="5793076"/>
            <a:chExt cx="4947967" cy="174877"/>
          </a:xfrm>
        </p:grpSpPr>
        <p:grpSp>
          <p:nvGrpSpPr>
            <p:cNvPr id="52" name="Group 13">
              <a:extLst>
                <a:ext uri="{FF2B5EF4-FFF2-40B4-BE49-F238E27FC236}">
                  <a16:creationId xmlns:a16="http://schemas.microsoft.com/office/drawing/2014/main" id="{A4E61537-C234-EA39-C7FA-DB81EEBBDE82}"/>
                </a:ext>
              </a:extLst>
            </p:cNvPr>
            <p:cNvGrpSpPr/>
            <p:nvPr/>
          </p:nvGrpSpPr>
          <p:grpSpPr>
            <a:xfrm>
              <a:off x="5495945" y="5793076"/>
              <a:ext cx="3687219" cy="174877"/>
              <a:chOff x="6561859" y="2311977"/>
              <a:chExt cx="3687219" cy="174877"/>
            </a:xfrm>
            <a:noFill/>
          </p:grpSpPr>
          <p:sp>
            <p:nvSpPr>
              <p:cNvPr id="57" name="Left Bracket 1">
                <a:extLst>
                  <a:ext uri="{FF2B5EF4-FFF2-40B4-BE49-F238E27FC236}">
                    <a16:creationId xmlns:a16="http://schemas.microsoft.com/office/drawing/2014/main" id="{3E8570C3-F152-8AEB-1100-B4DE0A9C6867}"/>
                  </a:ext>
                </a:extLst>
              </p:cNvPr>
              <p:cNvSpPr/>
              <p:nvPr/>
            </p:nvSpPr>
            <p:spPr>
              <a:xfrm rot="16200000">
                <a:off x="6754091" y="2119745"/>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8" name="Left Bracket 5">
                <a:extLst>
                  <a:ext uri="{FF2B5EF4-FFF2-40B4-BE49-F238E27FC236}">
                    <a16:creationId xmlns:a16="http://schemas.microsoft.com/office/drawing/2014/main" id="{99EEE345-22FF-236C-204D-5B77832AC098}"/>
                  </a:ext>
                </a:extLst>
              </p:cNvPr>
              <p:cNvSpPr/>
              <p:nvPr/>
            </p:nvSpPr>
            <p:spPr>
              <a:xfrm rot="16200000">
                <a:off x="7388114" y="2137479"/>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9" name="Left Bracket 7">
                <a:extLst>
                  <a:ext uri="{FF2B5EF4-FFF2-40B4-BE49-F238E27FC236}">
                    <a16:creationId xmlns:a16="http://schemas.microsoft.com/office/drawing/2014/main" id="{8B399DF8-E816-DED5-DF84-45C8B580F82C}"/>
                  </a:ext>
                </a:extLst>
              </p:cNvPr>
              <p:cNvSpPr/>
              <p:nvPr/>
            </p:nvSpPr>
            <p:spPr>
              <a:xfrm rot="16200000">
                <a:off x="8026992" y="2128124"/>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0" name="Left Bracket 8">
                <a:extLst>
                  <a:ext uri="{FF2B5EF4-FFF2-40B4-BE49-F238E27FC236}">
                    <a16:creationId xmlns:a16="http://schemas.microsoft.com/office/drawing/2014/main" id="{BC5D8343-3591-5CE2-7585-89C675619B64}"/>
                  </a:ext>
                </a:extLst>
              </p:cNvPr>
              <p:cNvSpPr/>
              <p:nvPr/>
            </p:nvSpPr>
            <p:spPr>
              <a:xfrm rot="16200000">
                <a:off x="8661015" y="2145858"/>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1" name="Left Bracket 10">
                <a:extLst>
                  <a:ext uri="{FF2B5EF4-FFF2-40B4-BE49-F238E27FC236}">
                    <a16:creationId xmlns:a16="http://schemas.microsoft.com/office/drawing/2014/main" id="{83E1155F-8288-A418-D0B9-651F247EAB55}"/>
                  </a:ext>
                </a:extLst>
              </p:cNvPr>
              <p:cNvSpPr/>
              <p:nvPr/>
            </p:nvSpPr>
            <p:spPr>
              <a:xfrm rot="16200000">
                <a:off x="9277350" y="2131415"/>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2" name="Left Bracket 12">
                <a:extLst>
                  <a:ext uri="{FF2B5EF4-FFF2-40B4-BE49-F238E27FC236}">
                    <a16:creationId xmlns:a16="http://schemas.microsoft.com/office/drawing/2014/main" id="{C28E7044-427A-3F04-FB9A-4E4E9A9F664A}"/>
                  </a:ext>
                </a:extLst>
              </p:cNvPr>
              <p:cNvSpPr/>
              <p:nvPr/>
            </p:nvSpPr>
            <p:spPr>
              <a:xfrm rot="16200000">
                <a:off x="9911373" y="2149149"/>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grpSp>
        <p:sp>
          <p:nvSpPr>
            <p:cNvPr id="53" name="Left Bracket 15">
              <a:extLst>
                <a:ext uri="{FF2B5EF4-FFF2-40B4-BE49-F238E27FC236}">
                  <a16:creationId xmlns:a16="http://schemas.microsoft.com/office/drawing/2014/main" id="{B64B713C-DC52-8B8D-1CDB-C3DECE3D3C6F}"/>
                </a:ext>
              </a:extLst>
            </p:cNvPr>
            <p:cNvSpPr/>
            <p:nvPr/>
          </p:nvSpPr>
          <p:spPr>
            <a:xfrm rot="16200000">
              <a:off x="9479481" y="5623665"/>
              <a:ext cx="145473" cy="529937"/>
            </a:xfrm>
            <a:prstGeom prst="leftBracket">
              <a:avLst/>
            </a:prstGeom>
            <a:no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6" name="Left Bracket 16">
              <a:extLst>
                <a:ext uri="{FF2B5EF4-FFF2-40B4-BE49-F238E27FC236}">
                  <a16:creationId xmlns:a16="http://schemas.microsoft.com/office/drawing/2014/main" id="{3659E248-185E-EFFE-804D-50FD47A4E095}"/>
                </a:ext>
              </a:extLst>
            </p:cNvPr>
            <p:cNvSpPr/>
            <p:nvPr/>
          </p:nvSpPr>
          <p:spPr>
            <a:xfrm rot="16200000">
              <a:off x="10106207" y="5630004"/>
              <a:ext cx="145473" cy="529937"/>
            </a:xfrm>
            <a:prstGeom prst="leftBracket">
              <a:avLst/>
            </a:prstGeom>
            <a:no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grpSp>
      <p:sp>
        <p:nvSpPr>
          <p:cNvPr id="64" name="Rectangular Callout 33">
            <a:extLst>
              <a:ext uri="{FF2B5EF4-FFF2-40B4-BE49-F238E27FC236}">
                <a16:creationId xmlns:a16="http://schemas.microsoft.com/office/drawing/2014/main" id="{F51E523E-D099-A141-26D6-4730D81098DE}"/>
              </a:ext>
            </a:extLst>
          </p:cNvPr>
          <p:cNvSpPr/>
          <p:nvPr/>
        </p:nvSpPr>
        <p:spPr>
          <a:xfrm>
            <a:off x="6326803" y="3317004"/>
            <a:ext cx="1707929" cy="504152"/>
          </a:xfrm>
          <a:prstGeom prst="wedgeRectCallout">
            <a:avLst>
              <a:gd name="adj1" fmla="val -86106"/>
              <a:gd name="adj2" fmla="val 20996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b="1" dirty="0">
                <a:solidFill>
                  <a:schemeClr val="tx1"/>
                </a:solidFill>
              </a:rPr>
              <a:t>S(j) = Ns(j)/N</a:t>
            </a:r>
          </a:p>
        </p:txBody>
      </p:sp>
      <mc:AlternateContent xmlns:mc="http://schemas.openxmlformats.org/markup-compatibility/2006">
        <mc:Choice xmlns:a14="http://schemas.microsoft.com/office/drawing/2010/main" Requires="a14">
          <p:sp>
            <p:nvSpPr>
              <p:cNvPr id="66" name="CuadroTexto 65">
                <a:extLst>
                  <a:ext uri="{FF2B5EF4-FFF2-40B4-BE49-F238E27FC236}">
                    <a16:creationId xmlns:a16="http://schemas.microsoft.com/office/drawing/2014/main" id="{82BB15CA-0BE4-C153-A480-D2F3EDA2FC23}"/>
                  </a:ext>
                </a:extLst>
              </p:cNvPr>
              <p:cNvSpPr txBox="1"/>
              <p:nvPr/>
            </p:nvSpPr>
            <p:spPr>
              <a:xfrm>
                <a:off x="2780271" y="6335392"/>
                <a:ext cx="2845651" cy="461665"/>
              </a:xfrm>
              <a:prstGeom prst="rect">
                <a:avLst/>
              </a:prstGeom>
              <a:noFill/>
              <a:ln>
                <a:noFill/>
              </a:ln>
            </p:spPr>
            <p:txBody>
              <a:bodyPr wrap="none" rtlCol="0">
                <a:spAutoFit/>
              </a:bodyPr>
              <a:lstStyle/>
              <a:p>
                <a14:m>
                  <m:oMath xmlns:m="http://schemas.openxmlformats.org/officeDocument/2006/math">
                    <m:r>
                      <a:rPr lang="es-CO" sz="2400" b="1" i="1" smtClean="0">
                        <a:solidFill>
                          <a:schemeClr val="accent5">
                            <a:lumMod val="75000"/>
                          </a:schemeClr>
                        </a:solidFill>
                        <a:latin typeface="Cambria Math" panose="02040503050406030204" pitchFamily="18" charset="0"/>
                      </a:rPr>
                      <m:t>𝒋</m:t>
                    </m:r>
                  </m:oMath>
                </a14:m>
                <a:r>
                  <a:rPr lang="es-CO" sz="2400" b="1" i="1" dirty="0">
                    <a:solidFill>
                      <a:schemeClr val="accent5">
                        <a:lumMod val="75000"/>
                      </a:schemeClr>
                    </a:solidFill>
                  </a:rPr>
                  <a:t>       1     2   ………</a:t>
                </a:r>
                <a:endParaRPr lang="es-419" sz="2400" b="1" i="1" dirty="0">
                  <a:solidFill>
                    <a:schemeClr val="accent5">
                      <a:lumMod val="75000"/>
                    </a:schemeClr>
                  </a:solidFill>
                </a:endParaRPr>
              </a:p>
            </p:txBody>
          </p:sp>
        </mc:Choice>
        <mc:Fallback>
          <p:sp>
            <p:nvSpPr>
              <p:cNvPr id="66" name="CuadroTexto 65">
                <a:extLst>
                  <a:ext uri="{FF2B5EF4-FFF2-40B4-BE49-F238E27FC236}">
                    <a16:creationId xmlns:a16="http://schemas.microsoft.com/office/drawing/2014/main" id="{82BB15CA-0BE4-C153-A480-D2F3EDA2FC23}"/>
                  </a:ext>
                </a:extLst>
              </p:cNvPr>
              <p:cNvSpPr txBox="1">
                <a:spLocks noRot="1" noChangeAspect="1" noMove="1" noResize="1" noEditPoints="1" noAdjustHandles="1" noChangeArrowheads="1" noChangeShapeType="1" noTextEdit="1"/>
              </p:cNvSpPr>
              <p:nvPr/>
            </p:nvSpPr>
            <p:spPr>
              <a:xfrm>
                <a:off x="2780271" y="6335392"/>
                <a:ext cx="2845651" cy="461665"/>
              </a:xfrm>
              <a:prstGeom prst="rect">
                <a:avLst/>
              </a:prstGeom>
              <a:blipFill>
                <a:blip r:embed="rId3"/>
                <a:stretch>
                  <a:fillRect l="-1327" t="-10526" r="-2212" b="-26316"/>
                </a:stretch>
              </a:blipFill>
              <a:ln>
                <a:noFill/>
              </a:ln>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68" name="CuadroTexto 67">
                <a:extLst>
                  <a:ext uri="{FF2B5EF4-FFF2-40B4-BE49-F238E27FC236}">
                    <a16:creationId xmlns:a16="http://schemas.microsoft.com/office/drawing/2014/main" id="{B2B8F6A3-C589-E5F5-2752-E9D0DC961FEB}"/>
                  </a:ext>
                </a:extLst>
              </p:cNvPr>
              <p:cNvSpPr txBox="1"/>
              <p:nvPr/>
            </p:nvSpPr>
            <p:spPr>
              <a:xfrm>
                <a:off x="4791032" y="1618758"/>
                <a:ext cx="6094428" cy="91018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s-CO" sz="2800" b="1" i="1" smtClean="0">
                          <a:latin typeface="Cambria Math" panose="02040503050406030204" pitchFamily="18" charset="0"/>
                        </a:rPr>
                        <m:t>𝑺</m:t>
                      </m:r>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𝒋</m:t>
                          </m:r>
                        </m:e>
                      </m:d>
                      <m:r>
                        <a:rPr lang="es-CO" sz="2800" b="1" i="1" smtClean="0">
                          <a:latin typeface="Cambria Math" panose="02040503050406030204" pitchFamily="18" charset="0"/>
                        </a:rPr>
                        <m:t>=</m:t>
                      </m:r>
                      <m:r>
                        <a:rPr lang="es-CO" sz="2800" b="1" i="1" smtClean="0">
                          <a:latin typeface="Cambria Math" panose="02040503050406030204" pitchFamily="18" charset="0"/>
                        </a:rPr>
                        <m:t>𝑷</m:t>
                      </m:r>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𝑻</m:t>
                          </m:r>
                          <m:r>
                            <a:rPr lang="es-CO" sz="2800" b="1" i="1" smtClean="0">
                              <a:latin typeface="Cambria Math" panose="02040503050406030204" pitchFamily="18" charset="0"/>
                            </a:rPr>
                            <m:t>&gt;</m:t>
                          </m:r>
                          <m:r>
                            <a:rPr lang="es-CO" sz="2800" b="1" i="1" smtClean="0">
                              <a:latin typeface="Cambria Math" panose="02040503050406030204" pitchFamily="18" charset="0"/>
                            </a:rPr>
                            <m:t>𝒋</m:t>
                          </m:r>
                        </m:e>
                      </m:d>
                      <m:r>
                        <a:rPr lang="es-CO" sz="2800" b="1" i="1" smtClean="0">
                          <a:latin typeface="Cambria Math" panose="02040503050406030204" pitchFamily="18" charset="0"/>
                        </a:rPr>
                        <m:t>=</m:t>
                      </m:r>
                      <m:f>
                        <m:fPr>
                          <m:ctrlPr>
                            <a:rPr lang="es-CO" sz="2800" b="1" i="1" smtClean="0">
                              <a:latin typeface="Cambria Math" panose="02040503050406030204" pitchFamily="18" charset="0"/>
                            </a:rPr>
                          </m:ctrlPr>
                        </m:fPr>
                        <m:num>
                          <m:r>
                            <a:rPr lang="es-CO" sz="2800" b="1" i="1" smtClean="0">
                              <a:latin typeface="Cambria Math" panose="02040503050406030204" pitchFamily="18" charset="0"/>
                            </a:rPr>
                            <m:t>𝑵𝒔</m:t>
                          </m:r>
                          <m:r>
                            <a:rPr lang="es-CO" sz="2800" b="1" i="1" smtClean="0">
                              <a:latin typeface="Cambria Math" panose="02040503050406030204" pitchFamily="18" charset="0"/>
                            </a:rPr>
                            <m:t>(</m:t>
                          </m:r>
                          <m:r>
                            <a:rPr lang="es-CO" sz="2800" b="1" i="1" smtClean="0">
                              <a:latin typeface="Cambria Math" panose="02040503050406030204" pitchFamily="18" charset="0"/>
                            </a:rPr>
                            <m:t>𝒋</m:t>
                          </m:r>
                          <m:r>
                            <a:rPr lang="es-CO" sz="2800" b="1" i="1" smtClean="0">
                              <a:latin typeface="Cambria Math" panose="02040503050406030204" pitchFamily="18" charset="0"/>
                            </a:rPr>
                            <m:t>)</m:t>
                          </m:r>
                        </m:num>
                        <m:den>
                          <m:r>
                            <a:rPr lang="es-CO" sz="2800" b="1" i="1" smtClean="0">
                              <a:latin typeface="Cambria Math" panose="02040503050406030204" pitchFamily="18" charset="0"/>
                            </a:rPr>
                            <m:t>𝑵</m:t>
                          </m:r>
                        </m:den>
                      </m:f>
                    </m:oMath>
                  </m:oMathPara>
                </a14:m>
                <a:endParaRPr lang="es-MX" sz="2800" dirty="0"/>
              </a:p>
            </p:txBody>
          </p:sp>
        </mc:Choice>
        <mc:Fallback>
          <p:sp>
            <p:nvSpPr>
              <p:cNvPr id="68" name="CuadroTexto 67">
                <a:extLst>
                  <a:ext uri="{FF2B5EF4-FFF2-40B4-BE49-F238E27FC236}">
                    <a16:creationId xmlns:a16="http://schemas.microsoft.com/office/drawing/2014/main" id="{B2B8F6A3-C589-E5F5-2752-E9D0DC961FEB}"/>
                  </a:ext>
                </a:extLst>
              </p:cNvPr>
              <p:cNvSpPr txBox="1">
                <a:spLocks noRot="1" noChangeAspect="1" noMove="1" noResize="1" noEditPoints="1" noAdjustHandles="1" noChangeArrowheads="1" noChangeShapeType="1" noTextEdit="1"/>
              </p:cNvSpPr>
              <p:nvPr/>
            </p:nvSpPr>
            <p:spPr>
              <a:xfrm>
                <a:off x="4791032" y="1618758"/>
                <a:ext cx="6094428" cy="910186"/>
              </a:xfrm>
              <a:prstGeom prst="rect">
                <a:avLst/>
              </a:prstGeom>
              <a:blipFill>
                <a:blip r:embed="rId4"/>
                <a:stretch>
                  <a:fillRect b="-6849"/>
                </a:stretch>
              </a:blipFill>
            </p:spPr>
            <p:txBody>
              <a:bodyPr/>
              <a:lstStyle/>
              <a:p>
                <a:r>
                  <a:rPr lang="es-ES_tradnl">
                    <a:noFill/>
                  </a:rPr>
                  <a:t> </a:t>
                </a:r>
              </a:p>
            </p:txBody>
          </p:sp>
        </mc:Fallback>
      </mc:AlternateContent>
      <p:sp>
        <p:nvSpPr>
          <p:cNvPr id="21" name="CuadroTexto 3">
            <a:extLst>
              <a:ext uri="{FF2B5EF4-FFF2-40B4-BE49-F238E27FC236}">
                <a16:creationId xmlns:a16="http://schemas.microsoft.com/office/drawing/2014/main" id="{1A767430-242C-98B7-4CF1-32ECCB22EE41}"/>
              </a:ext>
            </a:extLst>
          </p:cNvPr>
          <p:cNvSpPr txBox="1"/>
          <p:nvPr/>
        </p:nvSpPr>
        <p:spPr>
          <a:xfrm>
            <a:off x="8394627" y="6115121"/>
            <a:ext cx="1261884" cy="646331"/>
          </a:xfrm>
          <a:prstGeom prst="rect">
            <a:avLst/>
          </a:prstGeom>
          <a:noFill/>
        </p:spPr>
        <p:txBody>
          <a:bodyPr wrap="none" rtlCol="0">
            <a:spAutoFit/>
          </a:bodyPr>
          <a:lstStyle/>
          <a:p>
            <a:r>
              <a:rPr lang="es-CO" sz="3600" dirty="0">
                <a:solidFill>
                  <a:schemeClr val="accent6"/>
                </a:solidFill>
              </a:rPr>
              <a:t>Edad</a:t>
            </a:r>
            <a:endParaRPr lang="es-419" sz="3600" dirty="0">
              <a:solidFill>
                <a:schemeClr val="accent6"/>
              </a:solidFill>
            </a:endParaRPr>
          </a:p>
        </p:txBody>
      </p:sp>
      <mc:AlternateContent xmlns:mc="http://schemas.openxmlformats.org/markup-compatibility/2006">
        <mc:Choice xmlns:a14="http://schemas.microsoft.com/office/drawing/2010/main" Requires="a14">
          <p:sp>
            <p:nvSpPr>
              <p:cNvPr id="4" name="CuadroTexto 7">
                <a:extLst>
                  <a:ext uri="{FF2B5EF4-FFF2-40B4-BE49-F238E27FC236}">
                    <a16:creationId xmlns:a16="http://schemas.microsoft.com/office/drawing/2014/main" id="{3719B313-1BD7-8F70-FD9E-98D3F3904AB4}"/>
                  </a:ext>
                </a:extLst>
              </p:cNvPr>
              <p:cNvSpPr txBox="1"/>
              <p:nvPr/>
            </p:nvSpPr>
            <p:spPr>
              <a:xfrm>
                <a:off x="1491408" y="2969651"/>
                <a:ext cx="182652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2800" b="1" i="1" smtClean="0">
                          <a:solidFill>
                            <a:schemeClr val="accent5">
                              <a:lumMod val="75000"/>
                            </a:schemeClr>
                          </a:solidFill>
                          <a:latin typeface="Cambria Math" panose="02040503050406030204" pitchFamily="18" charset="0"/>
                        </a:rPr>
                        <m:t>𝑺</m:t>
                      </m:r>
                      <m:d>
                        <m:dPr>
                          <m:ctrlPr>
                            <a:rPr lang="es-CO" sz="2800" b="1" i="1" smtClean="0">
                              <a:solidFill>
                                <a:schemeClr val="accent5">
                                  <a:lumMod val="75000"/>
                                </a:schemeClr>
                              </a:solidFill>
                              <a:latin typeface="Cambria Math" panose="02040503050406030204" pitchFamily="18" charset="0"/>
                            </a:rPr>
                          </m:ctrlPr>
                        </m:dPr>
                        <m:e>
                          <m:r>
                            <a:rPr lang="es-CO" sz="2800" b="1" i="1" smtClean="0">
                              <a:solidFill>
                                <a:schemeClr val="accent5">
                                  <a:lumMod val="75000"/>
                                </a:schemeClr>
                              </a:solidFill>
                              <a:latin typeface="Cambria Math" panose="02040503050406030204" pitchFamily="18" charset="0"/>
                            </a:rPr>
                            <m:t>𝟎</m:t>
                          </m:r>
                        </m:e>
                      </m:d>
                      <m:r>
                        <a:rPr lang="es-CO" sz="2800" b="1" i="1" smtClean="0">
                          <a:solidFill>
                            <a:schemeClr val="accent5">
                              <a:lumMod val="75000"/>
                            </a:schemeClr>
                          </a:solidFill>
                          <a:latin typeface="Cambria Math" panose="02040503050406030204" pitchFamily="18" charset="0"/>
                        </a:rPr>
                        <m:t>=</m:t>
                      </m:r>
                      <m:r>
                        <a:rPr lang="es-CO" sz="2800" b="1" i="1" smtClean="0">
                          <a:solidFill>
                            <a:schemeClr val="accent5">
                              <a:lumMod val="75000"/>
                            </a:schemeClr>
                          </a:solidFill>
                          <a:latin typeface="Cambria Math" panose="02040503050406030204" pitchFamily="18" charset="0"/>
                        </a:rPr>
                        <m:t>𝟏</m:t>
                      </m:r>
                    </m:oMath>
                  </m:oMathPara>
                </a14:m>
                <a:endParaRPr lang="es-419" sz="2800" dirty="0">
                  <a:solidFill>
                    <a:schemeClr val="accent5">
                      <a:lumMod val="75000"/>
                    </a:schemeClr>
                  </a:solidFill>
                </a:endParaRPr>
              </a:p>
            </p:txBody>
          </p:sp>
        </mc:Choice>
        <mc:Fallback>
          <p:sp>
            <p:nvSpPr>
              <p:cNvPr id="4" name="CuadroTexto 7">
                <a:extLst>
                  <a:ext uri="{FF2B5EF4-FFF2-40B4-BE49-F238E27FC236}">
                    <a16:creationId xmlns:a16="http://schemas.microsoft.com/office/drawing/2014/main" id="{3719B313-1BD7-8F70-FD9E-98D3F3904AB4}"/>
                  </a:ext>
                </a:extLst>
              </p:cNvPr>
              <p:cNvSpPr txBox="1">
                <a:spLocks noRot="1" noChangeAspect="1" noMove="1" noResize="1" noEditPoints="1" noAdjustHandles="1" noChangeArrowheads="1" noChangeShapeType="1" noTextEdit="1"/>
              </p:cNvSpPr>
              <p:nvPr/>
            </p:nvSpPr>
            <p:spPr>
              <a:xfrm>
                <a:off x="1491408" y="2969651"/>
                <a:ext cx="1826527" cy="523220"/>
              </a:xfrm>
              <a:prstGeom prst="rect">
                <a:avLst/>
              </a:prstGeom>
              <a:blipFill>
                <a:blip r:embed="rId5"/>
                <a:stretch>
                  <a:fillRect/>
                </a:stretch>
              </a:blipFill>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22" name="CuadroTexto 7">
                <a:extLst>
                  <a:ext uri="{FF2B5EF4-FFF2-40B4-BE49-F238E27FC236}">
                    <a16:creationId xmlns:a16="http://schemas.microsoft.com/office/drawing/2014/main" id="{AF202C29-D3FD-B92C-A68F-B9B8ED710077}"/>
                  </a:ext>
                </a:extLst>
              </p:cNvPr>
              <p:cNvSpPr txBox="1"/>
              <p:nvPr/>
            </p:nvSpPr>
            <p:spPr>
              <a:xfrm>
                <a:off x="8221953" y="5571425"/>
                <a:ext cx="182652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2800" b="1" i="1" smtClean="0">
                          <a:solidFill>
                            <a:schemeClr val="accent5">
                              <a:lumMod val="75000"/>
                            </a:schemeClr>
                          </a:solidFill>
                          <a:latin typeface="Cambria Math" panose="02040503050406030204" pitchFamily="18" charset="0"/>
                        </a:rPr>
                        <m:t>𝑺</m:t>
                      </m:r>
                      <m:r>
                        <a:rPr lang="es-ES" sz="2800" b="1" i="1" smtClean="0">
                          <a:solidFill>
                            <a:schemeClr val="accent5">
                              <a:lumMod val="75000"/>
                            </a:schemeClr>
                          </a:solidFill>
                          <a:latin typeface="Cambria Math" panose="02040503050406030204" pitchFamily="18" charset="0"/>
                        </a:rPr>
                        <m:t>→</m:t>
                      </m:r>
                      <m:r>
                        <a:rPr lang="es-ES" sz="2800" b="1" i="1" smtClean="0">
                          <a:solidFill>
                            <a:schemeClr val="accent5">
                              <a:lumMod val="75000"/>
                            </a:schemeClr>
                          </a:solidFill>
                          <a:latin typeface="Cambria Math" panose="02040503050406030204" pitchFamily="18" charset="0"/>
                        </a:rPr>
                        <m:t>𝟎</m:t>
                      </m:r>
                    </m:oMath>
                  </m:oMathPara>
                </a14:m>
                <a:endParaRPr lang="es-419" sz="2800" dirty="0">
                  <a:solidFill>
                    <a:schemeClr val="accent5">
                      <a:lumMod val="75000"/>
                    </a:schemeClr>
                  </a:solidFill>
                </a:endParaRPr>
              </a:p>
            </p:txBody>
          </p:sp>
        </mc:Choice>
        <mc:Fallback>
          <p:sp>
            <p:nvSpPr>
              <p:cNvPr id="22" name="CuadroTexto 7">
                <a:extLst>
                  <a:ext uri="{FF2B5EF4-FFF2-40B4-BE49-F238E27FC236}">
                    <a16:creationId xmlns:a16="http://schemas.microsoft.com/office/drawing/2014/main" id="{AF202C29-D3FD-B92C-A68F-B9B8ED710077}"/>
                  </a:ext>
                </a:extLst>
              </p:cNvPr>
              <p:cNvSpPr txBox="1">
                <a:spLocks noRot="1" noChangeAspect="1" noMove="1" noResize="1" noEditPoints="1" noAdjustHandles="1" noChangeArrowheads="1" noChangeShapeType="1" noTextEdit="1"/>
              </p:cNvSpPr>
              <p:nvPr/>
            </p:nvSpPr>
            <p:spPr>
              <a:xfrm>
                <a:off x="8221953" y="5571425"/>
                <a:ext cx="1826527" cy="523220"/>
              </a:xfrm>
              <a:prstGeom prst="rect">
                <a:avLst/>
              </a:prstGeom>
              <a:blipFill>
                <a:blip r:embed="rId6"/>
                <a:stretch>
                  <a:fillRect/>
                </a:stretch>
              </a:blipFill>
            </p:spPr>
            <p:txBody>
              <a:bodyPr/>
              <a:lstStyle/>
              <a:p>
                <a:r>
                  <a:rPr lang="es-ES_tradnl">
                    <a:noFill/>
                  </a:rPr>
                  <a:t> </a:t>
                </a:r>
              </a:p>
            </p:txBody>
          </p:sp>
        </mc:Fallback>
      </mc:AlternateContent>
    </p:spTree>
    <p:extLst>
      <p:ext uri="{BB962C8B-B14F-4D97-AF65-F5344CB8AC3E}">
        <p14:creationId xmlns:p14="http://schemas.microsoft.com/office/powerpoint/2010/main" val="181766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6F4773E-0A1F-237A-ADCD-01C07ACE1C68}"/>
              </a:ext>
            </a:extLst>
          </p:cNvPr>
          <p:cNvGrpSpPr/>
          <p:nvPr/>
        </p:nvGrpSpPr>
        <p:grpSpPr>
          <a:xfrm>
            <a:off x="0" y="1164920"/>
            <a:ext cx="12192000" cy="1475673"/>
            <a:chOff x="0" y="1164920"/>
            <a:chExt cx="12192000" cy="1475673"/>
          </a:xfrm>
        </p:grpSpPr>
        <p:sp>
          <p:nvSpPr>
            <p:cNvPr id="18" name="Rectangle 17">
              <a:extLst>
                <a:ext uri="{FF2B5EF4-FFF2-40B4-BE49-F238E27FC236}">
                  <a16:creationId xmlns:a16="http://schemas.microsoft.com/office/drawing/2014/main" id="{357E9FC0-99C0-12F9-4FC7-BA9A6856A9BE}"/>
                </a:ext>
              </a:extLst>
            </p:cNvPr>
            <p:cNvSpPr/>
            <p:nvPr/>
          </p:nvSpPr>
          <p:spPr>
            <a:xfrm>
              <a:off x="0" y="1164920"/>
              <a:ext cx="12192000" cy="14756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Rectangle 18">
              <a:extLst>
                <a:ext uri="{FF2B5EF4-FFF2-40B4-BE49-F238E27FC236}">
                  <a16:creationId xmlns:a16="http://schemas.microsoft.com/office/drawing/2014/main" id="{18613728-4D69-DEEE-94B6-242669631DE6}"/>
                </a:ext>
              </a:extLst>
            </p:cNvPr>
            <p:cNvSpPr/>
            <p:nvPr/>
          </p:nvSpPr>
          <p:spPr>
            <a:xfrm>
              <a:off x="119701" y="1217332"/>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8">
              <a:extLst>
                <a:ext uri="{FF2B5EF4-FFF2-40B4-BE49-F238E27FC236}">
                  <a16:creationId xmlns:a16="http://schemas.microsoft.com/office/drawing/2014/main" id="{751DBC1B-7AD7-94FC-1F9A-D76B71D2C01B}"/>
                </a:ext>
              </a:extLst>
            </p:cNvPr>
            <p:cNvSpPr/>
            <p:nvPr/>
          </p:nvSpPr>
          <p:spPr>
            <a:xfrm>
              <a:off x="119701" y="1673214"/>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C925DDD-5063-F7FD-B32A-9AB868B7B4BA}"/>
                </a:ext>
              </a:extLst>
            </p:cNvPr>
            <p:cNvSpPr/>
            <p:nvPr/>
          </p:nvSpPr>
          <p:spPr>
            <a:xfrm>
              <a:off x="119701" y="2119226"/>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28C64D0-1A67-C01B-912B-F3E0AA3F2527}"/>
                </a:ext>
              </a:extLst>
            </p:cNvPr>
            <p:cNvCxnSpPr/>
            <p:nvPr/>
          </p:nvCxnSpPr>
          <p:spPr>
            <a:xfrm>
              <a:off x="82783"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Caso A: Descriptor </a:t>
            </a:r>
            <a:r>
              <a:rPr lang="es-MX" dirty="0">
                <a:solidFill>
                  <a:srgbClr val="942978"/>
                </a:solidFill>
              </a:rPr>
              <a:t>Computacional</a:t>
            </a:r>
            <a:r>
              <a:rPr lang="es-MX" dirty="0"/>
              <a:t> - f</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3614432" y="1277245"/>
            <a:ext cx="8411083" cy="474425"/>
          </a:xfrm>
        </p:spPr>
        <p:txBody>
          <a:bodyPr/>
          <a:lstStyle/>
          <a:p>
            <a:pPr algn="ctr"/>
            <a:r>
              <a:rPr lang="es-CO" sz="2400" b="1" dirty="0"/>
              <a:t>Función de </a:t>
            </a:r>
            <a:r>
              <a:rPr lang="es-CO" sz="2400" b="1" u="sng" dirty="0"/>
              <a:t>Densidad</a:t>
            </a:r>
            <a:r>
              <a:rPr lang="es-CO" sz="2400" b="1" dirty="0"/>
              <a:t>: %</a:t>
            </a:r>
            <a:endParaRPr lang="es-ES" sz="2400" b="1" dirty="0"/>
          </a:p>
        </p:txBody>
      </p:sp>
      <p:sp>
        <p:nvSpPr>
          <p:cNvPr id="10" name="Up Arrow 21">
            <a:extLst>
              <a:ext uri="{FF2B5EF4-FFF2-40B4-BE49-F238E27FC236}">
                <a16:creationId xmlns:a16="http://schemas.microsoft.com/office/drawing/2014/main" id="{2513CFE1-D5DE-1AF6-0226-9199E69E4338}"/>
              </a:ext>
            </a:extLst>
          </p:cNvPr>
          <p:cNvSpPr/>
          <p:nvPr/>
        </p:nvSpPr>
        <p:spPr>
          <a:xfrm>
            <a:off x="1459566" y="2855183"/>
            <a:ext cx="412173" cy="3249468"/>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38">
            <a:extLst>
              <a:ext uri="{FF2B5EF4-FFF2-40B4-BE49-F238E27FC236}">
                <a16:creationId xmlns:a16="http://schemas.microsoft.com/office/drawing/2014/main" id="{62B868DE-B258-09C4-9F70-EB35ED97FF1A}"/>
              </a:ext>
            </a:extLst>
          </p:cNvPr>
          <p:cNvSpPr/>
          <p:nvPr/>
        </p:nvSpPr>
        <p:spPr>
          <a:xfrm rot="5400000">
            <a:off x="5554680" y="2064761"/>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41">
            <a:extLst>
              <a:ext uri="{FF2B5EF4-FFF2-40B4-BE49-F238E27FC236}">
                <a16:creationId xmlns:a16="http://schemas.microsoft.com/office/drawing/2014/main" id="{4C4EFB3C-C28B-6C4C-5DBB-2F438284097F}"/>
              </a:ext>
            </a:extLst>
          </p:cNvPr>
          <p:cNvCxnSpPr>
            <a:cxnSpLocks/>
          </p:cNvCxnSpPr>
          <p:nvPr/>
        </p:nvCxnSpPr>
        <p:spPr>
          <a:xfrm>
            <a:off x="1759170" y="3598432"/>
            <a:ext cx="1583964"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8D73D83E-1667-16F3-5498-7E47C53A6F8F}"/>
              </a:ext>
            </a:extLst>
          </p:cNvPr>
          <p:cNvCxnSpPr>
            <a:cxnSpLocks/>
          </p:cNvCxnSpPr>
          <p:nvPr/>
        </p:nvCxnSpPr>
        <p:spPr>
          <a:xfrm>
            <a:off x="1759170" y="4102584"/>
            <a:ext cx="26245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207CAB45-E576-897D-8B3A-C4B3DE9B3F88}"/>
              </a:ext>
            </a:extLst>
          </p:cNvPr>
          <p:cNvCxnSpPr>
            <a:cxnSpLocks/>
          </p:cNvCxnSpPr>
          <p:nvPr/>
        </p:nvCxnSpPr>
        <p:spPr>
          <a:xfrm>
            <a:off x="1759170" y="4354660"/>
            <a:ext cx="21290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213EFDA3-4393-F1A6-36A7-DCE64952CFDB}"/>
              </a:ext>
            </a:extLst>
          </p:cNvPr>
          <p:cNvCxnSpPr>
            <a:cxnSpLocks/>
          </p:cNvCxnSpPr>
          <p:nvPr/>
        </p:nvCxnSpPr>
        <p:spPr>
          <a:xfrm>
            <a:off x="1759170" y="4858812"/>
            <a:ext cx="3220479"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48">
            <a:extLst>
              <a:ext uri="{FF2B5EF4-FFF2-40B4-BE49-F238E27FC236}">
                <a16:creationId xmlns:a16="http://schemas.microsoft.com/office/drawing/2014/main" id="{E3B33576-7580-7162-B93E-BA0369AE868A}"/>
              </a:ext>
            </a:extLst>
          </p:cNvPr>
          <p:cNvCxnSpPr>
            <a:cxnSpLocks/>
          </p:cNvCxnSpPr>
          <p:nvPr/>
        </p:nvCxnSpPr>
        <p:spPr>
          <a:xfrm>
            <a:off x="1759170" y="3850508"/>
            <a:ext cx="43877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50">
            <a:extLst>
              <a:ext uri="{FF2B5EF4-FFF2-40B4-BE49-F238E27FC236}">
                <a16:creationId xmlns:a16="http://schemas.microsoft.com/office/drawing/2014/main" id="{50E33914-9C7B-7C6A-A7E7-767F2DA4BEB9}"/>
              </a:ext>
            </a:extLst>
          </p:cNvPr>
          <p:cNvCxnSpPr>
            <a:cxnSpLocks/>
          </p:cNvCxnSpPr>
          <p:nvPr/>
        </p:nvCxnSpPr>
        <p:spPr>
          <a:xfrm>
            <a:off x="1759170" y="4606736"/>
            <a:ext cx="35114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7A84792A-B1FE-3C90-22BE-C356AECBF831}"/>
              </a:ext>
            </a:extLst>
          </p:cNvPr>
          <p:cNvCxnSpPr>
            <a:cxnSpLocks/>
          </p:cNvCxnSpPr>
          <p:nvPr/>
        </p:nvCxnSpPr>
        <p:spPr>
          <a:xfrm>
            <a:off x="1759170" y="5110888"/>
            <a:ext cx="4037716"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5" name="Straight Connector 54">
            <a:extLst>
              <a:ext uri="{FF2B5EF4-FFF2-40B4-BE49-F238E27FC236}">
                <a16:creationId xmlns:a16="http://schemas.microsoft.com/office/drawing/2014/main" id="{5962BAE2-E6AF-7E66-0823-27726B6D43E5}"/>
              </a:ext>
            </a:extLst>
          </p:cNvPr>
          <p:cNvCxnSpPr>
            <a:cxnSpLocks/>
          </p:cNvCxnSpPr>
          <p:nvPr/>
        </p:nvCxnSpPr>
        <p:spPr>
          <a:xfrm>
            <a:off x="1759170" y="5362964"/>
            <a:ext cx="3258398"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0217B697-7FE6-0DF4-32A7-E52AA35D8D25}"/>
              </a:ext>
            </a:extLst>
          </p:cNvPr>
          <p:cNvCxnSpPr>
            <a:cxnSpLocks/>
          </p:cNvCxnSpPr>
          <p:nvPr/>
        </p:nvCxnSpPr>
        <p:spPr>
          <a:xfrm>
            <a:off x="1759170" y="5615040"/>
            <a:ext cx="49001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8" name="Straight Connector 57">
            <a:extLst>
              <a:ext uri="{FF2B5EF4-FFF2-40B4-BE49-F238E27FC236}">
                <a16:creationId xmlns:a16="http://schemas.microsoft.com/office/drawing/2014/main" id="{12E7A95E-59D7-4AC8-0E2A-676818C79DB8}"/>
              </a:ext>
            </a:extLst>
          </p:cNvPr>
          <p:cNvCxnSpPr>
            <a:cxnSpLocks/>
          </p:cNvCxnSpPr>
          <p:nvPr/>
        </p:nvCxnSpPr>
        <p:spPr>
          <a:xfrm>
            <a:off x="1759170" y="5867114"/>
            <a:ext cx="65003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6">
            <a:extLst>
              <a:ext uri="{FF2B5EF4-FFF2-40B4-BE49-F238E27FC236}">
                <a16:creationId xmlns:a16="http://schemas.microsoft.com/office/drawing/2014/main" id="{B3A90A7D-94D4-6EF6-EF64-E1F07A9101E6}"/>
              </a:ext>
            </a:extLst>
          </p:cNvPr>
          <p:cNvCxnSpPr/>
          <p:nvPr/>
        </p:nvCxnSpPr>
        <p:spPr>
          <a:xfrm>
            <a:off x="3230439" y="2954193"/>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9">
            <a:extLst>
              <a:ext uri="{FF2B5EF4-FFF2-40B4-BE49-F238E27FC236}">
                <a16:creationId xmlns:a16="http://schemas.microsoft.com/office/drawing/2014/main" id="{41695A30-5852-5439-5803-A3C8D8C45507}"/>
              </a:ext>
            </a:extLst>
          </p:cNvPr>
          <p:cNvCxnSpPr/>
          <p:nvPr/>
        </p:nvCxnSpPr>
        <p:spPr>
          <a:xfrm>
            <a:off x="8380866" y="2936493"/>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91E1C299-DC79-156D-E8E7-A47AB1546225}"/>
              </a:ext>
            </a:extLst>
          </p:cNvPr>
          <p:cNvSpPr txBox="1"/>
          <p:nvPr/>
        </p:nvSpPr>
        <p:spPr>
          <a:xfrm>
            <a:off x="882657" y="3259270"/>
            <a:ext cx="774571" cy="369332"/>
          </a:xfrm>
          <a:prstGeom prst="rect">
            <a:avLst/>
          </a:prstGeom>
          <a:noFill/>
        </p:spPr>
        <p:txBody>
          <a:bodyPr wrap="none" rtlCol="0">
            <a:spAutoFit/>
          </a:bodyPr>
          <a:lstStyle/>
          <a:p>
            <a:r>
              <a:rPr lang="es-CO" dirty="0"/>
              <a:t>100%</a:t>
            </a:r>
            <a:endParaRPr lang="es-419" dirty="0"/>
          </a:p>
        </p:txBody>
      </p:sp>
      <p:sp>
        <p:nvSpPr>
          <p:cNvPr id="6" name="CuadroTexto 5">
            <a:extLst>
              <a:ext uri="{FF2B5EF4-FFF2-40B4-BE49-F238E27FC236}">
                <a16:creationId xmlns:a16="http://schemas.microsoft.com/office/drawing/2014/main" id="{AEE6158E-24FF-12BC-2210-88FD57C88BD1}"/>
              </a:ext>
            </a:extLst>
          </p:cNvPr>
          <p:cNvSpPr txBox="1"/>
          <p:nvPr/>
        </p:nvSpPr>
        <p:spPr>
          <a:xfrm>
            <a:off x="1010896" y="5840468"/>
            <a:ext cx="518091" cy="369332"/>
          </a:xfrm>
          <a:prstGeom prst="rect">
            <a:avLst/>
          </a:prstGeom>
          <a:noFill/>
        </p:spPr>
        <p:txBody>
          <a:bodyPr wrap="none" rtlCol="0">
            <a:spAutoFit/>
          </a:bodyPr>
          <a:lstStyle/>
          <a:p>
            <a:r>
              <a:rPr lang="es-CO" dirty="0"/>
              <a:t>0%</a:t>
            </a:r>
            <a:endParaRPr lang="es-419" dirty="0"/>
          </a:p>
        </p:txBody>
      </p:sp>
      <p:grpSp>
        <p:nvGrpSpPr>
          <p:cNvPr id="51" name="Group 18">
            <a:extLst>
              <a:ext uri="{FF2B5EF4-FFF2-40B4-BE49-F238E27FC236}">
                <a16:creationId xmlns:a16="http://schemas.microsoft.com/office/drawing/2014/main" id="{C98BE27A-C454-05A2-6D2E-C916777BCF2A}"/>
              </a:ext>
            </a:extLst>
          </p:cNvPr>
          <p:cNvGrpSpPr/>
          <p:nvPr/>
        </p:nvGrpSpPr>
        <p:grpSpPr>
          <a:xfrm>
            <a:off x="3322531" y="6201291"/>
            <a:ext cx="4947967" cy="174877"/>
            <a:chOff x="5495945" y="5793076"/>
            <a:chExt cx="4947967" cy="174877"/>
          </a:xfrm>
        </p:grpSpPr>
        <p:grpSp>
          <p:nvGrpSpPr>
            <p:cNvPr id="52" name="Group 13">
              <a:extLst>
                <a:ext uri="{FF2B5EF4-FFF2-40B4-BE49-F238E27FC236}">
                  <a16:creationId xmlns:a16="http://schemas.microsoft.com/office/drawing/2014/main" id="{A4E61537-C234-EA39-C7FA-DB81EEBBDE82}"/>
                </a:ext>
              </a:extLst>
            </p:cNvPr>
            <p:cNvGrpSpPr/>
            <p:nvPr/>
          </p:nvGrpSpPr>
          <p:grpSpPr>
            <a:xfrm>
              <a:off x="5495945" y="5793076"/>
              <a:ext cx="3687219" cy="174877"/>
              <a:chOff x="6561859" y="2311977"/>
              <a:chExt cx="3687219" cy="174877"/>
            </a:xfrm>
            <a:noFill/>
          </p:grpSpPr>
          <p:sp>
            <p:nvSpPr>
              <p:cNvPr id="57" name="Left Bracket 1">
                <a:extLst>
                  <a:ext uri="{FF2B5EF4-FFF2-40B4-BE49-F238E27FC236}">
                    <a16:creationId xmlns:a16="http://schemas.microsoft.com/office/drawing/2014/main" id="{3E8570C3-F152-8AEB-1100-B4DE0A9C6867}"/>
                  </a:ext>
                </a:extLst>
              </p:cNvPr>
              <p:cNvSpPr/>
              <p:nvPr/>
            </p:nvSpPr>
            <p:spPr>
              <a:xfrm rot="16200000">
                <a:off x="6754091" y="2119745"/>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8" name="Left Bracket 5">
                <a:extLst>
                  <a:ext uri="{FF2B5EF4-FFF2-40B4-BE49-F238E27FC236}">
                    <a16:creationId xmlns:a16="http://schemas.microsoft.com/office/drawing/2014/main" id="{99EEE345-22FF-236C-204D-5B77832AC098}"/>
                  </a:ext>
                </a:extLst>
              </p:cNvPr>
              <p:cNvSpPr/>
              <p:nvPr/>
            </p:nvSpPr>
            <p:spPr>
              <a:xfrm rot="16200000">
                <a:off x="7388114" y="2137479"/>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9" name="Left Bracket 7">
                <a:extLst>
                  <a:ext uri="{FF2B5EF4-FFF2-40B4-BE49-F238E27FC236}">
                    <a16:creationId xmlns:a16="http://schemas.microsoft.com/office/drawing/2014/main" id="{8B399DF8-E816-DED5-DF84-45C8B580F82C}"/>
                  </a:ext>
                </a:extLst>
              </p:cNvPr>
              <p:cNvSpPr/>
              <p:nvPr/>
            </p:nvSpPr>
            <p:spPr>
              <a:xfrm rot="16200000">
                <a:off x="8026992" y="2128124"/>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0" name="Left Bracket 8">
                <a:extLst>
                  <a:ext uri="{FF2B5EF4-FFF2-40B4-BE49-F238E27FC236}">
                    <a16:creationId xmlns:a16="http://schemas.microsoft.com/office/drawing/2014/main" id="{BC5D8343-3591-5CE2-7585-89C675619B64}"/>
                  </a:ext>
                </a:extLst>
              </p:cNvPr>
              <p:cNvSpPr/>
              <p:nvPr/>
            </p:nvSpPr>
            <p:spPr>
              <a:xfrm rot="16200000">
                <a:off x="8661015" y="2145858"/>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1" name="Left Bracket 10">
                <a:extLst>
                  <a:ext uri="{FF2B5EF4-FFF2-40B4-BE49-F238E27FC236}">
                    <a16:creationId xmlns:a16="http://schemas.microsoft.com/office/drawing/2014/main" id="{83E1155F-8288-A418-D0B9-651F247EAB55}"/>
                  </a:ext>
                </a:extLst>
              </p:cNvPr>
              <p:cNvSpPr/>
              <p:nvPr/>
            </p:nvSpPr>
            <p:spPr>
              <a:xfrm rot="16200000">
                <a:off x="9277350" y="2131415"/>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2" name="Left Bracket 12">
                <a:extLst>
                  <a:ext uri="{FF2B5EF4-FFF2-40B4-BE49-F238E27FC236}">
                    <a16:creationId xmlns:a16="http://schemas.microsoft.com/office/drawing/2014/main" id="{C28E7044-427A-3F04-FB9A-4E4E9A9F664A}"/>
                  </a:ext>
                </a:extLst>
              </p:cNvPr>
              <p:cNvSpPr/>
              <p:nvPr/>
            </p:nvSpPr>
            <p:spPr>
              <a:xfrm rot="16200000">
                <a:off x="9911373" y="2149149"/>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grpSp>
        <p:sp>
          <p:nvSpPr>
            <p:cNvPr id="53" name="Left Bracket 15">
              <a:extLst>
                <a:ext uri="{FF2B5EF4-FFF2-40B4-BE49-F238E27FC236}">
                  <a16:creationId xmlns:a16="http://schemas.microsoft.com/office/drawing/2014/main" id="{B64B713C-DC52-8B8D-1CDB-C3DECE3D3C6F}"/>
                </a:ext>
              </a:extLst>
            </p:cNvPr>
            <p:cNvSpPr/>
            <p:nvPr/>
          </p:nvSpPr>
          <p:spPr>
            <a:xfrm rot="16200000">
              <a:off x="9479481" y="5623665"/>
              <a:ext cx="145473" cy="529937"/>
            </a:xfrm>
            <a:prstGeom prst="leftBracket">
              <a:avLst/>
            </a:prstGeom>
            <a:no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6" name="Left Bracket 16">
              <a:extLst>
                <a:ext uri="{FF2B5EF4-FFF2-40B4-BE49-F238E27FC236}">
                  <a16:creationId xmlns:a16="http://schemas.microsoft.com/office/drawing/2014/main" id="{3659E248-185E-EFFE-804D-50FD47A4E095}"/>
                </a:ext>
              </a:extLst>
            </p:cNvPr>
            <p:cNvSpPr/>
            <p:nvPr/>
          </p:nvSpPr>
          <p:spPr>
            <a:xfrm rot="16200000">
              <a:off x="10106207" y="5630004"/>
              <a:ext cx="145473" cy="529937"/>
            </a:xfrm>
            <a:prstGeom prst="leftBracket">
              <a:avLst/>
            </a:prstGeom>
            <a:no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grpSp>
      <mc:AlternateContent xmlns:mc="http://schemas.openxmlformats.org/markup-compatibility/2006">
        <mc:Choice xmlns:a14="http://schemas.microsoft.com/office/drawing/2010/main" Requires="a14">
          <p:sp>
            <p:nvSpPr>
              <p:cNvPr id="66" name="CuadroTexto 65">
                <a:extLst>
                  <a:ext uri="{FF2B5EF4-FFF2-40B4-BE49-F238E27FC236}">
                    <a16:creationId xmlns:a16="http://schemas.microsoft.com/office/drawing/2014/main" id="{82BB15CA-0BE4-C153-A480-D2F3EDA2FC23}"/>
                  </a:ext>
                </a:extLst>
              </p:cNvPr>
              <p:cNvSpPr txBox="1"/>
              <p:nvPr/>
            </p:nvSpPr>
            <p:spPr>
              <a:xfrm>
                <a:off x="2817850" y="6341726"/>
                <a:ext cx="2845651" cy="461665"/>
              </a:xfrm>
              <a:prstGeom prst="rect">
                <a:avLst/>
              </a:prstGeom>
              <a:noFill/>
              <a:ln>
                <a:noFill/>
              </a:ln>
            </p:spPr>
            <p:txBody>
              <a:bodyPr wrap="none" rtlCol="0">
                <a:spAutoFit/>
              </a:bodyPr>
              <a:lstStyle/>
              <a:p>
                <a14:m>
                  <m:oMath xmlns:m="http://schemas.openxmlformats.org/officeDocument/2006/math">
                    <m:r>
                      <a:rPr lang="es-CO" sz="2400" b="1" i="1" smtClean="0">
                        <a:solidFill>
                          <a:schemeClr val="accent5">
                            <a:lumMod val="75000"/>
                          </a:schemeClr>
                        </a:solidFill>
                        <a:latin typeface="Cambria Math" panose="02040503050406030204" pitchFamily="18" charset="0"/>
                      </a:rPr>
                      <m:t>𝒋</m:t>
                    </m:r>
                  </m:oMath>
                </a14:m>
                <a:r>
                  <a:rPr lang="es-CO" sz="2400" b="1" i="1" dirty="0">
                    <a:solidFill>
                      <a:schemeClr val="accent5">
                        <a:lumMod val="75000"/>
                      </a:schemeClr>
                    </a:solidFill>
                  </a:rPr>
                  <a:t>       1     2   ………</a:t>
                </a:r>
                <a:endParaRPr lang="es-419" sz="2400" b="1" i="1" dirty="0">
                  <a:solidFill>
                    <a:schemeClr val="accent5">
                      <a:lumMod val="75000"/>
                    </a:schemeClr>
                  </a:solidFill>
                </a:endParaRPr>
              </a:p>
            </p:txBody>
          </p:sp>
        </mc:Choice>
        <mc:Fallback>
          <p:sp>
            <p:nvSpPr>
              <p:cNvPr id="66" name="CuadroTexto 65">
                <a:extLst>
                  <a:ext uri="{FF2B5EF4-FFF2-40B4-BE49-F238E27FC236}">
                    <a16:creationId xmlns:a16="http://schemas.microsoft.com/office/drawing/2014/main" id="{82BB15CA-0BE4-C153-A480-D2F3EDA2FC23}"/>
                  </a:ext>
                </a:extLst>
              </p:cNvPr>
              <p:cNvSpPr txBox="1">
                <a:spLocks noRot="1" noChangeAspect="1" noMove="1" noResize="1" noEditPoints="1" noAdjustHandles="1" noChangeArrowheads="1" noChangeShapeType="1" noTextEdit="1"/>
              </p:cNvSpPr>
              <p:nvPr/>
            </p:nvSpPr>
            <p:spPr>
              <a:xfrm>
                <a:off x="2817850" y="6341726"/>
                <a:ext cx="2845651" cy="461665"/>
              </a:xfrm>
              <a:prstGeom prst="rect">
                <a:avLst/>
              </a:prstGeom>
              <a:blipFill>
                <a:blip r:embed="rId3"/>
                <a:stretch>
                  <a:fillRect l="-1333" t="-10811" r="-2667" b="-27027"/>
                </a:stretch>
              </a:blipFill>
              <a:ln>
                <a:noFill/>
              </a:ln>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68" name="CuadroTexto 67">
                <a:extLst>
                  <a:ext uri="{FF2B5EF4-FFF2-40B4-BE49-F238E27FC236}">
                    <a16:creationId xmlns:a16="http://schemas.microsoft.com/office/drawing/2014/main" id="{B2B8F6A3-C589-E5F5-2752-E9D0DC961FEB}"/>
                  </a:ext>
                </a:extLst>
              </p:cNvPr>
              <p:cNvSpPr txBox="1"/>
              <p:nvPr/>
            </p:nvSpPr>
            <p:spPr>
              <a:xfrm>
                <a:off x="4816182" y="1695043"/>
                <a:ext cx="6094428" cy="731932"/>
              </a:xfrm>
              <a:prstGeom prst="rect">
                <a:avLst/>
              </a:prstGeom>
              <a:noFill/>
            </p:spPr>
            <p:txBody>
              <a:bodyPr wrap="square">
                <a:spAutoFit/>
              </a:bodyPr>
              <a:lstStyle/>
              <a:p>
                <a:pPr algn="ctr"/>
                <a:r>
                  <a:rPr lang="es-CO" sz="2800" b="1" dirty="0"/>
                  <a:t>f</a:t>
                </a:r>
                <a14:m>
                  <m:oMath xmlns:m="http://schemas.openxmlformats.org/officeDocument/2006/math">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𝒋</m:t>
                        </m:r>
                      </m:e>
                    </m:d>
                    <m:r>
                      <a:rPr lang="es-CO" sz="2800" b="1" i="1" smtClean="0">
                        <a:latin typeface="Cambria Math" panose="02040503050406030204" pitchFamily="18" charset="0"/>
                      </a:rPr>
                      <m:t>=</m:t>
                    </m:r>
                    <m:r>
                      <a:rPr lang="es-CO" sz="2800" b="1" i="1" smtClean="0">
                        <a:latin typeface="Cambria Math" panose="02040503050406030204" pitchFamily="18" charset="0"/>
                      </a:rPr>
                      <m:t>𝑷</m:t>
                    </m:r>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𝑻</m:t>
                        </m:r>
                        <m:r>
                          <a:rPr lang="es-CO" sz="2800" b="1" i="1" smtClean="0">
                            <a:latin typeface="Cambria Math" panose="02040503050406030204" pitchFamily="18" charset="0"/>
                          </a:rPr>
                          <m:t>=</m:t>
                        </m:r>
                        <m:r>
                          <a:rPr lang="es-CO" sz="2800" b="1" i="1" smtClean="0">
                            <a:latin typeface="Cambria Math" panose="02040503050406030204" pitchFamily="18" charset="0"/>
                          </a:rPr>
                          <m:t>𝒋</m:t>
                        </m:r>
                      </m:e>
                    </m:d>
                    <m:r>
                      <a:rPr lang="es-CO" sz="2800" b="1" i="1" smtClean="0">
                        <a:latin typeface="Cambria Math" panose="02040503050406030204" pitchFamily="18" charset="0"/>
                      </a:rPr>
                      <m:t>=</m:t>
                    </m:r>
                    <m:f>
                      <m:fPr>
                        <m:ctrlPr>
                          <a:rPr lang="es-CO" sz="2800" b="1" i="1" smtClean="0">
                            <a:latin typeface="Cambria Math" panose="02040503050406030204" pitchFamily="18" charset="0"/>
                          </a:rPr>
                        </m:ctrlPr>
                      </m:fPr>
                      <m:num>
                        <m:r>
                          <a:rPr lang="es-CO" sz="2800" b="1" i="1" smtClean="0">
                            <a:latin typeface="Cambria Math" panose="02040503050406030204" pitchFamily="18" charset="0"/>
                          </a:rPr>
                          <m:t>𝑵𝒔</m:t>
                        </m:r>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𝒋</m:t>
                            </m:r>
                            <m:r>
                              <a:rPr lang="es-CO" sz="2800" b="1" i="1" smtClean="0">
                                <a:latin typeface="Cambria Math" panose="02040503050406030204" pitchFamily="18" charset="0"/>
                              </a:rPr>
                              <m:t>−</m:t>
                            </m:r>
                            <m:r>
                              <a:rPr lang="es-CO" sz="2800" b="1" i="1" smtClean="0">
                                <a:latin typeface="Cambria Math" panose="02040503050406030204" pitchFamily="18" charset="0"/>
                              </a:rPr>
                              <m:t>𝟏</m:t>
                            </m:r>
                          </m:e>
                        </m:d>
                        <m:r>
                          <a:rPr lang="es-CO" sz="2800" b="1" i="1" smtClean="0">
                            <a:latin typeface="Cambria Math" panose="02040503050406030204" pitchFamily="18" charset="0"/>
                          </a:rPr>
                          <m:t>−</m:t>
                        </m:r>
                        <m:r>
                          <a:rPr lang="es-CO" sz="2800" b="1" i="1" smtClean="0">
                            <a:latin typeface="Cambria Math" panose="02040503050406030204" pitchFamily="18" charset="0"/>
                          </a:rPr>
                          <m:t>𝑵𝒔</m:t>
                        </m:r>
                        <m:r>
                          <a:rPr lang="es-CO" sz="2800" b="1" i="1" smtClean="0">
                            <a:latin typeface="Cambria Math" panose="02040503050406030204" pitchFamily="18" charset="0"/>
                          </a:rPr>
                          <m:t>(</m:t>
                        </m:r>
                        <m:r>
                          <a:rPr lang="es-CO" sz="2800" b="1" i="1" smtClean="0">
                            <a:latin typeface="Cambria Math" panose="02040503050406030204" pitchFamily="18" charset="0"/>
                          </a:rPr>
                          <m:t>𝒋</m:t>
                        </m:r>
                        <m:r>
                          <a:rPr lang="es-CO" sz="2800" b="1" i="1" smtClean="0">
                            <a:latin typeface="Cambria Math" panose="02040503050406030204" pitchFamily="18" charset="0"/>
                          </a:rPr>
                          <m:t>)</m:t>
                        </m:r>
                      </m:num>
                      <m:den>
                        <m:r>
                          <a:rPr lang="es-CO" sz="2800" b="1" i="1" smtClean="0">
                            <a:latin typeface="Cambria Math" panose="02040503050406030204" pitchFamily="18" charset="0"/>
                          </a:rPr>
                          <m:t>𝑵</m:t>
                        </m:r>
                      </m:den>
                    </m:f>
                  </m:oMath>
                </a14:m>
                <a:endParaRPr lang="es-MX" sz="2800" dirty="0"/>
              </a:p>
            </p:txBody>
          </p:sp>
        </mc:Choice>
        <mc:Fallback>
          <p:sp>
            <p:nvSpPr>
              <p:cNvPr id="68" name="CuadroTexto 67">
                <a:extLst>
                  <a:ext uri="{FF2B5EF4-FFF2-40B4-BE49-F238E27FC236}">
                    <a16:creationId xmlns:a16="http://schemas.microsoft.com/office/drawing/2014/main" id="{B2B8F6A3-C589-E5F5-2752-E9D0DC961FEB}"/>
                  </a:ext>
                </a:extLst>
              </p:cNvPr>
              <p:cNvSpPr txBox="1">
                <a:spLocks noRot="1" noChangeAspect="1" noMove="1" noResize="1" noEditPoints="1" noAdjustHandles="1" noChangeArrowheads="1" noChangeShapeType="1" noTextEdit="1"/>
              </p:cNvSpPr>
              <p:nvPr/>
            </p:nvSpPr>
            <p:spPr>
              <a:xfrm>
                <a:off x="4816182" y="1695043"/>
                <a:ext cx="6094428" cy="731932"/>
              </a:xfrm>
              <a:prstGeom prst="rect">
                <a:avLst/>
              </a:prstGeom>
              <a:blipFill>
                <a:blip r:embed="rId4"/>
                <a:stretch>
                  <a:fillRect b="-8475"/>
                </a:stretch>
              </a:blipFill>
            </p:spPr>
            <p:txBody>
              <a:bodyPr/>
              <a:lstStyle/>
              <a:p>
                <a:r>
                  <a:rPr lang="es-ES_tradnl">
                    <a:noFill/>
                  </a:rPr>
                  <a:t> </a:t>
                </a:r>
              </a:p>
            </p:txBody>
          </p:sp>
        </mc:Fallback>
      </mc:AlternateContent>
      <p:sp>
        <p:nvSpPr>
          <p:cNvPr id="7" name="Freeform 5">
            <a:extLst>
              <a:ext uri="{FF2B5EF4-FFF2-40B4-BE49-F238E27FC236}">
                <a16:creationId xmlns:a16="http://schemas.microsoft.com/office/drawing/2014/main" id="{0BC1DDF7-EFC2-8028-64E6-3D8B60F610C2}"/>
              </a:ext>
            </a:extLst>
          </p:cNvPr>
          <p:cNvSpPr/>
          <p:nvPr/>
        </p:nvSpPr>
        <p:spPr>
          <a:xfrm>
            <a:off x="1759170" y="4890824"/>
            <a:ext cx="7824355" cy="1117628"/>
          </a:xfrm>
          <a:custGeom>
            <a:avLst/>
            <a:gdLst>
              <a:gd name="connsiteX0" fmla="*/ 0 w 7824355"/>
              <a:gd name="connsiteY0" fmla="*/ 2212863 h 2233645"/>
              <a:gd name="connsiteX1" fmla="*/ 1122218 w 7824355"/>
              <a:gd name="connsiteY1" fmla="*/ 2160909 h 2233645"/>
              <a:gd name="connsiteX2" fmla="*/ 1527464 w 7824355"/>
              <a:gd name="connsiteY2" fmla="*/ 1963482 h 2233645"/>
              <a:gd name="connsiteX3" fmla="*/ 1859973 w 7824355"/>
              <a:gd name="connsiteY3" fmla="*/ 1412763 h 2233645"/>
              <a:gd name="connsiteX4" fmla="*/ 2171700 w 7824355"/>
              <a:gd name="connsiteY4" fmla="*/ 747745 h 2233645"/>
              <a:gd name="connsiteX5" fmla="*/ 2618509 w 7824355"/>
              <a:gd name="connsiteY5" fmla="*/ 72336 h 2233645"/>
              <a:gd name="connsiteX6" fmla="*/ 3158836 w 7824355"/>
              <a:gd name="connsiteY6" fmla="*/ 113900 h 2233645"/>
              <a:gd name="connsiteX7" fmla="*/ 3792682 w 7824355"/>
              <a:gd name="connsiteY7" fmla="*/ 914000 h 2233645"/>
              <a:gd name="connsiteX8" fmla="*/ 4239491 w 7824355"/>
              <a:gd name="connsiteY8" fmla="*/ 1527063 h 2233645"/>
              <a:gd name="connsiteX9" fmla="*/ 5257800 w 7824355"/>
              <a:gd name="connsiteY9" fmla="*/ 1963482 h 2233645"/>
              <a:gd name="connsiteX10" fmla="*/ 6535882 w 7824355"/>
              <a:gd name="connsiteY10" fmla="*/ 2171300 h 2233645"/>
              <a:gd name="connsiteX11" fmla="*/ 7824355 w 7824355"/>
              <a:gd name="connsiteY11" fmla="*/ 2233645 h 223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4355" h="2233645">
                <a:moveTo>
                  <a:pt x="0" y="2212863"/>
                </a:moveTo>
                <a:cubicBezTo>
                  <a:pt x="433820" y="2207667"/>
                  <a:pt x="867641" y="2202472"/>
                  <a:pt x="1122218" y="2160909"/>
                </a:cubicBezTo>
                <a:cubicBezTo>
                  <a:pt x="1376795" y="2119345"/>
                  <a:pt x="1404505" y="2088173"/>
                  <a:pt x="1527464" y="1963482"/>
                </a:cubicBezTo>
                <a:cubicBezTo>
                  <a:pt x="1650423" y="1838791"/>
                  <a:pt x="1752600" y="1615386"/>
                  <a:pt x="1859973" y="1412763"/>
                </a:cubicBezTo>
                <a:cubicBezTo>
                  <a:pt x="1967346" y="1210140"/>
                  <a:pt x="2045277" y="971149"/>
                  <a:pt x="2171700" y="747745"/>
                </a:cubicBezTo>
                <a:cubicBezTo>
                  <a:pt x="2298123" y="524340"/>
                  <a:pt x="2453986" y="177977"/>
                  <a:pt x="2618509" y="72336"/>
                </a:cubicBezTo>
                <a:cubicBezTo>
                  <a:pt x="2783032" y="-33305"/>
                  <a:pt x="2963140" y="-26377"/>
                  <a:pt x="3158836" y="113900"/>
                </a:cubicBezTo>
                <a:cubicBezTo>
                  <a:pt x="3354532" y="254177"/>
                  <a:pt x="3612573" y="678473"/>
                  <a:pt x="3792682" y="914000"/>
                </a:cubicBezTo>
                <a:cubicBezTo>
                  <a:pt x="3972791" y="1149527"/>
                  <a:pt x="3995305" y="1352149"/>
                  <a:pt x="4239491" y="1527063"/>
                </a:cubicBezTo>
                <a:cubicBezTo>
                  <a:pt x="4483677" y="1701977"/>
                  <a:pt x="4875068" y="1856109"/>
                  <a:pt x="5257800" y="1963482"/>
                </a:cubicBezTo>
                <a:cubicBezTo>
                  <a:pt x="5640532" y="2070855"/>
                  <a:pt x="6108123" y="2126273"/>
                  <a:pt x="6535882" y="2171300"/>
                </a:cubicBezTo>
                <a:cubicBezTo>
                  <a:pt x="6963641" y="2216327"/>
                  <a:pt x="7393998" y="2224986"/>
                  <a:pt x="7824355" y="2233645"/>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3" name="CuadroTexto 3">
            <a:extLst>
              <a:ext uri="{FF2B5EF4-FFF2-40B4-BE49-F238E27FC236}">
                <a16:creationId xmlns:a16="http://schemas.microsoft.com/office/drawing/2014/main" id="{50A2D16B-D5B6-593D-D49E-AED7EEDC27DB}"/>
              </a:ext>
            </a:extLst>
          </p:cNvPr>
          <p:cNvSpPr txBox="1"/>
          <p:nvPr/>
        </p:nvSpPr>
        <p:spPr>
          <a:xfrm>
            <a:off x="8369340" y="6104651"/>
            <a:ext cx="1261884" cy="646331"/>
          </a:xfrm>
          <a:prstGeom prst="rect">
            <a:avLst/>
          </a:prstGeom>
          <a:noFill/>
        </p:spPr>
        <p:txBody>
          <a:bodyPr wrap="none" rtlCol="0">
            <a:spAutoFit/>
          </a:bodyPr>
          <a:lstStyle/>
          <a:p>
            <a:r>
              <a:rPr lang="es-CO" sz="3600" dirty="0">
                <a:solidFill>
                  <a:schemeClr val="accent6"/>
                </a:solidFill>
              </a:rPr>
              <a:t>Edad</a:t>
            </a:r>
            <a:endParaRPr lang="es-419" sz="3600" dirty="0">
              <a:solidFill>
                <a:schemeClr val="accent6"/>
              </a:solidFill>
            </a:endParaRPr>
          </a:p>
        </p:txBody>
      </p:sp>
    </p:spTree>
    <p:extLst>
      <p:ext uri="{BB962C8B-B14F-4D97-AF65-F5344CB8AC3E}">
        <p14:creationId xmlns:p14="http://schemas.microsoft.com/office/powerpoint/2010/main" val="2721983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6F4773E-0A1F-237A-ADCD-01C07ACE1C68}"/>
              </a:ext>
            </a:extLst>
          </p:cNvPr>
          <p:cNvGrpSpPr/>
          <p:nvPr/>
        </p:nvGrpSpPr>
        <p:grpSpPr>
          <a:xfrm>
            <a:off x="0" y="1164920"/>
            <a:ext cx="12192000" cy="1475673"/>
            <a:chOff x="0" y="1164920"/>
            <a:chExt cx="12192000" cy="1475673"/>
          </a:xfrm>
        </p:grpSpPr>
        <p:sp>
          <p:nvSpPr>
            <p:cNvPr id="18" name="Rectangle 17">
              <a:extLst>
                <a:ext uri="{FF2B5EF4-FFF2-40B4-BE49-F238E27FC236}">
                  <a16:creationId xmlns:a16="http://schemas.microsoft.com/office/drawing/2014/main" id="{357E9FC0-99C0-12F9-4FC7-BA9A6856A9BE}"/>
                </a:ext>
              </a:extLst>
            </p:cNvPr>
            <p:cNvSpPr/>
            <p:nvPr/>
          </p:nvSpPr>
          <p:spPr>
            <a:xfrm>
              <a:off x="0" y="1164920"/>
              <a:ext cx="12192000" cy="14756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Rectangle 18">
              <a:extLst>
                <a:ext uri="{FF2B5EF4-FFF2-40B4-BE49-F238E27FC236}">
                  <a16:creationId xmlns:a16="http://schemas.microsoft.com/office/drawing/2014/main" id="{18613728-4D69-DEEE-94B6-242669631DE6}"/>
                </a:ext>
              </a:extLst>
            </p:cNvPr>
            <p:cNvSpPr/>
            <p:nvPr/>
          </p:nvSpPr>
          <p:spPr>
            <a:xfrm>
              <a:off x="119701" y="1217332"/>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8">
              <a:extLst>
                <a:ext uri="{FF2B5EF4-FFF2-40B4-BE49-F238E27FC236}">
                  <a16:creationId xmlns:a16="http://schemas.microsoft.com/office/drawing/2014/main" id="{751DBC1B-7AD7-94FC-1F9A-D76B71D2C01B}"/>
                </a:ext>
              </a:extLst>
            </p:cNvPr>
            <p:cNvSpPr/>
            <p:nvPr/>
          </p:nvSpPr>
          <p:spPr>
            <a:xfrm>
              <a:off x="119701" y="1673214"/>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C925DDD-5063-F7FD-B32A-9AB868B7B4BA}"/>
                </a:ext>
              </a:extLst>
            </p:cNvPr>
            <p:cNvSpPr/>
            <p:nvPr/>
          </p:nvSpPr>
          <p:spPr>
            <a:xfrm>
              <a:off x="119701" y="2119226"/>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28C64D0-1A67-C01B-912B-F3E0AA3F2527}"/>
                </a:ext>
              </a:extLst>
            </p:cNvPr>
            <p:cNvCxnSpPr/>
            <p:nvPr/>
          </p:nvCxnSpPr>
          <p:spPr>
            <a:xfrm>
              <a:off x="82783"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Caso A: Descriptor </a:t>
            </a:r>
            <a:r>
              <a:rPr lang="es-MX" dirty="0">
                <a:solidFill>
                  <a:srgbClr val="942978"/>
                </a:solidFill>
              </a:rPr>
              <a:t>Computacional</a:t>
            </a:r>
            <a:r>
              <a:rPr lang="es-MX" dirty="0"/>
              <a:t> - f</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3614432" y="1277245"/>
            <a:ext cx="8411083" cy="474425"/>
          </a:xfrm>
        </p:spPr>
        <p:txBody>
          <a:bodyPr/>
          <a:lstStyle/>
          <a:p>
            <a:pPr algn="ctr"/>
            <a:r>
              <a:rPr lang="es-CO" sz="2400" b="1" dirty="0"/>
              <a:t>Función de </a:t>
            </a:r>
            <a:r>
              <a:rPr lang="es-CO" sz="2400" b="1" u="sng" dirty="0"/>
              <a:t>Densidad</a:t>
            </a:r>
            <a:r>
              <a:rPr lang="es-CO" sz="2400" b="1" dirty="0"/>
              <a:t>: %</a:t>
            </a:r>
            <a:endParaRPr lang="es-ES" sz="2400" b="1" dirty="0"/>
          </a:p>
        </p:txBody>
      </p:sp>
      <p:sp>
        <p:nvSpPr>
          <p:cNvPr id="10" name="Up Arrow 21">
            <a:extLst>
              <a:ext uri="{FF2B5EF4-FFF2-40B4-BE49-F238E27FC236}">
                <a16:creationId xmlns:a16="http://schemas.microsoft.com/office/drawing/2014/main" id="{2513CFE1-D5DE-1AF6-0226-9199E69E4338}"/>
              </a:ext>
            </a:extLst>
          </p:cNvPr>
          <p:cNvSpPr/>
          <p:nvPr/>
        </p:nvSpPr>
        <p:spPr>
          <a:xfrm>
            <a:off x="1459566" y="2855183"/>
            <a:ext cx="412173" cy="3249468"/>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38">
            <a:extLst>
              <a:ext uri="{FF2B5EF4-FFF2-40B4-BE49-F238E27FC236}">
                <a16:creationId xmlns:a16="http://schemas.microsoft.com/office/drawing/2014/main" id="{62B868DE-B258-09C4-9F70-EB35ED97FF1A}"/>
              </a:ext>
            </a:extLst>
          </p:cNvPr>
          <p:cNvSpPr/>
          <p:nvPr/>
        </p:nvSpPr>
        <p:spPr>
          <a:xfrm rot="5400000">
            <a:off x="5554680" y="2064761"/>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41">
            <a:extLst>
              <a:ext uri="{FF2B5EF4-FFF2-40B4-BE49-F238E27FC236}">
                <a16:creationId xmlns:a16="http://schemas.microsoft.com/office/drawing/2014/main" id="{4C4EFB3C-C28B-6C4C-5DBB-2F438284097F}"/>
              </a:ext>
            </a:extLst>
          </p:cNvPr>
          <p:cNvCxnSpPr>
            <a:cxnSpLocks/>
          </p:cNvCxnSpPr>
          <p:nvPr/>
        </p:nvCxnSpPr>
        <p:spPr>
          <a:xfrm>
            <a:off x="1759170" y="3598432"/>
            <a:ext cx="1583964"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8D73D83E-1667-16F3-5498-7E47C53A6F8F}"/>
              </a:ext>
            </a:extLst>
          </p:cNvPr>
          <p:cNvCxnSpPr>
            <a:cxnSpLocks/>
          </p:cNvCxnSpPr>
          <p:nvPr/>
        </p:nvCxnSpPr>
        <p:spPr>
          <a:xfrm>
            <a:off x="1759170" y="4102584"/>
            <a:ext cx="26245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207CAB45-E576-897D-8B3A-C4B3DE9B3F88}"/>
              </a:ext>
            </a:extLst>
          </p:cNvPr>
          <p:cNvCxnSpPr>
            <a:cxnSpLocks/>
          </p:cNvCxnSpPr>
          <p:nvPr/>
        </p:nvCxnSpPr>
        <p:spPr>
          <a:xfrm>
            <a:off x="1759170" y="4354660"/>
            <a:ext cx="21290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213EFDA3-4393-F1A6-36A7-DCE64952CFDB}"/>
              </a:ext>
            </a:extLst>
          </p:cNvPr>
          <p:cNvCxnSpPr>
            <a:cxnSpLocks/>
          </p:cNvCxnSpPr>
          <p:nvPr/>
        </p:nvCxnSpPr>
        <p:spPr>
          <a:xfrm>
            <a:off x="1759170" y="4858812"/>
            <a:ext cx="3220479"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48">
            <a:extLst>
              <a:ext uri="{FF2B5EF4-FFF2-40B4-BE49-F238E27FC236}">
                <a16:creationId xmlns:a16="http://schemas.microsoft.com/office/drawing/2014/main" id="{E3B33576-7580-7162-B93E-BA0369AE868A}"/>
              </a:ext>
            </a:extLst>
          </p:cNvPr>
          <p:cNvCxnSpPr>
            <a:cxnSpLocks/>
          </p:cNvCxnSpPr>
          <p:nvPr/>
        </p:nvCxnSpPr>
        <p:spPr>
          <a:xfrm>
            <a:off x="1759170" y="3850508"/>
            <a:ext cx="43877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50">
            <a:extLst>
              <a:ext uri="{FF2B5EF4-FFF2-40B4-BE49-F238E27FC236}">
                <a16:creationId xmlns:a16="http://schemas.microsoft.com/office/drawing/2014/main" id="{50E33914-9C7B-7C6A-A7E7-767F2DA4BEB9}"/>
              </a:ext>
            </a:extLst>
          </p:cNvPr>
          <p:cNvCxnSpPr>
            <a:cxnSpLocks/>
          </p:cNvCxnSpPr>
          <p:nvPr/>
        </p:nvCxnSpPr>
        <p:spPr>
          <a:xfrm>
            <a:off x="1759170" y="4606736"/>
            <a:ext cx="35114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7A84792A-B1FE-3C90-22BE-C356AECBF831}"/>
              </a:ext>
            </a:extLst>
          </p:cNvPr>
          <p:cNvCxnSpPr>
            <a:cxnSpLocks/>
          </p:cNvCxnSpPr>
          <p:nvPr/>
        </p:nvCxnSpPr>
        <p:spPr>
          <a:xfrm>
            <a:off x="1759170" y="5110888"/>
            <a:ext cx="4037716"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5" name="Straight Connector 54">
            <a:extLst>
              <a:ext uri="{FF2B5EF4-FFF2-40B4-BE49-F238E27FC236}">
                <a16:creationId xmlns:a16="http://schemas.microsoft.com/office/drawing/2014/main" id="{5962BAE2-E6AF-7E66-0823-27726B6D43E5}"/>
              </a:ext>
            </a:extLst>
          </p:cNvPr>
          <p:cNvCxnSpPr>
            <a:cxnSpLocks/>
          </p:cNvCxnSpPr>
          <p:nvPr/>
        </p:nvCxnSpPr>
        <p:spPr>
          <a:xfrm>
            <a:off x="1759170" y="5362964"/>
            <a:ext cx="3258398"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0217B697-7FE6-0DF4-32A7-E52AA35D8D25}"/>
              </a:ext>
            </a:extLst>
          </p:cNvPr>
          <p:cNvCxnSpPr>
            <a:cxnSpLocks/>
          </p:cNvCxnSpPr>
          <p:nvPr/>
        </p:nvCxnSpPr>
        <p:spPr>
          <a:xfrm>
            <a:off x="1759170" y="5615040"/>
            <a:ext cx="49001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8" name="Straight Connector 57">
            <a:extLst>
              <a:ext uri="{FF2B5EF4-FFF2-40B4-BE49-F238E27FC236}">
                <a16:creationId xmlns:a16="http://schemas.microsoft.com/office/drawing/2014/main" id="{12E7A95E-59D7-4AC8-0E2A-676818C79DB8}"/>
              </a:ext>
            </a:extLst>
          </p:cNvPr>
          <p:cNvCxnSpPr>
            <a:cxnSpLocks/>
          </p:cNvCxnSpPr>
          <p:nvPr/>
        </p:nvCxnSpPr>
        <p:spPr>
          <a:xfrm>
            <a:off x="1759170" y="5867114"/>
            <a:ext cx="65003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6">
            <a:extLst>
              <a:ext uri="{FF2B5EF4-FFF2-40B4-BE49-F238E27FC236}">
                <a16:creationId xmlns:a16="http://schemas.microsoft.com/office/drawing/2014/main" id="{B3A90A7D-94D4-6EF6-EF64-E1F07A9101E6}"/>
              </a:ext>
            </a:extLst>
          </p:cNvPr>
          <p:cNvCxnSpPr/>
          <p:nvPr/>
        </p:nvCxnSpPr>
        <p:spPr>
          <a:xfrm>
            <a:off x="3230439" y="2954193"/>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9">
            <a:extLst>
              <a:ext uri="{FF2B5EF4-FFF2-40B4-BE49-F238E27FC236}">
                <a16:creationId xmlns:a16="http://schemas.microsoft.com/office/drawing/2014/main" id="{41695A30-5852-5439-5803-A3C8D8C45507}"/>
              </a:ext>
            </a:extLst>
          </p:cNvPr>
          <p:cNvCxnSpPr/>
          <p:nvPr/>
        </p:nvCxnSpPr>
        <p:spPr>
          <a:xfrm>
            <a:off x="8380866" y="2936493"/>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91E1C299-DC79-156D-E8E7-A47AB1546225}"/>
              </a:ext>
            </a:extLst>
          </p:cNvPr>
          <p:cNvSpPr txBox="1"/>
          <p:nvPr/>
        </p:nvSpPr>
        <p:spPr>
          <a:xfrm>
            <a:off x="882657" y="3259270"/>
            <a:ext cx="774571" cy="369332"/>
          </a:xfrm>
          <a:prstGeom prst="rect">
            <a:avLst/>
          </a:prstGeom>
          <a:noFill/>
        </p:spPr>
        <p:txBody>
          <a:bodyPr wrap="none" rtlCol="0">
            <a:spAutoFit/>
          </a:bodyPr>
          <a:lstStyle/>
          <a:p>
            <a:r>
              <a:rPr lang="es-CO" dirty="0"/>
              <a:t>100%</a:t>
            </a:r>
            <a:endParaRPr lang="es-419" dirty="0"/>
          </a:p>
        </p:txBody>
      </p:sp>
      <p:sp>
        <p:nvSpPr>
          <p:cNvPr id="6" name="CuadroTexto 5">
            <a:extLst>
              <a:ext uri="{FF2B5EF4-FFF2-40B4-BE49-F238E27FC236}">
                <a16:creationId xmlns:a16="http://schemas.microsoft.com/office/drawing/2014/main" id="{AEE6158E-24FF-12BC-2210-88FD57C88BD1}"/>
              </a:ext>
            </a:extLst>
          </p:cNvPr>
          <p:cNvSpPr txBox="1"/>
          <p:nvPr/>
        </p:nvSpPr>
        <p:spPr>
          <a:xfrm>
            <a:off x="1010896" y="5840468"/>
            <a:ext cx="518091" cy="369332"/>
          </a:xfrm>
          <a:prstGeom prst="rect">
            <a:avLst/>
          </a:prstGeom>
          <a:noFill/>
        </p:spPr>
        <p:txBody>
          <a:bodyPr wrap="none" rtlCol="0">
            <a:spAutoFit/>
          </a:bodyPr>
          <a:lstStyle/>
          <a:p>
            <a:r>
              <a:rPr lang="es-CO" dirty="0"/>
              <a:t>0%</a:t>
            </a:r>
            <a:endParaRPr lang="es-419" dirty="0"/>
          </a:p>
        </p:txBody>
      </p:sp>
      <p:grpSp>
        <p:nvGrpSpPr>
          <p:cNvPr id="51" name="Group 18">
            <a:extLst>
              <a:ext uri="{FF2B5EF4-FFF2-40B4-BE49-F238E27FC236}">
                <a16:creationId xmlns:a16="http://schemas.microsoft.com/office/drawing/2014/main" id="{C98BE27A-C454-05A2-6D2E-C916777BCF2A}"/>
              </a:ext>
            </a:extLst>
          </p:cNvPr>
          <p:cNvGrpSpPr/>
          <p:nvPr/>
        </p:nvGrpSpPr>
        <p:grpSpPr>
          <a:xfrm>
            <a:off x="3322531" y="6201291"/>
            <a:ext cx="4947967" cy="174877"/>
            <a:chOff x="5495945" y="5793076"/>
            <a:chExt cx="4947967" cy="174877"/>
          </a:xfrm>
        </p:grpSpPr>
        <p:grpSp>
          <p:nvGrpSpPr>
            <p:cNvPr id="52" name="Group 13">
              <a:extLst>
                <a:ext uri="{FF2B5EF4-FFF2-40B4-BE49-F238E27FC236}">
                  <a16:creationId xmlns:a16="http://schemas.microsoft.com/office/drawing/2014/main" id="{A4E61537-C234-EA39-C7FA-DB81EEBBDE82}"/>
                </a:ext>
              </a:extLst>
            </p:cNvPr>
            <p:cNvGrpSpPr/>
            <p:nvPr/>
          </p:nvGrpSpPr>
          <p:grpSpPr>
            <a:xfrm>
              <a:off x="5495945" y="5793076"/>
              <a:ext cx="3687219" cy="174877"/>
              <a:chOff x="6561859" y="2311977"/>
              <a:chExt cx="3687219" cy="174877"/>
            </a:xfrm>
            <a:noFill/>
          </p:grpSpPr>
          <p:sp>
            <p:nvSpPr>
              <p:cNvPr id="57" name="Left Bracket 1">
                <a:extLst>
                  <a:ext uri="{FF2B5EF4-FFF2-40B4-BE49-F238E27FC236}">
                    <a16:creationId xmlns:a16="http://schemas.microsoft.com/office/drawing/2014/main" id="{3E8570C3-F152-8AEB-1100-B4DE0A9C6867}"/>
                  </a:ext>
                </a:extLst>
              </p:cNvPr>
              <p:cNvSpPr/>
              <p:nvPr/>
            </p:nvSpPr>
            <p:spPr>
              <a:xfrm rot="16200000">
                <a:off x="6754091" y="2119745"/>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8" name="Left Bracket 5">
                <a:extLst>
                  <a:ext uri="{FF2B5EF4-FFF2-40B4-BE49-F238E27FC236}">
                    <a16:creationId xmlns:a16="http://schemas.microsoft.com/office/drawing/2014/main" id="{99EEE345-22FF-236C-204D-5B77832AC098}"/>
                  </a:ext>
                </a:extLst>
              </p:cNvPr>
              <p:cNvSpPr/>
              <p:nvPr/>
            </p:nvSpPr>
            <p:spPr>
              <a:xfrm rot="16200000">
                <a:off x="7388114" y="2137479"/>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9" name="Left Bracket 7">
                <a:extLst>
                  <a:ext uri="{FF2B5EF4-FFF2-40B4-BE49-F238E27FC236}">
                    <a16:creationId xmlns:a16="http://schemas.microsoft.com/office/drawing/2014/main" id="{8B399DF8-E816-DED5-DF84-45C8B580F82C}"/>
                  </a:ext>
                </a:extLst>
              </p:cNvPr>
              <p:cNvSpPr/>
              <p:nvPr/>
            </p:nvSpPr>
            <p:spPr>
              <a:xfrm rot="16200000">
                <a:off x="8026992" y="2128124"/>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0" name="Left Bracket 8">
                <a:extLst>
                  <a:ext uri="{FF2B5EF4-FFF2-40B4-BE49-F238E27FC236}">
                    <a16:creationId xmlns:a16="http://schemas.microsoft.com/office/drawing/2014/main" id="{BC5D8343-3591-5CE2-7585-89C675619B64}"/>
                  </a:ext>
                </a:extLst>
              </p:cNvPr>
              <p:cNvSpPr/>
              <p:nvPr/>
            </p:nvSpPr>
            <p:spPr>
              <a:xfrm rot="16200000">
                <a:off x="8661015" y="2145858"/>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1" name="Left Bracket 10">
                <a:extLst>
                  <a:ext uri="{FF2B5EF4-FFF2-40B4-BE49-F238E27FC236}">
                    <a16:creationId xmlns:a16="http://schemas.microsoft.com/office/drawing/2014/main" id="{83E1155F-8288-A418-D0B9-651F247EAB55}"/>
                  </a:ext>
                </a:extLst>
              </p:cNvPr>
              <p:cNvSpPr/>
              <p:nvPr/>
            </p:nvSpPr>
            <p:spPr>
              <a:xfrm rot="16200000">
                <a:off x="9277350" y="2131415"/>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62" name="Left Bracket 12">
                <a:extLst>
                  <a:ext uri="{FF2B5EF4-FFF2-40B4-BE49-F238E27FC236}">
                    <a16:creationId xmlns:a16="http://schemas.microsoft.com/office/drawing/2014/main" id="{C28E7044-427A-3F04-FB9A-4E4E9A9F664A}"/>
                  </a:ext>
                </a:extLst>
              </p:cNvPr>
              <p:cNvSpPr/>
              <p:nvPr/>
            </p:nvSpPr>
            <p:spPr>
              <a:xfrm rot="16200000">
                <a:off x="9911373" y="2149149"/>
                <a:ext cx="145473" cy="529937"/>
              </a:xfrm>
              <a:prstGeom prst="leftBracket">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grpSp>
        <p:sp>
          <p:nvSpPr>
            <p:cNvPr id="53" name="Left Bracket 15">
              <a:extLst>
                <a:ext uri="{FF2B5EF4-FFF2-40B4-BE49-F238E27FC236}">
                  <a16:creationId xmlns:a16="http://schemas.microsoft.com/office/drawing/2014/main" id="{B64B713C-DC52-8B8D-1CDB-C3DECE3D3C6F}"/>
                </a:ext>
              </a:extLst>
            </p:cNvPr>
            <p:cNvSpPr/>
            <p:nvPr/>
          </p:nvSpPr>
          <p:spPr>
            <a:xfrm rot="16200000">
              <a:off x="9479481" y="5623665"/>
              <a:ext cx="145473" cy="529937"/>
            </a:xfrm>
            <a:prstGeom prst="leftBracket">
              <a:avLst/>
            </a:prstGeom>
            <a:no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sp>
          <p:nvSpPr>
            <p:cNvPr id="56" name="Left Bracket 16">
              <a:extLst>
                <a:ext uri="{FF2B5EF4-FFF2-40B4-BE49-F238E27FC236}">
                  <a16:creationId xmlns:a16="http://schemas.microsoft.com/office/drawing/2014/main" id="{3659E248-185E-EFFE-804D-50FD47A4E095}"/>
                </a:ext>
              </a:extLst>
            </p:cNvPr>
            <p:cNvSpPr/>
            <p:nvPr/>
          </p:nvSpPr>
          <p:spPr>
            <a:xfrm rot="16200000">
              <a:off x="10106207" y="5630004"/>
              <a:ext cx="145473" cy="529937"/>
            </a:xfrm>
            <a:prstGeom prst="leftBracket">
              <a:avLst/>
            </a:prstGeom>
            <a:no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solidFill>
                  <a:schemeClr val="accent5">
                    <a:lumMod val="75000"/>
                  </a:schemeClr>
                </a:solidFill>
              </a:endParaRPr>
            </a:p>
          </p:txBody>
        </p:sp>
      </p:grpSp>
      <mc:AlternateContent xmlns:mc="http://schemas.openxmlformats.org/markup-compatibility/2006">
        <mc:Choice xmlns:a14="http://schemas.microsoft.com/office/drawing/2010/main" Requires="a14">
          <p:sp>
            <p:nvSpPr>
              <p:cNvPr id="66" name="CuadroTexto 65">
                <a:extLst>
                  <a:ext uri="{FF2B5EF4-FFF2-40B4-BE49-F238E27FC236}">
                    <a16:creationId xmlns:a16="http://schemas.microsoft.com/office/drawing/2014/main" id="{82BB15CA-0BE4-C153-A480-D2F3EDA2FC23}"/>
                  </a:ext>
                </a:extLst>
              </p:cNvPr>
              <p:cNvSpPr txBox="1"/>
              <p:nvPr/>
            </p:nvSpPr>
            <p:spPr>
              <a:xfrm>
                <a:off x="2817850" y="6341726"/>
                <a:ext cx="2845651" cy="461665"/>
              </a:xfrm>
              <a:prstGeom prst="rect">
                <a:avLst/>
              </a:prstGeom>
              <a:noFill/>
              <a:ln>
                <a:noFill/>
              </a:ln>
            </p:spPr>
            <p:txBody>
              <a:bodyPr wrap="none" rtlCol="0">
                <a:spAutoFit/>
              </a:bodyPr>
              <a:lstStyle/>
              <a:p>
                <a14:m>
                  <m:oMath xmlns:m="http://schemas.openxmlformats.org/officeDocument/2006/math">
                    <m:r>
                      <a:rPr lang="es-CO" sz="2400" b="1" i="1" smtClean="0">
                        <a:solidFill>
                          <a:schemeClr val="accent5">
                            <a:lumMod val="75000"/>
                          </a:schemeClr>
                        </a:solidFill>
                        <a:latin typeface="Cambria Math" panose="02040503050406030204" pitchFamily="18" charset="0"/>
                      </a:rPr>
                      <m:t>𝒋</m:t>
                    </m:r>
                  </m:oMath>
                </a14:m>
                <a:r>
                  <a:rPr lang="es-CO" sz="2400" b="1" i="1" dirty="0">
                    <a:solidFill>
                      <a:schemeClr val="accent5">
                        <a:lumMod val="75000"/>
                      </a:schemeClr>
                    </a:solidFill>
                  </a:rPr>
                  <a:t>       1     2   ………</a:t>
                </a:r>
                <a:endParaRPr lang="es-419" sz="2400" b="1" i="1" dirty="0">
                  <a:solidFill>
                    <a:schemeClr val="accent5">
                      <a:lumMod val="75000"/>
                    </a:schemeClr>
                  </a:solidFill>
                </a:endParaRPr>
              </a:p>
            </p:txBody>
          </p:sp>
        </mc:Choice>
        <mc:Fallback>
          <p:sp>
            <p:nvSpPr>
              <p:cNvPr id="66" name="CuadroTexto 65">
                <a:extLst>
                  <a:ext uri="{FF2B5EF4-FFF2-40B4-BE49-F238E27FC236}">
                    <a16:creationId xmlns:a16="http://schemas.microsoft.com/office/drawing/2014/main" id="{82BB15CA-0BE4-C153-A480-D2F3EDA2FC23}"/>
                  </a:ext>
                </a:extLst>
              </p:cNvPr>
              <p:cNvSpPr txBox="1">
                <a:spLocks noRot="1" noChangeAspect="1" noMove="1" noResize="1" noEditPoints="1" noAdjustHandles="1" noChangeArrowheads="1" noChangeShapeType="1" noTextEdit="1"/>
              </p:cNvSpPr>
              <p:nvPr/>
            </p:nvSpPr>
            <p:spPr>
              <a:xfrm>
                <a:off x="2817850" y="6341726"/>
                <a:ext cx="2845651" cy="461665"/>
              </a:xfrm>
              <a:prstGeom prst="rect">
                <a:avLst/>
              </a:prstGeom>
              <a:blipFill>
                <a:blip r:embed="rId3"/>
                <a:stretch>
                  <a:fillRect l="-1333" t="-10811" r="-2667" b="-27027"/>
                </a:stretch>
              </a:blipFill>
              <a:ln>
                <a:noFill/>
              </a:ln>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68" name="CuadroTexto 67">
                <a:extLst>
                  <a:ext uri="{FF2B5EF4-FFF2-40B4-BE49-F238E27FC236}">
                    <a16:creationId xmlns:a16="http://schemas.microsoft.com/office/drawing/2014/main" id="{B2B8F6A3-C589-E5F5-2752-E9D0DC961FEB}"/>
                  </a:ext>
                </a:extLst>
              </p:cNvPr>
              <p:cNvSpPr txBox="1"/>
              <p:nvPr/>
            </p:nvSpPr>
            <p:spPr>
              <a:xfrm>
                <a:off x="4816182" y="1695043"/>
                <a:ext cx="6094428" cy="731932"/>
              </a:xfrm>
              <a:prstGeom prst="rect">
                <a:avLst/>
              </a:prstGeom>
              <a:noFill/>
            </p:spPr>
            <p:txBody>
              <a:bodyPr wrap="square">
                <a:spAutoFit/>
              </a:bodyPr>
              <a:lstStyle/>
              <a:p>
                <a:pPr algn="ctr"/>
                <a:r>
                  <a:rPr lang="es-CO" sz="2800" b="1" dirty="0"/>
                  <a:t>f</a:t>
                </a:r>
                <a14:m>
                  <m:oMath xmlns:m="http://schemas.openxmlformats.org/officeDocument/2006/math">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𝒋</m:t>
                        </m:r>
                      </m:e>
                    </m:d>
                    <m:r>
                      <a:rPr lang="es-CO" sz="2800" b="1" i="1" smtClean="0">
                        <a:latin typeface="Cambria Math" panose="02040503050406030204" pitchFamily="18" charset="0"/>
                      </a:rPr>
                      <m:t>=</m:t>
                    </m:r>
                    <m:r>
                      <a:rPr lang="es-CO" sz="2800" b="1" i="1" smtClean="0">
                        <a:latin typeface="Cambria Math" panose="02040503050406030204" pitchFamily="18" charset="0"/>
                      </a:rPr>
                      <m:t>𝑷</m:t>
                    </m:r>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𝑻</m:t>
                        </m:r>
                        <m:r>
                          <a:rPr lang="es-CO" sz="2800" b="1" i="1" smtClean="0">
                            <a:latin typeface="Cambria Math" panose="02040503050406030204" pitchFamily="18" charset="0"/>
                          </a:rPr>
                          <m:t>=</m:t>
                        </m:r>
                        <m:r>
                          <a:rPr lang="es-CO" sz="2800" b="1" i="1" smtClean="0">
                            <a:latin typeface="Cambria Math" panose="02040503050406030204" pitchFamily="18" charset="0"/>
                          </a:rPr>
                          <m:t>𝒋</m:t>
                        </m:r>
                      </m:e>
                    </m:d>
                    <m:r>
                      <a:rPr lang="es-CO" sz="2800" b="1" i="1" smtClean="0">
                        <a:latin typeface="Cambria Math" panose="02040503050406030204" pitchFamily="18" charset="0"/>
                      </a:rPr>
                      <m:t>=</m:t>
                    </m:r>
                    <m:f>
                      <m:fPr>
                        <m:ctrlPr>
                          <a:rPr lang="es-CO" sz="2800" b="1" i="1" smtClean="0">
                            <a:latin typeface="Cambria Math" panose="02040503050406030204" pitchFamily="18" charset="0"/>
                          </a:rPr>
                        </m:ctrlPr>
                      </m:fPr>
                      <m:num>
                        <m:r>
                          <a:rPr lang="es-CO" sz="2800" b="1" i="1" smtClean="0">
                            <a:latin typeface="Cambria Math" panose="02040503050406030204" pitchFamily="18" charset="0"/>
                          </a:rPr>
                          <m:t>𝑵𝒔</m:t>
                        </m:r>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𝒋</m:t>
                            </m:r>
                            <m:r>
                              <a:rPr lang="es-CO" sz="2800" b="1" i="1" smtClean="0">
                                <a:latin typeface="Cambria Math" panose="02040503050406030204" pitchFamily="18" charset="0"/>
                              </a:rPr>
                              <m:t>−</m:t>
                            </m:r>
                            <m:r>
                              <a:rPr lang="es-CO" sz="2800" b="1" i="1" smtClean="0">
                                <a:latin typeface="Cambria Math" panose="02040503050406030204" pitchFamily="18" charset="0"/>
                              </a:rPr>
                              <m:t>𝟏</m:t>
                            </m:r>
                          </m:e>
                        </m:d>
                        <m:r>
                          <a:rPr lang="es-CO" sz="2800" b="1" i="1" smtClean="0">
                            <a:latin typeface="Cambria Math" panose="02040503050406030204" pitchFamily="18" charset="0"/>
                          </a:rPr>
                          <m:t>−</m:t>
                        </m:r>
                        <m:r>
                          <a:rPr lang="es-CO" sz="2800" b="1" i="1" smtClean="0">
                            <a:latin typeface="Cambria Math" panose="02040503050406030204" pitchFamily="18" charset="0"/>
                          </a:rPr>
                          <m:t>𝑵𝒔</m:t>
                        </m:r>
                        <m:r>
                          <a:rPr lang="es-CO" sz="2800" b="1" i="1" smtClean="0">
                            <a:latin typeface="Cambria Math" panose="02040503050406030204" pitchFamily="18" charset="0"/>
                          </a:rPr>
                          <m:t>(</m:t>
                        </m:r>
                        <m:r>
                          <a:rPr lang="es-CO" sz="2800" b="1" i="1" smtClean="0">
                            <a:latin typeface="Cambria Math" panose="02040503050406030204" pitchFamily="18" charset="0"/>
                          </a:rPr>
                          <m:t>𝒋</m:t>
                        </m:r>
                        <m:r>
                          <a:rPr lang="es-CO" sz="2800" b="1" i="1" smtClean="0">
                            <a:latin typeface="Cambria Math" panose="02040503050406030204" pitchFamily="18" charset="0"/>
                          </a:rPr>
                          <m:t>)</m:t>
                        </m:r>
                      </m:num>
                      <m:den>
                        <m:r>
                          <a:rPr lang="es-CO" sz="2800" b="1" i="1" smtClean="0">
                            <a:latin typeface="Cambria Math" panose="02040503050406030204" pitchFamily="18" charset="0"/>
                          </a:rPr>
                          <m:t>𝑵</m:t>
                        </m:r>
                      </m:den>
                    </m:f>
                  </m:oMath>
                </a14:m>
                <a:endParaRPr lang="es-MX" sz="2800" dirty="0"/>
              </a:p>
            </p:txBody>
          </p:sp>
        </mc:Choice>
        <mc:Fallback>
          <p:sp>
            <p:nvSpPr>
              <p:cNvPr id="68" name="CuadroTexto 67">
                <a:extLst>
                  <a:ext uri="{FF2B5EF4-FFF2-40B4-BE49-F238E27FC236}">
                    <a16:creationId xmlns:a16="http://schemas.microsoft.com/office/drawing/2014/main" id="{B2B8F6A3-C589-E5F5-2752-E9D0DC961FEB}"/>
                  </a:ext>
                </a:extLst>
              </p:cNvPr>
              <p:cNvSpPr txBox="1">
                <a:spLocks noRot="1" noChangeAspect="1" noMove="1" noResize="1" noEditPoints="1" noAdjustHandles="1" noChangeArrowheads="1" noChangeShapeType="1" noTextEdit="1"/>
              </p:cNvSpPr>
              <p:nvPr/>
            </p:nvSpPr>
            <p:spPr>
              <a:xfrm>
                <a:off x="4816182" y="1695043"/>
                <a:ext cx="6094428" cy="731932"/>
              </a:xfrm>
              <a:prstGeom prst="rect">
                <a:avLst/>
              </a:prstGeom>
              <a:blipFill>
                <a:blip r:embed="rId4"/>
                <a:stretch>
                  <a:fillRect b="-8475"/>
                </a:stretch>
              </a:blipFill>
            </p:spPr>
            <p:txBody>
              <a:bodyPr/>
              <a:lstStyle/>
              <a:p>
                <a:r>
                  <a:rPr lang="es-ES_tradnl">
                    <a:noFill/>
                  </a:rPr>
                  <a:t> </a:t>
                </a:r>
              </a:p>
            </p:txBody>
          </p:sp>
        </mc:Fallback>
      </mc:AlternateContent>
      <p:sp>
        <p:nvSpPr>
          <p:cNvPr id="7" name="Freeform 5">
            <a:extLst>
              <a:ext uri="{FF2B5EF4-FFF2-40B4-BE49-F238E27FC236}">
                <a16:creationId xmlns:a16="http://schemas.microsoft.com/office/drawing/2014/main" id="{0BC1DDF7-EFC2-8028-64E6-3D8B60F610C2}"/>
              </a:ext>
            </a:extLst>
          </p:cNvPr>
          <p:cNvSpPr/>
          <p:nvPr/>
        </p:nvSpPr>
        <p:spPr>
          <a:xfrm>
            <a:off x="1759170" y="4890824"/>
            <a:ext cx="7824355" cy="1117628"/>
          </a:xfrm>
          <a:custGeom>
            <a:avLst/>
            <a:gdLst>
              <a:gd name="connsiteX0" fmla="*/ 0 w 7824355"/>
              <a:gd name="connsiteY0" fmla="*/ 2212863 h 2233645"/>
              <a:gd name="connsiteX1" fmla="*/ 1122218 w 7824355"/>
              <a:gd name="connsiteY1" fmla="*/ 2160909 h 2233645"/>
              <a:gd name="connsiteX2" fmla="*/ 1527464 w 7824355"/>
              <a:gd name="connsiteY2" fmla="*/ 1963482 h 2233645"/>
              <a:gd name="connsiteX3" fmla="*/ 1859973 w 7824355"/>
              <a:gd name="connsiteY3" fmla="*/ 1412763 h 2233645"/>
              <a:gd name="connsiteX4" fmla="*/ 2171700 w 7824355"/>
              <a:gd name="connsiteY4" fmla="*/ 747745 h 2233645"/>
              <a:gd name="connsiteX5" fmla="*/ 2618509 w 7824355"/>
              <a:gd name="connsiteY5" fmla="*/ 72336 h 2233645"/>
              <a:gd name="connsiteX6" fmla="*/ 3158836 w 7824355"/>
              <a:gd name="connsiteY6" fmla="*/ 113900 h 2233645"/>
              <a:gd name="connsiteX7" fmla="*/ 3792682 w 7824355"/>
              <a:gd name="connsiteY7" fmla="*/ 914000 h 2233645"/>
              <a:gd name="connsiteX8" fmla="*/ 4239491 w 7824355"/>
              <a:gd name="connsiteY8" fmla="*/ 1527063 h 2233645"/>
              <a:gd name="connsiteX9" fmla="*/ 5257800 w 7824355"/>
              <a:gd name="connsiteY9" fmla="*/ 1963482 h 2233645"/>
              <a:gd name="connsiteX10" fmla="*/ 6535882 w 7824355"/>
              <a:gd name="connsiteY10" fmla="*/ 2171300 h 2233645"/>
              <a:gd name="connsiteX11" fmla="*/ 7824355 w 7824355"/>
              <a:gd name="connsiteY11" fmla="*/ 2233645 h 223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4355" h="2233645">
                <a:moveTo>
                  <a:pt x="0" y="2212863"/>
                </a:moveTo>
                <a:cubicBezTo>
                  <a:pt x="433820" y="2207667"/>
                  <a:pt x="867641" y="2202472"/>
                  <a:pt x="1122218" y="2160909"/>
                </a:cubicBezTo>
                <a:cubicBezTo>
                  <a:pt x="1376795" y="2119345"/>
                  <a:pt x="1404505" y="2088173"/>
                  <a:pt x="1527464" y="1963482"/>
                </a:cubicBezTo>
                <a:cubicBezTo>
                  <a:pt x="1650423" y="1838791"/>
                  <a:pt x="1752600" y="1615386"/>
                  <a:pt x="1859973" y="1412763"/>
                </a:cubicBezTo>
                <a:cubicBezTo>
                  <a:pt x="1967346" y="1210140"/>
                  <a:pt x="2045277" y="971149"/>
                  <a:pt x="2171700" y="747745"/>
                </a:cubicBezTo>
                <a:cubicBezTo>
                  <a:pt x="2298123" y="524340"/>
                  <a:pt x="2453986" y="177977"/>
                  <a:pt x="2618509" y="72336"/>
                </a:cubicBezTo>
                <a:cubicBezTo>
                  <a:pt x="2783032" y="-33305"/>
                  <a:pt x="2963140" y="-26377"/>
                  <a:pt x="3158836" y="113900"/>
                </a:cubicBezTo>
                <a:cubicBezTo>
                  <a:pt x="3354532" y="254177"/>
                  <a:pt x="3612573" y="678473"/>
                  <a:pt x="3792682" y="914000"/>
                </a:cubicBezTo>
                <a:cubicBezTo>
                  <a:pt x="3972791" y="1149527"/>
                  <a:pt x="3995305" y="1352149"/>
                  <a:pt x="4239491" y="1527063"/>
                </a:cubicBezTo>
                <a:cubicBezTo>
                  <a:pt x="4483677" y="1701977"/>
                  <a:pt x="4875068" y="1856109"/>
                  <a:pt x="5257800" y="1963482"/>
                </a:cubicBezTo>
                <a:cubicBezTo>
                  <a:pt x="5640532" y="2070855"/>
                  <a:pt x="6108123" y="2126273"/>
                  <a:pt x="6535882" y="2171300"/>
                </a:cubicBezTo>
                <a:cubicBezTo>
                  <a:pt x="6963641" y="2216327"/>
                  <a:pt x="7393998" y="2224986"/>
                  <a:pt x="7824355" y="2233645"/>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3" name="CuadroTexto 3">
            <a:extLst>
              <a:ext uri="{FF2B5EF4-FFF2-40B4-BE49-F238E27FC236}">
                <a16:creationId xmlns:a16="http://schemas.microsoft.com/office/drawing/2014/main" id="{50A2D16B-D5B6-593D-D49E-AED7EEDC27DB}"/>
              </a:ext>
            </a:extLst>
          </p:cNvPr>
          <p:cNvSpPr txBox="1"/>
          <p:nvPr/>
        </p:nvSpPr>
        <p:spPr>
          <a:xfrm>
            <a:off x="8369340" y="6104651"/>
            <a:ext cx="1261884" cy="646331"/>
          </a:xfrm>
          <a:prstGeom prst="rect">
            <a:avLst/>
          </a:prstGeom>
          <a:noFill/>
        </p:spPr>
        <p:txBody>
          <a:bodyPr wrap="none" rtlCol="0">
            <a:spAutoFit/>
          </a:bodyPr>
          <a:lstStyle/>
          <a:p>
            <a:r>
              <a:rPr lang="es-CO" sz="3600" dirty="0">
                <a:solidFill>
                  <a:schemeClr val="accent6"/>
                </a:solidFill>
              </a:rPr>
              <a:t>Edad</a:t>
            </a:r>
            <a:endParaRPr lang="es-419" sz="3600" dirty="0">
              <a:solidFill>
                <a:schemeClr val="accent6"/>
              </a:solidFill>
            </a:endParaRPr>
          </a:p>
        </p:txBody>
      </p:sp>
      <mc:AlternateContent xmlns:mc="http://schemas.openxmlformats.org/markup-compatibility/2006">
        <mc:Choice xmlns:a14="http://schemas.microsoft.com/office/drawing/2010/main" Requires="a14">
          <p:sp>
            <p:nvSpPr>
              <p:cNvPr id="27" name="CuadroTexto 67">
                <a:extLst>
                  <a:ext uri="{FF2B5EF4-FFF2-40B4-BE49-F238E27FC236}">
                    <a16:creationId xmlns:a16="http://schemas.microsoft.com/office/drawing/2014/main" id="{EE02E7DA-9A0B-F99A-40F1-398309625175}"/>
                  </a:ext>
                </a:extLst>
              </p:cNvPr>
              <p:cNvSpPr txBox="1"/>
              <p:nvPr/>
            </p:nvSpPr>
            <p:spPr>
              <a:xfrm>
                <a:off x="6934389" y="2902942"/>
                <a:ext cx="6094428" cy="92570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s-CO" sz="2800" b="1" i="1" smtClean="0">
                              <a:latin typeface="Cambria Math" panose="02040503050406030204" pitchFamily="18" charset="0"/>
                            </a:rPr>
                          </m:ctrlPr>
                        </m:fPr>
                        <m:num>
                          <m:r>
                            <a:rPr lang="es-CO" sz="2800" b="1" i="1" smtClean="0">
                              <a:latin typeface="Cambria Math" panose="02040503050406030204" pitchFamily="18" charset="0"/>
                            </a:rPr>
                            <m:t>𝑵𝒔</m:t>
                          </m:r>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𝒋</m:t>
                              </m:r>
                              <m:r>
                                <a:rPr lang="es-CO" sz="2800" b="1" i="1" smtClean="0">
                                  <a:latin typeface="Cambria Math" panose="02040503050406030204" pitchFamily="18" charset="0"/>
                                </a:rPr>
                                <m:t>−</m:t>
                              </m:r>
                              <m:r>
                                <a:rPr lang="es-CO" sz="2800" b="1" i="1" smtClean="0">
                                  <a:latin typeface="Cambria Math" panose="02040503050406030204" pitchFamily="18" charset="0"/>
                                </a:rPr>
                                <m:t>𝟏</m:t>
                              </m:r>
                            </m:e>
                          </m:d>
                          <m:r>
                            <a:rPr lang="es-CO" sz="2800" b="1" i="1" smtClean="0">
                              <a:latin typeface="Cambria Math" panose="02040503050406030204" pitchFamily="18" charset="0"/>
                            </a:rPr>
                            <m:t>−</m:t>
                          </m:r>
                          <m:r>
                            <a:rPr lang="es-CO" sz="2800" b="1" i="1" smtClean="0">
                              <a:latin typeface="Cambria Math" panose="02040503050406030204" pitchFamily="18" charset="0"/>
                            </a:rPr>
                            <m:t>𝑵𝒔</m:t>
                          </m:r>
                          <m:r>
                            <a:rPr lang="es-CO" sz="2800" b="1" i="1" smtClean="0">
                              <a:latin typeface="Cambria Math" panose="02040503050406030204" pitchFamily="18" charset="0"/>
                            </a:rPr>
                            <m:t>(</m:t>
                          </m:r>
                          <m:r>
                            <a:rPr lang="es-CO" sz="2800" b="1" i="1" smtClean="0">
                              <a:latin typeface="Cambria Math" panose="02040503050406030204" pitchFamily="18" charset="0"/>
                            </a:rPr>
                            <m:t>𝒋</m:t>
                          </m:r>
                          <m:r>
                            <a:rPr lang="es-CO" sz="2800" b="1" i="1" smtClean="0">
                              <a:latin typeface="Cambria Math" panose="02040503050406030204" pitchFamily="18" charset="0"/>
                            </a:rPr>
                            <m:t>)</m:t>
                          </m:r>
                        </m:num>
                        <m:den>
                          <m:r>
                            <a:rPr lang="es-CO" sz="2800" b="1" i="1" smtClean="0">
                              <a:latin typeface="Cambria Math" panose="02040503050406030204" pitchFamily="18" charset="0"/>
                            </a:rPr>
                            <m:t>𝑵</m:t>
                          </m:r>
                        </m:den>
                      </m:f>
                    </m:oMath>
                  </m:oMathPara>
                </a14:m>
                <a:endParaRPr lang="es-MX" sz="2800" dirty="0"/>
              </a:p>
            </p:txBody>
          </p:sp>
        </mc:Choice>
        <mc:Fallback>
          <p:sp>
            <p:nvSpPr>
              <p:cNvPr id="27" name="CuadroTexto 67">
                <a:extLst>
                  <a:ext uri="{FF2B5EF4-FFF2-40B4-BE49-F238E27FC236}">
                    <a16:creationId xmlns:a16="http://schemas.microsoft.com/office/drawing/2014/main" id="{EE02E7DA-9A0B-F99A-40F1-398309625175}"/>
                  </a:ext>
                </a:extLst>
              </p:cNvPr>
              <p:cNvSpPr txBox="1">
                <a:spLocks noRot="1" noChangeAspect="1" noMove="1" noResize="1" noEditPoints="1" noAdjustHandles="1" noChangeArrowheads="1" noChangeShapeType="1" noTextEdit="1"/>
              </p:cNvSpPr>
              <p:nvPr/>
            </p:nvSpPr>
            <p:spPr>
              <a:xfrm>
                <a:off x="6934389" y="2902942"/>
                <a:ext cx="6094428" cy="925703"/>
              </a:xfrm>
              <a:prstGeom prst="rect">
                <a:avLst/>
              </a:prstGeom>
              <a:blipFill>
                <a:blip r:embed="rId5"/>
                <a:stretch>
                  <a:fillRect b="-6757"/>
                </a:stretch>
              </a:blipFill>
            </p:spPr>
            <p:txBody>
              <a:bodyPr/>
              <a:lstStyle/>
              <a:p>
                <a:r>
                  <a:rPr lang="es-ES_tradnl">
                    <a:noFill/>
                  </a:rPr>
                  <a:t> </a:t>
                </a:r>
              </a:p>
            </p:txBody>
          </p:sp>
        </mc:Fallback>
      </mc:AlternateContent>
      <p:cxnSp>
        <p:nvCxnSpPr>
          <p:cNvPr id="31" name="Straight Arrow Connector 30">
            <a:extLst>
              <a:ext uri="{FF2B5EF4-FFF2-40B4-BE49-F238E27FC236}">
                <a16:creationId xmlns:a16="http://schemas.microsoft.com/office/drawing/2014/main" id="{6E52700D-032E-A9AC-A1AA-2BD1C86EE50C}"/>
              </a:ext>
            </a:extLst>
          </p:cNvPr>
          <p:cNvCxnSpPr>
            <a:cxnSpLocks/>
          </p:cNvCxnSpPr>
          <p:nvPr/>
        </p:nvCxnSpPr>
        <p:spPr>
          <a:xfrm flipV="1">
            <a:off x="5229455" y="3443936"/>
            <a:ext cx="3563816" cy="9107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BD148C-9FAB-2FFD-1D0B-D2204BB5005B}"/>
              </a:ext>
            </a:extLst>
          </p:cNvPr>
          <p:cNvCxnSpPr>
            <a:cxnSpLocks/>
          </p:cNvCxnSpPr>
          <p:nvPr/>
        </p:nvCxnSpPr>
        <p:spPr>
          <a:xfrm flipV="1">
            <a:off x="5796886" y="3429000"/>
            <a:ext cx="4749682" cy="12607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9">
            <a:extLst>
              <a:ext uri="{FF2B5EF4-FFF2-40B4-BE49-F238E27FC236}">
                <a16:creationId xmlns:a16="http://schemas.microsoft.com/office/drawing/2014/main" id="{47A755E4-0829-AD00-05DA-E6ED6218C58B}"/>
              </a:ext>
            </a:extLst>
          </p:cNvPr>
          <p:cNvCxnSpPr/>
          <p:nvPr/>
        </p:nvCxnSpPr>
        <p:spPr>
          <a:xfrm>
            <a:off x="5229455" y="2577130"/>
            <a:ext cx="0" cy="3678382"/>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9">
            <a:extLst>
              <a:ext uri="{FF2B5EF4-FFF2-40B4-BE49-F238E27FC236}">
                <a16:creationId xmlns:a16="http://schemas.microsoft.com/office/drawing/2014/main" id="{2C440C03-4F53-FEA3-D1FD-0331A37B0C95}"/>
              </a:ext>
            </a:extLst>
          </p:cNvPr>
          <p:cNvCxnSpPr/>
          <p:nvPr/>
        </p:nvCxnSpPr>
        <p:spPr>
          <a:xfrm>
            <a:off x="5759392" y="2531287"/>
            <a:ext cx="0" cy="3678382"/>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203EFCC-634D-16A7-174C-665330434F36}"/>
              </a:ext>
            </a:extLst>
          </p:cNvPr>
          <p:cNvSpPr txBox="1"/>
          <p:nvPr/>
        </p:nvSpPr>
        <p:spPr>
          <a:xfrm rot="20688180">
            <a:off x="6069548" y="3658915"/>
            <a:ext cx="2181046" cy="369332"/>
          </a:xfrm>
          <a:prstGeom prst="rect">
            <a:avLst/>
          </a:prstGeom>
          <a:solidFill>
            <a:schemeClr val="accent1">
              <a:lumMod val="40000"/>
              <a:lumOff val="60000"/>
            </a:schemeClr>
          </a:solidFill>
        </p:spPr>
        <p:txBody>
          <a:bodyPr wrap="none" rtlCol="0">
            <a:spAutoFit/>
          </a:bodyPr>
          <a:lstStyle/>
          <a:p>
            <a:r>
              <a:rPr lang="es-ES_tradnl" dirty="0"/>
              <a:t>“Vivos” al Inicio de j</a:t>
            </a:r>
          </a:p>
        </p:txBody>
      </p:sp>
      <p:sp>
        <p:nvSpPr>
          <p:cNvPr id="33" name="TextBox 32">
            <a:extLst>
              <a:ext uri="{FF2B5EF4-FFF2-40B4-BE49-F238E27FC236}">
                <a16:creationId xmlns:a16="http://schemas.microsoft.com/office/drawing/2014/main" id="{467D8C40-ABBC-ED34-0843-6A5CD4AC77F8}"/>
              </a:ext>
            </a:extLst>
          </p:cNvPr>
          <p:cNvSpPr txBox="1"/>
          <p:nvPr/>
        </p:nvSpPr>
        <p:spPr>
          <a:xfrm rot="20627755">
            <a:off x="7093643" y="3924860"/>
            <a:ext cx="2142574" cy="369332"/>
          </a:xfrm>
          <a:prstGeom prst="rect">
            <a:avLst/>
          </a:prstGeom>
          <a:solidFill>
            <a:schemeClr val="accent1">
              <a:lumMod val="40000"/>
              <a:lumOff val="60000"/>
            </a:schemeClr>
          </a:solidFill>
        </p:spPr>
        <p:txBody>
          <a:bodyPr wrap="none" rtlCol="0">
            <a:spAutoFit/>
          </a:bodyPr>
          <a:lstStyle/>
          <a:p>
            <a:r>
              <a:rPr lang="es-ES_tradnl" dirty="0"/>
              <a:t>“Vivos” al Final de j</a:t>
            </a:r>
          </a:p>
        </p:txBody>
      </p:sp>
      <p:sp>
        <p:nvSpPr>
          <p:cNvPr id="35" name="Freeform 19">
            <a:extLst>
              <a:ext uri="{FF2B5EF4-FFF2-40B4-BE49-F238E27FC236}">
                <a16:creationId xmlns:a16="http://schemas.microsoft.com/office/drawing/2014/main" id="{F1054A8C-BA0A-E822-DDDB-62DE2D516ABF}"/>
              </a:ext>
            </a:extLst>
          </p:cNvPr>
          <p:cNvSpPr/>
          <p:nvPr/>
        </p:nvSpPr>
        <p:spPr>
          <a:xfrm>
            <a:off x="1675207" y="3516682"/>
            <a:ext cx="7471064" cy="2526502"/>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39" name="Oval 38">
            <a:extLst>
              <a:ext uri="{FF2B5EF4-FFF2-40B4-BE49-F238E27FC236}">
                <a16:creationId xmlns:a16="http://schemas.microsoft.com/office/drawing/2014/main" id="{9ED386DA-D90C-C4EE-70BE-F0AB30C464E7}"/>
              </a:ext>
            </a:extLst>
          </p:cNvPr>
          <p:cNvSpPr/>
          <p:nvPr/>
        </p:nvSpPr>
        <p:spPr>
          <a:xfrm>
            <a:off x="11373633" y="3379504"/>
            <a:ext cx="125260" cy="137178"/>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40" name="Straight Arrow Connector 39">
            <a:extLst>
              <a:ext uri="{FF2B5EF4-FFF2-40B4-BE49-F238E27FC236}">
                <a16:creationId xmlns:a16="http://schemas.microsoft.com/office/drawing/2014/main" id="{58CF349E-EABB-FB96-B69D-8DD963E3A33E}"/>
              </a:ext>
            </a:extLst>
          </p:cNvPr>
          <p:cNvCxnSpPr>
            <a:cxnSpLocks/>
            <a:stCxn id="39" idx="3"/>
            <a:endCxn id="7" idx="7"/>
          </p:cNvCxnSpPr>
          <p:nvPr/>
        </p:nvCxnSpPr>
        <p:spPr>
          <a:xfrm rot="5400000">
            <a:off x="7546135" y="1502311"/>
            <a:ext cx="1851561" cy="5840125"/>
          </a:xfrm>
          <a:prstGeom prst="curvedConnector2">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CEBC1F3-517C-7267-241C-5F27335B12B6}"/>
              </a:ext>
            </a:extLst>
          </p:cNvPr>
          <p:cNvSpPr txBox="1"/>
          <p:nvPr/>
        </p:nvSpPr>
        <p:spPr>
          <a:xfrm rot="20555291">
            <a:off x="8847943" y="4503471"/>
            <a:ext cx="1518364" cy="369332"/>
          </a:xfrm>
          <a:prstGeom prst="rect">
            <a:avLst/>
          </a:prstGeom>
          <a:solidFill>
            <a:schemeClr val="accent6">
              <a:lumMod val="40000"/>
              <a:lumOff val="60000"/>
            </a:schemeClr>
          </a:solidFill>
          <a:ln>
            <a:solidFill>
              <a:schemeClr val="accent6">
                <a:lumMod val="60000"/>
                <a:lumOff val="40000"/>
              </a:schemeClr>
            </a:solidFill>
          </a:ln>
        </p:spPr>
        <p:txBody>
          <a:bodyPr wrap="none" rtlCol="0">
            <a:spAutoFit/>
          </a:bodyPr>
          <a:lstStyle/>
          <a:p>
            <a:r>
              <a:rPr lang="es-ES_tradnl" dirty="0"/>
              <a:t>Se obtiene…</a:t>
            </a:r>
          </a:p>
        </p:txBody>
      </p:sp>
    </p:spTree>
    <p:extLst>
      <p:ext uri="{BB962C8B-B14F-4D97-AF65-F5344CB8AC3E}">
        <p14:creationId xmlns:p14="http://schemas.microsoft.com/office/powerpoint/2010/main" val="12405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80E6A5D-A9EF-DF80-D7D4-A5A3B2062ADC}"/>
              </a:ext>
            </a:extLst>
          </p:cNvPr>
          <p:cNvGrpSpPr/>
          <p:nvPr/>
        </p:nvGrpSpPr>
        <p:grpSpPr>
          <a:xfrm>
            <a:off x="0" y="1164920"/>
            <a:ext cx="12192000" cy="1475673"/>
            <a:chOff x="0" y="1164920"/>
            <a:chExt cx="12192000" cy="1475673"/>
          </a:xfrm>
        </p:grpSpPr>
        <p:sp>
          <p:nvSpPr>
            <p:cNvPr id="20" name="Rectangle 19">
              <a:extLst>
                <a:ext uri="{FF2B5EF4-FFF2-40B4-BE49-F238E27FC236}">
                  <a16:creationId xmlns:a16="http://schemas.microsoft.com/office/drawing/2014/main" id="{47C31AD8-2251-8719-43A2-FAB77A57B173}"/>
                </a:ext>
              </a:extLst>
            </p:cNvPr>
            <p:cNvSpPr/>
            <p:nvPr/>
          </p:nvSpPr>
          <p:spPr>
            <a:xfrm>
              <a:off x="0" y="1164920"/>
              <a:ext cx="12192000" cy="14756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angle 20">
              <a:extLst>
                <a:ext uri="{FF2B5EF4-FFF2-40B4-BE49-F238E27FC236}">
                  <a16:creationId xmlns:a16="http://schemas.microsoft.com/office/drawing/2014/main" id="{7281F324-D49A-AAC0-0E21-E32EC861E599}"/>
                </a:ext>
              </a:extLst>
            </p:cNvPr>
            <p:cNvSpPr/>
            <p:nvPr/>
          </p:nvSpPr>
          <p:spPr>
            <a:xfrm>
              <a:off x="119701" y="1217332"/>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id="{C2FA7E1B-55ED-E4B4-DB8E-DE74CA63BC0B}"/>
                </a:ext>
              </a:extLst>
            </p:cNvPr>
            <p:cNvSpPr/>
            <p:nvPr/>
          </p:nvSpPr>
          <p:spPr>
            <a:xfrm>
              <a:off x="119701" y="1673214"/>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7602B91-063A-668A-1345-1F8AB114ABBF}"/>
                </a:ext>
              </a:extLst>
            </p:cNvPr>
            <p:cNvSpPr/>
            <p:nvPr/>
          </p:nvSpPr>
          <p:spPr>
            <a:xfrm>
              <a:off x="119701" y="2119226"/>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6D7C4D31-2362-51CA-A77B-9974334A7F20}"/>
                </a:ext>
              </a:extLst>
            </p:cNvPr>
            <p:cNvCxnSpPr/>
            <p:nvPr/>
          </p:nvCxnSpPr>
          <p:spPr>
            <a:xfrm>
              <a:off x="82783"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Caso A: Descriptor </a:t>
            </a:r>
            <a:r>
              <a:rPr lang="es-MX" dirty="0">
                <a:solidFill>
                  <a:srgbClr val="942978"/>
                </a:solidFill>
              </a:rPr>
              <a:t>Computacional</a:t>
            </a:r>
            <a:r>
              <a:rPr lang="es-MX" dirty="0"/>
              <a:t> - F</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3553904" y="1439216"/>
            <a:ext cx="8411083" cy="474425"/>
          </a:xfrm>
        </p:spPr>
        <p:txBody>
          <a:bodyPr/>
          <a:lstStyle/>
          <a:p>
            <a:pPr algn="ctr"/>
            <a:r>
              <a:rPr lang="es-CO" sz="2400" b="1" dirty="0"/>
              <a:t>Función de distribución acumulada: %</a:t>
            </a:r>
            <a:endParaRPr lang="es-ES" sz="2400" b="1" dirty="0"/>
          </a:p>
        </p:txBody>
      </p:sp>
      <p:sp>
        <p:nvSpPr>
          <p:cNvPr id="10" name="Up Arrow 21">
            <a:extLst>
              <a:ext uri="{FF2B5EF4-FFF2-40B4-BE49-F238E27FC236}">
                <a16:creationId xmlns:a16="http://schemas.microsoft.com/office/drawing/2014/main" id="{2513CFE1-D5DE-1AF6-0226-9199E69E4338}"/>
              </a:ext>
            </a:extLst>
          </p:cNvPr>
          <p:cNvSpPr/>
          <p:nvPr/>
        </p:nvSpPr>
        <p:spPr>
          <a:xfrm>
            <a:off x="1534722" y="2664639"/>
            <a:ext cx="412173" cy="3249468"/>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38">
            <a:extLst>
              <a:ext uri="{FF2B5EF4-FFF2-40B4-BE49-F238E27FC236}">
                <a16:creationId xmlns:a16="http://schemas.microsoft.com/office/drawing/2014/main" id="{62B868DE-B258-09C4-9F70-EB35ED97FF1A}"/>
              </a:ext>
            </a:extLst>
          </p:cNvPr>
          <p:cNvSpPr/>
          <p:nvPr/>
        </p:nvSpPr>
        <p:spPr>
          <a:xfrm rot="5400000">
            <a:off x="5629836" y="1874217"/>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41">
            <a:extLst>
              <a:ext uri="{FF2B5EF4-FFF2-40B4-BE49-F238E27FC236}">
                <a16:creationId xmlns:a16="http://schemas.microsoft.com/office/drawing/2014/main" id="{4C4EFB3C-C28B-6C4C-5DBB-2F438284097F}"/>
              </a:ext>
            </a:extLst>
          </p:cNvPr>
          <p:cNvCxnSpPr>
            <a:cxnSpLocks/>
          </p:cNvCxnSpPr>
          <p:nvPr/>
        </p:nvCxnSpPr>
        <p:spPr>
          <a:xfrm>
            <a:off x="1834326" y="3407888"/>
            <a:ext cx="1583964"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8D73D83E-1667-16F3-5498-7E47C53A6F8F}"/>
              </a:ext>
            </a:extLst>
          </p:cNvPr>
          <p:cNvCxnSpPr>
            <a:cxnSpLocks/>
          </p:cNvCxnSpPr>
          <p:nvPr/>
        </p:nvCxnSpPr>
        <p:spPr>
          <a:xfrm>
            <a:off x="1834326" y="3912040"/>
            <a:ext cx="26245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207CAB45-E576-897D-8B3A-C4B3DE9B3F88}"/>
              </a:ext>
            </a:extLst>
          </p:cNvPr>
          <p:cNvCxnSpPr>
            <a:cxnSpLocks/>
          </p:cNvCxnSpPr>
          <p:nvPr/>
        </p:nvCxnSpPr>
        <p:spPr>
          <a:xfrm>
            <a:off x="1834326" y="4164116"/>
            <a:ext cx="21290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213EFDA3-4393-F1A6-36A7-DCE64952CFDB}"/>
              </a:ext>
            </a:extLst>
          </p:cNvPr>
          <p:cNvCxnSpPr>
            <a:cxnSpLocks/>
          </p:cNvCxnSpPr>
          <p:nvPr/>
        </p:nvCxnSpPr>
        <p:spPr>
          <a:xfrm>
            <a:off x="1834326" y="4668268"/>
            <a:ext cx="3220479"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48">
            <a:extLst>
              <a:ext uri="{FF2B5EF4-FFF2-40B4-BE49-F238E27FC236}">
                <a16:creationId xmlns:a16="http://schemas.microsoft.com/office/drawing/2014/main" id="{E3B33576-7580-7162-B93E-BA0369AE868A}"/>
              </a:ext>
            </a:extLst>
          </p:cNvPr>
          <p:cNvCxnSpPr>
            <a:cxnSpLocks/>
          </p:cNvCxnSpPr>
          <p:nvPr/>
        </p:nvCxnSpPr>
        <p:spPr>
          <a:xfrm>
            <a:off x="1834326" y="3659964"/>
            <a:ext cx="43877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50">
            <a:extLst>
              <a:ext uri="{FF2B5EF4-FFF2-40B4-BE49-F238E27FC236}">
                <a16:creationId xmlns:a16="http://schemas.microsoft.com/office/drawing/2014/main" id="{50E33914-9C7B-7C6A-A7E7-767F2DA4BEB9}"/>
              </a:ext>
            </a:extLst>
          </p:cNvPr>
          <p:cNvCxnSpPr>
            <a:cxnSpLocks/>
          </p:cNvCxnSpPr>
          <p:nvPr/>
        </p:nvCxnSpPr>
        <p:spPr>
          <a:xfrm>
            <a:off x="1834326" y="4416192"/>
            <a:ext cx="35114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7A84792A-B1FE-3C90-22BE-C356AECBF831}"/>
              </a:ext>
            </a:extLst>
          </p:cNvPr>
          <p:cNvCxnSpPr>
            <a:cxnSpLocks/>
          </p:cNvCxnSpPr>
          <p:nvPr/>
        </p:nvCxnSpPr>
        <p:spPr>
          <a:xfrm>
            <a:off x="1834326" y="4920344"/>
            <a:ext cx="4037716"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5" name="Straight Connector 54">
            <a:extLst>
              <a:ext uri="{FF2B5EF4-FFF2-40B4-BE49-F238E27FC236}">
                <a16:creationId xmlns:a16="http://schemas.microsoft.com/office/drawing/2014/main" id="{5962BAE2-E6AF-7E66-0823-27726B6D43E5}"/>
              </a:ext>
            </a:extLst>
          </p:cNvPr>
          <p:cNvCxnSpPr>
            <a:cxnSpLocks/>
          </p:cNvCxnSpPr>
          <p:nvPr/>
        </p:nvCxnSpPr>
        <p:spPr>
          <a:xfrm>
            <a:off x="1834326" y="5172420"/>
            <a:ext cx="3258398"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0217B697-7FE6-0DF4-32A7-E52AA35D8D25}"/>
              </a:ext>
            </a:extLst>
          </p:cNvPr>
          <p:cNvCxnSpPr>
            <a:cxnSpLocks/>
          </p:cNvCxnSpPr>
          <p:nvPr/>
        </p:nvCxnSpPr>
        <p:spPr>
          <a:xfrm>
            <a:off x="1834326" y="5424496"/>
            <a:ext cx="49001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8" name="Straight Connector 57">
            <a:extLst>
              <a:ext uri="{FF2B5EF4-FFF2-40B4-BE49-F238E27FC236}">
                <a16:creationId xmlns:a16="http://schemas.microsoft.com/office/drawing/2014/main" id="{12E7A95E-59D7-4AC8-0E2A-676818C79DB8}"/>
              </a:ext>
            </a:extLst>
          </p:cNvPr>
          <p:cNvCxnSpPr>
            <a:cxnSpLocks/>
          </p:cNvCxnSpPr>
          <p:nvPr/>
        </p:nvCxnSpPr>
        <p:spPr>
          <a:xfrm>
            <a:off x="1834326" y="5676570"/>
            <a:ext cx="65003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6">
            <a:extLst>
              <a:ext uri="{FF2B5EF4-FFF2-40B4-BE49-F238E27FC236}">
                <a16:creationId xmlns:a16="http://schemas.microsoft.com/office/drawing/2014/main" id="{B3A90A7D-94D4-6EF6-EF64-E1F07A9101E6}"/>
              </a:ext>
            </a:extLst>
          </p:cNvPr>
          <p:cNvCxnSpPr/>
          <p:nvPr/>
        </p:nvCxnSpPr>
        <p:spPr>
          <a:xfrm>
            <a:off x="3305595" y="2763649"/>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9">
            <a:extLst>
              <a:ext uri="{FF2B5EF4-FFF2-40B4-BE49-F238E27FC236}">
                <a16:creationId xmlns:a16="http://schemas.microsoft.com/office/drawing/2014/main" id="{41695A30-5852-5439-5803-A3C8D8C45507}"/>
              </a:ext>
            </a:extLst>
          </p:cNvPr>
          <p:cNvCxnSpPr/>
          <p:nvPr/>
        </p:nvCxnSpPr>
        <p:spPr>
          <a:xfrm>
            <a:off x="8456022" y="2745949"/>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91E1C299-DC79-156D-E8E7-A47AB1546225}"/>
              </a:ext>
            </a:extLst>
          </p:cNvPr>
          <p:cNvSpPr txBox="1"/>
          <p:nvPr/>
        </p:nvSpPr>
        <p:spPr>
          <a:xfrm>
            <a:off x="957813" y="3068726"/>
            <a:ext cx="774571" cy="369332"/>
          </a:xfrm>
          <a:prstGeom prst="rect">
            <a:avLst/>
          </a:prstGeom>
          <a:noFill/>
        </p:spPr>
        <p:txBody>
          <a:bodyPr wrap="none" rtlCol="0">
            <a:spAutoFit/>
          </a:bodyPr>
          <a:lstStyle/>
          <a:p>
            <a:r>
              <a:rPr lang="es-CO" dirty="0"/>
              <a:t>100%</a:t>
            </a:r>
            <a:endParaRPr lang="es-419" dirty="0"/>
          </a:p>
        </p:txBody>
      </p:sp>
      <p:sp>
        <p:nvSpPr>
          <p:cNvPr id="6" name="CuadroTexto 5">
            <a:extLst>
              <a:ext uri="{FF2B5EF4-FFF2-40B4-BE49-F238E27FC236}">
                <a16:creationId xmlns:a16="http://schemas.microsoft.com/office/drawing/2014/main" id="{AEE6158E-24FF-12BC-2210-88FD57C88BD1}"/>
              </a:ext>
            </a:extLst>
          </p:cNvPr>
          <p:cNvSpPr txBox="1"/>
          <p:nvPr/>
        </p:nvSpPr>
        <p:spPr>
          <a:xfrm>
            <a:off x="1086052" y="5649924"/>
            <a:ext cx="518091" cy="369332"/>
          </a:xfrm>
          <a:prstGeom prst="rect">
            <a:avLst/>
          </a:prstGeom>
          <a:noFill/>
        </p:spPr>
        <p:txBody>
          <a:bodyPr wrap="none" rtlCol="0">
            <a:spAutoFit/>
          </a:bodyPr>
          <a:lstStyle/>
          <a:p>
            <a:r>
              <a:rPr lang="es-CO" dirty="0"/>
              <a:t>0%</a:t>
            </a:r>
            <a:endParaRPr lang="es-419" dirty="0"/>
          </a:p>
        </p:txBody>
      </p:sp>
      <mc:AlternateContent xmlns:mc="http://schemas.openxmlformats.org/markup-compatibility/2006" xmlns:a14="http://schemas.microsoft.com/office/drawing/2010/main">
        <mc:Choice Requires="a14">
          <p:sp>
            <p:nvSpPr>
              <p:cNvPr id="68" name="CuadroTexto 67">
                <a:extLst>
                  <a:ext uri="{FF2B5EF4-FFF2-40B4-BE49-F238E27FC236}">
                    <a16:creationId xmlns:a16="http://schemas.microsoft.com/office/drawing/2014/main" id="{B2B8F6A3-C589-E5F5-2752-E9D0DC961FEB}"/>
                  </a:ext>
                </a:extLst>
              </p:cNvPr>
              <p:cNvSpPr txBox="1"/>
              <p:nvPr/>
            </p:nvSpPr>
            <p:spPr>
              <a:xfrm>
                <a:off x="4712231" y="1781641"/>
                <a:ext cx="6094428" cy="523220"/>
              </a:xfrm>
              <a:prstGeom prst="rect">
                <a:avLst/>
              </a:prstGeom>
              <a:noFill/>
            </p:spPr>
            <p:txBody>
              <a:bodyPr wrap="square">
                <a:spAutoFit/>
              </a:bodyPr>
              <a:lstStyle/>
              <a:p>
                <a:pPr algn="ctr"/>
                <a:r>
                  <a:rPr lang="es-CO" sz="2800" b="1" dirty="0"/>
                  <a:t>F</a:t>
                </a:r>
                <a14:m>
                  <m:oMath xmlns:m="http://schemas.openxmlformats.org/officeDocument/2006/math">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𝒋</m:t>
                        </m:r>
                      </m:e>
                    </m:d>
                    <m:r>
                      <a:rPr lang="es-CO" sz="2800" b="1" i="1" smtClean="0">
                        <a:latin typeface="Cambria Math" panose="02040503050406030204" pitchFamily="18" charset="0"/>
                      </a:rPr>
                      <m:t>=</m:t>
                    </m:r>
                    <m:r>
                      <a:rPr lang="es-CO" sz="2800" b="1" i="1" smtClean="0">
                        <a:latin typeface="Cambria Math" panose="02040503050406030204" pitchFamily="18" charset="0"/>
                      </a:rPr>
                      <m:t>𝟏</m:t>
                    </m:r>
                    <m:r>
                      <a:rPr lang="es-CO" sz="2800" b="1" i="1" smtClean="0">
                        <a:latin typeface="Cambria Math" panose="02040503050406030204" pitchFamily="18" charset="0"/>
                      </a:rPr>
                      <m:t>−</m:t>
                    </m:r>
                    <m:r>
                      <a:rPr lang="es-CO" sz="2800" b="1" i="1" smtClean="0">
                        <a:latin typeface="Cambria Math" panose="02040503050406030204" pitchFamily="18" charset="0"/>
                      </a:rPr>
                      <m:t>𝑺</m:t>
                    </m:r>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𝒋</m:t>
                        </m:r>
                      </m:e>
                    </m:d>
                    <m:r>
                      <a:rPr lang="es-CO" sz="2800" b="1" i="1" smtClean="0">
                        <a:latin typeface="Cambria Math" panose="02040503050406030204" pitchFamily="18" charset="0"/>
                      </a:rPr>
                      <m:t>⇒</m:t>
                    </m:r>
                    <m:r>
                      <a:rPr lang="es-CO" sz="2800" b="1" i="1" smtClean="0">
                        <a:latin typeface="Cambria Math" panose="02040503050406030204" pitchFamily="18" charset="0"/>
                      </a:rPr>
                      <m:t>𝒇</m:t>
                    </m:r>
                    <m:r>
                      <a:rPr lang="es-CO" sz="2800" b="1" i="1" smtClean="0">
                        <a:latin typeface="Cambria Math" panose="02040503050406030204" pitchFamily="18" charset="0"/>
                      </a:rPr>
                      <m:t>(</m:t>
                    </m:r>
                    <m:r>
                      <a:rPr lang="es-CO" sz="2800" b="1" i="1" smtClean="0">
                        <a:latin typeface="Cambria Math" panose="02040503050406030204" pitchFamily="18" charset="0"/>
                      </a:rPr>
                      <m:t>𝒌</m:t>
                    </m:r>
                    <m:r>
                      <a:rPr lang="es-CO" sz="2800" b="1" i="1" smtClean="0">
                        <a:latin typeface="Cambria Math" panose="02040503050406030204" pitchFamily="18" charset="0"/>
                      </a:rPr>
                      <m:t>)</m:t>
                    </m:r>
                  </m:oMath>
                </a14:m>
                <a:endParaRPr lang="es-MX" sz="2800" dirty="0"/>
              </a:p>
            </p:txBody>
          </p:sp>
        </mc:Choice>
        <mc:Fallback xmlns="">
          <p:sp>
            <p:nvSpPr>
              <p:cNvPr id="68" name="CuadroTexto 67">
                <a:extLst>
                  <a:ext uri="{FF2B5EF4-FFF2-40B4-BE49-F238E27FC236}">
                    <a16:creationId xmlns:a16="http://schemas.microsoft.com/office/drawing/2014/main" id="{B2B8F6A3-C589-E5F5-2752-E9D0DC961FEB}"/>
                  </a:ext>
                </a:extLst>
              </p:cNvPr>
              <p:cNvSpPr txBox="1">
                <a:spLocks noRot="1" noChangeAspect="1" noMove="1" noResize="1" noEditPoints="1" noAdjustHandles="1" noChangeArrowheads="1" noChangeShapeType="1" noTextEdit="1"/>
              </p:cNvSpPr>
              <p:nvPr/>
            </p:nvSpPr>
            <p:spPr>
              <a:xfrm>
                <a:off x="4712231" y="1781641"/>
                <a:ext cx="6094428" cy="523220"/>
              </a:xfrm>
              <a:prstGeom prst="rect">
                <a:avLst/>
              </a:prstGeom>
              <a:blipFill>
                <a:blip r:embed="rId3"/>
                <a:stretch>
                  <a:fillRect t="-11628" b="-31395"/>
                </a:stretch>
              </a:blipFill>
            </p:spPr>
            <p:txBody>
              <a:bodyPr/>
              <a:lstStyle/>
              <a:p>
                <a:r>
                  <a:rPr lang="es-419">
                    <a:noFill/>
                  </a:rPr>
                  <a:t> </a:t>
                </a:r>
              </a:p>
            </p:txBody>
          </p:sp>
        </mc:Fallback>
      </mc:AlternateContent>
      <p:sp>
        <p:nvSpPr>
          <p:cNvPr id="7" name="Freeform 5">
            <a:extLst>
              <a:ext uri="{FF2B5EF4-FFF2-40B4-BE49-F238E27FC236}">
                <a16:creationId xmlns:a16="http://schemas.microsoft.com/office/drawing/2014/main" id="{0BC1DDF7-EFC2-8028-64E6-3D8B60F610C2}"/>
              </a:ext>
            </a:extLst>
          </p:cNvPr>
          <p:cNvSpPr/>
          <p:nvPr/>
        </p:nvSpPr>
        <p:spPr>
          <a:xfrm>
            <a:off x="1834326" y="4700280"/>
            <a:ext cx="7824355" cy="1117628"/>
          </a:xfrm>
          <a:custGeom>
            <a:avLst/>
            <a:gdLst>
              <a:gd name="connsiteX0" fmla="*/ 0 w 7824355"/>
              <a:gd name="connsiteY0" fmla="*/ 2212863 h 2233645"/>
              <a:gd name="connsiteX1" fmla="*/ 1122218 w 7824355"/>
              <a:gd name="connsiteY1" fmla="*/ 2160909 h 2233645"/>
              <a:gd name="connsiteX2" fmla="*/ 1527464 w 7824355"/>
              <a:gd name="connsiteY2" fmla="*/ 1963482 h 2233645"/>
              <a:gd name="connsiteX3" fmla="*/ 1859973 w 7824355"/>
              <a:gd name="connsiteY3" fmla="*/ 1412763 h 2233645"/>
              <a:gd name="connsiteX4" fmla="*/ 2171700 w 7824355"/>
              <a:gd name="connsiteY4" fmla="*/ 747745 h 2233645"/>
              <a:gd name="connsiteX5" fmla="*/ 2618509 w 7824355"/>
              <a:gd name="connsiteY5" fmla="*/ 72336 h 2233645"/>
              <a:gd name="connsiteX6" fmla="*/ 3158836 w 7824355"/>
              <a:gd name="connsiteY6" fmla="*/ 113900 h 2233645"/>
              <a:gd name="connsiteX7" fmla="*/ 3792682 w 7824355"/>
              <a:gd name="connsiteY7" fmla="*/ 914000 h 2233645"/>
              <a:gd name="connsiteX8" fmla="*/ 4239491 w 7824355"/>
              <a:gd name="connsiteY8" fmla="*/ 1527063 h 2233645"/>
              <a:gd name="connsiteX9" fmla="*/ 5257800 w 7824355"/>
              <a:gd name="connsiteY9" fmla="*/ 1963482 h 2233645"/>
              <a:gd name="connsiteX10" fmla="*/ 6535882 w 7824355"/>
              <a:gd name="connsiteY10" fmla="*/ 2171300 h 2233645"/>
              <a:gd name="connsiteX11" fmla="*/ 7824355 w 7824355"/>
              <a:gd name="connsiteY11" fmla="*/ 2233645 h 223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4355" h="2233645">
                <a:moveTo>
                  <a:pt x="0" y="2212863"/>
                </a:moveTo>
                <a:cubicBezTo>
                  <a:pt x="433820" y="2207667"/>
                  <a:pt x="867641" y="2202472"/>
                  <a:pt x="1122218" y="2160909"/>
                </a:cubicBezTo>
                <a:cubicBezTo>
                  <a:pt x="1376795" y="2119345"/>
                  <a:pt x="1404505" y="2088173"/>
                  <a:pt x="1527464" y="1963482"/>
                </a:cubicBezTo>
                <a:cubicBezTo>
                  <a:pt x="1650423" y="1838791"/>
                  <a:pt x="1752600" y="1615386"/>
                  <a:pt x="1859973" y="1412763"/>
                </a:cubicBezTo>
                <a:cubicBezTo>
                  <a:pt x="1967346" y="1210140"/>
                  <a:pt x="2045277" y="971149"/>
                  <a:pt x="2171700" y="747745"/>
                </a:cubicBezTo>
                <a:cubicBezTo>
                  <a:pt x="2298123" y="524340"/>
                  <a:pt x="2453986" y="177977"/>
                  <a:pt x="2618509" y="72336"/>
                </a:cubicBezTo>
                <a:cubicBezTo>
                  <a:pt x="2783032" y="-33305"/>
                  <a:pt x="2963140" y="-26377"/>
                  <a:pt x="3158836" y="113900"/>
                </a:cubicBezTo>
                <a:cubicBezTo>
                  <a:pt x="3354532" y="254177"/>
                  <a:pt x="3612573" y="678473"/>
                  <a:pt x="3792682" y="914000"/>
                </a:cubicBezTo>
                <a:cubicBezTo>
                  <a:pt x="3972791" y="1149527"/>
                  <a:pt x="3995305" y="1352149"/>
                  <a:pt x="4239491" y="1527063"/>
                </a:cubicBezTo>
                <a:cubicBezTo>
                  <a:pt x="4483677" y="1701977"/>
                  <a:pt x="4875068" y="1856109"/>
                  <a:pt x="5257800" y="1963482"/>
                </a:cubicBezTo>
                <a:cubicBezTo>
                  <a:pt x="5640532" y="2070855"/>
                  <a:pt x="6108123" y="2126273"/>
                  <a:pt x="6535882" y="2171300"/>
                </a:cubicBezTo>
                <a:cubicBezTo>
                  <a:pt x="6963641" y="2216327"/>
                  <a:pt x="7393998" y="2224986"/>
                  <a:pt x="7824355" y="2233645"/>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8" name="Freeform 19">
            <a:extLst>
              <a:ext uri="{FF2B5EF4-FFF2-40B4-BE49-F238E27FC236}">
                <a16:creationId xmlns:a16="http://schemas.microsoft.com/office/drawing/2014/main" id="{83566C2B-D73C-AD72-6300-24872ACB5A84}"/>
              </a:ext>
            </a:extLst>
          </p:cNvPr>
          <p:cNvSpPr/>
          <p:nvPr/>
        </p:nvSpPr>
        <p:spPr>
          <a:xfrm>
            <a:off x="1737837" y="3303740"/>
            <a:ext cx="7471064" cy="2526502"/>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8" name="Freeform 19">
            <a:extLst>
              <a:ext uri="{FF2B5EF4-FFF2-40B4-BE49-F238E27FC236}">
                <a16:creationId xmlns:a16="http://schemas.microsoft.com/office/drawing/2014/main" id="{7ECA8FDC-3E80-EFBD-8E36-6C495AB40695}"/>
              </a:ext>
            </a:extLst>
          </p:cNvPr>
          <p:cNvSpPr/>
          <p:nvPr/>
        </p:nvSpPr>
        <p:spPr>
          <a:xfrm flipV="1">
            <a:off x="1840402" y="3291406"/>
            <a:ext cx="7471064" cy="2526502"/>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rgbClr val="A1298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30" name="CuadroTexto 3">
            <a:extLst>
              <a:ext uri="{FF2B5EF4-FFF2-40B4-BE49-F238E27FC236}">
                <a16:creationId xmlns:a16="http://schemas.microsoft.com/office/drawing/2014/main" id="{0DBBC2CA-C466-5044-0FC9-C2A1F535A6F1}"/>
              </a:ext>
            </a:extLst>
          </p:cNvPr>
          <p:cNvSpPr txBox="1"/>
          <p:nvPr/>
        </p:nvSpPr>
        <p:spPr>
          <a:xfrm>
            <a:off x="8369340" y="6104651"/>
            <a:ext cx="1261884" cy="646331"/>
          </a:xfrm>
          <a:prstGeom prst="rect">
            <a:avLst/>
          </a:prstGeom>
          <a:noFill/>
        </p:spPr>
        <p:txBody>
          <a:bodyPr wrap="none" rtlCol="0">
            <a:spAutoFit/>
          </a:bodyPr>
          <a:lstStyle/>
          <a:p>
            <a:r>
              <a:rPr lang="es-CO" sz="3600" dirty="0">
                <a:solidFill>
                  <a:schemeClr val="accent6"/>
                </a:solidFill>
              </a:rPr>
              <a:t>Edad</a:t>
            </a:r>
            <a:endParaRPr lang="es-419" sz="3600" dirty="0">
              <a:solidFill>
                <a:schemeClr val="accent6"/>
              </a:solidFill>
            </a:endParaRPr>
          </a:p>
        </p:txBody>
      </p:sp>
    </p:spTree>
    <p:extLst>
      <p:ext uri="{BB962C8B-B14F-4D97-AF65-F5344CB8AC3E}">
        <p14:creationId xmlns:p14="http://schemas.microsoft.com/office/powerpoint/2010/main" val="162252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a:xfrm>
            <a:off x="155501" y="275856"/>
            <a:ext cx="9754591" cy="858982"/>
          </a:xfrm>
        </p:spPr>
        <p:txBody>
          <a:bodyPr/>
          <a:lstStyle/>
          <a:p>
            <a:r>
              <a:rPr lang="es-MX" dirty="0"/>
              <a:t>Tasa de Peligro- H(j) . Hazard Rate</a:t>
            </a:r>
          </a:p>
        </p:txBody>
      </p:sp>
      <mc:AlternateContent xmlns:mc="http://schemas.openxmlformats.org/markup-compatibility/2006">
        <mc:Choice xmlns:a14="http://schemas.microsoft.com/office/drawing/2010/main" Requires="a14">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0" y="1513317"/>
                <a:ext cx="3124134" cy="1115707"/>
              </a:xfrm>
              <a:solidFill>
                <a:schemeClr val="accent6">
                  <a:lumMod val="20000"/>
                  <a:lumOff val="80000"/>
                </a:schemeClr>
              </a:solidFill>
            </p:spPr>
            <p:txBody>
              <a:bodyPr/>
              <a:lstStyle/>
              <a:p>
                <a:r>
                  <a:rPr lang="es-CO" sz="2400" b="1" dirty="0"/>
                  <a:t>1) </a:t>
                </a:r>
                <a:r>
                  <a:rPr lang="es-CO" sz="2400" dirty="0"/>
                  <a:t>Estos  sobrevivieron hasta </a:t>
                </a:r>
                <a14:m>
                  <m:oMath xmlns:m="http://schemas.openxmlformats.org/officeDocument/2006/math">
                    <m:r>
                      <a:rPr lang="es-CO" sz="2400" b="0" i="1" smtClean="0">
                        <a:latin typeface="Cambria Math" panose="02040503050406030204" pitchFamily="18" charset="0"/>
                      </a:rPr>
                      <m:t>𝑗</m:t>
                    </m:r>
                    <m:r>
                      <a:rPr lang="es-CO" sz="2400" b="0" i="0" smtClean="0">
                        <a:latin typeface="Cambria Math" panose="02040503050406030204" pitchFamily="18" charset="0"/>
                      </a:rPr>
                      <m:t>…</m:t>
                    </m:r>
                  </m:oMath>
                </a14:m>
                <a:endParaRPr lang="es-ES" sz="2400" dirty="0"/>
              </a:p>
            </p:txBody>
          </p:sp>
        </mc:Choice>
        <mc:Fallback>
          <p:sp>
            <p:nvSpPr>
              <p:cNvPr id="3" name="Subtítulo 2">
                <a:extLst>
                  <a:ext uri="{FF2B5EF4-FFF2-40B4-BE49-F238E27FC236}">
                    <a16:creationId xmlns:a16="http://schemas.microsoft.com/office/drawing/2014/main" id="{59ECB3BC-D8D1-F46C-948E-7A3E9C5326A2}"/>
                  </a:ext>
                </a:extLst>
              </p:cNvPr>
              <p:cNvSpPr>
                <a:spLocks noGrp="1" noRot="1" noChangeAspect="1" noMove="1" noResize="1" noEditPoints="1" noAdjustHandles="1" noChangeArrowheads="1" noChangeShapeType="1" noTextEdit="1"/>
              </p:cNvSpPr>
              <p:nvPr>
                <p:ph type="subTitle" idx="1"/>
              </p:nvPr>
            </p:nvSpPr>
            <p:spPr>
              <a:xfrm>
                <a:off x="0" y="1513317"/>
                <a:ext cx="3124134" cy="1115707"/>
              </a:xfrm>
              <a:blipFill>
                <a:blip r:embed="rId3"/>
                <a:stretch>
                  <a:fillRect l="-3252" t="-7955" b="-4545"/>
                </a:stretch>
              </a:blipFill>
            </p:spPr>
            <p:txBody>
              <a:bodyPr/>
              <a:lstStyle/>
              <a:p>
                <a:r>
                  <a:rPr lang="es-ES_tradnl">
                    <a:noFill/>
                  </a:rPr>
                  <a:t> </a:t>
                </a:r>
              </a:p>
            </p:txBody>
          </p:sp>
        </mc:Fallback>
      </mc:AlternateContent>
      <p:sp>
        <p:nvSpPr>
          <p:cNvPr id="11" name="Up Arrow 38">
            <a:extLst>
              <a:ext uri="{FF2B5EF4-FFF2-40B4-BE49-F238E27FC236}">
                <a16:creationId xmlns:a16="http://schemas.microsoft.com/office/drawing/2014/main" id="{62B868DE-B258-09C4-9F70-EB35ED97FF1A}"/>
              </a:ext>
            </a:extLst>
          </p:cNvPr>
          <p:cNvSpPr/>
          <p:nvPr/>
        </p:nvSpPr>
        <p:spPr>
          <a:xfrm rot="5400000">
            <a:off x="4790591" y="2133926"/>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41">
            <a:extLst>
              <a:ext uri="{FF2B5EF4-FFF2-40B4-BE49-F238E27FC236}">
                <a16:creationId xmlns:a16="http://schemas.microsoft.com/office/drawing/2014/main" id="{4C4EFB3C-C28B-6C4C-5DBB-2F438284097F}"/>
              </a:ext>
            </a:extLst>
          </p:cNvPr>
          <p:cNvCxnSpPr>
            <a:cxnSpLocks/>
          </p:cNvCxnSpPr>
          <p:nvPr/>
        </p:nvCxnSpPr>
        <p:spPr>
          <a:xfrm>
            <a:off x="995081" y="3667597"/>
            <a:ext cx="1583964"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8D73D83E-1667-16F3-5498-7E47C53A6F8F}"/>
              </a:ext>
            </a:extLst>
          </p:cNvPr>
          <p:cNvCxnSpPr>
            <a:cxnSpLocks/>
          </p:cNvCxnSpPr>
          <p:nvPr/>
        </p:nvCxnSpPr>
        <p:spPr>
          <a:xfrm>
            <a:off x="995081" y="4171749"/>
            <a:ext cx="26245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207CAB45-E576-897D-8B3A-C4B3DE9B3F88}"/>
              </a:ext>
            </a:extLst>
          </p:cNvPr>
          <p:cNvCxnSpPr>
            <a:cxnSpLocks/>
          </p:cNvCxnSpPr>
          <p:nvPr/>
        </p:nvCxnSpPr>
        <p:spPr>
          <a:xfrm>
            <a:off x="995081" y="4423825"/>
            <a:ext cx="21290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213EFDA3-4393-F1A6-36A7-DCE64952CFDB}"/>
              </a:ext>
            </a:extLst>
          </p:cNvPr>
          <p:cNvCxnSpPr>
            <a:cxnSpLocks/>
          </p:cNvCxnSpPr>
          <p:nvPr/>
        </p:nvCxnSpPr>
        <p:spPr>
          <a:xfrm>
            <a:off x="995081" y="4927977"/>
            <a:ext cx="3220479"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48">
            <a:extLst>
              <a:ext uri="{FF2B5EF4-FFF2-40B4-BE49-F238E27FC236}">
                <a16:creationId xmlns:a16="http://schemas.microsoft.com/office/drawing/2014/main" id="{E3B33576-7580-7162-B93E-BA0369AE868A}"/>
              </a:ext>
            </a:extLst>
          </p:cNvPr>
          <p:cNvCxnSpPr>
            <a:cxnSpLocks/>
          </p:cNvCxnSpPr>
          <p:nvPr/>
        </p:nvCxnSpPr>
        <p:spPr>
          <a:xfrm>
            <a:off x="995081" y="3919673"/>
            <a:ext cx="43877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50">
            <a:extLst>
              <a:ext uri="{FF2B5EF4-FFF2-40B4-BE49-F238E27FC236}">
                <a16:creationId xmlns:a16="http://schemas.microsoft.com/office/drawing/2014/main" id="{50E33914-9C7B-7C6A-A7E7-767F2DA4BEB9}"/>
              </a:ext>
            </a:extLst>
          </p:cNvPr>
          <p:cNvCxnSpPr>
            <a:cxnSpLocks/>
          </p:cNvCxnSpPr>
          <p:nvPr/>
        </p:nvCxnSpPr>
        <p:spPr>
          <a:xfrm>
            <a:off x="995081" y="4675901"/>
            <a:ext cx="35114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7A84792A-B1FE-3C90-22BE-C356AECBF831}"/>
              </a:ext>
            </a:extLst>
          </p:cNvPr>
          <p:cNvCxnSpPr>
            <a:cxnSpLocks/>
          </p:cNvCxnSpPr>
          <p:nvPr/>
        </p:nvCxnSpPr>
        <p:spPr>
          <a:xfrm>
            <a:off x="995081" y="5180053"/>
            <a:ext cx="4037716"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5" name="Straight Connector 54">
            <a:extLst>
              <a:ext uri="{FF2B5EF4-FFF2-40B4-BE49-F238E27FC236}">
                <a16:creationId xmlns:a16="http://schemas.microsoft.com/office/drawing/2014/main" id="{5962BAE2-E6AF-7E66-0823-27726B6D43E5}"/>
              </a:ext>
            </a:extLst>
          </p:cNvPr>
          <p:cNvCxnSpPr>
            <a:cxnSpLocks/>
          </p:cNvCxnSpPr>
          <p:nvPr/>
        </p:nvCxnSpPr>
        <p:spPr>
          <a:xfrm>
            <a:off x="995081" y="5432129"/>
            <a:ext cx="3258398"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0217B697-7FE6-0DF4-32A7-E52AA35D8D25}"/>
              </a:ext>
            </a:extLst>
          </p:cNvPr>
          <p:cNvCxnSpPr>
            <a:cxnSpLocks/>
          </p:cNvCxnSpPr>
          <p:nvPr/>
        </p:nvCxnSpPr>
        <p:spPr>
          <a:xfrm>
            <a:off x="995081" y="5684205"/>
            <a:ext cx="49001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8" name="Straight Connector 57">
            <a:extLst>
              <a:ext uri="{FF2B5EF4-FFF2-40B4-BE49-F238E27FC236}">
                <a16:creationId xmlns:a16="http://schemas.microsoft.com/office/drawing/2014/main" id="{12E7A95E-59D7-4AC8-0E2A-676818C79DB8}"/>
              </a:ext>
            </a:extLst>
          </p:cNvPr>
          <p:cNvCxnSpPr>
            <a:cxnSpLocks/>
          </p:cNvCxnSpPr>
          <p:nvPr/>
        </p:nvCxnSpPr>
        <p:spPr>
          <a:xfrm>
            <a:off x="995081" y="5936279"/>
            <a:ext cx="65003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91E1C299-DC79-156D-E8E7-A47AB1546225}"/>
              </a:ext>
            </a:extLst>
          </p:cNvPr>
          <p:cNvSpPr txBox="1"/>
          <p:nvPr/>
        </p:nvSpPr>
        <p:spPr>
          <a:xfrm>
            <a:off x="118568" y="3328435"/>
            <a:ext cx="774571" cy="369332"/>
          </a:xfrm>
          <a:prstGeom prst="rect">
            <a:avLst/>
          </a:prstGeom>
          <a:noFill/>
        </p:spPr>
        <p:txBody>
          <a:bodyPr wrap="none" rtlCol="0">
            <a:spAutoFit/>
          </a:bodyPr>
          <a:lstStyle/>
          <a:p>
            <a:r>
              <a:rPr lang="es-CO" dirty="0"/>
              <a:t>100%</a:t>
            </a:r>
            <a:endParaRPr lang="es-419" dirty="0"/>
          </a:p>
        </p:txBody>
      </p:sp>
      <p:sp>
        <p:nvSpPr>
          <p:cNvPr id="6" name="CuadroTexto 5">
            <a:extLst>
              <a:ext uri="{FF2B5EF4-FFF2-40B4-BE49-F238E27FC236}">
                <a16:creationId xmlns:a16="http://schemas.microsoft.com/office/drawing/2014/main" id="{AEE6158E-24FF-12BC-2210-88FD57C88BD1}"/>
              </a:ext>
            </a:extLst>
          </p:cNvPr>
          <p:cNvSpPr txBox="1"/>
          <p:nvPr/>
        </p:nvSpPr>
        <p:spPr>
          <a:xfrm>
            <a:off x="246807" y="5909633"/>
            <a:ext cx="518091" cy="369332"/>
          </a:xfrm>
          <a:prstGeom prst="rect">
            <a:avLst/>
          </a:prstGeom>
          <a:noFill/>
        </p:spPr>
        <p:txBody>
          <a:bodyPr wrap="none" rtlCol="0">
            <a:spAutoFit/>
          </a:bodyPr>
          <a:lstStyle/>
          <a:p>
            <a:r>
              <a:rPr lang="es-CO" dirty="0"/>
              <a:t>0%</a:t>
            </a:r>
            <a:endParaRPr lang="es-419" dirty="0"/>
          </a:p>
        </p:txBody>
      </p:sp>
      <p:sp>
        <p:nvSpPr>
          <p:cNvPr id="18" name="Freeform 16">
            <a:extLst>
              <a:ext uri="{FF2B5EF4-FFF2-40B4-BE49-F238E27FC236}">
                <a16:creationId xmlns:a16="http://schemas.microsoft.com/office/drawing/2014/main" id="{0FBEDB8C-CFC6-4F41-F8C3-037245B6E5CB}"/>
              </a:ext>
            </a:extLst>
          </p:cNvPr>
          <p:cNvSpPr/>
          <p:nvPr/>
        </p:nvSpPr>
        <p:spPr>
          <a:xfrm>
            <a:off x="901562" y="4994647"/>
            <a:ext cx="7824355" cy="1117628"/>
          </a:xfrm>
          <a:custGeom>
            <a:avLst/>
            <a:gdLst>
              <a:gd name="connsiteX0" fmla="*/ 0 w 7824355"/>
              <a:gd name="connsiteY0" fmla="*/ 2212863 h 2233645"/>
              <a:gd name="connsiteX1" fmla="*/ 1122218 w 7824355"/>
              <a:gd name="connsiteY1" fmla="*/ 2160909 h 2233645"/>
              <a:gd name="connsiteX2" fmla="*/ 1527464 w 7824355"/>
              <a:gd name="connsiteY2" fmla="*/ 1963482 h 2233645"/>
              <a:gd name="connsiteX3" fmla="*/ 1859973 w 7824355"/>
              <a:gd name="connsiteY3" fmla="*/ 1412763 h 2233645"/>
              <a:gd name="connsiteX4" fmla="*/ 2171700 w 7824355"/>
              <a:gd name="connsiteY4" fmla="*/ 747745 h 2233645"/>
              <a:gd name="connsiteX5" fmla="*/ 2618509 w 7824355"/>
              <a:gd name="connsiteY5" fmla="*/ 72336 h 2233645"/>
              <a:gd name="connsiteX6" fmla="*/ 3158836 w 7824355"/>
              <a:gd name="connsiteY6" fmla="*/ 113900 h 2233645"/>
              <a:gd name="connsiteX7" fmla="*/ 3792682 w 7824355"/>
              <a:gd name="connsiteY7" fmla="*/ 914000 h 2233645"/>
              <a:gd name="connsiteX8" fmla="*/ 4239491 w 7824355"/>
              <a:gd name="connsiteY8" fmla="*/ 1527063 h 2233645"/>
              <a:gd name="connsiteX9" fmla="*/ 5257800 w 7824355"/>
              <a:gd name="connsiteY9" fmla="*/ 1963482 h 2233645"/>
              <a:gd name="connsiteX10" fmla="*/ 6535882 w 7824355"/>
              <a:gd name="connsiteY10" fmla="*/ 2171300 h 2233645"/>
              <a:gd name="connsiteX11" fmla="*/ 7824355 w 7824355"/>
              <a:gd name="connsiteY11" fmla="*/ 2233645 h 223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4355" h="2233645">
                <a:moveTo>
                  <a:pt x="0" y="2212863"/>
                </a:moveTo>
                <a:cubicBezTo>
                  <a:pt x="433820" y="2207667"/>
                  <a:pt x="867641" y="2202472"/>
                  <a:pt x="1122218" y="2160909"/>
                </a:cubicBezTo>
                <a:cubicBezTo>
                  <a:pt x="1376795" y="2119345"/>
                  <a:pt x="1404505" y="2088173"/>
                  <a:pt x="1527464" y="1963482"/>
                </a:cubicBezTo>
                <a:cubicBezTo>
                  <a:pt x="1650423" y="1838791"/>
                  <a:pt x="1752600" y="1615386"/>
                  <a:pt x="1859973" y="1412763"/>
                </a:cubicBezTo>
                <a:cubicBezTo>
                  <a:pt x="1967346" y="1210140"/>
                  <a:pt x="2045277" y="971149"/>
                  <a:pt x="2171700" y="747745"/>
                </a:cubicBezTo>
                <a:cubicBezTo>
                  <a:pt x="2298123" y="524340"/>
                  <a:pt x="2453986" y="177977"/>
                  <a:pt x="2618509" y="72336"/>
                </a:cubicBezTo>
                <a:cubicBezTo>
                  <a:pt x="2783032" y="-33305"/>
                  <a:pt x="2963140" y="-26377"/>
                  <a:pt x="3158836" y="113900"/>
                </a:cubicBezTo>
                <a:cubicBezTo>
                  <a:pt x="3354532" y="254177"/>
                  <a:pt x="3612573" y="678473"/>
                  <a:pt x="3792682" y="914000"/>
                </a:cubicBezTo>
                <a:cubicBezTo>
                  <a:pt x="3972791" y="1149527"/>
                  <a:pt x="3995305" y="1352149"/>
                  <a:pt x="4239491" y="1527063"/>
                </a:cubicBezTo>
                <a:cubicBezTo>
                  <a:pt x="4483677" y="1701977"/>
                  <a:pt x="4875068" y="1856109"/>
                  <a:pt x="5257800" y="1963482"/>
                </a:cubicBezTo>
                <a:cubicBezTo>
                  <a:pt x="5640532" y="2070855"/>
                  <a:pt x="6108123" y="2126273"/>
                  <a:pt x="6535882" y="2171300"/>
                </a:cubicBezTo>
                <a:cubicBezTo>
                  <a:pt x="6963641" y="2216327"/>
                  <a:pt x="7393998" y="2224986"/>
                  <a:pt x="7824355" y="2233645"/>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9" name="Freeform 17">
            <a:extLst>
              <a:ext uri="{FF2B5EF4-FFF2-40B4-BE49-F238E27FC236}">
                <a16:creationId xmlns:a16="http://schemas.microsoft.com/office/drawing/2014/main" id="{A2912FDB-74F2-D6B2-7C19-AE98DDB583D2}"/>
              </a:ext>
            </a:extLst>
          </p:cNvPr>
          <p:cNvSpPr/>
          <p:nvPr/>
        </p:nvSpPr>
        <p:spPr>
          <a:xfrm>
            <a:off x="901562" y="3564991"/>
            <a:ext cx="7471064" cy="2526502"/>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0" name="Oval 18">
            <a:extLst>
              <a:ext uri="{FF2B5EF4-FFF2-40B4-BE49-F238E27FC236}">
                <a16:creationId xmlns:a16="http://schemas.microsoft.com/office/drawing/2014/main" id="{022DE62E-39D2-59C3-5446-36822E6D8035}"/>
              </a:ext>
            </a:extLst>
          </p:cNvPr>
          <p:cNvSpPr/>
          <p:nvPr/>
        </p:nvSpPr>
        <p:spPr>
          <a:xfrm>
            <a:off x="3453680" y="3808160"/>
            <a:ext cx="338589" cy="280899"/>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1" name="Oval 20">
            <a:extLst>
              <a:ext uri="{FF2B5EF4-FFF2-40B4-BE49-F238E27FC236}">
                <a16:creationId xmlns:a16="http://schemas.microsoft.com/office/drawing/2014/main" id="{501E3E6C-8B5B-754A-0B4F-6E346D02F8E1}"/>
              </a:ext>
            </a:extLst>
          </p:cNvPr>
          <p:cNvSpPr/>
          <p:nvPr/>
        </p:nvSpPr>
        <p:spPr>
          <a:xfrm>
            <a:off x="3455715" y="4885099"/>
            <a:ext cx="338589" cy="280899"/>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cxnSp>
        <p:nvCxnSpPr>
          <p:cNvPr id="22" name="Elbow Connector 25">
            <a:extLst>
              <a:ext uri="{FF2B5EF4-FFF2-40B4-BE49-F238E27FC236}">
                <a16:creationId xmlns:a16="http://schemas.microsoft.com/office/drawing/2014/main" id="{2DE9F75C-499C-115D-7688-78C78213BF4B}"/>
              </a:ext>
            </a:extLst>
          </p:cNvPr>
          <p:cNvCxnSpPr>
            <a:cxnSpLocks/>
            <a:stCxn id="3" idx="2"/>
            <a:endCxn id="20" idx="0"/>
          </p:cNvCxnSpPr>
          <p:nvPr/>
        </p:nvCxnSpPr>
        <p:spPr>
          <a:xfrm>
            <a:off x="1562067" y="2629024"/>
            <a:ext cx="2060908" cy="1179136"/>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4C3C820B-CD2D-9684-476E-306A30282873}"/>
              </a:ext>
            </a:extLst>
          </p:cNvPr>
          <p:cNvCxnSpPr/>
          <p:nvPr/>
        </p:nvCxnSpPr>
        <p:spPr>
          <a:xfrm>
            <a:off x="3619634" y="2629317"/>
            <a:ext cx="0" cy="3678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CuadroTexto 29">
                <a:extLst>
                  <a:ext uri="{FF2B5EF4-FFF2-40B4-BE49-F238E27FC236}">
                    <a16:creationId xmlns:a16="http://schemas.microsoft.com/office/drawing/2014/main" id="{64AA3E40-9FB1-74D9-D4DA-2E8B90FBF438}"/>
                  </a:ext>
                </a:extLst>
              </p:cNvPr>
              <p:cNvSpPr txBox="1"/>
              <p:nvPr/>
            </p:nvSpPr>
            <p:spPr>
              <a:xfrm>
                <a:off x="572420" y="6288630"/>
                <a:ext cx="609442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2800" b="1" i="1" smtClean="0">
                          <a:solidFill>
                            <a:schemeClr val="accent5">
                              <a:lumMod val="75000"/>
                            </a:schemeClr>
                          </a:solidFill>
                          <a:latin typeface="Cambria Math" panose="02040503050406030204" pitchFamily="18" charset="0"/>
                        </a:rPr>
                        <m:t>𝒋</m:t>
                      </m:r>
                    </m:oMath>
                  </m:oMathPara>
                </a14:m>
                <a:endParaRPr lang="es-419" sz="2800" dirty="0"/>
              </a:p>
            </p:txBody>
          </p:sp>
        </mc:Choice>
        <mc:Fallback>
          <p:sp>
            <p:nvSpPr>
              <p:cNvPr id="30" name="CuadroTexto 29">
                <a:extLst>
                  <a:ext uri="{FF2B5EF4-FFF2-40B4-BE49-F238E27FC236}">
                    <a16:creationId xmlns:a16="http://schemas.microsoft.com/office/drawing/2014/main" id="{64AA3E40-9FB1-74D9-D4DA-2E8B90FBF438}"/>
                  </a:ext>
                </a:extLst>
              </p:cNvPr>
              <p:cNvSpPr txBox="1">
                <a:spLocks noRot="1" noChangeAspect="1" noMove="1" noResize="1" noEditPoints="1" noAdjustHandles="1" noChangeArrowheads="1" noChangeShapeType="1" noTextEdit="1"/>
              </p:cNvSpPr>
              <p:nvPr/>
            </p:nvSpPr>
            <p:spPr>
              <a:xfrm>
                <a:off x="572420" y="6288630"/>
                <a:ext cx="6094428" cy="523220"/>
              </a:xfrm>
              <a:prstGeom prst="rect">
                <a:avLst/>
              </a:prstGeom>
              <a:blipFill>
                <a:blip r:embed="rId4"/>
                <a:stretch>
                  <a:fillRect b="-19048"/>
                </a:stretch>
              </a:blipFill>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33" name="Subtítulo 2">
                <a:extLst>
                  <a:ext uri="{FF2B5EF4-FFF2-40B4-BE49-F238E27FC236}">
                    <a16:creationId xmlns:a16="http://schemas.microsoft.com/office/drawing/2014/main" id="{2827D38C-DD03-EF6A-7F7B-C71A161A818D}"/>
                  </a:ext>
                </a:extLst>
              </p:cNvPr>
              <p:cNvSpPr txBox="1">
                <a:spLocks/>
              </p:cNvSpPr>
              <p:nvPr/>
            </p:nvSpPr>
            <p:spPr>
              <a:xfrm>
                <a:off x="3218208" y="1525005"/>
                <a:ext cx="3101059" cy="1115707"/>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O" sz="2400" b="1" dirty="0"/>
                  <a:t>2) </a:t>
                </a:r>
                <a:r>
                  <a:rPr lang="es-CO" sz="2400" dirty="0"/>
                  <a:t>Estos “morirán” durante </a:t>
                </a:r>
                <a14:m>
                  <m:oMath xmlns:m="http://schemas.openxmlformats.org/officeDocument/2006/math">
                    <m:r>
                      <a:rPr lang="es-CO" sz="2400" i="1" smtClean="0">
                        <a:latin typeface="Cambria Math" panose="02040503050406030204" pitchFamily="18" charset="0"/>
                      </a:rPr>
                      <m:t>𝑗</m:t>
                    </m:r>
                  </m:oMath>
                </a14:m>
                <a:endParaRPr lang="es-ES" sz="2400" dirty="0"/>
              </a:p>
            </p:txBody>
          </p:sp>
        </mc:Choice>
        <mc:Fallback>
          <p:sp>
            <p:nvSpPr>
              <p:cNvPr id="33" name="Subtítulo 2">
                <a:extLst>
                  <a:ext uri="{FF2B5EF4-FFF2-40B4-BE49-F238E27FC236}">
                    <a16:creationId xmlns:a16="http://schemas.microsoft.com/office/drawing/2014/main" id="{2827D38C-DD03-EF6A-7F7B-C71A161A818D}"/>
                  </a:ext>
                </a:extLst>
              </p:cNvPr>
              <p:cNvSpPr txBox="1">
                <a:spLocks noRot="1" noChangeAspect="1" noMove="1" noResize="1" noEditPoints="1" noAdjustHandles="1" noChangeArrowheads="1" noChangeShapeType="1" noTextEdit="1"/>
              </p:cNvSpPr>
              <p:nvPr/>
            </p:nvSpPr>
            <p:spPr>
              <a:xfrm>
                <a:off x="3218208" y="1525005"/>
                <a:ext cx="3101059" cy="1115707"/>
              </a:xfrm>
              <a:prstGeom prst="rect">
                <a:avLst/>
              </a:prstGeom>
              <a:blipFill>
                <a:blip r:embed="rId5"/>
                <a:stretch>
                  <a:fillRect l="-3265" t="-7955"/>
                </a:stretch>
              </a:blipFill>
            </p:spPr>
            <p:txBody>
              <a:bodyPr/>
              <a:lstStyle/>
              <a:p>
                <a:r>
                  <a:rPr lang="es-ES_tradnl">
                    <a:noFill/>
                  </a:rPr>
                  <a:t> </a:t>
                </a:r>
              </a:p>
            </p:txBody>
          </p:sp>
        </mc:Fallback>
      </mc:AlternateContent>
      <p:cxnSp>
        <p:nvCxnSpPr>
          <p:cNvPr id="34" name="Elbow Connector 25">
            <a:extLst>
              <a:ext uri="{FF2B5EF4-FFF2-40B4-BE49-F238E27FC236}">
                <a16:creationId xmlns:a16="http://schemas.microsoft.com/office/drawing/2014/main" id="{F2E89B31-8ED6-11D9-B552-756012908382}"/>
              </a:ext>
            </a:extLst>
          </p:cNvPr>
          <p:cNvCxnSpPr>
            <a:cxnSpLocks/>
            <a:stCxn id="33" idx="2"/>
            <a:endCxn id="21" idx="0"/>
          </p:cNvCxnSpPr>
          <p:nvPr/>
        </p:nvCxnSpPr>
        <p:spPr>
          <a:xfrm flipH="1">
            <a:off x="3625010" y="2640712"/>
            <a:ext cx="1143728" cy="224438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0" name="Subtítulo 2">
                <a:extLst>
                  <a:ext uri="{FF2B5EF4-FFF2-40B4-BE49-F238E27FC236}">
                    <a16:creationId xmlns:a16="http://schemas.microsoft.com/office/drawing/2014/main" id="{29A333A7-080C-A87E-619A-9F10606AD05A}"/>
                  </a:ext>
                </a:extLst>
              </p:cNvPr>
              <p:cNvSpPr txBox="1">
                <a:spLocks/>
              </p:cNvSpPr>
              <p:nvPr/>
            </p:nvSpPr>
            <p:spPr>
              <a:xfrm>
                <a:off x="6413340" y="1532626"/>
                <a:ext cx="5778657" cy="3089075"/>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400" b="1" dirty="0"/>
                  <a:t>3) </a:t>
                </a:r>
                <a:r>
                  <a:rPr lang="es-ES" sz="2400" dirty="0"/>
                  <a:t>entonces, qué:</a:t>
                </a:r>
              </a:p>
              <a:p>
                <a:pPr marL="342900" indent="-342900">
                  <a:buFont typeface="Arial" panose="020B0604020202020204" pitchFamily="34" charset="0"/>
                  <a:buChar char="•"/>
                </a:pPr>
                <a:r>
                  <a:rPr lang="es-ES" sz="2400" dirty="0"/>
                  <a:t>“fracción”, o</a:t>
                </a:r>
              </a:p>
              <a:p>
                <a:pPr marL="342900" indent="-342900">
                  <a:buFont typeface="Arial" panose="020B0604020202020204" pitchFamily="34" charset="0"/>
                  <a:buChar char="•"/>
                </a:pPr>
                <a:r>
                  <a:rPr lang="es-ES" sz="2400" dirty="0"/>
                  <a:t>porcentaje, o</a:t>
                </a:r>
              </a:p>
              <a:p>
                <a:pPr marL="342900" indent="-342900">
                  <a:buFont typeface="Arial" panose="020B0604020202020204" pitchFamily="34" charset="0"/>
                  <a:buChar char="•"/>
                </a:pPr>
                <a:r>
                  <a:rPr lang="es-ES" sz="2400" dirty="0"/>
                  <a:t>proporción</a:t>
                </a:r>
              </a:p>
              <a:p>
                <a:r>
                  <a:rPr lang="es-ES" sz="2400" dirty="0"/>
                  <a:t>de aquellos que sobrevivieron hasta </a:t>
                </a:r>
                <a14:m>
                  <m:oMath xmlns:m="http://schemas.openxmlformats.org/officeDocument/2006/math">
                    <m:r>
                      <a:rPr lang="es-CO" sz="2400" b="1" i="1" smtClean="0">
                        <a:latin typeface="Cambria Math" panose="02040503050406030204" pitchFamily="18" charset="0"/>
                      </a:rPr>
                      <m:t>𝒋</m:t>
                    </m:r>
                  </m:oMath>
                </a14:m>
                <a:r>
                  <a:rPr lang="es-ES" sz="2400" dirty="0"/>
                  <a:t>, </a:t>
                </a:r>
              </a:p>
              <a:p>
                <a:r>
                  <a:rPr lang="es-ES" sz="2400" dirty="0"/>
                  <a:t>“morirán” </a:t>
                </a:r>
                <a:r>
                  <a:rPr lang="es-ES" sz="2400" u="sng" dirty="0"/>
                  <a:t>durante</a:t>
                </a:r>
                <a:r>
                  <a:rPr lang="es-ES" sz="2400" dirty="0"/>
                  <a:t> </a:t>
                </a:r>
                <a14:m>
                  <m:oMath xmlns:m="http://schemas.openxmlformats.org/officeDocument/2006/math">
                    <m:r>
                      <a:rPr lang="es-CO" sz="2400" b="1" i="1" smtClean="0">
                        <a:latin typeface="Cambria Math" panose="02040503050406030204" pitchFamily="18" charset="0"/>
                      </a:rPr>
                      <m:t>𝒋</m:t>
                    </m:r>
                  </m:oMath>
                </a14:m>
                <a:endParaRPr lang="es-ES" sz="2400" b="1" dirty="0"/>
              </a:p>
            </p:txBody>
          </p:sp>
        </mc:Choice>
        <mc:Fallback>
          <p:sp>
            <p:nvSpPr>
              <p:cNvPr id="40" name="Subtítulo 2">
                <a:extLst>
                  <a:ext uri="{FF2B5EF4-FFF2-40B4-BE49-F238E27FC236}">
                    <a16:creationId xmlns:a16="http://schemas.microsoft.com/office/drawing/2014/main" id="{29A333A7-080C-A87E-619A-9F10606AD05A}"/>
                  </a:ext>
                </a:extLst>
              </p:cNvPr>
              <p:cNvSpPr txBox="1">
                <a:spLocks noRot="1" noChangeAspect="1" noMove="1" noResize="1" noEditPoints="1" noAdjustHandles="1" noChangeArrowheads="1" noChangeShapeType="1" noTextEdit="1"/>
              </p:cNvSpPr>
              <p:nvPr/>
            </p:nvSpPr>
            <p:spPr>
              <a:xfrm>
                <a:off x="6413340" y="1532626"/>
                <a:ext cx="5778657" cy="3089075"/>
              </a:xfrm>
              <a:prstGeom prst="rect">
                <a:avLst/>
              </a:prstGeom>
              <a:blipFill>
                <a:blip r:embed="rId6"/>
                <a:stretch>
                  <a:fillRect l="-1532" t="-2869"/>
                </a:stretch>
              </a:blipFill>
            </p:spPr>
            <p:txBody>
              <a:bodyPr/>
              <a:lstStyle/>
              <a:p>
                <a:r>
                  <a:rPr lang="es-ES_tradnl">
                    <a:noFill/>
                  </a:rPr>
                  <a:t> </a:t>
                </a:r>
              </a:p>
            </p:txBody>
          </p:sp>
        </mc:Fallback>
      </mc:AlternateContent>
      <p:sp>
        <p:nvSpPr>
          <p:cNvPr id="7" name="CuadroTexto 3">
            <a:extLst>
              <a:ext uri="{FF2B5EF4-FFF2-40B4-BE49-F238E27FC236}">
                <a16:creationId xmlns:a16="http://schemas.microsoft.com/office/drawing/2014/main" id="{6BCF266E-B6FA-77DC-640F-117BD0DB7B7C}"/>
              </a:ext>
            </a:extLst>
          </p:cNvPr>
          <p:cNvSpPr txBox="1"/>
          <p:nvPr/>
        </p:nvSpPr>
        <p:spPr>
          <a:xfrm>
            <a:off x="7559512" y="6211669"/>
            <a:ext cx="1261884" cy="646331"/>
          </a:xfrm>
          <a:prstGeom prst="rect">
            <a:avLst/>
          </a:prstGeom>
          <a:noFill/>
        </p:spPr>
        <p:txBody>
          <a:bodyPr wrap="none" rtlCol="0">
            <a:spAutoFit/>
          </a:bodyPr>
          <a:lstStyle/>
          <a:p>
            <a:r>
              <a:rPr lang="es-CO" sz="3600" dirty="0">
                <a:solidFill>
                  <a:schemeClr val="accent6"/>
                </a:solidFill>
              </a:rPr>
              <a:t>Edad</a:t>
            </a:r>
            <a:endParaRPr lang="es-419" sz="3600" dirty="0">
              <a:solidFill>
                <a:schemeClr val="accent6"/>
              </a:solidFill>
            </a:endParaRPr>
          </a:p>
        </p:txBody>
      </p:sp>
    </p:spTree>
    <p:extLst>
      <p:ext uri="{BB962C8B-B14F-4D97-AF65-F5344CB8AC3E}">
        <p14:creationId xmlns:p14="http://schemas.microsoft.com/office/powerpoint/2010/main" val="387688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a:xfrm>
            <a:off x="155501" y="275856"/>
            <a:ext cx="9754591" cy="858982"/>
          </a:xfrm>
        </p:spPr>
        <p:txBody>
          <a:bodyPr/>
          <a:lstStyle/>
          <a:p>
            <a:r>
              <a:rPr lang="es-MX" dirty="0"/>
              <a:t>Tasa de Peligro- H(j) . Hazard Rate</a:t>
            </a:r>
          </a:p>
        </p:txBody>
      </p:sp>
      <mc:AlternateContent xmlns:mc="http://schemas.openxmlformats.org/markup-compatibility/2006">
        <mc:Choice xmlns:a14="http://schemas.microsoft.com/office/drawing/2010/main" Requires="a14">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0" y="1513317"/>
                <a:ext cx="3124134" cy="1115707"/>
              </a:xfrm>
              <a:solidFill>
                <a:schemeClr val="accent6">
                  <a:lumMod val="20000"/>
                  <a:lumOff val="80000"/>
                </a:schemeClr>
              </a:solidFill>
            </p:spPr>
            <p:txBody>
              <a:bodyPr/>
              <a:lstStyle/>
              <a:p>
                <a:r>
                  <a:rPr lang="es-CO" sz="2400" b="1" dirty="0"/>
                  <a:t>1) </a:t>
                </a:r>
                <a:r>
                  <a:rPr lang="es-CO" sz="2400" dirty="0"/>
                  <a:t>Estos  sobrevivieron hasta </a:t>
                </a:r>
                <a14:m>
                  <m:oMath xmlns:m="http://schemas.openxmlformats.org/officeDocument/2006/math">
                    <m:r>
                      <a:rPr lang="es-CO" sz="2400" b="0" i="1" smtClean="0">
                        <a:latin typeface="Cambria Math" panose="02040503050406030204" pitchFamily="18" charset="0"/>
                      </a:rPr>
                      <m:t>𝑗</m:t>
                    </m:r>
                    <m:r>
                      <a:rPr lang="es-CO" sz="2400" b="0" i="0" smtClean="0">
                        <a:latin typeface="Cambria Math" panose="02040503050406030204" pitchFamily="18" charset="0"/>
                      </a:rPr>
                      <m:t>…</m:t>
                    </m:r>
                  </m:oMath>
                </a14:m>
                <a:endParaRPr lang="es-ES" sz="2400" dirty="0"/>
              </a:p>
            </p:txBody>
          </p:sp>
        </mc:Choice>
        <mc:Fallback>
          <p:sp>
            <p:nvSpPr>
              <p:cNvPr id="3" name="Subtítulo 2">
                <a:extLst>
                  <a:ext uri="{FF2B5EF4-FFF2-40B4-BE49-F238E27FC236}">
                    <a16:creationId xmlns:a16="http://schemas.microsoft.com/office/drawing/2014/main" id="{59ECB3BC-D8D1-F46C-948E-7A3E9C5326A2}"/>
                  </a:ext>
                </a:extLst>
              </p:cNvPr>
              <p:cNvSpPr>
                <a:spLocks noGrp="1" noRot="1" noChangeAspect="1" noMove="1" noResize="1" noEditPoints="1" noAdjustHandles="1" noChangeArrowheads="1" noChangeShapeType="1" noTextEdit="1"/>
              </p:cNvSpPr>
              <p:nvPr>
                <p:ph type="subTitle" idx="1"/>
              </p:nvPr>
            </p:nvSpPr>
            <p:spPr>
              <a:xfrm>
                <a:off x="0" y="1513317"/>
                <a:ext cx="3124134" cy="1115707"/>
              </a:xfrm>
              <a:blipFill>
                <a:blip r:embed="rId3"/>
                <a:stretch>
                  <a:fillRect l="-3252" t="-7955" b="-4545"/>
                </a:stretch>
              </a:blipFill>
            </p:spPr>
            <p:txBody>
              <a:bodyPr/>
              <a:lstStyle/>
              <a:p>
                <a:r>
                  <a:rPr lang="es-ES_tradnl">
                    <a:noFill/>
                  </a:rPr>
                  <a:t> </a:t>
                </a:r>
              </a:p>
            </p:txBody>
          </p:sp>
        </mc:Fallback>
      </mc:AlternateContent>
      <p:sp>
        <p:nvSpPr>
          <p:cNvPr id="11" name="Up Arrow 38">
            <a:extLst>
              <a:ext uri="{FF2B5EF4-FFF2-40B4-BE49-F238E27FC236}">
                <a16:creationId xmlns:a16="http://schemas.microsoft.com/office/drawing/2014/main" id="{62B868DE-B258-09C4-9F70-EB35ED97FF1A}"/>
              </a:ext>
            </a:extLst>
          </p:cNvPr>
          <p:cNvSpPr/>
          <p:nvPr/>
        </p:nvSpPr>
        <p:spPr>
          <a:xfrm rot="5400000">
            <a:off x="4790591" y="2133926"/>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41">
            <a:extLst>
              <a:ext uri="{FF2B5EF4-FFF2-40B4-BE49-F238E27FC236}">
                <a16:creationId xmlns:a16="http://schemas.microsoft.com/office/drawing/2014/main" id="{4C4EFB3C-C28B-6C4C-5DBB-2F438284097F}"/>
              </a:ext>
            </a:extLst>
          </p:cNvPr>
          <p:cNvCxnSpPr>
            <a:cxnSpLocks/>
          </p:cNvCxnSpPr>
          <p:nvPr/>
        </p:nvCxnSpPr>
        <p:spPr>
          <a:xfrm>
            <a:off x="995081" y="3667597"/>
            <a:ext cx="1583964"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8D73D83E-1667-16F3-5498-7E47C53A6F8F}"/>
              </a:ext>
            </a:extLst>
          </p:cNvPr>
          <p:cNvCxnSpPr>
            <a:cxnSpLocks/>
          </p:cNvCxnSpPr>
          <p:nvPr/>
        </p:nvCxnSpPr>
        <p:spPr>
          <a:xfrm>
            <a:off x="995081" y="4171749"/>
            <a:ext cx="26245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207CAB45-E576-897D-8B3A-C4B3DE9B3F88}"/>
              </a:ext>
            </a:extLst>
          </p:cNvPr>
          <p:cNvCxnSpPr>
            <a:cxnSpLocks/>
          </p:cNvCxnSpPr>
          <p:nvPr/>
        </p:nvCxnSpPr>
        <p:spPr>
          <a:xfrm>
            <a:off x="995081" y="4423825"/>
            <a:ext cx="21290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213EFDA3-4393-F1A6-36A7-DCE64952CFDB}"/>
              </a:ext>
            </a:extLst>
          </p:cNvPr>
          <p:cNvCxnSpPr>
            <a:cxnSpLocks/>
          </p:cNvCxnSpPr>
          <p:nvPr/>
        </p:nvCxnSpPr>
        <p:spPr>
          <a:xfrm>
            <a:off x="995081" y="4927977"/>
            <a:ext cx="3220479"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48">
            <a:extLst>
              <a:ext uri="{FF2B5EF4-FFF2-40B4-BE49-F238E27FC236}">
                <a16:creationId xmlns:a16="http://schemas.microsoft.com/office/drawing/2014/main" id="{E3B33576-7580-7162-B93E-BA0369AE868A}"/>
              </a:ext>
            </a:extLst>
          </p:cNvPr>
          <p:cNvCxnSpPr>
            <a:cxnSpLocks/>
          </p:cNvCxnSpPr>
          <p:nvPr/>
        </p:nvCxnSpPr>
        <p:spPr>
          <a:xfrm>
            <a:off x="995081" y="3919673"/>
            <a:ext cx="43877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50">
            <a:extLst>
              <a:ext uri="{FF2B5EF4-FFF2-40B4-BE49-F238E27FC236}">
                <a16:creationId xmlns:a16="http://schemas.microsoft.com/office/drawing/2014/main" id="{50E33914-9C7B-7C6A-A7E7-767F2DA4BEB9}"/>
              </a:ext>
            </a:extLst>
          </p:cNvPr>
          <p:cNvCxnSpPr>
            <a:cxnSpLocks/>
          </p:cNvCxnSpPr>
          <p:nvPr/>
        </p:nvCxnSpPr>
        <p:spPr>
          <a:xfrm>
            <a:off x="995081" y="4675901"/>
            <a:ext cx="35114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7A84792A-B1FE-3C90-22BE-C356AECBF831}"/>
              </a:ext>
            </a:extLst>
          </p:cNvPr>
          <p:cNvCxnSpPr>
            <a:cxnSpLocks/>
          </p:cNvCxnSpPr>
          <p:nvPr/>
        </p:nvCxnSpPr>
        <p:spPr>
          <a:xfrm>
            <a:off x="995081" y="5180053"/>
            <a:ext cx="4037716"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5" name="Straight Connector 54">
            <a:extLst>
              <a:ext uri="{FF2B5EF4-FFF2-40B4-BE49-F238E27FC236}">
                <a16:creationId xmlns:a16="http://schemas.microsoft.com/office/drawing/2014/main" id="{5962BAE2-E6AF-7E66-0823-27726B6D43E5}"/>
              </a:ext>
            </a:extLst>
          </p:cNvPr>
          <p:cNvCxnSpPr>
            <a:cxnSpLocks/>
          </p:cNvCxnSpPr>
          <p:nvPr/>
        </p:nvCxnSpPr>
        <p:spPr>
          <a:xfrm>
            <a:off x="995081" y="5432129"/>
            <a:ext cx="3258398"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0217B697-7FE6-0DF4-32A7-E52AA35D8D25}"/>
              </a:ext>
            </a:extLst>
          </p:cNvPr>
          <p:cNvCxnSpPr>
            <a:cxnSpLocks/>
          </p:cNvCxnSpPr>
          <p:nvPr/>
        </p:nvCxnSpPr>
        <p:spPr>
          <a:xfrm>
            <a:off x="995081" y="5684205"/>
            <a:ext cx="49001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8" name="Straight Connector 57">
            <a:extLst>
              <a:ext uri="{FF2B5EF4-FFF2-40B4-BE49-F238E27FC236}">
                <a16:creationId xmlns:a16="http://schemas.microsoft.com/office/drawing/2014/main" id="{12E7A95E-59D7-4AC8-0E2A-676818C79DB8}"/>
              </a:ext>
            </a:extLst>
          </p:cNvPr>
          <p:cNvCxnSpPr>
            <a:cxnSpLocks/>
          </p:cNvCxnSpPr>
          <p:nvPr/>
        </p:nvCxnSpPr>
        <p:spPr>
          <a:xfrm>
            <a:off x="995081" y="5936279"/>
            <a:ext cx="65003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91E1C299-DC79-156D-E8E7-A47AB1546225}"/>
              </a:ext>
            </a:extLst>
          </p:cNvPr>
          <p:cNvSpPr txBox="1"/>
          <p:nvPr/>
        </p:nvSpPr>
        <p:spPr>
          <a:xfrm>
            <a:off x="118568" y="3328435"/>
            <a:ext cx="774571" cy="369332"/>
          </a:xfrm>
          <a:prstGeom prst="rect">
            <a:avLst/>
          </a:prstGeom>
          <a:noFill/>
        </p:spPr>
        <p:txBody>
          <a:bodyPr wrap="none" rtlCol="0">
            <a:spAutoFit/>
          </a:bodyPr>
          <a:lstStyle/>
          <a:p>
            <a:r>
              <a:rPr lang="es-CO" dirty="0"/>
              <a:t>100%</a:t>
            </a:r>
            <a:endParaRPr lang="es-419" dirty="0"/>
          </a:p>
        </p:txBody>
      </p:sp>
      <p:sp>
        <p:nvSpPr>
          <p:cNvPr id="6" name="CuadroTexto 5">
            <a:extLst>
              <a:ext uri="{FF2B5EF4-FFF2-40B4-BE49-F238E27FC236}">
                <a16:creationId xmlns:a16="http://schemas.microsoft.com/office/drawing/2014/main" id="{AEE6158E-24FF-12BC-2210-88FD57C88BD1}"/>
              </a:ext>
            </a:extLst>
          </p:cNvPr>
          <p:cNvSpPr txBox="1"/>
          <p:nvPr/>
        </p:nvSpPr>
        <p:spPr>
          <a:xfrm>
            <a:off x="246807" y="5909633"/>
            <a:ext cx="518091" cy="369332"/>
          </a:xfrm>
          <a:prstGeom prst="rect">
            <a:avLst/>
          </a:prstGeom>
          <a:noFill/>
        </p:spPr>
        <p:txBody>
          <a:bodyPr wrap="none" rtlCol="0">
            <a:spAutoFit/>
          </a:bodyPr>
          <a:lstStyle/>
          <a:p>
            <a:r>
              <a:rPr lang="es-CO" dirty="0"/>
              <a:t>0%</a:t>
            </a:r>
            <a:endParaRPr lang="es-419" dirty="0"/>
          </a:p>
        </p:txBody>
      </p:sp>
      <p:sp>
        <p:nvSpPr>
          <p:cNvPr id="18" name="Freeform 16">
            <a:extLst>
              <a:ext uri="{FF2B5EF4-FFF2-40B4-BE49-F238E27FC236}">
                <a16:creationId xmlns:a16="http://schemas.microsoft.com/office/drawing/2014/main" id="{0FBEDB8C-CFC6-4F41-F8C3-037245B6E5CB}"/>
              </a:ext>
            </a:extLst>
          </p:cNvPr>
          <p:cNvSpPr/>
          <p:nvPr/>
        </p:nvSpPr>
        <p:spPr>
          <a:xfrm>
            <a:off x="901562" y="4994647"/>
            <a:ext cx="7824355" cy="1117628"/>
          </a:xfrm>
          <a:custGeom>
            <a:avLst/>
            <a:gdLst>
              <a:gd name="connsiteX0" fmla="*/ 0 w 7824355"/>
              <a:gd name="connsiteY0" fmla="*/ 2212863 h 2233645"/>
              <a:gd name="connsiteX1" fmla="*/ 1122218 w 7824355"/>
              <a:gd name="connsiteY1" fmla="*/ 2160909 h 2233645"/>
              <a:gd name="connsiteX2" fmla="*/ 1527464 w 7824355"/>
              <a:gd name="connsiteY2" fmla="*/ 1963482 h 2233645"/>
              <a:gd name="connsiteX3" fmla="*/ 1859973 w 7824355"/>
              <a:gd name="connsiteY3" fmla="*/ 1412763 h 2233645"/>
              <a:gd name="connsiteX4" fmla="*/ 2171700 w 7824355"/>
              <a:gd name="connsiteY4" fmla="*/ 747745 h 2233645"/>
              <a:gd name="connsiteX5" fmla="*/ 2618509 w 7824355"/>
              <a:gd name="connsiteY5" fmla="*/ 72336 h 2233645"/>
              <a:gd name="connsiteX6" fmla="*/ 3158836 w 7824355"/>
              <a:gd name="connsiteY6" fmla="*/ 113900 h 2233645"/>
              <a:gd name="connsiteX7" fmla="*/ 3792682 w 7824355"/>
              <a:gd name="connsiteY7" fmla="*/ 914000 h 2233645"/>
              <a:gd name="connsiteX8" fmla="*/ 4239491 w 7824355"/>
              <a:gd name="connsiteY8" fmla="*/ 1527063 h 2233645"/>
              <a:gd name="connsiteX9" fmla="*/ 5257800 w 7824355"/>
              <a:gd name="connsiteY9" fmla="*/ 1963482 h 2233645"/>
              <a:gd name="connsiteX10" fmla="*/ 6535882 w 7824355"/>
              <a:gd name="connsiteY10" fmla="*/ 2171300 h 2233645"/>
              <a:gd name="connsiteX11" fmla="*/ 7824355 w 7824355"/>
              <a:gd name="connsiteY11" fmla="*/ 2233645 h 223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4355" h="2233645">
                <a:moveTo>
                  <a:pt x="0" y="2212863"/>
                </a:moveTo>
                <a:cubicBezTo>
                  <a:pt x="433820" y="2207667"/>
                  <a:pt x="867641" y="2202472"/>
                  <a:pt x="1122218" y="2160909"/>
                </a:cubicBezTo>
                <a:cubicBezTo>
                  <a:pt x="1376795" y="2119345"/>
                  <a:pt x="1404505" y="2088173"/>
                  <a:pt x="1527464" y="1963482"/>
                </a:cubicBezTo>
                <a:cubicBezTo>
                  <a:pt x="1650423" y="1838791"/>
                  <a:pt x="1752600" y="1615386"/>
                  <a:pt x="1859973" y="1412763"/>
                </a:cubicBezTo>
                <a:cubicBezTo>
                  <a:pt x="1967346" y="1210140"/>
                  <a:pt x="2045277" y="971149"/>
                  <a:pt x="2171700" y="747745"/>
                </a:cubicBezTo>
                <a:cubicBezTo>
                  <a:pt x="2298123" y="524340"/>
                  <a:pt x="2453986" y="177977"/>
                  <a:pt x="2618509" y="72336"/>
                </a:cubicBezTo>
                <a:cubicBezTo>
                  <a:pt x="2783032" y="-33305"/>
                  <a:pt x="2963140" y="-26377"/>
                  <a:pt x="3158836" y="113900"/>
                </a:cubicBezTo>
                <a:cubicBezTo>
                  <a:pt x="3354532" y="254177"/>
                  <a:pt x="3612573" y="678473"/>
                  <a:pt x="3792682" y="914000"/>
                </a:cubicBezTo>
                <a:cubicBezTo>
                  <a:pt x="3972791" y="1149527"/>
                  <a:pt x="3995305" y="1352149"/>
                  <a:pt x="4239491" y="1527063"/>
                </a:cubicBezTo>
                <a:cubicBezTo>
                  <a:pt x="4483677" y="1701977"/>
                  <a:pt x="4875068" y="1856109"/>
                  <a:pt x="5257800" y="1963482"/>
                </a:cubicBezTo>
                <a:cubicBezTo>
                  <a:pt x="5640532" y="2070855"/>
                  <a:pt x="6108123" y="2126273"/>
                  <a:pt x="6535882" y="2171300"/>
                </a:cubicBezTo>
                <a:cubicBezTo>
                  <a:pt x="6963641" y="2216327"/>
                  <a:pt x="7393998" y="2224986"/>
                  <a:pt x="7824355" y="2233645"/>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9" name="Freeform 17">
            <a:extLst>
              <a:ext uri="{FF2B5EF4-FFF2-40B4-BE49-F238E27FC236}">
                <a16:creationId xmlns:a16="http://schemas.microsoft.com/office/drawing/2014/main" id="{A2912FDB-74F2-D6B2-7C19-AE98DDB583D2}"/>
              </a:ext>
            </a:extLst>
          </p:cNvPr>
          <p:cNvSpPr/>
          <p:nvPr/>
        </p:nvSpPr>
        <p:spPr>
          <a:xfrm>
            <a:off x="901562" y="3564991"/>
            <a:ext cx="7471064" cy="2526502"/>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0" name="Oval 18">
            <a:extLst>
              <a:ext uri="{FF2B5EF4-FFF2-40B4-BE49-F238E27FC236}">
                <a16:creationId xmlns:a16="http://schemas.microsoft.com/office/drawing/2014/main" id="{022DE62E-39D2-59C3-5446-36822E6D8035}"/>
              </a:ext>
            </a:extLst>
          </p:cNvPr>
          <p:cNvSpPr/>
          <p:nvPr/>
        </p:nvSpPr>
        <p:spPr>
          <a:xfrm>
            <a:off x="3453680" y="3808160"/>
            <a:ext cx="338589" cy="280899"/>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1" name="Oval 20">
            <a:extLst>
              <a:ext uri="{FF2B5EF4-FFF2-40B4-BE49-F238E27FC236}">
                <a16:creationId xmlns:a16="http://schemas.microsoft.com/office/drawing/2014/main" id="{501E3E6C-8B5B-754A-0B4F-6E346D02F8E1}"/>
              </a:ext>
            </a:extLst>
          </p:cNvPr>
          <p:cNvSpPr/>
          <p:nvPr/>
        </p:nvSpPr>
        <p:spPr>
          <a:xfrm>
            <a:off x="3455715" y="4885099"/>
            <a:ext cx="338589" cy="280899"/>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cxnSp>
        <p:nvCxnSpPr>
          <p:cNvPr id="22" name="Elbow Connector 25">
            <a:extLst>
              <a:ext uri="{FF2B5EF4-FFF2-40B4-BE49-F238E27FC236}">
                <a16:creationId xmlns:a16="http://schemas.microsoft.com/office/drawing/2014/main" id="{2DE9F75C-499C-115D-7688-78C78213BF4B}"/>
              </a:ext>
            </a:extLst>
          </p:cNvPr>
          <p:cNvCxnSpPr>
            <a:cxnSpLocks/>
            <a:stCxn id="3" idx="2"/>
            <a:endCxn id="20" idx="0"/>
          </p:cNvCxnSpPr>
          <p:nvPr/>
        </p:nvCxnSpPr>
        <p:spPr>
          <a:xfrm>
            <a:off x="1562067" y="2629024"/>
            <a:ext cx="2060908" cy="1179136"/>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4C3C820B-CD2D-9684-476E-306A30282873}"/>
              </a:ext>
            </a:extLst>
          </p:cNvPr>
          <p:cNvCxnSpPr/>
          <p:nvPr/>
        </p:nvCxnSpPr>
        <p:spPr>
          <a:xfrm>
            <a:off x="3619634" y="2629317"/>
            <a:ext cx="0" cy="3678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CuadroTexto 29">
                <a:extLst>
                  <a:ext uri="{FF2B5EF4-FFF2-40B4-BE49-F238E27FC236}">
                    <a16:creationId xmlns:a16="http://schemas.microsoft.com/office/drawing/2014/main" id="{64AA3E40-9FB1-74D9-D4DA-2E8B90FBF438}"/>
                  </a:ext>
                </a:extLst>
              </p:cNvPr>
              <p:cNvSpPr txBox="1"/>
              <p:nvPr/>
            </p:nvSpPr>
            <p:spPr>
              <a:xfrm>
                <a:off x="572420" y="6288630"/>
                <a:ext cx="609442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2800" b="1" i="1" smtClean="0">
                          <a:solidFill>
                            <a:schemeClr val="accent5">
                              <a:lumMod val="75000"/>
                            </a:schemeClr>
                          </a:solidFill>
                          <a:latin typeface="Cambria Math" panose="02040503050406030204" pitchFamily="18" charset="0"/>
                        </a:rPr>
                        <m:t>𝒋</m:t>
                      </m:r>
                    </m:oMath>
                  </m:oMathPara>
                </a14:m>
                <a:endParaRPr lang="es-419" sz="2800" dirty="0"/>
              </a:p>
            </p:txBody>
          </p:sp>
        </mc:Choice>
        <mc:Fallback>
          <p:sp>
            <p:nvSpPr>
              <p:cNvPr id="30" name="CuadroTexto 29">
                <a:extLst>
                  <a:ext uri="{FF2B5EF4-FFF2-40B4-BE49-F238E27FC236}">
                    <a16:creationId xmlns:a16="http://schemas.microsoft.com/office/drawing/2014/main" id="{64AA3E40-9FB1-74D9-D4DA-2E8B90FBF438}"/>
                  </a:ext>
                </a:extLst>
              </p:cNvPr>
              <p:cNvSpPr txBox="1">
                <a:spLocks noRot="1" noChangeAspect="1" noMove="1" noResize="1" noEditPoints="1" noAdjustHandles="1" noChangeArrowheads="1" noChangeShapeType="1" noTextEdit="1"/>
              </p:cNvSpPr>
              <p:nvPr/>
            </p:nvSpPr>
            <p:spPr>
              <a:xfrm>
                <a:off x="572420" y="6288630"/>
                <a:ext cx="6094428" cy="523220"/>
              </a:xfrm>
              <a:prstGeom prst="rect">
                <a:avLst/>
              </a:prstGeom>
              <a:blipFill>
                <a:blip r:embed="rId4"/>
                <a:stretch>
                  <a:fillRect b="-19048"/>
                </a:stretch>
              </a:blipFill>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33" name="Subtítulo 2">
                <a:extLst>
                  <a:ext uri="{FF2B5EF4-FFF2-40B4-BE49-F238E27FC236}">
                    <a16:creationId xmlns:a16="http://schemas.microsoft.com/office/drawing/2014/main" id="{2827D38C-DD03-EF6A-7F7B-C71A161A818D}"/>
                  </a:ext>
                </a:extLst>
              </p:cNvPr>
              <p:cNvSpPr txBox="1">
                <a:spLocks/>
              </p:cNvSpPr>
              <p:nvPr/>
            </p:nvSpPr>
            <p:spPr>
              <a:xfrm>
                <a:off x="3218208" y="1525005"/>
                <a:ext cx="3101059" cy="1115707"/>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O" sz="2400" b="1" dirty="0"/>
                  <a:t>2) </a:t>
                </a:r>
                <a:r>
                  <a:rPr lang="es-CO" sz="2400" dirty="0"/>
                  <a:t>Estos “morirán” durante </a:t>
                </a:r>
                <a14:m>
                  <m:oMath xmlns:m="http://schemas.openxmlformats.org/officeDocument/2006/math">
                    <m:r>
                      <a:rPr lang="es-CO" sz="2400" i="1" smtClean="0">
                        <a:latin typeface="Cambria Math" panose="02040503050406030204" pitchFamily="18" charset="0"/>
                      </a:rPr>
                      <m:t>𝑗</m:t>
                    </m:r>
                  </m:oMath>
                </a14:m>
                <a:endParaRPr lang="es-ES" sz="2400" dirty="0"/>
              </a:p>
            </p:txBody>
          </p:sp>
        </mc:Choice>
        <mc:Fallback>
          <p:sp>
            <p:nvSpPr>
              <p:cNvPr id="33" name="Subtítulo 2">
                <a:extLst>
                  <a:ext uri="{FF2B5EF4-FFF2-40B4-BE49-F238E27FC236}">
                    <a16:creationId xmlns:a16="http://schemas.microsoft.com/office/drawing/2014/main" id="{2827D38C-DD03-EF6A-7F7B-C71A161A818D}"/>
                  </a:ext>
                </a:extLst>
              </p:cNvPr>
              <p:cNvSpPr txBox="1">
                <a:spLocks noRot="1" noChangeAspect="1" noMove="1" noResize="1" noEditPoints="1" noAdjustHandles="1" noChangeArrowheads="1" noChangeShapeType="1" noTextEdit="1"/>
              </p:cNvSpPr>
              <p:nvPr/>
            </p:nvSpPr>
            <p:spPr>
              <a:xfrm>
                <a:off x="3218208" y="1525005"/>
                <a:ext cx="3101059" cy="1115707"/>
              </a:xfrm>
              <a:prstGeom prst="rect">
                <a:avLst/>
              </a:prstGeom>
              <a:blipFill>
                <a:blip r:embed="rId5"/>
                <a:stretch>
                  <a:fillRect l="-3265" t="-7955"/>
                </a:stretch>
              </a:blipFill>
            </p:spPr>
            <p:txBody>
              <a:bodyPr/>
              <a:lstStyle/>
              <a:p>
                <a:r>
                  <a:rPr lang="es-ES_tradnl">
                    <a:noFill/>
                  </a:rPr>
                  <a:t> </a:t>
                </a:r>
              </a:p>
            </p:txBody>
          </p:sp>
        </mc:Fallback>
      </mc:AlternateContent>
      <p:cxnSp>
        <p:nvCxnSpPr>
          <p:cNvPr id="34" name="Elbow Connector 25">
            <a:extLst>
              <a:ext uri="{FF2B5EF4-FFF2-40B4-BE49-F238E27FC236}">
                <a16:creationId xmlns:a16="http://schemas.microsoft.com/office/drawing/2014/main" id="{F2E89B31-8ED6-11D9-B552-756012908382}"/>
              </a:ext>
            </a:extLst>
          </p:cNvPr>
          <p:cNvCxnSpPr>
            <a:cxnSpLocks/>
            <a:stCxn id="33" idx="2"/>
            <a:endCxn id="21" idx="0"/>
          </p:cNvCxnSpPr>
          <p:nvPr/>
        </p:nvCxnSpPr>
        <p:spPr>
          <a:xfrm flipH="1">
            <a:off x="3625010" y="2640712"/>
            <a:ext cx="1143728" cy="224438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0" name="Subtítulo 2">
                <a:extLst>
                  <a:ext uri="{FF2B5EF4-FFF2-40B4-BE49-F238E27FC236}">
                    <a16:creationId xmlns:a16="http://schemas.microsoft.com/office/drawing/2014/main" id="{29A333A7-080C-A87E-619A-9F10606AD05A}"/>
                  </a:ext>
                </a:extLst>
              </p:cNvPr>
              <p:cNvSpPr txBox="1">
                <a:spLocks/>
              </p:cNvSpPr>
              <p:nvPr/>
            </p:nvSpPr>
            <p:spPr>
              <a:xfrm>
                <a:off x="6413340" y="1532626"/>
                <a:ext cx="5778657" cy="3089075"/>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400" b="1" dirty="0"/>
                  <a:t>3) </a:t>
                </a:r>
                <a:r>
                  <a:rPr lang="es-ES" sz="2400" dirty="0"/>
                  <a:t>entonces, qué:</a:t>
                </a:r>
              </a:p>
              <a:p>
                <a:pPr marL="342900" indent="-342900">
                  <a:buFont typeface="Arial" panose="020B0604020202020204" pitchFamily="34" charset="0"/>
                  <a:buChar char="•"/>
                </a:pPr>
                <a:r>
                  <a:rPr lang="es-ES" sz="2400" dirty="0"/>
                  <a:t>“fracción”, o</a:t>
                </a:r>
              </a:p>
              <a:p>
                <a:pPr marL="342900" indent="-342900">
                  <a:buFont typeface="Arial" panose="020B0604020202020204" pitchFamily="34" charset="0"/>
                  <a:buChar char="•"/>
                </a:pPr>
                <a:r>
                  <a:rPr lang="es-ES" sz="2400" dirty="0"/>
                  <a:t>porcentaje, o</a:t>
                </a:r>
              </a:p>
              <a:p>
                <a:pPr marL="342900" indent="-342900">
                  <a:buFont typeface="Arial" panose="020B0604020202020204" pitchFamily="34" charset="0"/>
                  <a:buChar char="•"/>
                </a:pPr>
                <a:r>
                  <a:rPr lang="es-ES" sz="2400" dirty="0"/>
                  <a:t>proporción</a:t>
                </a:r>
              </a:p>
              <a:p>
                <a:r>
                  <a:rPr lang="es-ES" sz="2400" dirty="0"/>
                  <a:t>de aquellos que sobrevivieron hasta </a:t>
                </a:r>
                <a14:m>
                  <m:oMath xmlns:m="http://schemas.openxmlformats.org/officeDocument/2006/math">
                    <m:r>
                      <a:rPr lang="es-CO" sz="2400" b="1" i="1" smtClean="0">
                        <a:latin typeface="Cambria Math" panose="02040503050406030204" pitchFamily="18" charset="0"/>
                      </a:rPr>
                      <m:t>𝒋</m:t>
                    </m:r>
                  </m:oMath>
                </a14:m>
                <a:r>
                  <a:rPr lang="es-ES" sz="2400" dirty="0"/>
                  <a:t>, </a:t>
                </a:r>
              </a:p>
              <a:p>
                <a:r>
                  <a:rPr lang="es-ES" sz="2400" dirty="0"/>
                  <a:t>“morirán” </a:t>
                </a:r>
                <a:r>
                  <a:rPr lang="es-ES" sz="2400" u="sng" dirty="0"/>
                  <a:t>durante</a:t>
                </a:r>
                <a:r>
                  <a:rPr lang="es-ES" sz="2400" dirty="0"/>
                  <a:t> </a:t>
                </a:r>
                <a14:m>
                  <m:oMath xmlns:m="http://schemas.openxmlformats.org/officeDocument/2006/math">
                    <m:r>
                      <a:rPr lang="es-CO" sz="2400" b="1" i="1" smtClean="0">
                        <a:latin typeface="Cambria Math" panose="02040503050406030204" pitchFamily="18" charset="0"/>
                      </a:rPr>
                      <m:t>𝒋</m:t>
                    </m:r>
                  </m:oMath>
                </a14:m>
                <a:endParaRPr lang="es-ES" sz="2400" b="1" dirty="0"/>
              </a:p>
            </p:txBody>
          </p:sp>
        </mc:Choice>
        <mc:Fallback>
          <p:sp>
            <p:nvSpPr>
              <p:cNvPr id="40" name="Subtítulo 2">
                <a:extLst>
                  <a:ext uri="{FF2B5EF4-FFF2-40B4-BE49-F238E27FC236}">
                    <a16:creationId xmlns:a16="http://schemas.microsoft.com/office/drawing/2014/main" id="{29A333A7-080C-A87E-619A-9F10606AD05A}"/>
                  </a:ext>
                </a:extLst>
              </p:cNvPr>
              <p:cNvSpPr txBox="1">
                <a:spLocks noRot="1" noChangeAspect="1" noMove="1" noResize="1" noEditPoints="1" noAdjustHandles="1" noChangeArrowheads="1" noChangeShapeType="1" noTextEdit="1"/>
              </p:cNvSpPr>
              <p:nvPr/>
            </p:nvSpPr>
            <p:spPr>
              <a:xfrm>
                <a:off x="6413340" y="1532626"/>
                <a:ext cx="5778657" cy="3089075"/>
              </a:xfrm>
              <a:prstGeom prst="rect">
                <a:avLst/>
              </a:prstGeom>
              <a:blipFill>
                <a:blip r:embed="rId6"/>
                <a:stretch>
                  <a:fillRect l="-1532" t="-2869"/>
                </a:stretch>
              </a:blipFill>
            </p:spPr>
            <p:txBody>
              <a:bodyPr/>
              <a:lstStyle/>
              <a:p>
                <a:r>
                  <a:rPr lang="es-ES_tradnl">
                    <a:noFill/>
                  </a:rPr>
                  <a:t> </a:t>
                </a:r>
              </a:p>
            </p:txBody>
          </p:sp>
        </mc:Fallback>
      </mc:AlternateContent>
      <p:sp>
        <p:nvSpPr>
          <p:cNvPr id="7" name="CuadroTexto 3">
            <a:extLst>
              <a:ext uri="{FF2B5EF4-FFF2-40B4-BE49-F238E27FC236}">
                <a16:creationId xmlns:a16="http://schemas.microsoft.com/office/drawing/2014/main" id="{6BCF266E-B6FA-77DC-640F-117BD0DB7B7C}"/>
              </a:ext>
            </a:extLst>
          </p:cNvPr>
          <p:cNvSpPr txBox="1"/>
          <p:nvPr/>
        </p:nvSpPr>
        <p:spPr>
          <a:xfrm>
            <a:off x="7559512" y="6211669"/>
            <a:ext cx="1261884" cy="646331"/>
          </a:xfrm>
          <a:prstGeom prst="rect">
            <a:avLst/>
          </a:prstGeom>
          <a:noFill/>
        </p:spPr>
        <p:txBody>
          <a:bodyPr wrap="none" rtlCol="0">
            <a:spAutoFit/>
          </a:bodyPr>
          <a:lstStyle/>
          <a:p>
            <a:r>
              <a:rPr lang="es-CO" sz="3600" dirty="0">
                <a:solidFill>
                  <a:schemeClr val="accent6"/>
                </a:solidFill>
              </a:rPr>
              <a:t>Edad</a:t>
            </a:r>
            <a:endParaRPr lang="es-419" sz="3600" dirty="0">
              <a:solidFill>
                <a:schemeClr val="accent6"/>
              </a:solidFill>
            </a:endParaRPr>
          </a:p>
        </p:txBody>
      </p:sp>
      <p:sp>
        <p:nvSpPr>
          <p:cNvPr id="4" name="Rounded Rectangle 3">
            <a:extLst>
              <a:ext uri="{FF2B5EF4-FFF2-40B4-BE49-F238E27FC236}">
                <a16:creationId xmlns:a16="http://schemas.microsoft.com/office/drawing/2014/main" id="{7AF9EEF8-6D5D-9F9B-622D-F93158EBB358}"/>
              </a:ext>
            </a:extLst>
          </p:cNvPr>
          <p:cNvSpPr/>
          <p:nvPr/>
        </p:nvSpPr>
        <p:spPr>
          <a:xfrm rot="20773713">
            <a:off x="366282" y="2528072"/>
            <a:ext cx="11317975" cy="2370551"/>
          </a:xfrm>
          <a:prstGeom prst="round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4400" dirty="0"/>
              <a:t>El Concepto más importante, menos usado, y más tergiversado en Análisis Cuantitativo de Confiabilidad</a:t>
            </a:r>
          </a:p>
        </p:txBody>
      </p:sp>
    </p:spTree>
    <p:extLst>
      <p:ext uri="{BB962C8B-B14F-4D97-AF65-F5344CB8AC3E}">
        <p14:creationId xmlns:p14="http://schemas.microsoft.com/office/powerpoint/2010/main" val="267839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BD48C45-7A59-4067-C4B6-96219B6D85FA}"/>
              </a:ext>
            </a:extLst>
          </p:cNvPr>
          <p:cNvGrpSpPr/>
          <p:nvPr/>
        </p:nvGrpSpPr>
        <p:grpSpPr>
          <a:xfrm>
            <a:off x="0" y="1164920"/>
            <a:ext cx="12192000" cy="1475673"/>
            <a:chOff x="0" y="1164920"/>
            <a:chExt cx="12192000" cy="1475673"/>
          </a:xfrm>
        </p:grpSpPr>
        <p:sp>
          <p:nvSpPr>
            <p:cNvPr id="32" name="Rectangle 31">
              <a:extLst>
                <a:ext uri="{FF2B5EF4-FFF2-40B4-BE49-F238E27FC236}">
                  <a16:creationId xmlns:a16="http://schemas.microsoft.com/office/drawing/2014/main" id="{7575E92E-A01A-8A7D-E650-00355D7D062D}"/>
                </a:ext>
              </a:extLst>
            </p:cNvPr>
            <p:cNvSpPr/>
            <p:nvPr/>
          </p:nvSpPr>
          <p:spPr>
            <a:xfrm>
              <a:off x="0" y="1164920"/>
              <a:ext cx="12192000" cy="14756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Rectangle 7">
              <a:extLst>
                <a:ext uri="{FF2B5EF4-FFF2-40B4-BE49-F238E27FC236}">
                  <a16:creationId xmlns:a16="http://schemas.microsoft.com/office/drawing/2014/main" id="{A7F9BECD-D6F1-F5BA-1B44-C8765BD444C8}"/>
                </a:ext>
              </a:extLst>
            </p:cNvPr>
            <p:cNvSpPr/>
            <p:nvPr/>
          </p:nvSpPr>
          <p:spPr>
            <a:xfrm>
              <a:off x="60713" y="1248947"/>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8">
              <a:extLst>
                <a:ext uri="{FF2B5EF4-FFF2-40B4-BE49-F238E27FC236}">
                  <a16:creationId xmlns:a16="http://schemas.microsoft.com/office/drawing/2014/main" id="{75550C97-E082-27D3-0392-22DA21710CFF}"/>
                </a:ext>
              </a:extLst>
            </p:cNvPr>
            <p:cNvSpPr/>
            <p:nvPr/>
          </p:nvSpPr>
          <p:spPr>
            <a:xfrm>
              <a:off x="640462" y="1704829"/>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0">
              <a:extLst>
                <a:ext uri="{FF2B5EF4-FFF2-40B4-BE49-F238E27FC236}">
                  <a16:creationId xmlns:a16="http://schemas.microsoft.com/office/drawing/2014/main" id="{61277FCC-A9A6-9E2E-2692-24D135463914}"/>
                </a:ext>
              </a:extLst>
            </p:cNvPr>
            <p:cNvSpPr/>
            <p:nvPr/>
          </p:nvSpPr>
          <p:spPr>
            <a:xfrm>
              <a:off x="1220211" y="2150841"/>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C9B17835-BC52-2053-2C8B-E7D9ABEC73AE}"/>
                </a:ext>
              </a:extLst>
            </p:cNvPr>
            <p:cNvCxnSpPr/>
            <p:nvPr/>
          </p:nvCxnSpPr>
          <p:spPr>
            <a:xfrm>
              <a:off x="633927"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3936A3-435A-21EF-AA99-1C4381DFFB38}"/>
                </a:ext>
              </a:extLst>
            </p:cNvPr>
            <p:cNvCxnSpPr/>
            <p:nvPr/>
          </p:nvCxnSpPr>
          <p:spPr>
            <a:xfrm>
              <a:off x="1217398"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D6CD8DA-F25D-ED66-FAEF-D2802323B134}"/>
                </a:ext>
              </a:extLst>
            </p:cNvPr>
            <p:cNvCxnSpPr/>
            <p:nvPr/>
          </p:nvCxnSpPr>
          <p:spPr>
            <a:xfrm>
              <a:off x="57900"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Caso B: Descriptor Conceptual - N</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1771878" y="1367812"/>
            <a:ext cx="2785364" cy="474425"/>
          </a:xfrm>
        </p:spPr>
        <p:txBody>
          <a:bodyPr/>
          <a:lstStyle/>
          <a:p>
            <a:pPr algn="ctr"/>
            <a:r>
              <a:rPr lang="es-ES" sz="2400" b="1" dirty="0"/>
              <a:t>N: </a:t>
            </a:r>
            <a:r>
              <a:rPr lang="es-ES" sz="2400" dirty="0"/>
              <a:t>Numero de Eventos Esperados</a:t>
            </a:r>
            <a:endParaRPr lang="es-MX" sz="2400" dirty="0"/>
          </a:p>
        </p:txBody>
      </p:sp>
      <p:sp>
        <p:nvSpPr>
          <p:cNvPr id="10" name="Up Arrow 21">
            <a:extLst>
              <a:ext uri="{FF2B5EF4-FFF2-40B4-BE49-F238E27FC236}">
                <a16:creationId xmlns:a16="http://schemas.microsoft.com/office/drawing/2014/main" id="{2513CFE1-D5DE-1AF6-0226-9199E69E4338}"/>
              </a:ext>
            </a:extLst>
          </p:cNvPr>
          <p:cNvSpPr/>
          <p:nvPr/>
        </p:nvSpPr>
        <p:spPr>
          <a:xfrm>
            <a:off x="948059" y="2967138"/>
            <a:ext cx="412173" cy="3249468"/>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38">
            <a:extLst>
              <a:ext uri="{FF2B5EF4-FFF2-40B4-BE49-F238E27FC236}">
                <a16:creationId xmlns:a16="http://schemas.microsoft.com/office/drawing/2014/main" id="{62B868DE-B258-09C4-9F70-EB35ED97FF1A}"/>
              </a:ext>
            </a:extLst>
          </p:cNvPr>
          <p:cNvSpPr/>
          <p:nvPr/>
        </p:nvSpPr>
        <p:spPr>
          <a:xfrm rot="5400000">
            <a:off x="5043173" y="2176716"/>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9">
            <a:extLst>
              <a:ext uri="{FF2B5EF4-FFF2-40B4-BE49-F238E27FC236}">
                <a16:creationId xmlns:a16="http://schemas.microsoft.com/office/drawing/2014/main" id="{5A63B7DC-AA29-30B0-2E91-D0A8DE8BA616}"/>
              </a:ext>
            </a:extLst>
          </p:cNvPr>
          <p:cNvCxnSpPr/>
          <p:nvPr/>
        </p:nvCxnSpPr>
        <p:spPr>
          <a:xfrm>
            <a:off x="4709476" y="3559542"/>
            <a:ext cx="0" cy="3678382"/>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reeform 1">
            <a:extLst>
              <a:ext uri="{FF2B5EF4-FFF2-40B4-BE49-F238E27FC236}">
                <a16:creationId xmlns:a16="http://schemas.microsoft.com/office/drawing/2014/main" id="{CC0FC07B-AC88-B1EA-EDE6-83C2508C9B3D}"/>
              </a:ext>
            </a:extLst>
          </p:cNvPr>
          <p:cNvSpPr/>
          <p:nvPr/>
        </p:nvSpPr>
        <p:spPr>
          <a:xfrm flipV="1">
            <a:off x="1206786" y="5497884"/>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9" name="Freeform 13">
            <a:extLst>
              <a:ext uri="{FF2B5EF4-FFF2-40B4-BE49-F238E27FC236}">
                <a16:creationId xmlns:a16="http://schemas.microsoft.com/office/drawing/2014/main" id="{10A4AEB3-2999-2154-F00E-9557D669222A}"/>
              </a:ext>
            </a:extLst>
          </p:cNvPr>
          <p:cNvSpPr/>
          <p:nvPr/>
        </p:nvSpPr>
        <p:spPr>
          <a:xfrm flipV="1">
            <a:off x="2884133" y="4851806"/>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0" name="Freeform 15">
            <a:extLst>
              <a:ext uri="{FF2B5EF4-FFF2-40B4-BE49-F238E27FC236}">
                <a16:creationId xmlns:a16="http://schemas.microsoft.com/office/drawing/2014/main" id="{AB28E087-A766-882A-F3DB-EE6BD69168EF}"/>
              </a:ext>
            </a:extLst>
          </p:cNvPr>
          <p:cNvSpPr/>
          <p:nvPr/>
        </p:nvSpPr>
        <p:spPr>
          <a:xfrm flipV="1">
            <a:off x="4557242" y="4205729"/>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1" name="Freeform 16">
            <a:extLst>
              <a:ext uri="{FF2B5EF4-FFF2-40B4-BE49-F238E27FC236}">
                <a16:creationId xmlns:a16="http://schemas.microsoft.com/office/drawing/2014/main" id="{3A42D955-E3D9-964D-A0C2-E8D6CE4F5082}"/>
              </a:ext>
            </a:extLst>
          </p:cNvPr>
          <p:cNvSpPr/>
          <p:nvPr/>
        </p:nvSpPr>
        <p:spPr>
          <a:xfrm flipV="1">
            <a:off x="6241343" y="3559542"/>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cxnSp>
        <p:nvCxnSpPr>
          <p:cNvPr id="22" name="Straight Connector 20">
            <a:extLst>
              <a:ext uri="{FF2B5EF4-FFF2-40B4-BE49-F238E27FC236}">
                <a16:creationId xmlns:a16="http://schemas.microsoft.com/office/drawing/2014/main" id="{39173DD4-6D4A-A19D-C0AB-0875B8DBEBD2}"/>
              </a:ext>
            </a:extLst>
          </p:cNvPr>
          <p:cNvCxnSpPr>
            <a:cxnSpLocks/>
          </p:cNvCxnSpPr>
          <p:nvPr/>
        </p:nvCxnSpPr>
        <p:spPr>
          <a:xfrm flipH="1">
            <a:off x="1172723" y="4851806"/>
            <a:ext cx="7754509"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5">
            <a:extLst>
              <a:ext uri="{FF2B5EF4-FFF2-40B4-BE49-F238E27FC236}">
                <a16:creationId xmlns:a16="http://schemas.microsoft.com/office/drawing/2014/main" id="{8AAA1F23-D612-066C-AB81-9DAFCF4A3A3E}"/>
              </a:ext>
            </a:extLst>
          </p:cNvPr>
          <p:cNvSpPr txBox="1"/>
          <p:nvPr/>
        </p:nvSpPr>
        <p:spPr>
          <a:xfrm>
            <a:off x="685457" y="4667140"/>
            <a:ext cx="866255" cy="369332"/>
          </a:xfrm>
          <a:prstGeom prst="rect">
            <a:avLst/>
          </a:prstGeom>
          <a:noFill/>
          <a:ln>
            <a:noFill/>
          </a:ln>
        </p:spPr>
        <p:txBody>
          <a:bodyPr wrap="square" numCol="1" rtlCol="0">
            <a:spAutoFit/>
          </a:bodyPr>
          <a:lstStyle/>
          <a:p>
            <a:r>
              <a:rPr lang="en-US" dirty="0"/>
              <a:t>N</a:t>
            </a:r>
          </a:p>
        </p:txBody>
      </p:sp>
      <p:grpSp>
        <p:nvGrpSpPr>
          <p:cNvPr id="7" name="Group 6">
            <a:extLst>
              <a:ext uri="{FF2B5EF4-FFF2-40B4-BE49-F238E27FC236}">
                <a16:creationId xmlns:a16="http://schemas.microsoft.com/office/drawing/2014/main" id="{2ACBE5D9-E128-8692-1FA3-DF5A109AF2DA}"/>
              </a:ext>
            </a:extLst>
          </p:cNvPr>
          <p:cNvGrpSpPr/>
          <p:nvPr/>
        </p:nvGrpSpPr>
        <p:grpSpPr>
          <a:xfrm>
            <a:off x="1196360" y="3575967"/>
            <a:ext cx="4045688" cy="2584529"/>
            <a:chOff x="3886200" y="2205680"/>
            <a:chExt cx="6738659" cy="2584529"/>
          </a:xfrm>
        </p:grpSpPr>
        <p:sp>
          <p:nvSpPr>
            <p:cNvPr id="8" name="Freeform 7">
              <a:extLst>
                <a:ext uri="{FF2B5EF4-FFF2-40B4-BE49-F238E27FC236}">
                  <a16:creationId xmlns:a16="http://schemas.microsoft.com/office/drawing/2014/main" id="{AB9B1F49-E8C1-12CA-B7FF-3FE6C9CDEBB7}"/>
                </a:ext>
              </a:extLst>
            </p:cNvPr>
            <p:cNvSpPr/>
            <p:nvPr/>
          </p:nvSpPr>
          <p:spPr>
            <a:xfrm flipV="1">
              <a:off x="3886200" y="4144022"/>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2" name="Freeform 17">
              <a:extLst>
                <a:ext uri="{FF2B5EF4-FFF2-40B4-BE49-F238E27FC236}">
                  <a16:creationId xmlns:a16="http://schemas.microsoft.com/office/drawing/2014/main" id="{49923BF5-7298-0DFE-5A03-CB956199CD9E}"/>
                </a:ext>
              </a:extLst>
            </p:cNvPr>
            <p:cNvSpPr/>
            <p:nvPr/>
          </p:nvSpPr>
          <p:spPr>
            <a:xfrm flipV="1">
              <a:off x="5563547" y="3497944"/>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3" name="Freeform 18">
              <a:extLst>
                <a:ext uri="{FF2B5EF4-FFF2-40B4-BE49-F238E27FC236}">
                  <a16:creationId xmlns:a16="http://schemas.microsoft.com/office/drawing/2014/main" id="{A48D744F-7DE3-5240-ABED-CD5FC509FB97}"/>
                </a:ext>
              </a:extLst>
            </p:cNvPr>
            <p:cNvSpPr/>
            <p:nvPr/>
          </p:nvSpPr>
          <p:spPr>
            <a:xfrm flipV="1">
              <a:off x="7236656" y="2851867"/>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4" name="Freeform 19">
              <a:extLst>
                <a:ext uri="{FF2B5EF4-FFF2-40B4-BE49-F238E27FC236}">
                  <a16:creationId xmlns:a16="http://schemas.microsoft.com/office/drawing/2014/main" id="{CCBEE2AA-74FF-B3B6-82F0-73A4E004E888}"/>
                </a:ext>
              </a:extLst>
            </p:cNvPr>
            <p:cNvSpPr/>
            <p:nvPr/>
          </p:nvSpPr>
          <p:spPr>
            <a:xfrm flipV="1">
              <a:off x="8920757" y="2205680"/>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grpSp>
      <p:grpSp>
        <p:nvGrpSpPr>
          <p:cNvPr id="15" name="Group 23">
            <a:extLst>
              <a:ext uri="{FF2B5EF4-FFF2-40B4-BE49-F238E27FC236}">
                <a16:creationId xmlns:a16="http://schemas.microsoft.com/office/drawing/2014/main" id="{D44C7E47-AE95-1D6C-E584-8F9275BEE224}"/>
              </a:ext>
            </a:extLst>
          </p:cNvPr>
          <p:cNvGrpSpPr/>
          <p:nvPr/>
        </p:nvGrpSpPr>
        <p:grpSpPr>
          <a:xfrm>
            <a:off x="1218121" y="4222154"/>
            <a:ext cx="7420643" cy="1938342"/>
            <a:chOff x="3886200" y="2851867"/>
            <a:chExt cx="5054558" cy="1938342"/>
          </a:xfrm>
        </p:grpSpPr>
        <p:sp>
          <p:nvSpPr>
            <p:cNvPr id="16" name="Freeform 24">
              <a:extLst>
                <a:ext uri="{FF2B5EF4-FFF2-40B4-BE49-F238E27FC236}">
                  <a16:creationId xmlns:a16="http://schemas.microsoft.com/office/drawing/2014/main" id="{65E88DCC-93EC-1C02-4204-C9F914917AAA}"/>
                </a:ext>
              </a:extLst>
            </p:cNvPr>
            <p:cNvSpPr/>
            <p:nvPr/>
          </p:nvSpPr>
          <p:spPr>
            <a:xfrm flipV="1">
              <a:off x="3886200" y="4144022"/>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7" name="Freeform 27">
              <a:extLst>
                <a:ext uri="{FF2B5EF4-FFF2-40B4-BE49-F238E27FC236}">
                  <a16:creationId xmlns:a16="http://schemas.microsoft.com/office/drawing/2014/main" id="{D6EE4501-64A4-818F-9224-818754F93BE2}"/>
                </a:ext>
              </a:extLst>
            </p:cNvPr>
            <p:cNvSpPr/>
            <p:nvPr/>
          </p:nvSpPr>
          <p:spPr>
            <a:xfrm flipV="1">
              <a:off x="5563547" y="3497944"/>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4" name="Freeform 28">
              <a:extLst>
                <a:ext uri="{FF2B5EF4-FFF2-40B4-BE49-F238E27FC236}">
                  <a16:creationId xmlns:a16="http://schemas.microsoft.com/office/drawing/2014/main" id="{1CBC2718-57E5-A2E8-BA07-7CA8DE3A009E}"/>
                </a:ext>
              </a:extLst>
            </p:cNvPr>
            <p:cNvSpPr/>
            <p:nvPr/>
          </p:nvSpPr>
          <p:spPr>
            <a:xfrm flipV="1">
              <a:off x="7236656" y="2851867"/>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grpSp>
      <p:sp>
        <p:nvSpPr>
          <p:cNvPr id="25" name="Up Arrow 31">
            <a:extLst>
              <a:ext uri="{FF2B5EF4-FFF2-40B4-BE49-F238E27FC236}">
                <a16:creationId xmlns:a16="http://schemas.microsoft.com/office/drawing/2014/main" id="{392147DB-1201-9077-D504-E37EDE334AE1}"/>
              </a:ext>
            </a:extLst>
          </p:cNvPr>
          <p:cNvSpPr/>
          <p:nvPr/>
        </p:nvSpPr>
        <p:spPr>
          <a:xfrm>
            <a:off x="5658839" y="1579888"/>
            <a:ext cx="412173" cy="950965"/>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6" name="Up Arrow 32">
            <a:extLst>
              <a:ext uri="{FF2B5EF4-FFF2-40B4-BE49-F238E27FC236}">
                <a16:creationId xmlns:a16="http://schemas.microsoft.com/office/drawing/2014/main" id="{51D3C6AA-F1B2-0B3F-4812-252DB3CB60A9}"/>
              </a:ext>
            </a:extLst>
          </p:cNvPr>
          <p:cNvSpPr/>
          <p:nvPr/>
        </p:nvSpPr>
        <p:spPr>
          <a:xfrm rot="5400000">
            <a:off x="8938313" y="-588324"/>
            <a:ext cx="80495" cy="6228000"/>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8" name="Freeform 33">
            <a:extLst>
              <a:ext uri="{FF2B5EF4-FFF2-40B4-BE49-F238E27FC236}">
                <a16:creationId xmlns:a16="http://schemas.microsoft.com/office/drawing/2014/main" id="{28AE8D76-CC42-3725-331E-0E1843778600}"/>
              </a:ext>
            </a:extLst>
          </p:cNvPr>
          <p:cNvSpPr/>
          <p:nvPr/>
        </p:nvSpPr>
        <p:spPr>
          <a:xfrm>
            <a:off x="5936560" y="1777219"/>
            <a:ext cx="6037118" cy="646312"/>
          </a:xfrm>
          <a:custGeom>
            <a:avLst/>
            <a:gdLst>
              <a:gd name="connsiteX0" fmla="*/ 0 w 6037118"/>
              <a:gd name="connsiteY0" fmla="*/ 115327 h 994110"/>
              <a:gd name="connsiteX1" fmla="*/ 332509 w 6037118"/>
              <a:gd name="connsiteY1" fmla="*/ 946600 h 994110"/>
              <a:gd name="connsiteX2" fmla="*/ 1953491 w 6037118"/>
              <a:gd name="connsiteY2" fmla="*/ 801127 h 994110"/>
              <a:gd name="connsiteX3" fmla="*/ 2566554 w 6037118"/>
              <a:gd name="connsiteY3" fmla="*/ 42591 h 994110"/>
              <a:gd name="connsiteX4" fmla="*/ 3564081 w 6037118"/>
              <a:gd name="connsiteY4" fmla="*/ 406273 h 994110"/>
              <a:gd name="connsiteX5" fmla="*/ 4166754 w 6037118"/>
              <a:gd name="connsiteY5" fmla="*/ 873863 h 994110"/>
              <a:gd name="connsiteX6" fmla="*/ 5029200 w 6037118"/>
              <a:gd name="connsiteY6" fmla="*/ 11418 h 994110"/>
              <a:gd name="connsiteX7" fmla="*/ 6037118 w 6037118"/>
              <a:gd name="connsiteY7" fmla="*/ 458227 h 9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7118" h="994110">
                <a:moveTo>
                  <a:pt x="0" y="115327"/>
                </a:moveTo>
                <a:cubicBezTo>
                  <a:pt x="3463" y="473813"/>
                  <a:pt x="6927" y="832300"/>
                  <a:pt x="332509" y="946600"/>
                </a:cubicBezTo>
                <a:cubicBezTo>
                  <a:pt x="658091" y="1060900"/>
                  <a:pt x="1581150" y="951795"/>
                  <a:pt x="1953491" y="801127"/>
                </a:cubicBezTo>
                <a:cubicBezTo>
                  <a:pt x="2325832" y="650459"/>
                  <a:pt x="2298122" y="108400"/>
                  <a:pt x="2566554" y="42591"/>
                </a:cubicBezTo>
                <a:cubicBezTo>
                  <a:pt x="2834986" y="-23218"/>
                  <a:pt x="3297381" y="267728"/>
                  <a:pt x="3564081" y="406273"/>
                </a:cubicBezTo>
                <a:cubicBezTo>
                  <a:pt x="3830781" y="544818"/>
                  <a:pt x="3922568" y="939672"/>
                  <a:pt x="4166754" y="873863"/>
                </a:cubicBezTo>
                <a:cubicBezTo>
                  <a:pt x="4410940" y="808054"/>
                  <a:pt x="4717473" y="80691"/>
                  <a:pt x="5029200" y="11418"/>
                </a:cubicBezTo>
                <a:cubicBezTo>
                  <a:pt x="5340927" y="-57855"/>
                  <a:pt x="5689022" y="200186"/>
                  <a:pt x="6037118" y="458227"/>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9" name="Left-Right Arrow 34">
            <a:extLst>
              <a:ext uri="{FF2B5EF4-FFF2-40B4-BE49-F238E27FC236}">
                <a16:creationId xmlns:a16="http://schemas.microsoft.com/office/drawing/2014/main" id="{C72CFF9D-B5F2-999D-2170-6800700D9ED5}"/>
              </a:ext>
            </a:extLst>
          </p:cNvPr>
          <p:cNvSpPr/>
          <p:nvPr/>
        </p:nvSpPr>
        <p:spPr>
          <a:xfrm rot="5400000">
            <a:off x="5151192" y="1956473"/>
            <a:ext cx="646188" cy="317368"/>
          </a:xfrm>
          <a:prstGeom prst="lef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mc:AlternateContent xmlns:mc="http://schemas.openxmlformats.org/markup-compatibility/2006">
        <mc:Choice xmlns:a14="http://schemas.microsoft.com/office/drawing/2010/main" Requires="a14">
          <p:sp>
            <p:nvSpPr>
              <p:cNvPr id="31" name="CuadroTexto 30">
                <a:extLst>
                  <a:ext uri="{FF2B5EF4-FFF2-40B4-BE49-F238E27FC236}">
                    <a16:creationId xmlns:a16="http://schemas.microsoft.com/office/drawing/2014/main" id="{D72F178E-F44C-0E36-5338-DC68DA5B9440}"/>
                  </a:ext>
                </a:extLst>
              </p:cNvPr>
              <p:cNvSpPr txBox="1"/>
              <p:nvPr/>
            </p:nvSpPr>
            <p:spPr>
              <a:xfrm>
                <a:off x="1813414" y="1892411"/>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1" i="1" smtClean="0">
                          <a:latin typeface="Cambria Math" panose="02040503050406030204" pitchFamily="18" charset="0"/>
                        </a:rPr>
                        <m:t>𝒉</m:t>
                      </m:r>
                      <m:d>
                        <m:dPr>
                          <m:ctrlPr>
                            <a:rPr lang="es-CO" sz="1800" b="1" i="1" smtClean="0">
                              <a:latin typeface="Cambria Math" panose="02040503050406030204" pitchFamily="18" charset="0"/>
                            </a:rPr>
                          </m:ctrlPr>
                        </m:dPr>
                        <m:e>
                          <m:r>
                            <a:rPr lang="es-CO" sz="1800" b="1" i="1" smtClean="0">
                              <a:latin typeface="Cambria Math" panose="02040503050406030204" pitchFamily="18" charset="0"/>
                            </a:rPr>
                            <m:t>𝒛</m:t>
                          </m:r>
                        </m:e>
                      </m:d>
                      <m:r>
                        <a:rPr lang="es-CO" sz="1800" b="1" i="1" smtClean="0">
                          <a:latin typeface="Cambria Math" panose="02040503050406030204" pitchFamily="18" charset="0"/>
                        </a:rPr>
                        <m:t>𝒅𝒛</m:t>
                      </m:r>
                    </m:oMath>
                  </m:oMathPara>
                </a14:m>
                <a:endParaRPr lang="es-419" dirty="0"/>
              </a:p>
            </p:txBody>
          </p:sp>
        </mc:Choice>
        <mc:Fallback>
          <p:sp>
            <p:nvSpPr>
              <p:cNvPr id="31" name="CuadroTexto 30">
                <a:extLst>
                  <a:ext uri="{FF2B5EF4-FFF2-40B4-BE49-F238E27FC236}">
                    <a16:creationId xmlns:a16="http://schemas.microsoft.com/office/drawing/2014/main" id="{D72F178E-F44C-0E36-5338-DC68DA5B9440}"/>
                  </a:ext>
                </a:extLst>
              </p:cNvPr>
              <p:cNvSpPr txBox="1">
                <a:spLocks noRot="1" noChangeAspect="1" noMove="1" noResize="1" noEditPoints="1" noAdjustHandles="1" noChangeArrowheads="1" noChangeShapeType="1" noTextEdit="1"/>
              </p:cNvSpPr>
              <p:nvPr/>
            </p:nvSpPr>
            <p:spPr>
              <a:xfrm>
                <a:off x="1813414" y="1892411"/>
                <a:ext cx="6094428" cy="369332"/>
              </a:xfrm>
              <a:prstGeom prst="rect">
                <a:avLst/>
              </a:prstGeom>
              <a:blipFill>
                <a:blip r:embed="rId3"/>
                <a:stretch>
                  <a:fillRect/>
                </a:stretch>
              </a:blipFill>
            </p:spPr>
            <p:txBody>
              <a:bodyPr/>
              <a:lstStyle/>
              <a:p>
                <a:r>
                  <a:rPr lang="es-ES_tradnl">
                    <a:noFill/>
                  </a:rPr>
                  <a:t> </a:t>
                </a:r>
              </a:p>
            </p:txBody>
          </p:sp>
        </mc:Fallback>
      </mc:AlternateContent>
      <p:sp>
        <p:nvSpPr>
          <p:cNvPr id="39" name="CuadroTexto 3">
            <a:extLst>
              <a:ext uri="{FF2B5EF4-FFF2-40B4-BE49-F238E27FC236}">
                <a16:creationId xmlns:a16="http://schemas.microsoft.com/office/drawing/2014/main" id="{D9967182-3E19-1A53-34C8-AB8FA61A3C18}"/>
              </a:ext>
            </a:extLst>
          </p:cNvPr>
          <p:cNvSpPr txBox="1"/>
          <p:nvPr/>
        </p:nvSpPr>
        <p:spPr>
          <a:xfrm>
            <a:off x="5738303" y="6334780"/>
            <a:ext cx="5464773" cy="523220"/>
          </a:xfrm>
          <a:prstGeom prst="rect">
            <a:avLst/>
          </a:prstGeom>
          <a:noFill/>
        </p:spPr>
        <p:txBody>
          <a:bodyPr wrap="square" rtlCol="0">
            <a:spAutoFit/>
          </a:bodyPr>
          <a:lstStyle/>
          <a:p>
            <a:r>
              <a:rPr lang="es-CO" sz="2800" dirty="0">
                <a:solidFill>
                  <a:schemeClr val="accent6"/>
                </a:solidFill>
              </a:rPr>
              <a:t>Tiempo Operacional Acumulado</a:t>
            </a:r>
            <a:endParaRPr lang="es-419" sz="2800" dirty="0">
              <a:solidFill>
                <a:schemeClr val="accent6"/>
              </a:solidFill>
            </a:endParaRPr>
          </a:p>
        </p:txBody>
      </p:sp>
    </p:spTree>
    <p:extLst>
      <p:ext uri="{BB962C8B-B14F-4D97-AF65-F5344CB8AC3E}">
        <p14:creationId xmlns:p14="http://schemas.microsoft.com/office/powerpoint/2010/main" val="1641521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a:xfrm>
            <a:off x="164382" y="-37768"/>
            <a:ext cx="9754591" cy="858982"/>
          </a:xfrm>
        </p:spPr>
        <p:txBody>
          <a:bodyPr/>
          <a:lstStyle/>
          <a:p>
            <a:r>
              <a:rPr lang="es-MX" dirty="0"/>
              <a:t>En Resumen</a:t>
            </a:r>
          </a:p>
        </p:txBody>
      </p:sp>
      <mc:AlternateContent xmlns:mc="http://schemas.openxmlformats.org/markup-compatibility/2006">
        <mc:Choice xmlns:a14="http://schemas.microsoft.com/office/drawing/2010/main" Requires="a14">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0" y="1204321"/>
                <a:ext cx="12192000" cy="4832465"/>
              </a:xfrm>
            </p:spPr>
            <p:txBody>
              <a:bodyPr/>
              <a:lstStyle/>
              <a:p>
                <a:pPr marL="342900" indent="-342900">
                  <a:buFont typeface="Arial" panose="020B0604020202020204" pitchFamily="34" charset="0"/>
                  <a:buChar char="•"/>
                </a:pPr>
                <a:r>
                  <a:rPr lang="es-ES" sz="2400" dirty="0"/>
                  <a:t>Las buenas decisiones requieren </a:t>
                </a:r>
                <a:r>
                  <a:rPr lang="es-ES" sz="2400" u="sng" dirty="0"/>
                  <a:t>Aprendizaje Previo</a:t>
                </a:r>
                <a:r>
                  <a:rPr lang="es-ES" sz="2400" dirty="0"/>
                  <a:t>.</a:t>
                </a:r>
              </a:p>
              <a:p>
                <a:pPr marL="342900" indent="-342900">
                  <a:buFont typeface="Arial" panose="020B0604020202020204" pitchFamily="34" charset="0"/>
                  <a:buChar char="•"/>
                </a:pPr>
                <a:r>
                  <a:rPr lang="es-ES" sz="2400" dirty="0"/>
                  <a:t>Modelar es </a:t>
                </a:r>
                <a:r>
                  <a:rPr lang="es-ES" sz="2400" u="sng" dirty="0"/>
                  <a:t>recolectan Aprendizajes</a:t>
                </a:r>
                <a:r>
                  <a:rPr lang="es-ES" sz="2400" dirty="0"/>
                  <a:t> y los os modelos son conocimiento. </a:t>
                </a:r>
              </a:p>
              <a:p>
                <a:pPr marL="342900" indent="-342900">
                  <a:buFont typeface="Arial" panose="020B0604020202020204" pitchFamily="34" charset="0"/>
                  <a:buChar char="•"/>
                </a:pPr>
                <a:r>
                  <a:rPr lang="es-ES" sz="2400" dirty="0"/>
                  <a:t>Los Modelos (</a:t>
                </a:r>
                <a14:m>
                  <m:oMath xmlns:m="http://schemas.openxmlformats.org/officeDocument/2006/math">
                    <m:r>
                      <a:rPr lang="es-CO" sz="2400" b="1" i="1" smtClean="0">
                        <a:latin typeface="Cambria Math" panose="02040503050406030204" pitchFamily="18" charset="0"/>
                      </a:rPr>
                      <m:t>𝑺</m:t>
                    </m:r>
                    <m:r>
                      <a:rPr lang="es-CO" sz="2400" b="1" i="1" smtClean="0">
                        <a:latin typeface="Cambria Math" panose="02040503050406030204" pitchFamily="18" charset="0"/>
                      </a:rPr>
                      <m:t>, </m:t>
                    </m:r>
                    <m:r>
                      <a:rPr lang="es-CO" sz="2400" b="1" i="1" smtClean="0">
                        <a:latin typeface="Cambria Math" panose="02040503050406030204" pitchFamily="18" charset="0"/>
                      </a:rPr>
                      <m:t>𝑭</m:t>
                    </m:r>
                    <m:r>
                      <a:rPr lang="es-CO" sz="2400" b="1" i="1" smtClean="0">
                        <a:latin typeface="Cambria Math" panose="02040503050406030204" pitchFamily="18" charset="0"/>
                      </a:rPr>
                      <m:t>,</m:t>
                    </m:r>
                    <m:r>
                      <a:rPr lang="es-CO" sz="2400" b="1" i="1" smtClean="0">
                        <a:latin typeface="Cambria Math" panose="02040503050406030204" pitchFamily="18" charset="0"/>
                      </a:rPr>
                      <m:t>𝒇</m:t>
                    </m:r>
                    <m:r>
                      <a:rPr lang="es-CO" sz="2400" b="1" i="1" smtClean="0">
                        <a:latin typeface="Cambria Math" panose="02040503050406030204" pitchFamily="18" charset="0"/>
                      </a:rPr>
                      <m:t>,</m:t>
                    </m:r>
                    <m:r>
                      <a:rPr lang="es-CO" sz="2400" b="1" i="1" smtClean="0">
                        <a:latin typeface="Cambria Math" panose="02040503050406030204" pitchFamily="18" charset="0"/>
                      </a:rPr>
                      <m:t>𝒉</m:t>
                    </m:r>
                  </m:oMath>
                </a14:m>
                <a:r>
                  <a:rPr lang="es-ES" sz="2400" dirty="0"/>
                  <a:t>) son conocimiento, con una ventaja. </a:t>
                </a:r>
                <a:r>
                  <a:rPr lang="es-ES" sz="2400" u="sng" dirty="0">
                    <a:sym typeface="Wingdings" pitchFamily="2" charset="2"/>
                  </a:rPr>
                  <a:t>Conocimiento interrogable computacionalmente</a:t>
                </a:r>
                <a:r>
                  <a:rPr lang="es-ES" sz="2400" dirty="0"/>
                  <a:t>. </a:t>
                </a:r>
                <a:r>
                  <a:rPr lang="es-ES" sz="2400" dirty="0">
                    <a:sym typeface="Wingdings" pitchFamily="2" charset="2"/>
                  </a:rPr>
                  <a:t> !Puedo preguntar y el modelo contesta!</a:t>
                </a:r>
                <a:endParaRPr lang="es-ES" sz="2400" dirty="0"/>
              </a:p>
              <a:p>
                <a:pPr marL="342900" indent="-342900">
                  <a:buFont typeface="Arial" panose="020B0604020202020204" pitchFamily="34" charset="0"/>
                  <a:buChar char="•"/>
                </a:pPr>
                <a:r>
                  <a:rPr lang="es-ES" sz="2400" dirty="0">
                    <a:solidFill>
                      <a:schemeClr val="accent2"/>
                    </a:solidFill>
                  </a:rPr>
                  <a:t>Cero drama…</a:t>
                </a:r>
                <a:r>
                  <a:rPr lang="es-ES" sz="2400" dirty="0"/>
                  <a:t>Cada descriptor “habla” de una parte diferente de la realidad.</a:t>
                </a:r>
              </a:p>
              <a:p>
                <a:pPr marL="342900" indent="-342900">
                  <a:buFont typeface="Arial" panose="020B0604020202020204" pitchFamily="34" charset="0"/>
                  <a:buChar char="•"/>
                </a:pPr>
                <a:endParaRPr lang="es-ES" sz="2400" dirty="0"/>
              </a:p>
              <a:p>
                <a:r>
                  <a:rPr lang="es-ES" sz="2400" dirty="0"/>
                  <a:t>… entonces … para tomar mejores decisiones …</a:t>
                </a:r>
              </a:p>
              <a:p>
                <a:endParaRPr lang="es-ES" sz="2400" dirty="0"/>
              </a:p>
              <a:p>
                <a:pPr marL="457200" indent="-457200">
                  <a:buFont typeface="+mj-lt"/>
                  <a:buAutoNum type="arabicPeriod"/>
                </a:pPr>
                <a:r>
                  <a:rPr lang="es-ES" sz="2400" dirty="0"/>
                  <a:t>Necesitamos aprender maneras de formalizar nuestro conocimiento en forma de modelos construidos a partir de datos tomados de la realidad (plantas, equipos).</a:t>
                </a:r>
              </a:p>
              <a:p>
                <a:pPr marL="457200" indent="-457200">
                  <a:buFont typeface="+mj-lt"/>
                  <a:buAutoNum type="arabicPeriod"/>
                </a:pPr>
                <a:r>
                  <a:rPr lang="es-ES" sz="2400" dirty="0"/>
                  <a:t>Esos modelos, al ser interrogados computacionalmente, apoyan nuestra toma de decisiones, para mejorar nuestra realidad futura.</a:t>
                </a:r>
                <a:endParaRPr lang="es-ES" sz="2400" dirty="0">
                  <a:solidFill>
                    <a:schemeClr val="accent6"/>
                  </a:solidFill>
                </a:endParaRPr>
              </a:p>
            </p:txBody>
          </p:sp>
        </mc:Choice>
        <mc:Fallback>
          <p:sp>
            <p:nvSpPr>
              <p:cNvPr id="3" name="Subtítulo 2">
                <a:extLst>
                  <a:ext uri="{FF2B5EF4-FFF2-40B4-BE49-F238E27FC236}">
                    <a16:creationId xmlns:a16="http://schemas.microsoft.com/office/drawing/2014/main" id="{59ECB3BC-D8D1-F46C-948E-7A3E9C5326A2}"/>
                  </a:ext>
                </a:extLst>
              </p:cNvPr>
              <p:cNvSpPr>
                <a:spLocks noGrp="1" noRot="1" noChangeAspect="1" noMove="1" noResize="1" noEditPoints="1" noAdjustHandles="1" noChangeArrowheads="1" noChangeShapeType="1" noTextEdit="1"/>
              </p:cNvSpPr>
              <p:nvPr>
                <p:ph type="subTitle" idx="1"/>
              </p:nvPr>
            </p:nvSpPr>
            <p:spPr>
              <a:xfrm>
                <a:off x="0" y="1204321"/>
                <a:ext cx="12192000" cy="4832465"/>
              </a:xfrm>
              <a:blipFill>
                <a:blip r:embed="rId3"/>
                <a:stretch>
                  <a:fillRect l="-832" t="-2100" r="-937" b="-7612"/>
                </a:stretch>
              </a:blipFill>
            </p:spPr>
            <p:txBody>
              <a:bodyPr/>
              <a:lstStyle/>
              <a:p>
                <a:r>
                  <a:rPr lang="es-ES_tradnl">
                    <a:noFill/>
                  </a:rPr>
                  <a:t> </a:t>
                </a:r>
              </a:p>
            </p:txBody>
          </p:sp>
        </mc:Fallback>
      </mc:AlternateContent>
    </p:spTree>
    <p:extLst>
      <p:ext uri="{BB962C8B-B14F-4D97-AF65-F5344CB8AC3E}">
        <p14:creationId xmlns:p14="http://schemas.microsoft.com/office/powerpoint/2010/main" val="3270306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a:xfrm>
            <a:off x="164382" y="-37768"/>
            <a:ext cx="9754591" cy="858982"/>
          </a:xfrm>
        </p:spPr>
        <p:txBody>
          <a:bodyPr/>
          <a:lstStyle/>
          <a:p>
            <a:r>
              <a:rPr lang="es-MX" dirty="0"/>
              <a:t>En Resumen</a:t>
            </a:r>
          </a:p>
        </p:txBody>
      </p:sp>
      <mc:AlternateContent xmlns:mc="http://schemas.openxmlformats.org/markup-compatibility/2006">
        <mc:Choice xmlns:a14="http://schemas.microsoft.com/office/drawing/2010/main" Requires="a14">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0" y="1204321"/>
                <a:ext cx="12192000" cy="4832465"/>
              </a:xfrm>
            </p:spPr>
            <p:txBody>
              <a:bodyPr/>
              <a:lstStyle/>
              <a:p>
                <a:pPr marL="342900" indent="-342900">
                  <a:buFont typeface="Arial" panose="020B0604020202020204" pitchFamily="34" charset="0"/>
                  <a:buChar char="•"/>
                </a:pPr>
                <a:r>
                  <a:rPr lang="es-ES" sz="2400" dirty="0"/>
                  <a:t>Las buenas decisiones requieren </a:t>
                </a:r>
                <a:r>
                  <a:rPr lang="es-ES" sz="2400" u="sng" dirty="0"/>
                  <a:t>Aprendizaje Previo</a:t>
                </a:r>
                <a:r>
                  <a:rPr lang="es-ES" sz="2400" dirty="0"/>
                  <a:t>.</a:t>
                </a:r>
              </a:p>
              <a:p>
                <a:pPr marL="342900" indent="-342900">
                  <a:buFont typeface="Arial" panose="020B0604020202020204" pitchFamily="34" charset="0"/>
                  <a:buChar char="•"/>
                </a:pPr>
                <a:r>
                  <a:rPr lang="es-ES" sz="2400" dirty="0"/>
                  <a:t>Modelar es </a:t>
                </a:r>
                <a:r>
                  <a:rPr lang="es-ES" sz="2400" u="sng" dirty="0"/>
                  <a:t>recolectan Aprendizajes</a:t>
                </a:r>
                <a:r>
                  <a:rPr lang="es-ES" sz="2400" dirty="0"/>
                  <a:t> y los os modelos son conocimiento. </a:t>
                </a:r>
              </a:p>
              <a:p>
                <a:pPr marL="342900" indent="-342900">
                  <a:buFont typeface="Arial" panose="020B0604020202020204" pitchFamily="34" charset="0"/>
                  <a:buChar char="•"/>
                </a:pPr>
                <a:r>
                  <a:rPr lang="es-ES" sz="2400" dirty="0"/>
                  <a:t>Los Modelos (</a:t>
                </a:r>
                <a14:m>
                  <m:oMath xmlns:m="http://schemas.openxmlformats.org/officeDocument/2006/math">
                    <m:r>
                      <a:rPr lang="es-CO" sz="2400" b="1" i="1" smtClean="0">
                        <a:latin typeface="Cambria Math" panose="02040503050406030204" pitchFamily="18" charset="0"/>
                      </a:rPr>
                      <m:t>𝑺</m:t>
                    </m:r>
                    <m:r>
                      <a:rPr lang="es-CO" sz="2400" b="1" i="1" smtClean="0">
                        <a:latin typeface="Cambria Math" panose="02040503050406030204" pitchFamily="18" charset="0"/>
                      </a:rPr>
                      <m:t>, </m:t>
                    </m:r>
                    <m:r>
                      <a:rPr lang="es-CO" sz="2400" b="1" i="1" smtClean="0">
                        <a:latin typeface="Cambria Math" panose="02040503050406030204" pitchFamily="18" charset="0"/>
                      </a:rPr>
                      <m:t>𝑭</m:t>
                    </m:r>
                    <m:r>
                      <a:rPr lang="es-CO" sz="2400" b="1" i="1" smtClean="0">
                        <a:latin typeface="Cambria Math" panose="02040503050406030204" pitchFamily="18" charset="0"/>
                      </a:rPr>
                      <m:t>,</m:t>
                    </m:r>
                    <m:r>
                      <a:rPr lang="es-CO" sz="2400" b="1" i="1" smtClean="0">
                        <a:latin typeface="Cambria Math" panose="02040503050406030204" pitchFamily="18" charset="0"/>
                      </a:rPr>
                      <m:t>𝒇</m:t>
                    </m:r>
                    <m:r>
                      <a:rPr lang="es-CO" sz="2400" b="1" i="1" smtClean="0">
                        <a:latin typeface="Cambria Math" panose="02040503050406030204" pitchFamily="18" charset="0"/>
                      </a:rPr>
                      <m:t>,</m:t>
                    </m:r>
                    <m:r>
                      <a:rPr lang="es-CO" sz="2400" b="1" i="1" smtClean="0">
                        <a:latin typeface="Cambria Math" panose="02040503050406030204" pitchFamily="18" charset="0"/>
                      </a:rPr>
                      <m:t>𝒉</m:t>
                    </m:r>
                  </m:oMath>
                </a14:m>
                <a:r>
                  <a:rPr lang="es-ES" sz="2400" dirty="0"/>
                  <a:t>) son conocimiento, con una ventaja. </a:t>
                </a:r>
                <a:r>
                  <a:rPr lang="es-ES" sz="2400" u="sng" dirty="0">
                    <a:sym typeface="Wingdings" pitchFamily="2" charset="2"/>
                  </a:rPr>
                  <a:t>Conocimiento interrogable computacionalmente</a:t>
                </a:r>
                <a:r>
                  <a:rPr lang="es-ES" sz="2400" dirty="0"/>
                  <a:t>. </a:t>
                </a:r>
                <a:r>
                  <a:rPr lang="es-ES" sz="2400" dirty="0">
                    <a:sym typeface="Wingdings" pitchFamily="2" charset="2"/>
                  </a:rPr>
                  <a:t> !Puedo preguntar y el modelo contesta!</a:t>
                </a:r>
                <a:endParaRPr lang="es-ES" sz="2400" dirty="0"/>
              </a:p>
              <a:p>
                <a:pPr marL="342900" indent="-342900">
                  <a:buFont typeface="Arial" panose="020B0604020202020204" pitchFamily="34" charset="0"/>
                  <a:buChar char="•"/>
                </a:pPr>
                <a:r>
                  <a:rPr lang="es-ES" sz="2400" dirty="0">
                    <a:solidFill>
                      <a:schemeClr val="accent2"/>
                    </a:solidFill>
                  </a:rPr>
                  <a:t>Cero drama…</a:t>
                </a:r>
                <a:r>
                  <a:rPr lang="es-ES" sz="2400" dirty="0"/>
                  <a:t>Cada descriptor “habla” de una parte diferente de la realidad.</a:t>
                </a:r>
              </a:p>
              <a:p>
                <a:pPr marL="342900" indent="-342900">
                  <a:buFont typeface="Arial" panose="020B0604020202020204" pitchFamily="34" charset="0"/>
                  <a:buChar char="•"/>
                </a:pPr>
                <a:endParaRPr lang="es-ES" sz="2400" dirty="0"/>
              </a:p>
              <a:p>
                <a:r>
                  <a:rPr lang="es-ES" sz="2400" dirty="0"/>
                  <a:t>… entonces … para tomar mejores decisiones …</a:t>
                </a:r>
              </a:p>
              <a:p>
                <a:endParaRPr lang="es-ES" sz="2400" dirty="0"/>
              </a:p>
              <a:p>
                <a:pPr marL="457200" indent="-457200">
                  <a:buFont typeface="+mj-lt"/>
                  <a:buAutoNum type="arabicPeriod"/>
                </a:pPr>
                <a:r>
                  <a:rPr lang="es-ES" sz="2400" dirty="0"/>
                  <a:t>Necesitamos aprender maneras de formalizar nuestro conocimiento en forma de modelos construidos a partir de datos tomados de la realidad (plantas, equipos).</a:t>
                </a:r>
              </a:p>
              <a:p>
                <a:pPr marL="457200" indent="-457200">
                  <a:buFont typeface="+mj-lt"/>
                  <a:buAutoNum type="arabicPeriod"/>
                </a:pPr>
                <a:r>
                  <a:rPr lang="es-ES" sz="2400" dirty="0"/>
                  <a:t>Esos modelos, al ser interrogados computacionalmente, apoyan nuestra toma de decisiones, para mejorar nuestra realidad futura.</a:t>
                </a:r>
                <a:endParaRPr lang="es-ES" sz="2400" dirty="0">
                  <a:solidFill>
                    <a:schemeClr val="accent6"/>
                  </a:solidFill>
                </a:endParaRPr>
              </a:p>
            </p:txBody>
          </p:sp>
        </mc:Choice>
        <mc:Fallback>
          <p:sp>
            <p:nvSpPr>
              <p:cNvPr id="3" name="Subtítulo 2">
                <a:extLst>
                  <a:ext uri="{FF2B5EF4-FFF2-40B4-BE49-F238E27FC236}">
                    <a16:creationId xmlns:a16="http://schemas.microsoft.com/office/drawing/2014/main" id="{59ECB3BC-D8D1-F46C-948E-7A3E9C5326A2}"/>
                  </a:ext>
                </a:extLst>
              </p:cNvPr>
              <p:cNvSpPr>
                <a:spLocks noGrp="1" noRot="1" noChangeAspect="1" noMove="1" noResize="1" noEditPoints="1" noAdjustHandles="1" noChangeArrowheads="1" noChangeShapeType="1" noTextEdit="1"/>
              </p:cNvSpPr>
              <p:nvPr>
                <p:ph type="subTitle" idx="1"/>
              </p:nvPr>
            </p:nvSpPr>
            <p:spPr>
              <a:xfrm>
                <a:off x="0" y="1204321"/>
                <a:ext cx="12192000" cy="4832465"/>
              </a:xfrm>
              <a:blipFill>
                <a:blip r:embed="rId3"/>
                <a:stretch>
                  <a:fillRect l="-832" t="-2100" r="-937" b="-7612"/>
                </a:stretch>
              </a:blipFill>
            </p:spPr>
            <p:txBody>
              <a:bodyPr/>
              <a:lstStyle/>
              <a:p>
                <a:r>
                  <a:rPr lang="es-ES_tradnl">
                    <a:noFill/>
                  </a:rPr>
                  <a:t> </a:t>
                </a:r>
              </a:p>
            </p:txBody>
          </p:sp>
        </mc:Fallback>
      </mc:AlternateContent>
      <p:sp>
        <p:nvSpPr>
          <p:cNvPr id="4" name="Rounded Rectangle 3">
            <a:extLst>
              <a:ext uri="{FF2B5EF4-FFF2-40B4-BE49-F238E27FC236}">
                <a16:creationId xmlns:a16="http://schemas.microsoft.com/office/drawing/2014/main" id="{C01D4387-B9E0-19B4-733B-9EF2E29FC861}"/>
              </a:ext>
            </a:extLst>
          </p:cNvPr>
          <p:cNvSpPr/>
          <p:nvPr/>
        </p:nvSpPr>
        <p:spPr>
          <a:xfrm rot="20773713">
            <a:off x="366282" y="2528072"/>
            <a:ext cx="11317975" cy="2370551"/>
          </a:xfrm>
          <a:prstGeom prst="round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4400" dirty="0"/>
              <a:t>Clave: Hacer que el procesamiento de datos sea </a:t>
            </a:r>
            <a:r>
              <a:rPr lang="es-ES_tradnl" sz="4400" u="sng" dirty="0"/>
              <a:t>Correcto</a:t>
            </a:r>
            <a:r>
              <a:rPr lang="es-ES_tradnl" sz="4400" dirty="0"/>
              <a:t> Y </a:t>
            </a:r>
            <a:r>
              <a:rPr lang="es-ES_tradnl" sz="4400" u="sng" dirty="0"/>
              <a:t>Simple </a:t>
            </a:r>
          </a:p>
        </p:txBody>
      </p:sp>
    </p:spTree>
    <p:extLst>
      <p:ext uri="{BB962C8B-B14F-4D97-AF65-F5344CB8AC3E}">
        <p14:creationId xmlns:p14="http://schemas.microsoft.com/office/powerpoint/2010/main" val="300168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62D93C4-DB86-9B97-7E83-B4E8FEFDBBB2}"/>
              </a:ext>
            </a:extLst>
          </p:cNvPr>
          <p:cNvSpPr>
            <a:spLocks noGrp="1"/>
          </p:cNvSpPr>
          <p:nvPr>
            <p:ph type="body" sz="quarter" idx="10"/>
          </p:nvPr>
        </p:nvSpPr>
        <p:spPr/>
        <p:txBody>
          <a:bodyPr/>
          <a:lstStyle/>
          <a:p>
            <a:r>
              <a:rPr lang="es-MX" dirty="0"/>
              <a:t>Uso del Análisis Probabilístico para Toma de Decisiones Industriales</a:t>
            </a:r>
          </a:p>
        </p:txBody>
      </p:sp>
      <p:sp>
        <p:nvSpPr>
          <p:cNvPr id="3" name="Marcador de texto 2">
            <a:extLst>
              <a:ext uri="{FF2B5EF4-FFF2-40B4-BE49-F238E27FC236}">
                <a16:creationId xmlns:a16="http://schemas.microsoft.com/office/drawing/2014/main" id="{73371A35-0110-579F-70D5-304E50FD139F}"/>
              </a:ext>
            </a:extLst>
          </p:cNvPr>
          <p:cNvSpPr>
            <a:spLocks noGrp="1"/>
          </p:cNvSpPr>
          <p:nvPr>
            <p:ph type="body" sz="quarter" idx="11"/>
          </p:nvPr>
        </p:nvSpPr>
        <p:spPr/>
        <p:txBody>
          <a:bodyPr/>
          <a:lstStyle/>
          <a:p>
            <a:r>
              <a:rPr lang="es-MX" dirty="0"/>
              <a:t>Jorge Granada</a:t>
            </a:r>
          </a:p>
        </p:txBody>
      </p:sp>
      <p:sp>
        <p:nvSpPr>
          <p:cNvPr id="4" name="Marcador de texto 3">
            <a:extLst>
              <a:ext uri="{FF2B5EF4-FFF2-40B4-BE49-F238E27FC236}">
                <a16:creationId xmlns:a16="http://schemas.microsoft.com/office/drawing/2014/main" id="{F2FEDE23-BBDD-9C32-C089-07E746F9FED1}"/>
              </a:ext>
            </a:extLst>
          </p:cNvPr>
          <p:cNvSpPr>
            <a:spLocks noGrp="1"/>
          </p:cNvSpPr>
          <p:nvPr>
            <p:ph type="body" sz="quarter" idx="12"/>
          </p:nvPr>
        </p:nvSpPr>
        <p:spPr/>
        <p:txBody>
          <a:bodyPr/>
          <a:lstStyle/>
          <a:p>
            <a:r>
              <a:rPr lang="es-MX" dirty="0"/>
              <a:t>Fundador y CEO de Knar Global LLC</a:t>
            </a:r>
          </a:p>
        </p:txBody>
      </p:sp>
      <p:pic>
        <p:nvPicPr>
          <p:cNvPr id="7" name="Imagen 6">
            <a:extLst>
              <a:ext uri="{FF2B5EF4-FFF2-40B4-BE49-F238E27FC236}">
                <a16:creationId xmlns:a16="http://schemas.microsoft.com/office/drawing/2014/main" id="{8F15DDDF-D32C-6A43-71A3-2AA14EE13482}"/>
              </a:ext>
            </a:extLst>
          </p:cNvPr>
          <p:cNvPicPr>
            <a:picLocks noChangeAspect="1"/>
          </p:cNvPicPr>
          <p:nvPr/>
        </p:nvPicPr>
        <p:blipFill>
          <a:blip r:embed="rId2">
            <a:extLst>
              <a:ext uri="{28A0092B-C50C-407E-A947-70E740481C1C}">
                <a14:useLocalDpi xmlns:a14="http://schemas.microsoft.com/office/drawing/2010/main" val="0"/>
              </a:ext>
            </a:extLst>
          </a:blip>
          <a:srcRect t="220" b="220"/>
          <a:stretch/>
        </p:blipFill>
        <p:spPr>
          <a:xfrm>
            <a:off x="428625" y="1958975"/>
            <a:ext cx="2762249" cy="3343275"/>
          </a:xfrm>
          <a:custGeom>
            <a:avLst/>
            <a:gdLst>
              <a:gd name="connsiteX0" fmla="*/ 621230 w 2629989"/>
              <a:gd name="connsiteY0" fmla="*/ 0 h 3326674"/>
              <a:gd name="connsiteX1" fmla="*/ 2629989 w 2629989"/>
              <a:gd name="connsiteY1" fmla="*/ 0 h 3326674"/>
              <a:gd name="connsiteX2" fmla="*/ 2629989 w 2629989"/>
              <a:gd name="connsiteY2" fmla="*/ 2705444 h 3326674"/>
              <a:gd name="connsiteX3" fmla="*/ 2008759 w 2629989"/>
              <a:gd name="connsiteY3" fmla="*/ 3326674 h 3326674"/>
              <a:gd name="connsiteX4" fmla="*/ 0 w 2629989"/>
              <a:gd name="connsiteY4" fmla="*/ 3326674 h 3326674"/>
              <a:gd name="connsiteX5" fmla="*/ 0 w 2629989"/>
              <a:gd name="connsiteY5" fmla="*/ 621230 h 3326674"/>
              <a:gd name="connsiteX6" fmla="*/ 621230 w 2629989"/>
              <a:gd name="connsiteY6" fmla="*/ 0 h 332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989" h="3326674">
                <a:moveTo>
                  <a:pt x="621230" y="0"/>
                </a:moveTo>
                <a:lnTo>
                  <a:pt x="2629989" y="0"/>
                </a:lnTo>
                <a:lnTo>
                  <a:pt x="2629989" y="2705444"/>
                </a:lnTo>
                <a:cubicBezTo>
                  <a:pt x="2629989" y="3048540"/>
                  <a:pt x="2351855" y="3326674"/>
                  <a:pt x="2008759" y="3326674"/>
                </a:cubicBezTo>
                <a:lnTo>
                  <a:pt x="0" y="3326674"/>
                </a:lnTo>
                <a:lnTo>
                  <a:pt x="0" y="621230"/>
                </a:lnTo>
                <a:cubicBezTo>
                  <a:pt x="0" y="278134"/>
                  <a:pt x="278134" y="0"/>
                  <a:pt x="621230" y="0"/>
                </a:cubicBezTo>
                <a:close/>
              </a:path>
            </a:pathLst>
          </a:custGeom>
        </p:spPr>
      </p:pic>
    </p:spTree>
    <p:extLst>
      <p:ext uri="{BB962C8B-B14F-4D97-AF65-F5344CB8AC3E}">
        <p14:creationId xmlns:p14="http://schemas.microsoft.com/office/powerpoint/2010/main" val="3352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a:xfrm>
            <a:off x="164382" y="-37768"/>
            <a:ext cx="9754591" cy="858982"/>
          </a:xfrm>
        </p:spPr>
        <p:txBody>
          <a:bodyPr/>
          <a:lstStyle/>
          <a:p>
            <a:r>
              <a:rPr lang="es-MX" dirty="0"/>
              <a:t>En Resumen</a:t>
            </a:r>
          </a:p>
        </p:txBody>
      </p:sp>
      <mc:AlternateContent xmlns:mc="http://schemas.openxmlformats.org/markup-compatibility/2006">
        <mc:Choice xmlns:a14="http://schemas.microsoft.com/office/drawing/2010/main" Requires="a14">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0" y="1204321"/>
                <a:ext cx="12192000" cy="4832465"/>
              </a:xfrm>
            </p:spPr>
            <p:txBody>
              <a:bodyPr/>
              <a:lstStyle/>
              <a:p>
                <a:pPr marL="342900" indent="-342900">
                  <a:buFont typeface="Arial" panose="020B0604020202020204" pitchFamily="34" charset="0"/>
                  <a:buChar char="•"/>
                </a:pPr>
                <a:r>
                  <a:rPr lang="es-ES" sz="2400" dirty="0"/>
                  <a:t>Las buenas decisiones requieren </a:t>
                </a:r>
                <a:r>
                  <a:rPr lang="es-ES" sz="2400" u="sng" dirty="0"/>
                  <a:t>Aprendizaje Previo</a:t>
                </a:r>
                <a:r>
                  <a:rPr lang="es-ES" sz="2400" dirty="0"/>
                  <a:t>.</a:t>
                </a:r>
              </a:p>
              <a:p>
                <a:pPr marL="342900" indent="-342900">
                  <a:buFont typeface="Arial" panose="020B0604020202020204" pitchFamily="34" charset="0"/>
                  <a:buChar char="•"/>
                </a:pPr>
                <a:r>
                  <a:rPr lang="es-ES" sz="2400" dirty="0"/>
                  <a:t>Modelar es </a:t>
                </a:r>
                <a:r>
                  <a:rPr lang="es-ES" sz="2400" u="sng" dirty="0"/>
                  <a:t>recolectan Aprendizajes</a:t>
                </a:r>
                <a:r>
                  <a:rPr lang="es-ES" sz="2400" dirty="0"/>
                  <a:t> y los os modelos son conocimiento. </a:t>
                </a:r>
              </a:p>
              <a:p>
                <a:pPr marL="342900" indent="-342900">
                  <a:buFont typeface="Arial" panose="020B0604020202020204" pitchFamily="34" charset="0"/>
                  <a:buChar char="•"/>
                </a:pPr>
                <a:r>
                  <a:rPr lang="es-ES" sz="2400" dirty="0"/>
                  <a:t>Los Modelos (</a:t>
                </a:r>
                <a14:m>
                  <m:oMath xmlns:m="http://schemas.openxmlformats.org/officeDocument/2006/math">
                    <m:r>
                      <a:rPr lang="es-CO" sz="2400" b="1" i="1" smtClean="0">
                        <a:latin typeface="Cambria Math" panose="02040503050406030204" pitchFamily="18" charset="0"/>
                      </a:rPr>
                      <m:t>𝑺</m:t>
                    </m:r>
                    <m:r>
                      <a:rPr lang="es-CO" sz="2400" b="1" i="1" smtClean="0">
                        <a:latin typeface="Cambria Math" panose="02040503050406030204" pitchFamily="18" charset="0"/>
                      </a:rPr>
                      <m:t>, </m:t>
                    </m:r>
                    <m:r>
                      <a:rPr lang="es-CO" sz="2400" b="1" i="1" smtClean="0">
                        <a:latin typeface="Cambria Math" panose="02040503050406030204" pitchFamily="18" charset="0"/>
                      </a:rPr>
                      <m:t>𝑭</m:t>
                    </m:r>
                    <m:r>
                      <a:rPr lang="es-CO" sz="2400" b="1" i="1" smtClean="0">
                        <a:latin typeface="Cambria Math" panose="02040503050406030204" pitchFamily="18" charset="0"/>
                      </a:rPr>
                      <m:t>,</m:t>
                    </m:r>
                    <m:r>
                      <a:rPr lang="es-CO" sz="2400" b="1" i="1" smtClean="0">
                        <a:latin typeface="Cambria Math" panose="02040503050406030204" pitchFamily="18" charset="0"/>
                      </a:rPr>
                      <m:t>𝒇</m:t>
                    </m:r>
                    <m:r>
                      <a:rPr lang="es-CO" sz="2400" b="1" i="1" smtClean="0">
                        <a:latin typeface="Cambria Math" panose="02040503050406030204" pitchFamily="18" charset="0"/>
                      </a:rPr>
                      <m:t>,</m:t>
                    </m:r>
                    <m:r>
                      <a:rPr lang="es-CO" sz="2400" b="1" i="1" smtClean="0">
                        <a:latin typeface="Cambria Math" panose="02040503050406030204" pitchFamily="18" charset="0"/>
                      </a:rPr>
                      <m:t>𝒉</m:t>
                    </m:r>
                  </m:oMath>
                </a14:m>
                <a:r>
                  <a:rPr lang="es-ES" sz="2400" dirty="0"/>
                  <a:t>) son conocimiento, con una ventaja. </a:t>
                </a:r>
                <a:r>
                  <a:rPr lang="es-ES" sz="2400" u="sng" dirty="0">
                    <a:sym typeface="Wingdings" pitchFamily="2" charset="2"/>
                  </a:rPr>
                  <a:t>Conocimiento interrogable computacionalmente</a:t>
                </a:r>
                <a:r>
                  <a:rPr lang="es-ES" sz="2400" dirty="0"/>
                  <a:t>. </a:t>
                </a:r>
                <a:r>
                  <a:rPr lang="es-ES" sz="2400" dirty="0">
                    <a:sym typeface="Wingdings" pitchFamily="2" charset="2"/>
                  </a:rPr>
                  <a:t> !Puedo preguntar y el modelo contesta!</a:t>
                </a:r>
                <a:endParaRPr lang="es-ES" sz="2400" dirty="0"/>
              </a:p>
              <a:p>
                <a:pPr marL="342900" indent="-342900">
                  <a:buFont typeface="Arial" panose="020B0604020202020204" pitchFamily="34" charset="0"/>
                  <a:buChar char="•"/>
                </a:pPr>
                <a:r>
                  <a:rPr lang="es-ES" sz="2400" dirty="0">
                    <a:solidFill>
                      <a:schemeClr val="accent2"/>
                    </a:solidFill>
                  </a:rPr>
                  <a:t>Cero drama…</a:t>
                </a:r>
                <a:r>
                  <a:rPr lang="es-ES" sz="2400" dirty="0"/>
                  <a:t>Cada descriptor “habla” de una parte diferente de la realidad.</a:t>
                </a:r>
              </a:p>
              <a:p>
                <a:pPr marL="342900" indent="-342900">
                  <a:buFont typeface="Arial" panose="020B0604020202020204" pitchFamily="34" charset="0"/>
                  <a:buChar char="•"/>
                </a:pPr>
                <a:endParaRPr lang="es-ES" sz="2400" dirty="0"/>
              </a:p>
              <a:p>
                <a:r>
                  <a:rPr lang="es-ES" sz="2400" dirty="0"/>
                  <a:t>… entonces … para tomar mejores decisiones …</a:t>
                </a:r>
              </a:p>
              <a:p>
                <a:endParaRPr lang="es-ES" sz="2400" dirty="0"/>
              </a:p>
              <a:p>
                <a:pPr marL="457200" indent="-457200">
                  <a:buFont typeface="+mj-lt"/>
                  <a:buAutoNum type="arabicPeriod"/>
                </a:pPr>
                <a:r>
                  <a:rPr lang="es-ES" sz="2400" dirty="0"/>
                  <a:t>Necesitamos aprender maneras de formalizar nuestro conocimiento en forma de modelos construidos a partir de datos tomados de la realidad (plantas, equipos).</a:t>
                </a:r>
              </a:p>
              <a:p>
                <a:pPr marL="457200" indent="-457200">
                  <a:buFont typeface="+mj-lt"/>
                  <a:buAutoNum type="arabicPeriod"/>
                </a:pPr>
                <a:r>
                  <a:rPr lang="es-ES" sz="2400" dirty="0"/>
                  <a:t>Esos modelos, al ser interrogados computacionalmente, apoyan nuestra toma de decisiones, para mejorar nuestra realidad futura.</a:t>
                </a:r>
                <a:endParaRPr lang="es-ES" sz="2400" dirty="0">
                  <a:solidFill>
                    <a:schemeClr val="accent6"/>
                  </a:solidFill>
                </a:endParaRPr>
              </a:p>
            </p:txBody>
          </p:sp>
        </mc:Choice>
        <mc:Fallback>
          <p:sp>
            <p:nvSpPr>
              <p:cNvPr id="3" name="Subtítulo 2">
                <a:extLst>
                  <a:ext uri="{FF2B5EF4-FFF2-40B4-BE49-F238E27FC236}">
                    <a16:creationId xmlns:a16="http://schemas.microsoft.com/office/drawing/2014/main" id="{59ECB3BC-D8D1-F46C-948E-7A3E9C5326A2}"/>
                  </a:ext>
                </a:extLst>
              </p:cNvPr>
              <p:cNvSpPr>
                <a:spLocks noGrp="1" noRot="1" noChangeAspect="1" noMove="1" noResize="1" noEditPoints="1" noAdjustHandles="1" noChangeArrowheads="1" noChangeShapeType="1" noTextEdit="1"/>
              </p:cNvSpPr>
              <p:nvPr>
                <p:ph type="subTitle" idx="1"/>
              </p:nvPr>
            </p:nvSpPr>
            <p:spPr>
              <a:xfrm>
                <a:off x="0" y="1204321"/>
                <a:ext cx="12192000" cy="4832465"/>
              </a:xfrm>
              <a:blipFill>
                <a:blip r:embed="rId3"/>
                <a:stretch>
                  <a:fillRect l="-832" t="-2100" r="-937" b="-7612"/>
                </a:stretch>
              </a:blipFill>
            </p:spPr>
            <p:txBody>
              <a:bodyPr/>
              <a:lstStyle/>
              <a:p>
                <a:r>
                  <a:rPr lang="es-ES_tradnl">
                    <a:noFill/>
                  </a:rPr>
                  <a:t> </a:t>
                </a:r>
              </a:p>
            </p:txBody>
          </p:sp>
        </mc:Fallback>
      </mc:AlternateContent>
      <p:sp>
        <p:nvSpPr>
          <p:cNvPr id="4" name="Rounded Rectangle 3">
            <a:extLst>
              <a:ext uri="{FF2B5EF4-FFF2-40B4-BE49-F238E27FC236}">
                <a16:creationId xmlns:a16="http://schemas.microsoft.com/office/drawing/2014/main" id="{C01D4387-B9E0-19B4-733B-9EF2E29FC861}"/>
              </a:ext>
            </a:extLst>
          </p:cNvPr>
          <p:cNvSpPr/>
          <p:nvPr/>
        </p:nvSpPr>
        <p:spPr>
          <a:xfrm rot="20773713">
            <a:off x="366282" y="2528072"/>
            <a:ext cx="11317975" cy="2370551"/>
          </a:xfrm>
          <a:prstGeom prst="round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4400" dirty="0"/>
              <a:t>Clave: Hacer que el procesamiento de datos sea </a:t>
            </a:r>
            <a:r>
              <a:rPr lang="es-ES_tradnl" sz="4400" u="sng" dirty="0"/>
              <a:t>Correcto</a:t>
            </a:r>
            <a:r>
              <a:rPr lang="es-ES_tradnl" sz="4400" dirty="0"/>
              <a:t> Y </a:t>
            </a:r>
            <a:r>
              <a:rPr lang="es-ES_tradnl" sz="4400" u="sng" dirty="0"/>
              <a:t>Simple </a:t>
            </a:r>
          </a:p>
        </p:txBody>
      </p:sp>
      <p:sp>
        <p:nvSpPr>
          <p:cNvPr id="5" name="Rounded Rectangle 4">
            <a:extLst>
              <a:ext uri="{FF2B5EF4-FFF2-40B4-BE49-F238E27FC236}">
                <a16:creationId xmlns:a16="http://schemas.microsoft.com/office/drawing/2014/main" id="{C7BB853C-085D-D9AF-3736-FB79756EAD20}"/>
              </a:ext>
            </a:extLst>
          </p:cNvPr>
          <p:cNvSpPr/>
          <p:nvPr/>
        </p:nvSpPr>
        <p:spPr>
          <a:xfrm rot="20773713">
            <a:off x="1954133" y="4309359"/>
            <a:ext cx="10224002" cy="1351152"/>
          </a:xfrm>
          <a:prstGeom prst="roundRect">
            <a:avLst>
              <a:gd name="adj" fmla="val 500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3600" dirty="0"/>
              <a:t>Correcto no es necesariamente simple</a:t>
            </a:r>
          </a:p>
          <a:p>
            <a:pPr algn="ctr"/>
            <a:r>
              <a:rPr lang="es-ES_tradnl" sz="3600" u="sng" dirty="0"/>
              <a:t>Simple no es necesariamente correcto</a:t>
            </a:r>
          </a:p>
        </p:txBody>
      </p:sp>
    </p:spTree>
    <p:extLst>
      <p:ext uri="{BB962C8B-B14F-4D97-AF65-F5344CB8AC3E}">
        <p14:creationId xmlns:p14="http://schemas.microsoft.com/office/powerpoint/2010/main" val="239189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4F47-B58E-27AF-EA60-686D0C4C4C7D}"/>
              </a:ext>
            </a:extLst>
          </p:cNvPr>
          <p:cNvSpPr/>
          <p:nvPr/>
        </p:nvSpPr>
        <p:spPr>
          <a:xfrm>
            <a:off x="125260" y="5137266"/>
            <a:ext cx="7240044" cy="1495310"/>
          </a:xfrm>
          <a:prstGeom prst="rect">
            <a:avLst/>
          </a:prstGeom>
          <a:solidFill>
            <a:schemeClr val="accent6">
              <a:lumMod val="20000"/>
              <a:lumOff val="80000"/>
            </a:schemeClr>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ES" sz="3000" dirty="0"/>
              <a:t>USO DEL ANÁLISIS PROBABILÍSTICO PARA TOMA DE DECISIONES INDUSTRIALES</a:t>
            </a:r>
            <a:endParaRPr lang="es-MX" sz="3000" dirty="0"/>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241082" y="1229373"/>
            <a:ext cx="11735521" cy="5403202"/>
          </a:xfrm>
        </p:spPr>
        <p:txBody>
          <a:bodyPr/>
          <a:lstStyle/>
          <a:p>
            <a:r>
              <a:rPr lang="es-MX" b="1" u="sng" dirty="0"/>
              <a:t>¡Qué valor se obtiene del Análisis Probabilístico!</a:t>
            </a:r>
          </a:p>
          <a:p>
            <a:pPr marL="457200" indent="-457200">
              <a:buFont typeface="Arial" panose="020B0604020202020204" pitchFamily="34" charset="0"/>
              <a:buChar char="•"/>
            </a:pPr>
            <a:r>
              <a:rPr lang="es-MX" dirty="0"/>
              <a:t>Decisiones basadas en una valoración cuantitativas de:</a:t>
            </a:r>
          </a:p>
          <a:p>
            <a:pPr marL="914400" lvl="1" indent="-457200" algn="l">
              <a:buFont typeface="Arial" panose="020B0604020202020204" pitchFamily="34" charset="0"/>
              <a:buChar char="•"/>
            </a:pPr>
            <a:r>
              <a:rPr lang="es-MX" sz="2400" dirty="0"/>
              <a:t>el riesgo,</a:t>
            </a:r>
          </a:p>
          <a:p>
            <a:pPr marL="914400" lvl="1" indent="-457200" algn="l">
              <a:buFont typeface="Arial" panose="020B0604020202020204" pitchFamily="34" charset="0"/>
              <a:buChar char="•"/>
            </a:pPr>
            <a:r>
              <a:rPr lang="es-MX" sz="2400" dirty="0"/>
              <a:t>la confiabilidad,</a:t>
            </a:r>
          </a:p>
          <a:p>
            <a:pPr marL="914400" lvl="1" indent="-457200" algn="l">
              <a:buFont typeface="Arial" panose="020B0604020202020204" pitchFamily="34" charset="0"/>
              <a:buChar char="•"/>
            </a:pPr>
            <a:r>
              <a:rPr lang="es-MX" sz="2400" dirty="0"/>
              <a:t>las pérdidas, y </a:t>
            </a:r>
          </a:p>
          <a:p>
            <a:pPr marL="914400" lvl="1" indent="-457200" algn="l">
              <a:buFont typeface="Arial" panose="020B0604020202020204" pitchFamily="34" charset="0"/>
              <a:buChar char="•"/>
            </a:pPr>
            <a:r>
              <a:rPr lang="es-MX" sz="2400" dirty="0"/>
              <a:t>pronósticos de falla.</a:t>
            </a:r>
          </a:p>
          <a:p>
            <a:pPr marL="457200" indent="-457200">
              <a:buFont typeface="Arial" panose="020B0604020202020204" pitchFamily="34" charset="0"/>
              <a:buChar char="•"/>
            </a:pPr>
            <a:r>
              <a:rPr lang="es-MX" dirty="0"/>
              <a:t>Comparación cuantitativa del rendimiento técnico.</a:t>
            </a:r>
          </a:p>
          <a:p>
            <a:pPr marL="457200" indent="-457200">
              <a:buFont typeface="Arial" panose="020B0604020202020204" pitchFamily="34" charset="0"/>
              <a:buChar char="•"/>
            </a:pPr>
            <a:r>
              <a:rPr lang="es-MX" dirty="0"/>
              <a:t>Medición del mantenimiento y eficacia de las decisiones en general.</a:t>
            </a:r>
          </a:p>
          <a:p>
            <a:pPr marL="457200" indent="-457200">
              <a:buFont typeface="Arial" panose="020B0604020202020204" pitchFamily="34" charset="0"/>
              <a:buChar char="•"/>
            </a:pPr>
            <a:endParaRPr lang="es-MX" b="1" u="sng" dirty="0"/>
          </a:p>
          <a:p>
            <a:r>
              <a:rPr lang="es-MX" b="1" u="sng" dirty="0"/>
              <a:t>¡Qué precio debemos pagar!</a:t>
            </a:r>
          </a:p>
          <a:p>
            <a:pPr marL="457200" indent="-457200">
              <a:buFont typeface="Arial" panose="020B0604020202020204" pitchFamily="34" charset="0"/>
              <a:buChar char="•"/>
            </a:pPr>
            <a:r>
              <a:rPr lang="es-MX" dirty="0"/>
              <a:t>Simplemente, aprender a leer Gráficos.</a:t>
            </a:r>
          </a:p>
          <a:p>
            <a:pPr marL="457200" indent="-457200">
              <a:buFont typeface="Arial" panose="020B0604020202020204" pitchFamily="34" charset="0"/>
              <a:buChar char="•"/>
            </a:pPr>
            <a:endParaRPr lang="es-MX" dirty="0"/>
          </a:p>
        </p:txBody>
      </p:sp>
      <p:sp>
        <p:nvSpPr>
          <p:cNvPr id="5" name="Left Arrow 4">
            <a:extLst>
              <a:ext uri="{FF2B5EF4-FFF2-40B4-BE49-F238E27FC236}">
                <a16:creationId xmlns:a16="http://schemas.microsoft.com/office/drawing/2014/main" id="{67AFF278-7736-211A-2945-168C8A5F896E}"/>
              </a:ext>
            </a:extLst>
          </p:cNvPr>
          <p:cNvSpPr/>
          <p:nvPr/>
        </p:nvSpPr>
        <p:spPr>
          <a:xfrm rot="19227458">
            <a:off x="7084185" y="4118035"/>
            <a:ext cx="2542784" cy="1052187"/>
          </a:xfrm>
          <a:prstGeom prst="leftArrow">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959087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137786" y="994617"/>
            <a:ext cx="3476313" cy="5249189"/>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100" b="1" dirty="0"/>
          </a:p>
          <a:p>
            <a:pPr algn="ctr"/>
            <a:endParaRPr lang="es-CO" sz="2000" b="1" dirty="0"/>
          </a:p>
          <a:p>
            <a:pPr algn="ctr"/>
            <a:endParaRPr lang="es-CO" sz="2400" b="1" dirty="0"/>
          </a:p>
          <a:p>
            <a:pPr algn="ctr"/>
            <a:r>
              <a:rPr lang="es-CO" b="1" dirty="0"/>
              <a:t>Entendiendo un Gráfico de </a:t>
            </a:r>
          </a:p>
          <a:p>
            <a:pPr algn="ctr"/>
            <a:r>
              <a:rPr lang="es-CO" sz="6600" b="1" dirty="0"/>
              <a:t>Weibull</a:t>
            </a:r>
            <a:endParaRPr lang="es-ES" b="1" dirty="0"/>
          </a:p>
        </p:txBody>
      </p:sp>
      <p:pic>
        <p:nvPicPr>
          <p:cNvPr id="3" name="Picture 2">
            <a:extLst>
              <a:ext uri="{FF2B5EF4-FFF2-40B4-BE49-F238E27FC236}">
                <a16:creationId xmlns:a16="http://schemas.microsoft.com/office/drawing/2014/main" id="{0F34EE43-E8C7-044B-17F5-E71F09663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76034" y="987875"/>
            <a:ext cx="7625733" cy="525593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7">
            <a:extLst>
              <a:ext uri="{FF2B5EF4-FFF2-40B4-BE49-F238E27FC236}">
                <a16:creationId xmlns:a16="http://schemas.microsoft.com/office/drawing/2014/main" id="{038E72C5-7D77-1183-1160-8A62CF033540}"/>
              </a:ext>
            </a:extLst>
          </p:cNvPr>
          <p:cNvGrpSpPr/>
          <p:nvPr/>
        </p:nvGrpSpPr>
        <p:grpSpPr>
          <a:xfrm>
            <a:off x="4690510" y="4500045"/>
            <a:ext cx="738770" cy="714939"/>
            <a:chOff x="3183158" y="4612589"/>
            <a:chExt cx="738770" cy="714939"/>
          </a:xfrm>
          <a:solidFill>
            <a:schemeClr val="accent5">
              <a:lumMod val="60000"/>
              <a:lumOff val="40000"/>
            </a:schemeClr>
          </a:solidFill>
        </p:grpSpPr>
        <p:sp>
          <p:nvSpPr>
            <p:cNvPr id="5" name="Teardrop 2">
              <a:extLst>
                <a:ext uri="{FF2B5EF4-FFF2-40B4-BE49-F238E27FC236}">
                  <a16:creationId xmlns:a16="http://schemas.microsoft.com/office/drawing/2014/main" id="{C994D9F5-7898-96DD-2723-A6E4537E8714}"/>
                </a:ext>
              </a:extLst>
            </p:cNvPr>
            <p:cNvSpPr/>
            <p:nvPr/>
          </p:nvSpPr>
          <p:spPr>
            <a:xfrm rot="18972967" flipH="1" flipV="1">
              <a:off x="3183158" y="4612589"/>
              <a:ext cx="738770" cy="714939"/>
            </a:xfrm>
            <a:prstGeom prst="teardrop">
              <a:avLst>
                <a:gd name="adj" fmla="val 140664"/>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CO" altLang="es-CO" sz="1200" dirty="0">
                <a:solidFill>
                  <a:srgbClr val="002060"/>
                </a:solidFill>
              </a:endParaRPr>
            </a:p>
          </p:txBody>
        </p:sp>
        <p:sp>
          <p:nvSpPr>
            <p:cNvPr id="6" name="TextBox 8">
              <a:extLst>
                <a:ext uri="{FF2B5EF4-FFF2-40B4-BE49-F238E27FC236}">
                  <a16:creationId xmlns:a16="http://schemas.microsoft.com/office/drawing/2014/main" id="{0E3CAF78-0E0E-1D28-E013-CA9D098E1813}"/>
                </a:ext>
              </a:extLst>
            </p:cNvPr>
            <p:cNvSpPr txBox="1"/>
            <p:nvPr/>
          </p:nvSpPr>
          <p:spPr>
            <a:xfrm>
              <a:off x="3286432" y="4793041"/>
              <a:ext cx="552144" cy="276999"/>
            </a:xfrm>
            <a:prstGeom prst="rect">
              <a:avLst/>
            </a:prstGeom>
            <a:noFill/>
          </p:spPr>
          <p:txBody>
            <a:bodyPr wrap="square" numCol="1" rtlCol="0">
              <a:spAutoFit/>
            </a:bodyPr>
            <a:lstStyle/>
            <a:p>
              <a:r>
                <a:rPr lang="es-CO" altLang="es-CO" sz="1200" dirty="0">
                  <a:solidFill>
                    <a:srgbClr val="002060"/>
                  </a:solidFill>
                </a:rPr>
                <a:t>Edad</a:t>
              </a:r>
            </a:p>
          </p:txBody>
        </p:sp>
      </p:grpSp>
      <p:grpSp>
        <p:nvGrpSpPr>
          <p:cNvPr id="7" name="Group 28">
            <a:extLst>
              <a:ext uri="{FF2B5EF4-FFF2-40B4-BE49-F238E27FC236}">
                <a16:creationId xmlns:a16="http://schemas.microsoft.com/office/drawing/2014/main" id="{93877F24-DE58-B2F6-45A2-110FAF500B5A}"/>
              </a:ext>
            </a:extLst>
          </p:cNvPr>
          <p:cNvGrpSpPr/>
          <p:nvPr/>
        </p:nvGrpSpPr>
        <p:grpSpPr>
          <a:xfrm>
            <a:off x="4939277" y="2811631"/>
            <a:ext cx="1159124" cy="1027338"/>
            <a:chOff x="3431925" y="2924175"/>
            <a:chExt cx="1159124" cy="1027338"/>
          </a:xfrm>
          <a:solidFill>
            <a:schemeClr val="accent5">
              <a:lumMod val="60000"/>
              <a:lumOff val="40000"/>
            </a:schemeClr>
          </a:solidFill>
        </p:grpSpPr>
        <p:sp>
          <p:nvSpPr>
            <p:cNvPr id="8" name="Teardrop 9">
              <a:extLst>
                <a:ext uri="{FF2B5EF4-FFF2-40B4-BE49-F238E27FC236}">
                  <a16:creationId xmlns:a16="http://schemas.microsoft.com/office/drawing/2014/main" id="{ABA52184-7035-6C98-6887-C8D0F6E5B643}"/>
                </a:ext>
              </a:extLst>
            </p:cNvPr>
            <p:cNvSpPr/>
            <p:nvPr/>
          </p:nvSpPr>
          <p:spPr>
            <a:xfrm flipH="1" flipV="1">
              <a:off x="3431925" y="2924175"/>
              <a:ext cx="1159124" cy="1027338"/>
            </a:xfrm>
            <a:prstGeom prst="teardrop">
              <a:avLst>
                <a:gd name="adj" fmla="val 136223"/>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CO" altLang="es-CO" sz="1200" dirty="0">
                <a:solidFill>
                  <a:srgbClr val="002060"/>
                </a:solidFill>
              </a:endParaRPr>
            </a:p>
          </p:txBody>
        </p:sp>
        <p:sp>
          <p:nvSpPr>
            <p:cNvPr id="9" name="TextBox 19">
              <a:extLst>
                <a:ext uri="{FF2B5EF4-FFF2-40B4-BE49-F238E27FC236}">
                  <a16:creationId xmlns:a16="http://schemas.microsoft.com/office/drawing/2014/main" id="{6F0F715F-0E09-84EC-46E3-F8543DE83536}"/>
                </a:ext>
              </a:extLst>
            </p:cNvPr>
            <p:cNvSpPr txBox="1"/>
            <p:nvPr/>
          </p:nvSpPr>
          <p:spPr>
            <a:xfrm>
              <a:off x="3504918" y="3273173"/>
              <a:ext cx="962307" cy="276999"/>
            </a:xfrm>
            <a:prstGeom prst="rect">
              <a:avLst/>
            </a:prstGeom>
            <a:noFill/>
          </p:spPr>
          <p:txBody>
            <a:bodyPr wrap="square" numCol="1" rtlCol="0">
              <a:spAutoFit/>
            </a:bodyPr>
            <a:lstStyle/>
            <a:p>
              <a:r>
                <a:rPr lang="es-CO" altLang="es-CO" sz="1200" dirty="0">
                  <a:solidFill>
                    <a:srgbClr val="002060"/>
                  </a:solidFill>
                </a:rPr>
                <a:t>% Fallas</a:t>
              </a:r>
            </a:p>
          </p:txBody>
        </p:sp>
      </p:grpSp>
    </p:spTree>
    <p:extLst>
      <p:ext uri="{BB962C8B-B14F-4D97-AF65-F5344CB8AC3E}">
        <p14:creationId xmlns:p14="http://schemas.microsoft.com/office/powerpoint/2010/main" val="247241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4EE43-E8C7-044B-17F5-E71F09663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787278" y="979320"/>
            <a:ext cx="5303421" cy="36553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B1C66445-7A0A-9EA9-6739-8B259B587848}"/>
              </a:ext>
            </a:extLst>
          </p:cNvPr>
          <p:cNvPicPr>
            <a:picLocks noChangeAspect="1"/>
          </p:cNvPicPr>
          <p:nvPr/>
        </p:nvPicPr>
        <p:blipFill>
          <a:blip r:embed="rId3"/>
          <a:stretch>
            <a:fillRect/>
          </a:stretch>
        </p:blipFill>
        <p:spPr>
          <a:xfrm>
            <a:off x="225468" y="1082987"/>
            <a:ext cx="6237962" cy="4102788"/>
          </a:xfrm>
          <a:prstGeom prst="rect">
            <a:avLst/>
          </a:prstGeom>
        </p:spPr>
      </p:pic>
      <p:sp>
        <p:nvSpPr>
          <p:cNvPr id="31" name="Rectangle 30">
            <a:extLst>
              <a:ext uri="{FF2B5EF4-FFF2-40B4-BE49-F238E27FC236}">
                <a16:creationId xmlns:a16="http://schemas.microsoft.com/office/drawing/2014/main" id="{1F93B7EE-6317-DA4A-2732-C902328079D2}"/>
              </a:ext>
            </a:extLst>
          </p:cNvPr>
          <p:cNvSpPr/>
          <p:nvPr/>
        </p:nvSpPr>
        <p:spPr>
          <a:xfrm>
            <a:off x="2949879" y="5918548"/>
            <a:ext cx="7027102" cy="851770"/>
          </a:xfrm>
          <a:prstGeom prst="rect">
            <a:avLst/>
          </a:prstGeom>
          <a:solidFill>
            <a:srgbClr val="9429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3200" dirty="0"/>
              <a:t>Estas dos cosas son la misma “cosa”</a:t>
            </a:r>
          </a:p>
        </p:txBody>
      </p:sp>
      <p:cxnSp>
        <p:nvCxnSpPr>
          <p:cNvPr id="33" name="Straight Arrow Connector 32">
            <a:extLst>
              <a:ext uri="{FF2B5EF4-FFF2-40B4-BE49-F238E27FC236}">
                <a16:creationId xmlns:a16="http://schemas.microsoft.com/office/drawing/2014/main" id="{EF3DD39B-9CD0-886F-4F04-776CEA5DC920}"/>
              </a:ext>
            </a:extLst>
          </p:cNvPr>
          <p:cNvCxnSpPr>
            <a:cxnSpLocks/>
            <a:stCxn id="31" idx="0"/>
          </p:cNvCxnSpPr>
          <p:nvPr/>
        </p:nvCxnSpPr>
        <p:spPr>
          <a:xfrm flipH="1" flipV="1">
            <a:off x="4233797" y="2555310"/>
            <a:ext cx="2229633" cy="3363238"/>
          </a:xfrm>
          <a:prstGeom prst="straightConnector1">
            <a:avLst/>
          </a:prstGeom>
          <a:ln w="57150">
            <a:solidFill>
              <a:srgbClr val="A1298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B9A9B5B-2E89-DACB-EE8B-DCF177E0CB72}"/>
              </a:ext>
            </a:extLst>
          </p:cNvPr>
          <p:cNvCxnSpPr>
            <a:cxnSpLocks/>
            <a:stCxn id="31" idx="0"/>
          </p:cNvCxnSpPr>
          <p:nvPr/>
        </p:nvCxnSpPr>
        <p:spPr>
          <a:xfrm flipV="1">
            <a:off x="6463430" y="3958225"/>
            <a:ext cx="2192055" cy="1960323"/>
          </a:xfrm>
          <a:prstGeom prst="straightConnector1">
            <a:avLst/>
          </a:prstGeom>
          <a:ln w="57150">
            <a:solidFill>
              <a:srgbClr val="A12982"/>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782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137786" y="994617"/>
            <a:ext cx="3476313" cy="5249189"/>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100" b="1" dirty="0"/>
          </a:p>
          <a:p>
            <a:pPr algn="ctr"/>
            <a:endParaRPr lang="es-CO" sz="2000" b="1" dirty="0"/>
          </a:p>
          <a:p>
            <a:pPr algn="ctr"/>
            <a:endParaRPr lang="es-CO" sz="2400" b="1" dirty="0"/>
          </a:p>
          <a:p>
            <a:pPr algn="ctr"/>
            <a:r>
              <a:rPr lang="es-CO" b="1" dirty="0"/>
              <a:t>Entendiendo un Gráfico de </a:t>
            </a:r>
          </a:p>
          <a:p>
            <a:pPr algn="ctr"/>
            <a:r>
              <a:rPr lang="es-CO" sz="6600" b="1" dirty="0"/>
              <a:t>Weibull</a:t>
            </a:r>
            <a:endParaRPr lang="es-ES" b="1" dirty="0"/>
          </a:p>
        </p:txBody>
      </p:sp>
      <p:pic>
        <p:nvPicPr>
          <p:cNvPr id="3" name="Picture 2">
            <a:extLst>
              <a:ext uri="{FF2B5EF4-FFF2-40B4-BE49-F238E27FC236}">
                <a16:creationId xmlns:a16="http://schemas.microsoft.com/office/drawing/2014/main" id="{0F34EE43-E8C7-044B-17F5-E71F09663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76034" y="987875"/>
            <a:ext cx="7625733" cy="525593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37B1C6D2-D86F-3594-07EB-19A35ACF313A}"/>
              </a:ext>
            </a:extLst>
          </p:cNvPr>
          <p:cNvCxnSpPr/>
          <p:nvPr/>
        </p:nvCxnSpPr>
        <p:spPr>
          <a:xfrm flipV="1">
            <a:off x="8054237" y="3246329"/>
            <a:ext cx="0" cy="225468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359FA6B-367E-90D1-646B-50F009914635}"/>
              </a:ext>
            </a:extLst>
          </p:cNvPr>
          <p:cNvCxnSpPr>
            <a:cxnSpLocks/>
          </p:cNvCxnSpPr>
          <p:nvPr/>
        </p:nvCxnSpPr>
        <p:spPr>
          <a:xfrm flipH="1">
            <a:off x="4895589" y="3246329"/>
            <a:ext cx="3208752"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78419783-CC42-867D-86FC-D17C3B2975FC}"/>
              </a:ext>
            </a:extLst>
          </p:cNvPr>
          <p:cNvSpPr/>
          <p:nvPr/>
        </p:nvSpPr>
        <p:spPr>
          <a:xfrm>
            <a:off x="266074" y="198006"/>
            <a:ext cx="7211965" cy="1555413"/>
          </a:xfrm>
          <a:prstGeom prst="round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4400" dirty="0"/>
              <a:t>¿Qué “dice” el Modelo acá?</a:t>
            </a:r>
            <a:endParaRPr lang="es-ES_tradnl" sz="4400" u="sng" dirty="0"/>
          </a:p>
        </p:txBody>
      </p:sp>
      <p:sp>
        <p:nvSpPr>
          <p:cNvPr id="17" name="TextBox 16">
            <a:extLst>
              <a:ext uri="{FF2B5EF4-FFF2-40B4-BE49-F238E27FC236}">
                <a16:creationId xmlns:a16="http://schemas.microsoft.com/office/drawing/2014/main" id="{57548D60-CD74-8849-6AB6-5302DC95D9E6}"/>
              </a:ext>
            </a:extLst>
          </p:cNvPr>
          <p:cNvSpPr txBox="1"/>
          <p:nvPr/>
        </p:nvSpPr>
        <p:spPr>
          <a:xfrm>
            <a:off x="7769543" y="5500793"/>
            <a:ext cx="569387" cy="369332"/>
          </a:xfrm>
          <a:prstGeom prst="rect">
            <a:avLst/>
          </a:prstGeom>
          <a:solidFill>
            <a:schemeClr val="accent2"/>
          </a:solidFill>
        </p:spPr>
        <p:txBody>
          <a:bodyPr wrap="none" rtlCol="0">
            <a:spAutoFit/>
          </a:bodyPr>
          <a:lstStyle/>
          <a:p>
            <a:r>
              <a:rPr lang="es-ES_tradnl" dirty="0">
                <a:solidFill>
                  <a:schemeClr val="bg1"/>
                </a:solidFill>
              </a:rPr>
              <a:t>400</a:t>
            </a:r>
          </a:p>
        </p:txBody>
      </p:sp>
    </p:spTree>
    <p:extLst>
      <p:ext uri="{BB962C8B-B14F-4D97-AF65-F5344CB8AC3E}">
        <p14:creationId xmlns:p14="http://schemas.microsoft.com/office/powerpoint/2010/main" val="1536595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D704FA8-6CF2-D97D-089A-1F67912514F6}"/>
              </a:ext>
            </a:extLst>
          </p:cNvPr>
          <p:cNvPicPr>
            <a:picLocks noChangeAspect="1"/>
          </p:cNvPicPr>
          <p:nvPr/>
        </p:nvPicPr>
        <p:blipFill>
          <a:blip r:embed="rId2"/>
          <a:stretch>
            <a:fillRect/>
          </a:stretch>
        </p:blipFill>
        <p:spPr>
          <a:xfrm>
            <a:off x="702835" y="1858089"/>
            <a:ext cx="7521805" cy="4816776"/>
          </a:xfrm>
          <a:prstGeom prst="rect">
            <a:avLst/>
          </a:prstGeom>
        </p:spPr>
      </p:pic>
      <p:sp>
        <p:nvSpPr>
          <p:cNvPr id="34" name="Título 1">
            <a:extLst>
              <a:ext uri="{FF2B5EF4-FFF2-40B4-BE49-F238E27FC236}">
                <a16:creationId xmlns:a16="http://schemas.microsoft.com/office/drawing/2014/main" id="{43F91649-D23D-FA98-8C86-33F9832C4F74}"/>
              </a:ext>
            </a:extLst>
          </p:cNvPr>
          <p:cNvSpPr txBox="1">
            <a:spLocks/>
          </p:cNvSpPr>
          <p:nvPr/>
        </p:nvSpPr>
        <p:spPr>
          <a:xfrm>
            <a:off x="227012" y="225425"/>
            <a:ext cx="9754591" cy="858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t>Recordemos el Descriptor </a:t>
            </a:r>
            <a:r>
              <a:rPr lang="es-MX" dirty="0">
                <a:solidFill>
                  <a:srgbClr val="942978"/>
                </a:solidFill>
              </a:rPr>
              <a:t>Computacional</a:t>
            </a:r>
            <a:r>
              <a:rPr lang="es-MX" dirty="0"/>
              <a:t> - f</a:t>
            </a:r>
          </a:p>
        </p:txBody>
      </p:sp>
    </p:spTree>
    <p:extLst>
      <p:ext uri="{BB962C8B-B14F-4D97-AF65-F5344CB8AC3E}">
        <p14:creationId xmlns:p14="http://schemas.microsoft.com/office/powerpoint/2010/main" val="271125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6A8F71D6-E448-3999-E9D5-A2D59D099008}"/>
              </a:ext>
            </a:extLst>
          </p:cNvPr>
          <p:cNvGrpSpPr/>
          <p:nvPr/>
        </p:nvGrpSpPr>
        <p:grpSpPr>
          <a:xfrm>
            <a:off x="88032" y="1478071"/>
            <a:ext cx="10947398" cy="5196794"/>
            <a:chOff x="88032" y="2392469"/>
            <a:chExt cx="7869948" cy="4282396"/>
          </a:xfrm>
        </p:grpSpPr>
        <p:pic>
          <p:nvPicPr>
            <p:cNvPr id="2" name="Picture 11">
              <a:extLst>
                <a:ext uri="{FF2B5EF4-FFF2-40B4-BE49-F238E27FC236}">
                  <a16:creationId xmlns:a16="http://schemas.microsoft.com/office/drawing/2014/main" id="{4481DDEC-4011-6FDE-9B91-9A9876B5F0AA}"/>
                </a:ext>
              </a:extLst>
            </p:cNvPr>
            <p:cNvPicPr>
              <a:picLocks noChangeAspect="1"/>
            </p:cNvPicPr>
            <p:nvPr/>
          </p:nvPicPr>
          <p:blipFill>
            <a:blip r:embed="rId2"/>
            <a:stretch>
              <a:fillRect/>
            </a:stretch>
          </p:blipFill>
          <p:spPr>
            <a:xfrm>
              <a:off x="88032" y="2392469"/>
              <a:ext cx="7869948" cy="4094504"/>
            </a:xfrm>
            <a:prstGeom prst="rect">
              <a:avLst/>
            </a:prstGeom>
          </p:spPr>
        </p:pic>
        <p:pic>
          <p:nvPicPr>
            <p:cNvPr id="33" name="Picture 32">
              <a:extLst>
                <a:ext uri="{FF2B5EF4-FFF2-40B4-BE49-F238E27FC236}">
                  <a16:creationId xmlns:a16="http://schemas.microsoft.com/office/drawing/2014/main" id="{DD704FA8-6CF2-D97D-089A-1F67912514F6}"/>
                </a:ext>
              </a:extLst>
            </p:cNvPr>
            <p:cNvPicPr>
              <a:picLocks noChangeAspect="1"/>
            </p:cNvPicPr>
            <p:nvPr/>
          </p:nvPicPr>
          <p:blipFill>
            <a:blip r:embed="rId3"/>
            <a:stretch>
              <a:fillRect/>
            </a:stretch>
          </p:blipFill>
          <p:spPr>
            <a:xfrm>
              <a:off x="530006" y="2705621"/>
              <a:ext cx="5407332" cy="3969244"/>
            </a:xfrm>
            <a:prstGeom prst="rect">
              <a:avLst/>
            </a:prstGeom>
          </p:spPr>
        </p:pic>
      </p:grpSp>
      <p:sp>
        <p:nvSpPr>
          <p:cNvPr id="34" name="Título 1">
            <a:extLst>
              <a:ext uri="{FF2B5EF4-FFF2-40B4-BE49-F238E27FC236}">
                <a16:creationId xmlns:a16="http://schemas.microsoft.com/office/drawing/2014/main" id="{43F91649-D23D-FA98-8C86-33F9832C4F74}"/>
              </a:ext>
            </a:extLst>
          </p:cNvPr>
          <p:cNvSpPr txBox="1">
            <a:spLocks/>
          </p:cNvSpPr>
          <p:nvPr/>
        </p:nvSpPr>
        <p:spPr>
          <a:xfrm>
            <a:off x="227012" y="225425"/>
            <a:ext cx="9754591" cy="858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t>Recordemos el Descriptor </a:t>
            </a:r>
            <a:r>
              <a:rPr lang="es-MX" dirty="0">
                <a:solidFill>
                  <a:srgbClr val="942978"/>
                </a:solidFill>
              </a:rPr>
              <a:t>Computacional</a:t>
            </a:r>
            <a:r>
              <a:rPr lang="es-MX" dirty="0"/>
              <a:t> - f</a:t>
            </a:r>
          </a:p>
        </p:txBody>
      </p:sp>
    </p:spTree>
    <p:extLst>
      <p:ext uri="{BB962C8B-B14F-4D97-AF65-F5344CB8AC3E}">
        <p14:creationId xmlns:p14="http://schemas.microsoft.com/office/powerpoint/2010/main" val="3164623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4481DDEC-4011-6FDE-9B91-9A9876B5F0AA}"/>
              </a:ext>
            </a:extLst>
          </p:cNvPr>
          <p:cNvPicPr>
            <a:picLocks noChangeAspect="1"/>
          </p:cNvPicPr>
          <p:nvPr/>
        </p:nvPicPr>
        <p:blipFill>
          <a:blip r:embed="rId2"/>
          <a:stretch>
            <a:fillRect/>
          </a:stretch>
        </p:blipFill>
        <p:spPr>
          <a:xfrm>
            <a:off x="88032" y="1590804"/>
            <a:ext cx="8154094" cy="4242337"/>
          </a:xfrm>
          <a:prstGeom prst="rect">
            <a:avLst/>
          </a:prstGeom>
        </p:spPr>
      </p:pic>
      <p:sp>
        <p:nvSpPr>
          <p:cNvPr id="10" name="Subtítulo 2">
            <a:extLst>
              <a:ext uri="{FF2B5EF4-FFF2-40B4-BE49-F238E27FC236}">
                <a16:creationId xmlns:a16="http://schemas.microsoft.com/office/drawing/2014/main" id="{05712829-375C-49C4-7DDB-8486EF3BA302}"/>
              </a:ext>
            </a:extLst>
          </p:cNvPr>
          <p:cNvSpPr txBox="1">
            <a:spLocks/>
          </p:cNvSpPr>
          <p:nvPr/>
        </p:nvSpPr>
        <p:spPr>
          <a:xfrm>
            <a:off x="8392438" y="1590805"/>
            <a:ext cx="3799562" cy="4509370"/>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p>
          <a:p>
            <a:pPr algn="ctr"/>
            <a:r>
              <a:rPr lang="es-CO" b="1" dirty="0"/>
              <a:t>Weibull es, principalmente, </a:t>
            </a:r>
            <a:r>
              <a:rPr lang="es-CO" b="1" dirty="0">
                <a:highlight>
                  <a:srgbClr val="00FF00"/>
                </a:highlight>
              </a:rPr>
              <a:t>una ecuación</a:t>
            </a:r>
            <a:r>
              <a:rPr lang="es-CO" b="1" dirty="0"/>
              <a:t> que al poder generar una </a:t>
            </a:r>
            <a:r>
              <a:rPr lang="es-CO" b="1" dirty="0">
                <a:highlight>
                  <a:srgbClr val="00FF00"/>
                </a:highlight>
              </a:rPr>
              <a:t>amplia gama de formas</a:t>
            </a:r>
            <a:r>
              <a:rPr lang="es-CO" b="1" dirty="0"/>
              <a:t>, permite representar muchos tipos de comportamiento de falla</a:t>
            </a:r>
            <a:endParaRPr lang="es-ES" b="1" dirty="0"/>
          </a:p>
        </p:txBody>
      </p:sp>
      <p:sp>
        <p:nvSpPr>
          <p:cNvPr id="3" name="Título 1">
            <a:extLst>
              <a:ext uri="{FF2B5EF4-FFF2-40B4-BE49-F238E27FC236}">
                <a16:creationId xmlns:a16="http://schemas.microsoft.com/office/drawing/2014/main" id="{4072B985-6F7D-F352-D0B0-035B122BE9D1}"/>
              </a:ext>
            </a:extLst>
          </p:cNvPr>
          <p:cNvSpPr txBox="1">
            <a:spLocks/>
          </p:cNvSpPr>
          <p:nvPr/>
        </p:nvSpPr>
        <p:spPr>
          <a:xfrm>
            <a:off x="227012" y="225425"/>
            <a:ext cx="9754591" cy="858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t>Recordemos el Descriptor </a:t>
            </a:r>
            <a:r>
              <a:rPr lang="es-MX" dirty="0">
                <a:solidFill>
                  <a:srgbClr val="942978"/>
                </a:solidFill>
              </a:rPr>
              <a:t>Computacional</a:t>
            </a:r>
            <a:r>
              <a:rPr lang="es-MX" dirty="0"/>
              <a:t> - f</a:t>
            </a:r>
          </a:p>
        </p:txBody>
      </p:sp>
      <p:sp>
        <p:nvSpPr>
          <p:cNvPr id="4" name="Rectangle 3">
            <a:extLst>
              <a:ext uri="{FF2B5EF4-FFF2-40B4-BE49-F238E27FC236}">
                <a16:creationId xmlns:a16="http://schemas.microsoft.com/office/drawing/2014/main" id="{18E07E82-955E-6932-4D21-E74D64C3D406}"/>
              </a:ext>
            </a:extLst>
          </p:cNvPr>
          <p:cNvSpPr/>
          <p:nvPr/>
        </p:nvSpPr>
        <p:spPr>
          <a:xfrm>
            <a:off x="88032" y="5833140"/>
            <a:ext cx="8154094" cy="1024859"/>
          </a:xfrm>
          <a:prstGeom prst="rect">
            <a:avLst/>
          </a:prstGeom>
          <a:solidFill>
            <a:srgbClr val="9429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2800" dirty="0"/>
              <a:t>Si, todas estas “formas” salieron de una sola ecuación, a la que solo le variamos “parámetros”</a:t>
            </a:r>
          </a:p>
        </p:txBody>
      </p:sp>
    </p:spTree>
    <p:extLst>
      <p:ext uri="{BB962C8B-B14F-4D97-AF65-F5344CB8AC3E}">
        <p14:creationId xmlns:p14="http://schemas.microsoft.com/office/powerpoint/2010/main" val="57703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5114E2-17AE-E6AE-4862-0400EE098247}"/>
              </a:ext>
            </a:extLst>
          </p:cNvPr>
          <p:cNvSpPr/>
          <p:nvPr/>
        </p:nvSpPr>
        <p:spPr>
          <a:xfrm>
            <a:off x="-65644" y="2712553"/>
            <a:ext cx="6379397" cy="98262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1F30BAE9-3C91-25B9-565F-077E0C128BA4}"/>
              </a:ext>
            </a:extLst>
          </p:cNvPr>
          <p:cNvSpPr/>
          <p:nvPr/>
        </p:nvSpPr>
        <p:spPr>
          <a:xfrm>
            <a:off x="6321440" y="2712553"/>
            <a:ext cx="5676641" cy="403897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Entendiendo Eta &amp; Beta</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p:txBody>
          <a:bodyPr/>
          <a:lstStyle/>
          <a:p>
            <a:pPr marL="342900" indent="-342900">
              <a:buFont typeface="Arial" panose="020B0604020202020204" pitchFamily="34" charset="0"/>
              <a:buChar char="•"/>
            </a:pPr>
            <a:r>
              <a:rPr lang="es-ES" sz="2400" dirty="0"/>
              <a:t>Weibull es la ecuación (distribución estadística) más utilizada para el análisis de datos de vida.</a:t>
            </a:r>
          </a:p>
          <a:p>
            <a:pPr marL="342900" indent="-342900">
              <a:buFont typeface="Arial" panose="020B0604020202020204" pitchFamily="34" charset="0"/>
              <a:buChar char="•"/>
            </a:pPr>
            <a:r>
              <a:rPr lang="es-ES" sz="2400" dirty="0"/>
              <a:t>La Función de Distribución Acumulada (CDF) es simple.</a:t>
            </a:r>
            <a:endParaRPr lang="es-MX" dirty="0"/>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6E6AC1B8-3E29-D941-3146-920955466241}"/>
                  </a:ext>
                </a:extLst>
              </p:cNvPr>
              <p:cNvSpPr txBox="1"/>
              <p:nvPr/>
            </p:nvSpPr>
            <p:spPr>
              <a:xfrm>
                <a:off x="-65644" y="2712554"/>
                <a:ext cx="6094428" cy="89428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s-CO" sz="4400" b="1" i="1" smtClean="0">
                          <a:latin typeface="Cambria Math" panose="02040503050406030204" pitchFamily="18" charset="0"/>
                        </a:rPr>
                        <m:t>𝑭</m:t>
                      </m:r>
                      <m:d>
                        <m:dPr>
                          <m:ctrlPr>
                            <a:rPr lang="es-CO" sz="4400" b="1" i="1" smtClean="0">
                              <a:latin typeface="Cambria Math" panose="02040503050406030204" pitchFamily="18" charset="0"/>
                            </a:rPr>
                          </m:ctrlPr>
                        </m:dPr>
                        <m:e>
                          <m:r>
                            <a:rPr lang="es-CO" sz="4400" b="1" i="1" smtClean="0">
                              <a:latin typeface="Cambria Math" panose="02040503050406030204" pitchFamily="18" charset="0"/>
                            </a:rPr>
                            <m:t>𝒕</m:t>
                          </m:r>
                        </m:e>
                      </m:d>
                      <m:r>
                        <a:rPr lang="es-CO" sz="4400" b="1" i="1" smtClean="0">
                          <a:latin typeface="Cambria Math" panose="02040503050406030204" pitchFamily="18" charset="0"/>
                        </a:rPr>
                        <m:t>=</m:t>
                      </m:r>
                      <m:r>
                        <a:rPr lang="es-CO" sz="4400" b="1" i="1" smtClean="0">
                          <a:latin typeface="Cambria Math" panose="02040503050406030204" pitchFamily="18" charset="0"/>
                        </a:rPr>
                        <m:t>𝟏</m:t>
                      </m:r>
                      <m:r>
                        <a:rPr lang="es-CO" sz="4400" b="1" i="1" smtClean="0">
                          <a:latin typeface="Cambria Math" panose="02040503050406030204" pitchFamily="18" charset="0"/>
                        </a:rPr>
                        <m:t>−</m:t>
                      </m:r>
                      <m:sSup>
                        <m:sSupPr>
                          <m:ctrlPr>
                            <a:rPr lang="es-CO" sz="4400" b="1" i="1" smtClean="0">
                              <a:latin typeface="Cambria Math" panose="02040503050406030204" pitchFamily="18" charset="0"/>
                            </a:rPr>
                          </m:ctrlPr>
                        </m:sSupPr>
                        <m:e>
                          <m:r>
                            <a:rPr lang="es-CO" sz="4400" b="1" i="1" smtClean="0">
                              <a:latin typeface="Cambria Math" panose="02040503050406030204" pitchFamily="18" charset="0"/>
                            </a:rPr>
                            <m:t>𝒆</m:t>
                          </m:r>
                        </m:e>
                        <m:sup>
                          <m:sSup>
                            <m:sSupPr>
                              <m:ctrlPr>
                                <a:rPr lang="es-CO" sz="4400" b="1" i="1" smtClean="0">
                                  <a:latin typeface="Cambria Math" panose="02040503050406030204" pitchFamily="18" charset="0"/>
                                </a:rPr>
                              </m:ctrlPr>
                            </m:sSupPr>
                            <m:e>
                              <m:r>
                                <a:rPr lang="es-CO" sz="4400" b="1" i="1">
                                  <a:latin typeface="Cambria Math" panose="02040503050406030204" pitchFamily="18" charset="0"/>
                                </a:rPr>
                                <m:t>−</m:t>
                              </m:r>
                              <m:d>
                                <m:dPr>
                                  <m:ctrlPr>
                                    <a:rPr lang="es-CO" sz="4400" b="1" i="1">
                                      <a:latin typeface="Cambria Math" panose="02040503050406030204" pitchFamily="18" charset="0"/>
                                    </a:rPr>
                                  </m:ctrlPr>
                                </m:dPr>
                                <m:e>
                                  <m:f>
                                    <m:fPr>
                                      <m:type m:val="lin"/>
                                      <m:ctrlPr>
                                        <a:rPr lang="es-CO" sz="4400" b="1" i="1">
                                          <a:latin typeface="Cambria Math" panose="02040503050406030204" pitchFamily="18" charset="0"/>
                                        </a:rPr>
                                      </m:ctrlPr>
                                    </m:fPr>
                                    <m:num>
                                      <m:r>
                                        <a:rPr lang="es-CO" sz="4400" b="1" i="1">
                                          <a:latin typeface="Cambria Math" panose="02040503050406030204" pitchFamily="18" charset="0"/>
                                        </a:rPr>
                                        <m:t>𝒕</m:t>
                                      </m:r>
                                    </m:num>
                                    <m:den>
                                      <m:r>
                                        <a:rPr lang="es-CO" sz="4400" b="1" i="1">
                                          <a:latin typeface="Cambria Math" panose="02040503050406030204" pitchFamily="18" charset="0"/>
                                        </a:rPr>
                                        <m:t>𝒏</m:t>
                                      </m:r>
                                    </m:den>
                                  </m:f>
                                </m:e>
                              </m:d>
                            </m:e>
                            <m:sup>
                              <m:r>
                                <a:rPr lang="es-CO" sz="4400" b="1" i="1" smtClean="0">
                                  <a:latin typeface="Cambria Math" panose="02040503050406030204" pitchFamily="18" charset="0"/>
                                  <a:ea typeface="Cambria Math" panose="02040503050406030204" pitchFamily="18" charset="0"/>
                                </a:rPr>
                                <m:t>𝜷</m:t>
                              </m:r>
                            </m:sup>
                          </m:sSup>
                        </m:sup>
                      </m:sSup>
                    </m:oMath>
                  </m:oMathPara>
                </a14:m>
                <a:endParaRPr lang="es-CO" sz="4400" b="1" dirty="0"/>
              </a:p>
            </p:txBody>
          </p:sp>
        </mc:Choice>
        <mc:Fallback>
          <p:sp>
            <p:nvSpPr>
              <p:cNvPr id="4" name="CuadroTexto 3">
                <a:extLst>
                  <a:ext uri="{FF2B5EF4-FFF2-40B4-BE49-F238E27FC236}">
                    <a16:creationId xmlns:a16="http://schemas.microsoft.com/office/drawing/2014/main" id="{6E6AC1B8-3E29-D941-3146-920955466241}"/>
                  </a:ext>
                </a:extLst>
              </p:cNvPr>
              <p:cNvSpPr txBox="1">
                <a:spLocks noRot="1" noChangeAspect="1" noMove="1" noResize="1" noEditPoints="1" noAdjustHandles="1" noChangeArrowheads="1" noChangeShapeType="1" noTextEdit="1"/>
              </p:cNvSpPr>
              <p:nvPr/>
            </p:nvSpPr>
            <p:spPr>
              <a:xfrm>
                <a:off x="-65644" y="2712554"/>
                <a:ext cx="6094428" cy="894284"/>
              </a:xfrm>
              <a:prstGeom prst="rect">
                <a:avLst/>
              </a:prstGeom>
              <a:blipFill>
                <a:blip r:embed="rId3"/>
                <a:stretch>
                  <a:fillRect t="-76389" b="-106944"/>
                </a:stretch>
              </a:blipFill>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89B0BC3E-ABC0-2972-85AE-946031BB4942}"/>
                  </a:ext>
                </a:extLst>
              </p:cNvPr>
              <p:cNvSpPr txBox="1"/>
              <p:nvPr/>
            </p:nvSpPr>
            <p:spPr>
              <a:xfrm>
                <a:off x="-600874" y="3846021"/>
                <a:ext cx="6094428" cy="89428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s-CO" sz="4400" b="1" i="1" smtClean="0">
                          <a:latin typeface="Cambria Math" panose="02040503050406030204" pitchFamily="18" charset="0"/>
                        </a:rPr>
                        <m:t>𝑹</m:t>
                      </m:r>
                      <m:d>
                        <m:dPr>
                          <m:ctrlPr>
                            <a:rPr lang="es-CO" sz="4400" b="1" i="1" smtClean="0">
                              <a:latin typeface="Cambria Math" panose="02040503050406030204" pitchFamily="18" charset="0"/>
                            </a:rPr>
                          </m:ctrlPr>
                        </m:dPr>
                        <m:e>
                          <m:r>
                            <a:rPr lang="es-CO" sz="4400" b="1" i="1" smtClean="0">
                              <a:latin typeface="Cambria Math" panose="02040503050406030204" pitchFamily="18" charset="0"/>
                            </a:rPr>
                            <m:t>𝒕</m:t>
                          </m:r>
                        </m:e>
                      </m:d>
                      <m:r>
                        <a:rPr lang="es-CO" sz="4400" b="1" i="1" smtClean="0">
                          <a:latin typeface="Cambria Math" panose="02040503050406030204" pitchFamily="18" charset="0"/>
                        </a:rPr>
                        <m:t>=</m:t>
                      </m:r>
                      <m:sSup>
                        <m:sSupPr>
                          <m:ctrlPr>
                            <a:rPr lang="es-CO" sz="4400" b="1" i="1" smtClean="0">
                              <a:latin typeface="Cambria Math" panose="02040503050406030204" pitchFamily="18" charset="0"/>
                            </a:rPr>
                          </m:ctrlPr>
                        </m:sSupPr>
                        <m:e>
                          <m:r>
                            <a:rPr lang="es-CO" sz="4400" b="1" i="1" smtClean="0">
                              <a:latin typeface="Cambria Math" panose="02040503050406030204" pitchFamily="18" charset="0"/>
                            </a:rPr>
                            <m:t>𝒆</m:t>
                          </m:r>
                        </m:e>
                        <m:sup>
                          <m:sSup>
                            <m:sSupPr>
                              <m:ctrlPr>
                                <a:rPr lang="es-CO" sz="4400" b="1" i="1" smtClean="0">
                                  <a:latin typeface="Cambria Math" panose="02040503050406030204" pitchFamily="18" charset="0"/>
                                </a:rPr>
                              </m:ctrlPr>
                            </m:sSupPr>
                            <m:e>
                              <m:r>
                                <a:rPr lang="es-CO" sz="4400" b="1" i="1">
                                  <a:latin typeface="Cambria Math" panose="02040503050406030204" pitchFamily="18" charset="0"/>
                                </a:rPr>
                                <m:t>−(</m:t>
                              </m:r>
                              <m:f>
                                <m:fPr>
                                  <m:type m:val="lin"/>
                                  <m:ctrlPr>
                                    <a:rPr lang="es-CO" sz="4400" b="1" i="1">
                                      <a:latin typeface="Cambria Math" panose="02040503050406030204" pitchFamily="18" charset="0"/>
                                    </a:rPr>
                                  </m:ctrlPr>
                                </m:fPr>
                                <m:num>
                                  <m:r>
                                    <a:rPr lang="es-CO" sz="4400" b="1" i="1">
                                      <a:latin typeface="Cambria Math" panose="02040503050406030204" pitchFamily="18" charset="0"/>
                                    </a:rPr>
                                    <m:t>𝒕</m:t>
                                  </m:r>
                                </m:num>
                                <m:den>
                                  <m:r>
                                    <a:rPr lang="es-CO" sz="4400" b="1" i="1">
                                      <a:latin typeface="Cambria Math" panose="02040503050406030204" pitchFamily="18" charset="0"/>
                                    </a:rPr>
                                    <m:t>𝒏</m:t>
                                  </m:r>
                                </m:den>
                              </m:f>
                              <m:r>
                                <a:rPr lang="es-CO" sz="4400" b="1" i="1">
                                  <a:latin typeface="Cambria Math" panose="02040503050406030204" pitchFamily="18" charset="0"/>
                                </a:rPr>
                                <m:t>)</m:t>
                              </m:r>
                            </m:e>
                            <m:sup>
                              <m:r>
                                <a:rPr lang="es-CO" sz="4400" b="1" i="1" smtClean="0">
                                  <a:latin typeface="Cambria Math" panose="02040503050406030204" pitchFamily="18" charset="0"/>
                                  <a:ea typeface="Cambria Math" panose="02040503050406030204" pitchFamily="18" charset="0"/>
                                </a:rPr>
                                <m:t>𝜷</m:t>
                              </m:r>
                            </m:sup>
                          </m:sSup>
                        </m:sup>
                      </m:sSup>
                    </m:oMath>
                  </m:oMathPara>
                </a14:m>
                <a:endParaRPr lang="es-MX" sz="4400" dirty="0"/>
              </a:p>
            </p:txBody>
          </p:sp>
        </mc:Choice>
        <mc:Fallback>
          <p:sp>
            <p:nvSpPr>
              <p:cNvPr id="6" name="CuadroTexto 5">
                <a:extLst>
                  <a:ext uri="{FF2B5EF4-FFF2-40B4-BE49-F238E27FC236}">
                    <a16:creationId xmlns:a16="http://schemas.microsoft.com/office/drawing/2014/main" id="{89B0BC3E-ABC0-2972-85AE-946031BB4942}"/>
                  </a:ext>
                </a:extLst>
              </p:cNvPr>
              <p:cNvSpPr txBox="1">
                <a:spLocks noRot="1" noChangeAspect="1" noMove="1" noResize="1" noEditPoints="1" noAdjustHandles="1" noChangeArrowheads="1" noChangeShapeType="1" noTextEdit="1"/>
              </p:cNvSpPr>
              <p:nvPr/>
            </p:nvSpPr>
            <p:spPr>
              <a:xfrm>
                <a:off x="-600874" y="3846021"/>
                <a:ext cx="6094428" cy="894284"/>
              </a:xfrm>
              <a:prstGeom prst="rect">
                <a:avLst/>
              </a:prstGeom>
              <a:blipFill>
                <a:blip r:embed="rId4"/>
                <a:stretch>
                  <a:fillRect t="-76389" b="-108333"/>
                </a:stretch>
              </a:blipFill>
            </p:spPr>
            <p:txBody>
              <a:bodyPr/>
              <a:lstStyle/>
              <a:p>
                <a:r>
                  <a:rPr lang="es-ES_tradnl">
                    <a:noFill/>
                  </a:rPr>
                  <a:t> </a:t>
                </a:r>
              </a:p>
            </p:txBody>
          </p:sp>
        </mc:Fallback>
      </mc:AlternateContent>
      <p:pic>
        <p:nvPicPr>
          <p:cNvPr id="5" name="Picture 4">
            <a:extLst>
              <a:ext uri="{FF2B5EF4-FFF2-40B4-BE49-F238E27FC236}">
                <a16:creationId xmlns:a16="http://schemas.microsoft.com/office/drawing/2014/main" id="{BBE3EC03-7DBD-22B2-DB9F-70CBE8F898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606409" y="2974827"/>
            <a:ext cx="5099016" cy="351442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69AE2FE6-FF86-87EE-9E8A-E1F3E0BF65D3}"/>
              </a:ext>
            </a:extLst>
          </p:cNvPr>
          <p:cNvSpPr/>
          <p:nvPr/>
        </p:nvSpPr>
        <p:spPr>
          <a:xfrm>
            <a:off x="5618684" y="2903565"/>
            <a:ext cx="820199" cy="52543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mc:AlternateContent xmlns:mc="http://schemas.openxmlformats.org/markup-compatibility/2006">
        <mc:Choice xmlns:a14="http://schemas.microsoft.com/office/drawing/2010/main" Requires="a14">
          <p:sp>
            <p:nvSpPr>
              <p:cNvPr id="10" name="CuadroTexto 5">
                <a:extLst>
                  <a:ext uri="{FF2B5EF4-FFF2-40B4-BE49-F238E27FC236}">
                    <a16:creationId xmlns:a16="http://schemas.microsoft.com/office/drawing/2014/main" id="{01939B3A-71D2-B5CD-C573-18EA3D305224}"/>
                  </a:ext>
                </a:extLst>
              </p:cNvPr>
              <p:cNvSpPr txBox="1"/>
              <p:nvPr/>
            </p:nvSpPr>
            <p:spPr>
              <a:xfrm>
                <a:off x="425885" y="4794860"/>
                <a:ext cx="4969548" cy="769441"/>
              </a:xfrm>
              <a:prstGeom prst="rect">
                <a:avLst/>
              </a:prstGeom>
              <a:noFill/>
            </p:spPr>
            <p:txBody>
              <a:bodyPr wrap="square">
                <a:spAutoFit/>
              </a:bodyPr>
              <a:lstStyle/>
              <a:p>
                <a:pPr/>
                <a:r>
                  <a:rPr lang="es-CO" sz="4400" b="1" dirty="0"/>
                  <a:t>f</a:t>
                </a:r>
                <a14:m>
                  <m:oMath xmlns:m="http://schemas.openxmlformats.org/officeDocument/2006/math">
                    <m:d>
                      <m:dPr>
                        <m:ctrlPr>
                          <a:rPr lang="es-CO" sz="4400" b="1" i="1" smtClean="0">
                            <a:latin typeface="Cambria Math" panose="02040503050406030204" pitchFamily="18" charset="0"/>
                          </a:rPr>
                        </m:ctrlPr>
                      </m:dPr>
                      <m:e>
                        <m:r>
                          <a:rPr lang="es-CO" sz="4400" b="1" i="1" smtClean="0">
                            <a:latin typeface="Cambria Math" panose="02040503050406030204" pitchFamily="18" charset="0"/>
                          </a:rPr>
                          <m:t>𝒕</m:t>
                        </m:r>
                      </m:e>
                    </m:d>
                    <m:r>
                      <a:rPr lang="es-CO" sz="4400" b="1" i="1" smtClean="0">
                        <a:latin typeface="Cambria Math" panose="02040503050406030204" pitchFamily="18" charset="0"/>
                      </a:rPr>
                      <m:t>=</m:t>
                    </m:r>
                    <m:r>
                      <a:rPr lang="es-ES" sz="4400" b="1" i="1" smtClean="0">
                        <a:latin typeface="Cambria Math" panose="02040503050406030204" pitchFamily="18" charset="0"/>
                      </a:rPr>
                      <m:t>…</m:t>
                    </m:r>
                  </m:oMath>
                </a14:m>
                <a:endParaRPr lang="es-MX" sz="4400" dirty="0"/>
              </a:p>
            </p:txBody>
          </p:sp>
        </mc:Choice>
        <mc:Fallback>
          <p:sp>
            <p:nvSpPr>
              <p:cNvPr id="10" name="CuadroTexto 5">
                <a:extLst>
                  <a:ext uri="{FF2B5EF4-FFF2-40B4-BE49-F238E27FC236}">
                    <a16:creationId xmlns:a16="http://schemas.microsoft.com/office/drawing/2014/main" id="{01939B3A-71D2-B5CD-C573-18EA3D305224}"/>
                  </a:ext>
                </a:extLst>
              </p:cNvPr>
              <p:cNvSpPr txBox="1">
                <a:spLocks noRot="1" noChangeAspect="1" noMove="1" noResize="1" noEditPoints="1" noAdjustHandles="1" noChangeArrowheads="1" noChangeShapeType="1" noTextEdit="1"/>
              </p:cNvSpPr>
              <p:nvPr/>
            </p:nvSpPr>
            <p:spPr>
              <a:xfrm>
                <a:off x="425885" y="4794860"/>
                <a:ext cx="4969548" cy="769441"/>
              </a:xfrm>
              <a:prstGeom prst="rect">
                <a:avLst/>
              </a:prstGeom>
              <a:blipFill>
                <a:blip r:embed="rId6"/>
                <a:stretch>
                  <a:fillRect l="-5102" t="-16129" b="-35484"/>
                </a:stretch>
              </a:blipFill>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11" name="CuadroTexto 5">
                <a:extLst>
                  <a:ext uri="{FF2B5EF4-FFF2-40B4-BE49-F238E27FC236}">
                    <a16:creationId xmlns:a16="http://schemas.microsoft.com/office/drawing/2014/main" id="{A85EEB1F-86E5-7FB7-D380-A20BDDDAD4E1}"/>
                  </a:ext>
                </a:extLst>
              </p:cNvPr>
              <p:cNvSpPr txBox="1"/>
              <p:nvPr/>
            </p:nvSpPr>
            <p:spPr>
              <a:xfrm>
                <a:off x="425885" y="5618870"/>
                <a:ext cx="4969548" cy="769441"/>
              </a:xfrm>
              <a:prstGeom prst="rect">
                <a:avLst/>
              </a:prstGeom>
              <a:noFill/>
            </p:spPr>
            <p:txBody>
              <a:bodyPr wrap="square">
                <a:spAutoFit/>
              </a:bodyPr>
              <a:lstStyle/>
              <a:p>
                <a:pPr/>
                <a:r>
                  <a:rPr lang="es-CO" sz="4400" b="1" dirty="0"/>
                  <a:t>h</a:t>
                </a:r>
                <a14:m>
                  <m:oMath xmlns:m="http://schemas.openxmlformats.org/officeDocument/2006/math">
                    <m:d>
                      <m:dPr>
                        <m:ctrlPr>
                          <a:rPr lang="es-CO" sz="4400" b="1" i="1" smtClean="0">
                            <a:latin typeface="Cambria Math" panose="02040503050406030204" pitchFamily="18" charset="0"/>
                          </a:rPr>
                        </m:ctrlPr>
                      </m:dPr>
                      <m:e>
                        <m:r>
                          <a:rPr lang="es-CO" sz="4400" b="1" i="1" smtClean="0">
                            <a:latin typeface="Cambria Math" panose="02040503050406030204" pitchFamily="18" charset="0"/>
                          </a:rPr>
                          <m:t>𝒕</m:t>
                        </m:r>
                      </m:e>
                    </m:d>
                    <m:r>
                      <a:rPr lang="es-CO" sz="4400" b="1" i="1" smtClean="0">
                        <a:latin typeface="Cambria Math" panose="02040503050406030204" pitchFamily="18" charset="0"/>
                      </a:rPr>
                      <m:t>=</m:t>
                    </m:r>
                    <m:r>
                      <a:rPr lang="es-ES" sz="4400" b="1" i="1" smtClean="0">
                        <a:latin typeface="Cambria Math" panose="02040503050406030204" pitchFamily="18" charset="0"/>
                      </a:rPr>
                      <m:t>…</m:t>
                    </m:r>
                  </m:oMath>
                </a14:m>
                <a:endParaRPr lang="es-MX" sz="4400" dirty="0"/>
              </a:p>
            </p:txBody>
          </p:sp>
        </mc:Choice>
        <mc:Fallback>
          <p:sp>
            <p:nvSpPr>
              <p:cNvPr id="11" name="CuadroTexto 5">
                <a:extLst>
                  <a:ext uri="{FF2B5EF4-FFF2-40B4-BE49-F238E27FC236}">
                    <a16:creationId xmlns:a16="http://schemas.microsoft.com/office/drawing/2014/main" id="{A85EEB1F-86E5-7FB7-D380-A20BDDDAD4E1}"/>
                  </a:ext>
                </a:extLst>
              </p:cNvPr>
              <p:cNvSpPr txBox="1">
                <a:spLocks noRot="1" noChangeAspect="1" noMove="1" noResize="1" noEditPoints="1" noAdjustHandles="1" noChangeArrowheads="1" noChangeShapeType="1" noTextEdit="1"/>
              </p:cNvSpPr>
              <p:nvPr/>
            </p:nvSpPr>
            <p:spPr>
              <a:xfrm>
                <a:off x="425885" y="5618870"/>
                <a:ext cx="4969548" cy="769441"/>
              </a:xfrm>
              <a:prstGeom prst="rect">
                <a:avLst/>
              </a:prstGeom>
              <a:blipFill>
                <a:blip r:embed="rId7"/>
                <a:stretch>
                  <a:fillRect l="-5102" t="-16129" b="-35484"/>
                </a:stretch>
              </a:blipFill>
            </p:spPr>
            <p:txBody>
              <a:bodyPr/>
              <a:lstStyle/>
              <a:p>
                <a:r>
                  <a:rPr lang="es-ES_tradnl">
                    <a:noFill/>
                  </a:rPr>
                  <a:t> </a:t>
                </a:r>
              </a:p>
            </p:txBody>
          </p:sp>
        </mc:Fallback>
      </mc:AlternateContent>
    </p:spTree>
    <p:extLst>
      <p:ext uri="{BB962C8B-B14F-4D97-AF65-F5344CB8AC3E}">
        <p14:creationId xmlns:p14="http://schemas.microsoft.com/office/powerpoint/2010/main" val="1595599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5114E2-17AE-E6AE-4862-0400EE098247}"/>
              </a:ext>
            </a:extLst>
          </p:cNvPr>
          <p:cNvSpPr/>
          <p:nvPr/>
        </p:nvSpPr>
        <p:spPr>
          <a:xfrm>
            <a:off x="12526" y="4779343"/>
            <a:ext cx="6313753" cy="98262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1F30BAE9-3C91-25B9-565F-077E0C128BA4}"/>
              </a:ext>
            </a:extLst>
          </p:cNvPr>
          <p:cNvSpPr/>
          <p:nvPr/>
        </p:nvSpPr>
        <p:spPr>
          <a:xfrm>
            <a:off x="6321440" y="2712553"/>
            <a:ext cx="5676641" cy="403897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Entendiendo Eta &amp; Beta</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p:txBody>
          <a:bodyPr/>
          <a:lstStyle/>
          <a:p>
            <a:pPr marL="342900" indent="-342900">
              <a:buFont typeface="Arial" panose="020B0604020202020204" pitchFamily="34" charset="0"/>
              <a:buChar char="•"/>
            </a:pPr>
            <a:r>
              <a:rPr lang="es-ES" sz="2400" dirty="0"/>
              <a:t>Weibull es la ecuación (distribución estadística) más utilizada para el análisis de datos de vida.</a:t>
            </a:r>
          </a:p>
          <a:p>
            <a:pPr marL="342900" indent="-342900">
              <a:buFont typeface="Arial" panose="020B0604020202020204" pitchFamily="34" charset="0"/>
              <a:buChar char="•"/>
            </a:pPr>
            <a:r>
              <a:rPr lang="es-ES" sz="2400" dirty="0"/>
              <a:t>La Función de Distribución Acumulada (CDF) es simple.</a:t>
            </a:r>
            <a:endParaRPr lang="es-MX" dirty="0"/>
          </a:p>
        </p:txBody>
      </p:sp>
      <p:sp>
        <p:nvSpPr>
          <p:cNvPr id="7" name="Right Arrow 6">
            <a:extLst>
              <a:ext uri="{FF2B5EF4-FFF2-40B4-BE49-F238E27FC236}">
                <a16:creationId xmlns:a16="http://schemas.microsoft.com/office/drawing/2014/main" id="{69AE2FE6-FF86-87EE-9E8A-E1F3E0BF65D3}"/>
              </a:ext>
            </a:extLst>
          </p:cNvPr>
          <p:cNvSpPr/>
          <p:nvPr/>
        </p:nvSpPr>
        <p:spPr>
          <a:xfrm>
            <a:off x="5354913" y="4967378"/>
            <a:ext cx="820199" cy="52543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mc:AlternateContent xmlns:mc="http://schemas.openxmlformats.org/markup-compatibility/2006">
        <mc:Choice xmlns:a14="http://schemas.microsoft.com/office/drawing/2010/main" Requires="a14">
          <p:sp>
            <p:nvSpPr>
              <p:cNvPr id="10" name="CuadroTexto 5">
                <a:extLst>
                  <a:ext uri="{FF2B5EF4-FFF2-40B4-BE49-F238E27FC236}">
                    <a16:creationId xmlns:a16="http://schemas.microsoft.com/office/drawing/2014/main" id="{01939B3A-71D2-B5CD-C573-18EA3D305224}"/>
                  </a:ext>
                </a:extLst>
              </p:cNvPr>
              <p:cNvSpPr txBox="1"/>
              <p:nvPr/>
            </p:nvSpPr>
            <p:spPr>
              <a:xfrm>
                <a:off x="425885" y="4794860"/>
                <a:ext cx="4969548" cy="769441"/>
              </a:xfrm>
              <a:prstGeom prst="rect">
                <a:avLst/>
              </a:prstGeom>
              <a:noFill/>
            </p:spPr>
            <p:txBody>
              <a:bodyPr wrap="square">
                <a:spAutoFit/>
              </a:bodyPr>
              <a:lstStyle/>
              <a:p>
                <a:r>
                  <a:rPr lang="es-CO" sz="4400" b="1" dirty="0"/>
                  <a:t>f</a:t>
                </a:r>
                <a14:m>
                  <m:oMath xmlns:m="http://schemas.openxmlformats.org/officeDocument/2006/math">
                    <m:d>
                      <m:dPr>
                        <m:ctrlPr>
                          <a:rPr lang="es-CO" sz="4400" b="1" i="1" smtClean="0">
                            <a:latin typeface="Cambria Math" panose="02040503050406030204" pitchFamily="18" charset="0"/>
                          </a:rPr>
                        </m:ctrlPr>
                      </m:dPr>
                      <m:e>
                        <m:r>
                          <a:rPr lang="es-CO" sz="4400" b="1" i="1" smtClean="0">
                            <a:latin typeface="Cambria Math" panose="02040503050406030204" pitchFamily="18" charset="0"/>
                          </a:rPr>
                          <m:t>𝒕</m:t>
                        </m:r>
                      </m:e>
                    </m:d>
                    <m:r>
                      <a:rPr lang="es-CO" sz="4400" b="1" i="1" smtClean="0">
                        <a:latin typeface="Cambria Math" panose="02040503050406030204" pitchFamily="18" charset="0"/>
                      </a:rPr>
                      <m:t>=</m:t>
                    </m:r>
                    <m:r>
                      <a:rPr lang="es-ES" sz="4400" b="1" i="1" smtClean="0">
                        <a:latin typeface="Cambria Math" panose="02040503050406030204" pitchFamily="18" charset="0"/>
                      </a:rPr>
                      <m:t>…</m:t>
                    </m:r>
                  </m:oMath>
                </a14:m>
                <a:endParaRPr lang="es-MX" sz="4400" dirty="0"/>
              </a:p>
            </p:txBody>
          </p:sp>
        </mc:Choice>
        <mc:Fallback>
          <p:sp>
            <p:nvSpPr>
              <p:cNvPr id="10" name="CuadroTexto 5">
                <a:extLst>
                  <a:ext uri="{FF2B5EF4-FFF2-40B4-BE49-F238E27FC236}">
                    <a16:creationId xmlns:a16="http://schemas.microsoft.com/office/drawing/2014/main" id="{01939B3A-71D2-B5CD-C573-18EA3D305224}"/>
                  </a:ext>
                </a:extLst>
              </p:cNvPr>
              <p:cNvSpPr txBox="1">
                <a:spLocks noRot="1" noChangeAspect="1" noMove="1" noResize="1" noEditPoints="1" noAdjustHandles="1" noChangeArrowheads="1" noChangeShapeType="1" noTextEdit="1"/>
              </p:cNvSpPr>
              <p:nvPr/>
            </p:nvSpPr>
            <p:spPr>
              <a:xfrm>
                <a:off x="425885" y="4794860"/>
                <a:ext cx="4969548" cy="769441"/>
              </a:xfrm>
              <a:prstGeom prst="rect">
                <a:avLst/>
              </a:prstGeom>
              <a:blipFill>
                <a:blip r:embed="rId3"/>
                <a:stretch>
                  <a:fillRect l="-5102" t="-16129" b="-35484"/>
                </a:stretch>
              </a:blipFill>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11" name="CuadroTexto 5">
                <a:extLst>
                  <a:ext uri="{FF2B5EF4-FFF2-40B4-BE49-F238E27FC236}">
                    <a16:creationId xmlns:a16="http://schemas.microsoft.com/office/drawing/2014/main" id="{A85EEB1F-86E5-7FB7-D380-A20BDDDAD4E1}"/>
                  </a:ext>
                </a:extLst>
              </p:cNvPr>
              <p:cNvSpPr txBox="1"/>
              <p:nvPr/>
            </p:nvSpPr>
            <p:spPr>
              <a:xfrm>
                <a:off x="425885" y="5618870"/>
                <a:ext cx="4969548" cy="769441"/>
              </a:xfrm>
              <a:prstGeom prst="rect">
                <a:avLst/>
              </a:prstGeom>
              <a:noFill/>
            </p:spPr>
            <p:txBody>
              <a:bodyPr wrap="square">
                <a:spAutoFit/>
              </a:bodyPr>
              <a:lstStyle/>
              <a:p>
                <a:r>
                  <a:rPr lang="es-CO" sz="4400" b="1" dirty="0"/>
                  <a:t>h</a:t>
                </a:r>
                <a14:m>
                  <m:oMath xmlns:m="http://schemas.openxmlformats.org/officeDocument/2006/math">
                    <m:d>
                      <m:dPr>
                        <m:ctrlPr>
                          <a:rPr lang="es-CO" sz="4400" b="1" i="1" smtClean="0">
                            <a:latin typeface="Cambria Math" panose="02040503050406030204" pitchFamily="18" charset="0"/>
                          </a:rPr>
                        </m:ctrlPr>
                      </m:dPr>
                      <m:e>
                        <m:r>
                          <a:rPr lang="es-CO" sz="4400" b="1" i="1" smtClean="0">
                            <a:latin typeface="Cambria Math" panose="02040503050406030204" pitchFamily="18" charset="0"/>
                          </a:rPr>
                          <m:t>𝒕</m:t>
                        </m:r>
                      </m:e>
                    </m:d>
                    <m:r>
                      <a:rPr lang="es-CO" sz="4400" b="1" i="1" smtClean="0">
                        <a:latin typeface="Cambria Math" panose="02040503050406030204" pitchFamily="18" charset="0"/>
                      </a:rPr>
                      <m:t>=</m:t>
                    </m:r>
                    <m:r>
                      <a:rPr lang="es-ES" sz="4400" b="1" i="1" smtClean="0">
                        <a:latin typeface="Cambria Math" panose="02040503050406030204" pitchFamily="18" charset="0"/>
                      </a:rPr>
                      <m:t>…</m:t>
                    </m:r>
                  </m:oMath>
                </a14:m>
                <a:endParaRPr lang="es-MX" sz="4400" dirty="0"/>
              </a:p>
            </p:txBody>
          </p:sp>
        </mc:Choice>
        <mc:Fallback>
          <p:sp>
            <p:nvSpPr>
              <p:cNvPr id="11" name="CuadroTexto 5">
                <a:extLst>
                  <a:ext uri="{FF2B5EF4-FFF2-40B4-BE49-F238E27FC236}">
                    <a16:creationId xmlns:a16="http://schemas.microsoft.com/office/drawing/2014/main" id="{A85EEB1F-86E5-7FB7-D380-A20BDDDAD4E1}"/>
                  </a:ext>
                </a:extLst>
              </p:cNvPr>
              <p:cNvSpPr txBox="1">
                <a:spLocks noRot="1" noChangeAspect="1" noMove="1" noResize="1" noEditPoints="1" noAdjustHandles="1" noChangeArrowheads="1" noChangeShapeType="1" noTextEdit="1"/>
              </p:cNvSpPr>
              <p:nvPr/>
            </p:nvSpPr>
            <p:spPr>
              <a:xfrm>
                <a:off x="425885" y="5618870"/>
                <a:ext cx="4969548" cy="769441"/>
              </a:xfrm>
              <a:prstGeom prst="rect">
                <a:avLst/>
              </a:prstGeom>
              <a:blipFill>
                <a:blip r:embed="rId4"/>
                <a:stretch>
                  <a:fillRect l="-5102" t="-16129" b="-35484"/>
                </a:stretch>
              </a:blipFill>
            </p:spPr>
            <p:txBody>
              <a:bodyPr/>
              <a:lstStyle/>
              <a:p>
                <a:r>
                  <a:rPr lang="es-ES_tradnl">
                    <a:noFill/>
                  </a:rPr>
                  <a:t> </a:t>
                </a:r>
              </a:p>
            </p:txBody>
          </p:sp>
        </mc:Fallback>
      </mc:AlternateContent>
      <p:pic>
        <p:nvPicPr>
          <p:cNvPr id="8" name="Picture 11">
            <a:extLst>
              <a:ext uri="{FF2B5EF4-FFF2-40B4-BE49-F238E27FC236}">
                <a16:creationId xmlns:a16="http://schemas.microsoft.com/office/drawing/2014/main" id="{D20953F2-EAA6-28C2-EE7F-5785BC7422B2}"/>
              </a:ext>
            </a:extLst>
          </p:cNvPr>
          <p:cNvPicPr>
            <a:picLocks noChangeAspect="1"/>
          </p:cNvPicPr>
          <p:nvPr/>
        </p:nvPicPr>
        <p:blipFill>
          <a:blip r:embed="rId5"/>
          <a:stretch>
            <a:fillRect/>
          </a:stretch>
        </p:blipFill>
        <p:spPr>
          <a:xfrm>
            <a:off x="6438883" y="2903564"/>
            <a:ext cx="5513194" cy="3704071"/>
          </a:xfrm>
          <a:prstGeom prst="rect">
            <a:avLst/>
          </a:prstGeom>
        </p:spPr>
      </p:pic>
      <mc:AlternateContent xmlns:mc="http://schemas.openxmlformats.org/markup-compatibility/2006">
        <mc:Choice xmlns:a14="http://schemas.microsoft.com/office/drawing/2010/main" Requires="a14">
          <p:sp>
            <p:nvSpPr>
              <p:cNvPr id="9" name="CuadroTexto 3">
                <a:extLst>
                  <a:ext uri="{FF2B5EF4-FFF2-40B4-BE49-F238E27FC236}">
                    <a16:creationId xmlns:a16="http://schemas.microsoft.com/office/drawing/2014/main" id="{4DCEA33A-900E-8A7A-C0D1-057B51D03EC8}"/>
                  </a:ext>
                </a:extLst>
              </p:cNvPr>
              <p:cNvSpPr txBox="1"/>
              <p:nvPr/>
            </p:nvSpPr>
            <p:spPr>
              <a:xfrm>
                <a:off x="-65644" y="2712554"/>
                <a:ext cx="6094428" cy="89428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s-CO" sz="4400" b="1" i="1" smtClean="0">
                          <a:latin typeface="Cambria Math" panose="02040503050406030204" pitchFamily="18" charset="0"/>
                        </a:rPr>
                        <m:t>𝑭</m:t>
                      </m:r>
                      <m:d>
                        <m:dPr>
                          <m:ctrlPr>
                            <a:rPr lang="es-CO" sz="4400" b="1" i="1" smtClean="0">
                              <a:latin typeface="Cambria Math" panose="02040503050406030204" pitchFamily="18" charset="0"/>
                            </a:rPr>
                          </m:ctrlPr>
                        </m:dPr>
                        <m:e>
                          <m:r>
                            <a:rPr lang="es-CO" sz="4400" b="1" i="1" smtClean="0">
                              <a:latin typeface="Cambria Math" panose="02040503050406030204" pitchFamily="18" charset="0"/>
                            </a:rPr>
                            <m:t>𝒕</m:t>
                          </m:r>
                        </m:e>
                      </m:d>
                      <m:r>
                        <a:rPr lang="es-CO" sz="4400" b="1" i="1" smtClean="0">
                          <a:latin typeface="Cambria Math" panose="02040503050406030204" pitchFamily="18" charset="0"/>
                        </a:rPr>
                        <m:t>=</m:t>
                      </m:r>
                      <m:r>
                        <a:rPr lang="es-CO" sz="4400" b="1" i="1" smtClean="0">
                          <a:latin typeface="Cambria Math" panose="02040503050406030204" pitchFamily="18" charset="0"/>
                        </a:rPr>
                        <m:t>𝟏</m:t>
                      </m:r>
                      <m:r>
                        <a:rPr lang="es-CO" sz="4400" b="1" i="1" smtClean="0">
                          <a:latin typeface="Cambria Math" panose="02040503050406030204" pitchFamily="18" charset="0"/>
                        </a:rPr>
                        <m:t>−</m:t>
                      </m:r>
                      <m:sSup>
                        <m:sSupPr>
                          <m:ctrlPr>
                            <a:rPr lang="es-CO" sz="4400" b="1" i="1" smtClean="0">
                              <a:latin typeface="Cambria Math" panose="02040503050406030204" pitchFamily="18" charset="0"/>
                            </a:rPr>
                          </m:ctrlPr>
                        </m:sSupPr>
                        <m:e>
                          <m:r>
                            <a:rPr lang="es-CO" sz="4400" b="1" i="1" smtClean="0">
                              <a:latin typeface="Cambria Math" panose="02040503050406030204" pitchFamily="18" charset="0"/>
                            </a:rPr>
                            <m:t>𝒆</m:t>
                          </m:r>
                        </m:e>
                        <m:sup>
                          <m:sSup>
                            <m:sSupPr>
                              <m:ctrlPr>
                                <a:rPr lang="es-CO" sz="4400" b="1" i="1" smtClean="0">
                                  <a:latin typeface="Cambria Math" panose="02040503050406030204" pitchFamily="18" charset="0"/>
                                </a:rPr>
                              </m:ctrlPr>
                            </m:sSupPr>
                            <m:e>
                              <m:r>
                                <a:rPr lang="es-CO" sz="4400" b="1" i="1">
                                  <a:latin typeface="Cambria Math" panose="02040503050406030204" pitchFamily="18" charset="0"/>
                                </a:rPr>
                                <m:t>−</m:t>
                              </m:r>
                              <m:d>
                                <m:dPr>
                                  <m:ctrlPr>
                                    <a:rPr lang="es-CO" sz="4400" b="1" i="1">
                                      <a:latin typeface="Cambria Math" panose="02040503050406030204" pitchFamily="18" charset="0"/>
                                    </a:rPr>
                                  </m:ctrlPr>
                                </m:dPr>
                                <m:e>
                                  <m:f>
                                    <m:fPr>
                                      <m:type m:val="lin"/>
                                      <m:ctrlPr>
                                        <a:rPr lang="es-CO" sz="4400" b="1" i="1">
                                          <a:latin typeface="Cambria Math" panose="02040503050406030204" pitchFamily="18" charset="0"/>
                                        </a:rPr>
                                      </m:ctrlPr>
                                    </m:fPr>
                                    <m:num>
                                      <m:r>
                                        <a:rPr lang="es-CO" sz="4400" b="1" i="1">
                                          <a:latin typeface="Cambria Math" panose="02040503050406030204" pitchFamily="18" charset="0"/>
                                        </a:rPr>
                                        <m:t>𝒕</m:t>
                                      </m:r>
                                    </m:num>
                                    <m:den>
                                      <m:r>
                                        <a:rPr lang="es-CO" sz="4400" b="1" i="1">
                                          <a:latin typeface="Cambria Math" panose="02040503050406030204" pitchFamily="18" charset="0"/>
                                        </a:rPr>
                                        <m:t>𝒏</m:t>
                                      </m:r>
                                    </m:den>
                                  </m:f>
                                </m:e>
                              </m:d>
                            </m:e>
                            <m:sup>
                              <m:r>
                                <a:rPr lang="es-CO" sz="4400" b="1" i="1" smtClean="0">
                                  <a:latin typeface="Cambria Math" panose="02040503050406030204" pitchFamily="18" charset="0"/>
                                  <a:ea typeface="Cambria Math" panose="02040503050406030204" pitchFamily="18" charset="0"/>
                                </a:rPr>
                                <m:t>𝜷</m:t>
                              </m:r>
                            </m:sup>
                          </m:sSup>
                        </m:sup>
                      </m:sSup>
                    </m:oMath>
                  </m:oMathPara>
                </a14:m>
                <a:endParaRPr lang="es-CO" sz="4400" b="1" dirty="0"/>
              </a:p>
            </p:txBody>
          </p:sp>
        </mc:Choice>
        <mc:Fallback>
          <p:sp>
            <p:nvSpPr>
              <p:cNvPr id="9" name="CuadroTexto 3">
                <a:extLst>
                  <a:ext uri="{FF2B5EF4-FFF2-40B4-BE49-F238E27FC236}">
                    <a16:creationId xmlns:a16="http://schemas.microsoft.com/office/drawing/2014/main" id="{4DCEA33A-900E-8A7A-C0D1-057B51D03EC8}"/>
                  </a:ext>
                </a:extLst>
              </p:cNvPr>
              <p:cNvSpPr txBox="1">
                <a:spLocks noRot="1" noChangeAspect="1" noMove="1" noResize="1" noEditPoints="1" noAdjustHandles="1" noChangeArrowheads="1" noChangeShapeType="1" noTextEdit="1"/>
              </p:cNvSpPr>
              <p:nvPr/>
            </p:nvSpPr>
            <p:spPr>
              <a:xfrm>
                <a:off x="-65644" y="2712554"/>
                <a:ext cx="6094428" cy="894284"/>
              </a:xfrm>
              <a:prstGeom prst="rect">
                <a:avLst/>
              </a:prstGeom>
              <a:blipFill>
                <a:blip r:embed="rId6"/>
                <a:stretch>
                  <a:fillRect t="-76389" b="-106944"/>
                </a:stretch>
              </a:blipFill>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14" name="CuadroTexto 5">
                <a:extLst>
                  <a:ext uri="{FF2B5EF4-FFF2-40B4-BE49-F238E27FC236}">
                    <a16:creationId xmlns:a16="http://schemas.microsoft.com/office/drawing/2014/main" id="{07F8C457-28E5-2776-1B89-DDD6487C9B5C}"/>
                  </a:ext>
                </a:extLst>
              </p:cNvPr>
              <p:cNvSpPr txBox="1"/>
              <p:nvPr/>
            </p:nvSpPr>
            <p:spPr>
              <a:xfrm>
                <a:off x="-600874" y="3846021"/>
                <a:ext cx="6094428" cy="89428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s-CO" sz="4400" b="1" i="1" smtClean="0">
                          <a:latin typeface="Cambria Math" panose="02040503050406030204" pitchFamily="18" charset="0"/>
                        </a:rPr>
                        <m:t>𝑹</m:t>
                      </m:r>
                      <m:d>
                        <m:dPr>
                          <m:ctrlPr>
                            <a:rPr lang="es-CO" sz="4400" b="1" i="1" smtClean="0">
                              <a:latin typeface="Cambria Math" panose="02040503050406030204" pitchFamily="18" charset="0"/>
                            </a:rPr>
                          </m:ctrlPr>
                        </m:dPr>
                        <m:e>
                          <m:r>
                            <a:rPr lang="es-CO" sz="4400" b="1" i="1" smtClean="0">
                              <a:latin typeface="Cambria Math" panose="02040503050406030204" pitchFamily="18" charset="0"/>
                            </a:rPr>
                            <m:t>𝒕</m:t>
                          </m:r>
                        </m:e>
                      </m:d>
                      <m:r>
                        <a:rPr lang="es-CO" sz="4400" b="1" i="1" smtClean="0">
                          <a:latin typeface="Cambria Math" panose="02040503050406030204" pitchFamily="18" charset="0"/>
                        </a:rPr>
                        <m:t>=</m:t>
                      </m:r>
                      <m:sSup>
                        <m:sSupPr>
                          <m:ctrlPr>
                            <a:rPr lang="es-CO" sz="4400" b="1" i="1" smtClean="0">
                              <a:latin typeface="Cambria Math" panose="02040503050406030204" pitchFamily="18" charset="0"/>
                            </a:rPr>
                          </m:ctrlPr>
                        </m:sSupPr>
                        <m:e>
                          <m:r>
                            <a:rPr lang="es-CO" sz="4400" b="1" i="1" smtClean="0">
                              <a:latin typeface="Cambria Math" panose="02040503050406030204" pitchFamily="18" charset="0"/>
                            </a:rPr>
                            <m:t>𝒆</m:t>
                          </m:r>
                        </m:e>
                        <m:sup>
                          <m:sSup>
                            <m:sSupPr>
                              <m:ctrlPr>
                                <a:rPr lang="es-CO" sz="4400" b="1" i="1" smtClean="0">
                                  <a:latin typeface="Cambria Math" panose="02040503050406030204" pitchFamily="18" charset="0"/>
                                </a:rPr>
                              </m:ctrlPr>
                            </m:sSupPr>
                            <m:e>
                              <m:r>
                                <a:rPr lang="es-CO" sz="4400" b="1" i="1">
                                  <a:latin typeface="Cambria Math" panose="02040503050406030204" pitchFamily="18" charset="0"/>
                                </a:rPr>
                                <m:t>−(</m:t>
                              </m:r>
                              <m:f>
                                <m:fPr>
                                  <m:type m:val="lin"/>
                                  <m:ctrlPr>
                                    <a:rPr lang="es-CO" sz="4400" b="1" i="1">
                                      <a:latin typeface="Cambria Math" panose="02040503050406030204" pitchFamily="18" charset="0"/>
                                    </a:rPr>
                                  </m:ctrlPr>
                                </m:fPr>
                                <m:num>
                                  <m:r>
                                    <a:rPr lang="es-CO" sz="4400" b="1" i="1">
                                      <a:latin typeface="Cambria Math" panose="02040503050406030204" pitchFamily="18" charset="0"/>
                                    </a:rPr>
                                    <m:t>𝒕</m:t>
                                  </m:r>
                                </m:num>
                                <m:den>
                                  <m:r>
                                    <a:rPr lang="es-CO" sz="4400" b="1" i="1">
                                      <a:latin typeface="Cambria Math" panose="02040503050406030204" pitchFamily="18" charset="0"/>
                                    </a:rPr>
                                    <m:t>𝒏</m:t>
                                  </m:r>
                                </m:den>
                              </m:f>
                              <m:r>
                                <a:rPr lang="es-CO" sz="4400" b="1" i="1">
                                  <a:latin typeface="Cambria Math" panose="02040503050406030204" pitchFamily="18" charset="0"/>
                                </a:rPr>
                                <m:t>)</m:t>
                              </m:r>
                            </m:e>
                            <m:sup>
                              <m:r>
                                <a:rPr lang="es-CO" sz="4400" b="1" i="1" smtClean="0">
                                  <a:latin typeface="Cambria Math" panose="02040503050406030204" pitchFamily="18" charset="0"/>
                                  <a:ea typeface="Cambria Math" panose="02040503050406030204" pitchFamily="18" charset="0"/>
                                </a:rPr>
                                <m:t>𝜷</m:t>
                              </m:r>
                            </m:sup>
                          </m:sSup>
                        </m:sup>
                      </m:sSup>
                    </m:oMath>
                  </m:oMathPara>
                </a14:m>
                <a:endParaRPr lang="es-MX" sz="4400" dirty="0"/>
              </a:p>
            </p:txBody>
          </p:sp>
        </mc:Choice>
        <mc:Fallback>
          <p:sp>
            <p:nvSpPr>
              <p:cNvPr id="14" name="CuadroTexto 5">
                <a:extLst>
                  <a:ext uri="{FF2B5EF4-FFF2-40B4-BE49-F238E27FC236}">
                    <a16:creationId xmlns:a16="http://schemas.microsoft.com/office/drawing/2014/main" id="{07F8C457-28E5-2776-1B89-DDD6487C9B5C}"/>
                  </a:ext>
                </a:extLst>
              </p:cNvPr>
              <p:cNvSpPr txBox="1">
                <a:spLocks noRot="1" noChangeAspect="1" noMove="1" noResize="1" noEditPoints="1" noAdjustHandles="1" noChangeArrowheads="1" noChangeShapeType="1" noTextEdit="1"/>
              </p:cNvSpPr>
              <p:nvPr/>
            </p:nvSpPr>
            <p:spPr>
              <a:xfrm>
                <a:off x="-600874" y="3846021"/>
                <a:ext cx="6094428" cy="894284"/>
              </a:xfrm>
              <a:prstGeom prst="rect">
                <a:avLst/>
              </a:prstGeom>
              <a:blipFill>
                <a:blip r:embed="rId7"/>
                <a:stretch>
                  <a:fillRect t="-76389" b="-108333"/>
                </a:stretch>
              </a:blipFill>
            </p:spPr>
            <p:txBody>
              <a:bodyPr/>
              <a:lstStyle/>
              <a:p>
                <a:r>
                  <a:rPr lang="es-ES_tradnl">
                    <a:noFill/>
                  </a:rPr>
                  <a:t> </a:t>
                </a:r>
              </a:p>
            </p:txBody>
          </p:sp>
        </mc:Fallback>
      </mc:AlternateContent>
    </p:spTree>
    <p:extLst>
      <p:ext uri="{BB962C8B-B14F-4D97-AF65-F5344CB8AC3E}">
        <p14:creationId xmlns:p14="http://schemas.microsoft.com/office/powerpoint/2010/main" val="204003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ES" sz="3000" dirty="0"/>
              <a:t>USO DEL ANÁLISIS PROBABILÍSTICO PARA TOMA DE DECISIONES INDUSTRIALES</a:t>
            </a:r>
            <a:endParaRPr lang="es-MX" sz="3000" dirty="0"/>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241082" y="1229373"/>
            <a:ext cx="11735521" cy="5403202"/>
          </a:xfrm>
        </p:spPr>
        <p:txBody>
          <a:bodyPr/>
          <a:lstStyle/>
          <a:p>
            <a:r>
              <a:rPr lang="es-MX" b="1" u="sng" dirty="0"/>
              <a:t>¡Qué valor se obtiene del Análisis Probabilístico!</a:t>
            </a:r>
          </a:p>
          <a:p>
            <a:pPr marL="457200" indent="-457200">
              <a:buFont typeface="Arial" panose="020B0604020202020204" pitchFamily="34" charset="0"/>
              <a:buChar char="•"/>
            </a:pPr>
            <a:r>
              <a:rPr lang="es-MX" dirty="0"/>
              <a:t>Decisiones basadas en una valoración cuantitativas de:</a:t>
            </a:r>
          </a:p>
          <a:p>
            <a:pPr marL="914400" lvl="1" indent="-457200" algn="l">
              <a:buFont typeface="Arial" panose="020B0604020202020204" pitchFamily="34" charset="0"/>
              <a:buChar char="•"/>
            </a:pPr>
            <a:r>
              <a:rPr lang="es-MX" sz="2400" dirty="0"/>
              <a:t>el riesgo,</a:t>
            </a:r>
          </a:p>
          <a:p>
            <a:pPr marL="914400" lvl="1" indent="-457200" algn="l">
              <a:buFont typeface="Arial" panose="020B0604020202020204" pitchFamily="34" charset="0"/>
              <a:buChar char="•"/>
            </a:pPr>
            <a:r>
              <a:rPr lang="es-MX" sz="2400" dirty="0"/>
              <a:t>la confiabilidad,</a:t>
            </a:r>
          </a:p>
          <a:p>
            <a:pPr marL="914400" lvl="1" indent="-457200" algn="l">
              <a:buFont typeface="Arial" panose="020B0604020202020204" pitchFamily="34" charset="0"/>
              <a:buChar char="•"/>
            </a:pPr>
            <a:r>
              <a:rPr lang="es-MX" sz="2400" dirty="0"/>
              <a:t>las pérdidas, y </a:t>
            </a:r>
          </a:p>
          <a:p>
            <a:pPr marL="914400" lvl="1" indent="-457200" algn="l">
              <a:buFont typeface="Arial" panose="020B0604020202020204" pitchFamily="34" charset="0"/>
              <a:buChar char="•"/>
            </a:pPr>
            <a:r>
              <a:rPr lang="es-MX" sz="2400" dirty="0"/>
              <a:t>pronósticos de falla.</a:t>
            </a:r>
          </a:p>
          <a:p>
            <a:pPr marL="457200" indent="-457200">
              <a:buFont typeface="Arial" panose="020B0604020202020204" pitchFamily="34" charset="0"/>
              <a:buChar char="•"/>
            </a:pPr>
            <a:r>
              <a:rPr lang="es-MX" dirty="0"/>
              <a:t>Comparación cuantitativa del rendimiento técnico.</a:t>
            </a:r>
          </a:p>
          <a:p>
            <a:pPr marL="457200" indent="-457200">
              <a:buFont typeface="Arial" panose="020B0604020202020204" pitchFamily="34" charset="0"/>
              <a:buChar char="•"/>
            </a:pPr>
            <a:r>
              <a:rPr lang="es-MX" dirty="0"/>
              <a:t>Medición del mantenimiento y eficacia de las decisiones en general.</a:t>
            </a:r>
          </a:p>
          <a:p>
            <a:pPr marL="457200" indent="-457200">
              <a:buFont typeface="Arial" panose="020B0604020202020204" pitchFamily="34" charset="0"/>
              <a:buChar char="•"/>
            </a:pPr>
            <a:endParaRPr lang="es-MX" b="1" u="sng" dirty="0"/>
          </a:p>
          <a:p>
            <a:r>
              <a:rPr lang="es-MX" b="1" u="sng" dirty="0"/>
              <a:t>¡Qué precio debemos pagar!</a:t>
            </a:r>
          </a:p>
          <a:p>
            <a:pPr marL="457200" indent="-457200">
              <a:buFont typeface="Arial" panose="020B0604020202020204" pitchFamily="34" charset="0"/>
              <a:buChar char="•"/>
            </a:pPr>
            <a:r>
              <a:rPr lang="es-MX" dirty="0"/>
              <a:t>Simplemente, aprender a leer Gráficos.</a:t>
            </a:r>
          </a:p>
          <a:p>
            <a:pPr marL="457200" indent="-457200">
              <a:buFont typeface="Arial" panose="020B0604020202020204" pitchFamily="34" charset="0"/>
              <a:buChar char="•"/>
            </a:pPr>
            <a:endParaRPr lang="es-MX" dirty="0"/>
          </a:p>
        </p:txBody>
      </p:sp>
    </p:spTree>
    <p:extLst>
      <p:ext uri="{BB962C8B-B14F-4D97-AF65-F5344CB8AC3E}">
        <p14:creationId xmlns:p14="http://schemas.microsoft.com/office/powerpoint/2010/main" val="1525883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137786" y="994617"/>
            <a:ext cx="3476313" cy="5249189"/>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100" b="1" dirty="0"/>
          </a:p>
          <a:p>
            <a:pPr algn="ctr"/>
            <a:endParaRPr lang="es-CO" sz="2000" b="1" dirty="0"/>
          </a:p>
          <a:p>
            <a:pPr algn="ctr"/>
            <a:endParaRPr lang="es-CO" sz="2400" b="1" dirty="0"/>
          </a:p>
          <a:p>
            <a:pPr algn="ctr"/>
            <a:r>
              <a:rPr lang="es-CO" b="1" dirty="0"/>
              <a:t>Entendiendo un Gráfico de </a:t>
            </a:r>
          </a:p>
          <a:p>
            <a:pPr algn="ctr"/>
            <a:r>
              <a:rPr lang="es-CO" sz="6600" b="1" dirty="0"/>
              <a:t>Weibull</a:t>
            </a:r>
            <a:endParaRPr lang="es-ES" b="1" dirty="0"/>
          </a:p>
        </p:txBody>
      </p:sp>
      <p:pic>
        <p:nvPicPr>
          <p:cNvPr id="3" name="Picture 2">
            <a:extLst>
              <a:ext uri="{FF2B5EF4-FFF2-40B4-BE49-F238E27FC236}">
                <a16:creationId xmlns:a16="http://schemas.microsoft.com/office/drawing/2014/main" id="{0F34EE43-E8C7-044B-17F5-E71F09663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76034" y="987875"/>
            <a:ext cx="7625733" cy="525593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30">
            <a:extLst>
              <a:ext uri="{FF2B5EF4-FFF2-40B4-BE49-F238E27FC236}">
                <a16:creationId xmlns:a16="http://schemas.microsoft.com/office/drawing/2014/main" id="{D9937DA0-C71F-8883-4A85-E60ADA25C98D}"/>
              </a:ext>
            </a:extLst>
          </p:cNvPr>
          <p:cNvGrpSpPr/>
          <p:nvPr/>
        </p:nvGrpSpPr>
        <p:grpSpPr>
          <a:xfrm>
            <a:off x="7185977" y="4530092"/>
            <a:ext cx="1280192" cy="1159126"/>
            <a:chOff x="5678625" y="4642636"/>
            <a:chExt cx="1280192" cy="1159126"/>
          </a:xfrm>
          <a:solidFill>
            <a:schemeClr val="accent5">
              <a:lumMod val="60000"/>
              <a:lumOff val="40000"/>
            </a:schemeClr>
          </a:solidFill>
        </p:grpSpPr>
        <p:sp>
          <p:nvSpPr>
            <p:cNvPr id="12" name="Teardrop 18">
              <a:extLst>
                <a:ext uri="{FF2B5EF4-FFF2-40B4-BE49-F238E27FC236}">
                  <a16:creationId xmlns:a16="http://schemas.microsoft.com/office/drawing/2014/main" id="{FA1BDB68-532E-1C1A-EF35-E780D545FC5D}"/>
                </a:ext>
              </a:extLst>
            </p:cNvPr>
            <p:cNvSpPr/>
            <p:nvPr/>
          </p:nvSpPr>
          <p:spPr>
            <a:xfrm rot="12072074" flipH="1" flipV="1">
              <a:off x="5678625" y="4642636"/>
              <a:ext cx="1108096" cy="1159126"/>
            </a:xfrm>
            <a:prstGeom prst="teardrop">
              <a:avLst>
                <a:gd name="adj" fmla="val 140664"/>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CO" altLang="es-CO" sz="1200" dirty="0">
                <a:solidFill>
                  <a:srgbClr val="002060"/>
                </a:solidFill>
              </a:endParaRPr>
            </a:p>
          </p:txBody>
        </p:sp>
        <p:sp>
          <p:nvSpPr>
            <p:cNvPr id="13" name="TextBox 20">
              <a:extLst>
                <a:ext uri="{FF2B5EF4-FFF2-40B4-BE49-F238E27FC236}">
                  <a16:creationId xmlns:a16="http://schemas.microsoft.com/office/drawing/2014/main" id="{C6B94D2D-DC2F-AC21-4579-08A06E3A01B3}"/>
                </a:ext>
              </a:extLst>
            </p:cNvPr>
            <p:cNvSpPr txBox="1"/>
            <p:nvPr/>
          </p:nvSpPr>
          <p:spPr>
            <a:xfrm>
              <a:off x="5842636" y="4775819"/>
              <a:ext cx="1116181" cy="646331"/>
            </a:xfrm>
            <a:prstGeom prst="rect">
              <a:avLst/>
            </a:prstGeom>
            <a:noFill/>
          </p:spPr>
          <p:txBody>
            <a:bodyPr wrap="square" numCol="1" rtlCol="0">
              <a:spAutoFit/>
            </a:bodyPr>
            <a:lstStyle/>
            <a:p>
              <a:r>
                <a:rPr lang="es-CO" altLang="es-CO" sz="1200" dirty="0">
                  <a:solidFill>
                    <a:srgbClr val="002060"/>
                  </a:solidFill>
                </a:rPr>
                <a:t>Vida</a:t>
              </a:r>
            </a:p>
            <a:p>
              <a:r>
                <a:rPr lang="es-CO" altLang="es-CO" sz="1200" dirty="0" err="1">
                  <a:solidFill>
                    <a:srgbClr val="002060"/>
                  </a:solidFill>
                </a:rPr>
                <a:t>Caracte-rística</a:t>
              </a:r>
              <a:endParaRPr lang="es-CO" altLang="es-CO" sz="1200" dirty="0">
                <a:solidFill>
                  <a:srgbClr val="002060"/>
                </a:solidFill>
              </a:endParaRPr>
            </a:p>
          </p:txBody>
        </p:sp>
      </p:grpSp>
      <p:grpSp>
        <p:nvGrpSpPr>
          <p:cNvPr id="20" name="Group 31">
            <a:extLst>
              <a:ext uri="{FF2B5EF4-FFF2-40B4-BE49-F238E27FC236}">
                <a16:creationId xmlns:a16="http://schemas.microsoft.com/office/drawing/2014/main" id="{0AA614C3-8901-8995-CA07-C6ECF59494BA}"/>
              </a:ext>
            </a:extLst>
          </p:cNvPr>
          <p:cNvGrpSpPr/>
          <p:nvPr/>
        </p:nvGrpSpPr>
        <p:grpSpPr>
          <a:xfrm>
            <a:off x="7503915" y="3668729"/>
            <a:ext cx="1292713" cy="984798"/>
            <a:chOff x="5996563" y="3781273"/>
            <a:chExt cx="1292713" cy="984798"/>
          </a:xfrm>
          <a:solidFill>
            <a:schemeClr val="accent5">
              <a:lumMod val="60000"/>
              <a:lumOff val="40000"/>
            </a:schemeClr>
          </a:solidFill>
        </p:grpSpPr>
        <p:sp>
          <p:nvSpPr>
            <p:cNvPr id="21" name="Teardrop 15">
              <a:extLst>
                <a:ext uri="{FF2B5EF4-FFF2-40B4-BE49-F238E27FC236}">
                  <a16:creationId xmlns:a16="http://schemas.microsoft.com/office/drawing/2014/main" id="{F14DDDA9-9CE5-2E25-D99F-9EA33DAC50A3}"/>
                </a:ext>
              </a:extLst>
            </p:cNvPr>
            <p:cNvSpPr/>
            <p:nvPr/>
          </p:nvSpPr>
          <p:spPr>
            <a:xfrm rot="20787155" flipV="1">
              <a:off x="5996563" y="3781273"/>
              <a:ext cx="1292713" cy="984798"/>
            </a:xfrm>
            <a:prstGeom prst="teardrop">
              <a:avLst>
                <a:gd name="adj" fmla="val 200000"/>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CO" altLang="es-CO" sz="1200" dirty="0">
                <a:solidFill>
                  <a:srgbClr val="002060"/>
                </a:solidFill>
              </a:endParaRPr>
            </a:p>
          </p:txBody>
        </p:sp>
        <p:sp>
          <p:nvSpPr>
            <p:cNvPr id="22" name="TextBox 24">
              <a:extLst>
                <a:ext uri="{FF2B5EF4-FFF2-40B4-BE49-F238E27FC236}">
                  <a16:creationId xmlns:a16="http://schemas.microsoft.com/office/drawing/2014/main" id="{7BF02BA4-BCCD-E077-9FCA-30E4F5C01362}"/>
                </a:ext>
              </a:extLst>
            </p:cNvPr>
            <p:cNvSpPr txBox="1"/>
            <p:nvPr/>
          </p:nvSpPr>
          <p:spPr>
            <a:xfrm>
              <a:off x="6144123" y="3965404"/>
              <a:ext cx="1019347" cy="461665"/>
            </a:xfrm>
            <a:prstGeom prst="rect">
              <a:avLst/>
            </a:prstGeom>
            <a:noFill/>
          </p:spPr>
          <p:txBody>
            <a:bodyPr wrap="square" numCol="1" rtlCol="0">
              <a:spAutoFit/>
            </a:bodyPr>
            <a:lstStyle/>
            <a:p>
              <a:pPr algn="ctr"/>
              <a:r>
                <a:rPr lang="en-US" sz="1200" dirty="0" err="1">
                  <a:solidFill>
                    <a:srgbClr val="002060"/>
                  </a:solidFill>
                </a:rPr>
                <a:t>Parametro</a:t>
              </a:r>
              <a:r>
                <a:rPr lang="en-US" sz="1200" dirty="0">
                  <a:solidFill>
                    <a:srgbClr val="002060"/>
                  </a:solidFill>
                </a:rPr>
                <a:t> de Forma</a:t>
              </a:r>
            </a:p>
          </p:txBody>
        </p:sp>
      </p:grpSp>
    </p:spTree>
    <p:extLst>
      <p:ext uri="{BB962C8B-B14F-4D97-AF65-F5344CB8AC3E}">
        <p14:creationId xmlns:p14="http://schemas.microsoft.com/office/powerpoint/2010/main" val="288859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Eta &amp; Beta nuevamente …</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6E6AC1B8-3E29-D941-3146-920955466241}"/>
                  </a:ext>
                </a:extLst>
              </p:cNvPr>
              <p:cNvSpPr txBox="1"/>
              <p:nvPr/>
            </p:nvSpPr>
            <p:spPr>
              <a:xfrm>
                <a:off x="490285" y="5053969"/>
                <a:ext cx="11480293" cy="1033424"/>
              </a:xfrm>
              <a:prstGeom prst="rect">
                <a:avLst/>
              </a:prstGeom>
              <a:noFill/>
            </p:spPr>
            <p:txBody>
              <a:bodyPr wrap="square">
                <a:spAutoFit/>
              </a:bodyPr>
              <a:lstStyle/>
              <a:p>
                <a:pPr algn="ctr"/>
                <a14:m>
                  <m:oMath xmlns:m="http://schemas.openxmlformats.org/officeDocument/2006/math">
                    <m:r>
                      <a:rPr lang="es-CO" sz="2800" b="1" i="1" smtClean="0">
                        <a:latin typeface="Cambria Math" panose="02040503050406030204" pitchFamily="18" charset="0"/>
                      </a:rPr>
                      <m:t>𝑭</m:t>
                    </m:r>
                    <m:d>
                      <m:dPr>
                        <m:ctrlPr>
                          <a:rPr lang="es-CO" sz="2800" b="1" i="1" smtClean="0">
                            <a:latin typeface="Cambria Math" panose="02040503050406030204" pitchFamily="18" charset="0"/>
                          </a:rPr>
                        </m:ctrlPr>
                      </m:dPr>
                      <m:e>
                        <m:r>
                          <a:rPr lang="es-CO" sz="2800" b="1" i="1" smtClean="0">
                            <a:latin typeface="Cambria Math" panose="02040503050406030204" pitchFamily="18" charset="0"/>
                          </a:rPr>
                          <m:t>𝒕</m:t>
                        </m:r>
                      </m:e>
                    </m:d>
                    <m:r>
                      <a:rPr lang="es-CO" sz="2800" b="1" i="1" smtClean="0">
                        <a:latin typeface="Cambria Math" panose="02040503050406030204" pitchFamily="18" charset="0"/>
                      </a:rPr>
                      <m:t>=</m:t>
                    </m:r>
                    <m:r>
                      <a:rPr lang="es-CO" sz="2800" b="1" i="1" smtClean="0">
                        <a:latin typeface="Cambria Math" panose="02040503050406030204" pitchFamily="18" charset="0"/>
                      </a:rPr>
                      <m:t>𝟏</m:t>
                    </m:r>
                    <m:r>
                      <a:rPr lang="es-CO" sz="2800" b="1" i="1" smtClean="0">
                        <a:latin typeface="Cambria Math" panose="02040503050406030204" pitchFamily="18" charset="0"/>
                      </a:rPr>
                      <m:t>−</m:t>
                    </m:r>
                    <m:sSup>
                      <m:sSupPr>
                        <m:ctrlPr>
                          <a:rPr lang="es-CO" sz="2800" b="1" i="1" smtClean="0">
                            <a:latin typeface="Cambria Math" panose="02040503050406030204" pitchFamily="18" charset="0"/>
                          </a:rPr>
                        </m:ctrlPr>
                      </m:sSupPr>
                      <m:e>
                        <m:r>
                          <a:rPr lang="es-CO" sz="2800" b="1" i="1" smtClean="0">
                            <a:latin typeface="Cambria Math" panose="02040503050406030204" pitchFamily="18" charset="0"/>
                          </a:rPr>
                          <m:t>𝒆</m:t>
                        </m:r>
                      </m:e>
                      <m:sup>
                        <m:sSup>
                          <m:sSupPr>
                            <m:ctrlPr>
                              <a:rPr lang="es-CO" sz="2800" b="1" i="1" smtClean="0">
                                <a:latin typeface="Cambria Math" panose="02040503050406030204" pitchFamily="18" charset="0"/>
                              </a:rPr>
                            </m:ctrlPr>
                          </m:sSupPr>
                          <m:e>
                            <m:r>
                              <a:rPr lang="es-CO" sz="2800" b="1" i="1">
                                <a:latin typeface="Cambria Math" panose="02040503050406030204" pitchFamily="18" charset="0"/>
                              </a:rPr>
                              <m:t>−</m:t>
                            </m:r>
                            <m:d>
                              <m:dPr>
                                <m:ctrlPr>
                                  <a:rPr lang="es-CO" sz="2800" b="1" i="1">
                                    <a:latin typeface="Cambria Math" panose="02040503050406030204" pitchFamily="18" charset="0"/>
                                  </a:rPr>
                                </m:ctrlPr>
                              </m:dPr>
                              <m:e>
                                <m:f>
                                  <m:fPr>
                                    <m:type m:val="lin"/>
                                    <m:ctrlPr>
                                      <a:rPr lang="es-CO" sz="2800" b="1" i="1">
                                        <a:latin typeface="Cambria Math" panose="02040503050406030204" pitchFamily="18" charset="0"/>
                                      </a:rPr>
                                    </m:ctrlPr>
                                  </m:fPr>
                                  <m:num>
                                    <m:r>
                                      <a:rPr lang="es-CO" sz="2800" b="1" i="1" smtClean="0">
                                        <a:latin typeface="Cambria Math" panose="02040503050406030204" pitchFamily="18" charset="0"/>
                                      </a:rPr>
                                      <m:t>𝒏</m:t>
                                    </m:r>
                                  </m:num>
                                  <m:den>
                                    <m:r>
                                      <a:rPr lang="es-CO" sz="2800" b="1" i="1">
                                        <a:latin typeface="Cambria Math" panose="02040503050406030204" pitchFamily="18" charset="0"/>
                                      </a:rPr>
                                      <m:t>𝒏</m:t>
                                    </m:r>
                                  </m:den>
                                </m:f>
                              </m:e>
                            </m:d>
                          </m:e>
                          <m:sup>
                            <m:r>
                              <a:rPr lang="es-CO" sz="2800" b="1" i="1" smtClean="0">
                                <a:latin typeface="Cambria Math" panose="02040503050406030204" pitchFamily="18" charset="0"/>
                                <a:ea typeface="Cambria Math" panose="02040503050406030204" pitchFamily="18" charset="0"/>
                              </a:rPr>
                              <m:t>𝜷</m:t>
                            </m:r>
                          </m:sup>
                        </m:sSup>
                      </m:sup>
                    </m:sSup>
                    <m:r>
                      <a:rPr lang="es-CO" sz="2800" b="1" i="1" smtClean="0">
                        <a:latin typeface="Cambria Math" panose="02040503050406030204" pitchFamily="18" charset="0"/>
                        <a:ea typeface="Cambria Math" panose="02040503050406030204" pitchFamily="18" charset="0"/>
                      </a:rPr>
                      <m:t>=</m:t>
                    </m:r>
                  </m:oMath>
                </a14:m>
                <a:r>
                  <a:rPr lang="es-CO" sz="2800" b="1" dirty="0"/>
                  <a:t> </a:t>
                </a:r>
                <a14:m>
                  <m:oMath xmlns:m="http://schemas.openxmlformats.org/officeDocument/2006/math">
                    <m:r>
                      <a:rPr lang="es-CO" sz="2800" b="1" i="1">
                        <a:latin typeface="Cambria Math" panose="02040503050406030204" pitchFamily="18" charset="0"/>
                      </a:rPr>
                      <m:t>𝟏</m:t>
                    </m:r>
                    <m:r>
                      <a:rPr lang="es-CO" sz="2800" b="1" i="1">
                        <a:latin typeface="Cambria Math" panose="02040503050406030204" pitchFamily="18" charset="0"/>
                      </a:rPr>
                      <m:t>−</m:t>
                    </m:r>
                    <m:sSup>
                      <m:sSupPr>
                        <m:ctrlPr>
                          <a:rPr lang="es-CO" sz="2800" b="1" i="1">
                            <a:latin typeface="Cambria Math" panose="02040503050406030204" pitchFamily="18" charset="0"/>
                          </a:rPr>
                        </m:ctrlPr>
                      </m:sSupPr>
                      <m:e>
                        <m:r>
                          <a:rPr lang="es-CO" sz="2800" b="1" i="1">
                            <a:latin typeface="Cambria Math" panose="02040503050406030204" pitchFamily="18" charset="0"/>
                          </a:rPr>
                          <m:t>𝒆</m:t>
                        </m:r>
                      </m:e>
                      <m:sup>
                        <m:sSup>
                          <m:sSupPr>
                            <m:ctrlPr>
                              <a:rPr lang="es-CO" sz="2800" b="1" i="1">
                                <a:latin typeface="Cambria Math" panose="02040503050406030204" pitchFamily="18" charset="0"/>
                              </a:rPr>
                            </m:ctrlPr>
                          </m:sSupPr>
                          <m:e>
                            <m:r>
                              <a:rPr lang="es-CO" sz="2800" b="1" i="1">
                                <a:latin typeface="Cambria Math" panose="02040503050406030204" pitchFamily="18" charset="0"/>
                              </a:rPr>
                              <m:t>−</m:t>
                            </m:r>
                            <m:r>
                              <a:rPr lang="es-CO" sz="2800" b="1" i="1" smtClean="0">
                                <a:latin typeface="Cambria Math" panose="02040503050406030204" pitchFamily="18" charset="0"/>
                              </a:rPr>
                              <m:t>𝟏</m:t>
                            </m:r>
                          </m:e>
                          <m:sup>
                            <m:r>
                              <a:rPr lang="es-CO" sz="2800" b="1" i="1">
                                <a:latin typeface="Cambria Math" panose="02040503050406030204" pitchFamily="18" charset="0"/>
                                <a:ea typeface="Cambria Math" panose="02040503050406030204" pitchFamily="18" charset="0"/>
                              </a:rPr>
                              <m:t>𝜷</m:t>
                            </m:r>
                          </m:sup>
                        </m:sSup>
                      </m:sup>
                    </m:sSup>
                  </m:oMath>
                </a14:m>
                <a:r>
                  <a:rPr lang="es-CO" sz="2800" b="1" dirty="0">
                    <a:ea typeface="Cambria Math" panose="02040503050406030204" pitchFamily="18" charset="0"/>
                  </a:rPr>
                  <a:t> </a:t>
                </a:r>
                <a14:m>
                  <m:oMath xmlns:m="http://schemas.openxmlformats.org/officeDocument/2006/math">
                    <m:r>
                      <a:rPr lang="es-CO" sz="2800" b="1" i="1">
                        <a:latin typeface="Cambria Math" panose="02040503050406030204" pitchFamily="18" charset="0"/>
                        <a:ea typeface="Cambria Math" panose="02040503050406030204" pitchFamily="18" charset="0"/>
                      </a:rPr>
                      <m:t>=</m:t>
                    </m:r>
                  </m:oMath>
                </a14:m>
                <a:r>
                  <a:rPr lang="es-CO" sz="2800" b="1" dirty="0"/>
                  <a:t> </a:t>
                </a:r>
                <a14:m>
                  <m:oMath xmlns:m="http://schemas.openxmlformats.org/officeDocument/2006/math">
                    <m:r>
                      <a:rPr lang="es-CO" sz="2800" b="1" i="1">
                        <a:latin typeface="Cambria Math" panose="02040503050406030204" pitchFamily="18" charset="0"/>
                      </a:rPr>
                      <m:t>𝟏</m:t>
                    </m:r>
                    <m:r>
                      <a:rPr lang="es-CO" sz="2800" b="1" i="1">
                        <a:latin typeface="Cambria Math" panose="02040503050406030204" pitchFamily="18" charset="0"/>
                      </a:rPr>
                      <m:t>−(</m:t>
                    </m:r>
                    <m:f>
                      <m:fPr>
                        <m:type m:val="lin"/>
                        <m:ctrlPr>
                          <a:rPr lang="es-CO" sz="2800" b="1" i="1" smtClean="0">
                            <a:latin typeface="Cambria Math" panose="02040503050406030204" pitchFamily="18" charset="0"/>
                          </a:rPr>
                        </m:ctrlPr>
                      </m:fPr>
                      <m:num>
                        <m:r>
                          <a:rPr lang="es-CO" sz="2800" b="1" i="1" smtClean="0">
                            <a:latin typeface="Cambria Math" panose="02040503050406030204" pitchFamily="18" charset="0"/>
                          </a:rPr>
                          <m:t>𝟏</m:t>
                        </m:r>
                      </m:num>
                      <m:den>
                        <m:r>
                          <a:rPr lang="es-CO" sz="2800" b="1" i="1" smtClean="0">
                            <a:latin typeface="Cambria Math" panose="02040503050406030204" pitchFamily="18" charset="0"/>
                          </a:rPr>
                          <m:t>𝒆</m:t>
                        </m:r>
                        <m:r>
                          <a:rPr lang="es-CO" sz="2800" b="1" i="1" smtClean="0">
                            <a:latin typeface="Cambria Math" panose="02040503050406030204" pitchFamily="18" charset="0"/>
                          </a:rPr>
                          <m:t>)</m:t>
                        </m:r>
                      </m:den>
                    </m:f>
                    <m:r>
                      <a:rPr lang="es-CO" sz="2800" b="1" i="1" smtClean="0">
                        <a:latin typeface="Cambria Math" panose="02040503050406030204" pitchFamily="18" charset="0"/>
                      </a:rPr>
                      <m:t>=</m:t>
                    </m:r>
                    <m:r>
                      <a:rPr lang="es-CO" sz="2800" b="1" i="1" smtClean="0">
                        <a:latin typeface="Cambria Math" panose="02040503050406030204" pitchFamily="18" charset="0"/>
                      </a:rPr>
                      <m:t>𝟎</m:t>
                    </m:r>
                    <m:r>
                      <a:rPr lang="es-CO" sz="2800" b="1" i="1" smtClean="0">
                        <a:latin typeface="Cambria Math" panose="02040503050406030204" pitchFamily="18" charset="0"/>
                      </a:rPr>
                      <m:t>.</m:t>
                    </m:r>
                    <m:r>
                      <a:rPr lang="es-CO" sz="2800" b="1" i="1" smtClean="0">
                        <a:latin typeface="Cambria Math" panose="02040503050406030204" pitchFamily="18" charset="0"/>
                      </a:rPr>
                      <m:t>𝟔𝟑𝟐</m:t>
                    </m:r>
                  </m:oMath>
                </a14:m>
                <a:r>
                  <a:rPr lang="es-CO" sz="2800" b="1" dirty="0"/>
                  <a:t>, </a:t>
                </a:r>
              </a:p>
              <a:p>
                <a:pPr algn="ctr"/>
                <a:r>
                  <a:rPr lang="es-CO" sz="2800" dirty="0"/>
                  <a:t>independiente del valor de </a:t>
                </a:r>
                <a14:m>
                  <m:oMath xmlns:m="http://schemas.openxmlformats.org/officeDocument/2006/math">
                    <m:r>
                      <a:rPr lang="es-CO" sz="2800" b="0" i="1">
                        <a:latin typeface="Cambria Math" panose="02040503050406030204" pitchFamily="18" charset="0"/>
                        <a:ea typeface="Cambria Math" panose="02040503050406030204" pitchFamily="18" charset="0"/>
                      </a:rPr>
                      <m:t>𝛽</m:t>
                    </m:r>
                  </m:oMath>
                </a14:m>
                <a:endParaRPr lang="es-CO" sz="2800" dirty="0"/>
              </a:p>
            </p:txBody>
          </p:sp>
        </mc:Choice>
        <mc:Fallback>
          <p:sp>
            <p:nvSpPr>
              <p:cNvPr id="4" name="CuadroTexto 3">
                <a:extLst>
                  <a:ext uri="{FF2B5EF4-FFF2-40B4-BE49-F238E27FC236}">
                    <a16:creationId xmlns:a16="http://schemas.microsoft.com/office/drawing/2014/main" id="{6E6AC1B8-3E29-D941-3146-920955466241}"/>
                  </a:ext>
                </a:extLst>
              </p:cNvPr>
              <p:cNvSpPr txBox="1">
                <a:spLocks noRot="1" noChangeAspect="1" noMove="1" noResize="1" noEditPoints="1" noAdjustHandles="1" noChangeArrowheads="1" noChangeShapeType="1" noTextEdit="1"/>
              </p:cNvSpPr>
              <p:nvPr/>
            </p:nvSpPr>
            <p:spPr>
              <a:xfrm>
                <a:off x="490285" y="5053969"/>
                <a:ext cx="11480293" cy="1033424"/>
              </a:xfrm>
              <a:prstGeom prst="rect">
                <a:avLst/>
              </a:prstGeom>
              <a:blipFill>
                <a:blip r:embed="rId3"/>
                <a:stretch>
                  <a:fillRect t="-55422" b="-56627"/>
                </a:stretch>
              </a:blipFill>
            </p:spPr>
            <p:txBody>
              <a:bodyPr/>
              <a:lstStyle/>
              <a:p>
                <a:r>
                  <a:rPr lang="es-ES_tradnl">
                    <a:noFill/>
                  </a:rPr>
                  <a:t> </a:t>
                </a:r>
              </a:p>
            </p:txBody>
          </p:sp>
        </mc:Fallback>
      </mc:AlternateContent>
      <p:sp>
        <p:nvSpPr>
          <p:cNvPr id="5" name="Freeform: Shape 6">
            <a:extLst>
              <a:ext uri="{FF2B5EF4-FFF2-40B4-BE49-F238E27FC236}">
                <a16:creationId xmlns:a16="http://schemas.microsoft.com/office/drawing/2014/main" id="{5950B616-2C63-A8E8-2756-E88C931B5C61}"/>
              </a:ext>
            </a:extLst>
          </p:cNvPr>
          <p:cNvSpPr/>
          <p:nvPr/>
        </p:nvSpPr>
        <p:spPr>
          <a:xfrm>
            <a:off x="1527828" y="1435516"/>
            <a:ext cx="4435200" cy="663006"/>
          </a:xfrm>
          <a:custGeom>
            <a:avLst/>
            <a:gdLst>
              <a:gd name="connsiteX0" fmla="*/ 0 w 5032529"/>
              <a:gd name="connsiteY0" fmla="*/ 0 h 1147734"/>
              <a:gd name="connsiteX1" fmla="*/ 5032529 w 5032529"/>
              <a:gd name="connsiteY1" fmla="*/ 0 h 1147734"/>
              <a:gd name="connsiteX2" fmla="*/ 5032529 w 5032529"/>
              <a:gd name="connsiteY2" fmla="*/ 1147734 h 1147734"/>
              <a:gd name="connsiteX3" fmla="*/ 0 w 5032529"/>
              <a:gd name="connsiteY3" fmla="*/ 1147734 h 1147734"/>
              <a:gd name="connsiteX4" fmla="*/ 0 w 5032529"/>
              <a:gd name="connsiteY4" fmla="*/ 0 h 114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1147734">
                <a:moveTo>
                  <a:pt x="0" y="0"/>
                </a:moveTo>
                <a:lnTo>
                  <a:pt x="5032529" y="0"/>
                </a:lnTo>
                <a:lnTo>
                  <a:pt x="5032529" y="1147734"/>
                </a:lnTo>
                <a:lnTo>
                  <a:pt x="0" y="114773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1244600">
              <a:lnSpc>
                <a:spcPct val="90000"/>
              </a:lnSpc>
              <a:spcBef>
                <a:spcPct val="0"/>
              </a:spcBef>
              <a:spcAft>
                <a:spcPct val="35000"/>
              </a:spcAft>
              <a:buNone/>
            </a:pPr>
            <a:r>
              <a:rPr lang="en-US" altLang="es-CO" sz="2800" kern="1200" dirty="0">
                <a:solidFill>
                  <a:schemeClr val="tx1"/>
                </a:solidFill>
              </a:rPr>
              <a:t>Beta</a:t>
            </a:r>
          </a:p>
        </p:txBody>
      </p:sp>
      <p:sp>
        <p:nvSpPr>
          <p:cNvPr id="7" name="Freeform: Shape 7">
            <a:extLst>
              <a:ext uri="{FF2B5EF4-FFF2-40B4-BE49-F238E27FC236}">
                <a16:creationId xmlns:a16="http://schemas.microsoft.com/office/drawing/2014/main" id="{F9839CF5-5E96-4AEC-B4AE-76959B99F486}"/>
              </a:ext>
            </a:extLst>
          </p:cNvPr>
          <p:cNvSpPr/>
          <p:nvPr/>
        </p:nvSpPr>
        <p:spPr>
          <a:xfrm>
            <a:off x="1527828" y="2098522"/>
            <a:ext cx="4435200" cy="2292441"/>
          </a:xfrm>
          <a:custGeom>
            <a:avLst/>
            <a:gdLst>
              <a:gd name="connsiteX0" fmla="*/ 0 w 5032529"/>
              <a:gd name="connsiteY0" fmla="*/ 0 h 2494995"/>
              <a:gd name="connsiteX1" fmla="*/ 5032529 w 5032529"/>
              <a:gd name="connsiteY1" fmla="*/ 0 h 2494995"/>
              <a:gd name="connsiteX2" fmla="*/ 5032529 w 5032529"/>
              <a:gd name="connsiteY2" fmla="*/ 2494995 h 2494995"/>
              <a:gd name="connsiteX3" fmla="*/ 0 w 5032529"/>
              <a:gd name="connsiteY3" fmla="*/ 2494995 h 2494995"/>
              <a:gd name="connsiteX4" fmla="*/ 0 w 5032529"/>
              <a:gd name="connsiteY4" fmla="*/ 0 h 249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2494995">
                <a:moveTo>
                  <a:pt x="0" y="0"/>
                </a:moveTo>
                <a:lnTo>
                  <a:pt x="5032529" y="0"/>
                </a:lnTo>
                <a:lnTo>
                  <a:pt x="5032529" y="2494995"/>
                </a:lnTo>
                <a:lnTo>
                  <a:pt x="0" y="2494995"/>
                </a:lnTo>
                <a:lnTo>
                  <a:pt x="0" y="0"/>
                </a:lnTo>
                <a:close/>
              </a:path>
            </a:pathLst>
          </a:custGeom>
          <a:solidFill>
            <a:schemeClr val="accent6">
              <a:lumMod val="75000"/>
            </a:schemeClr>
          </a:solidFill>
          <a:ln>
            <a:no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228600" lvl="1" indent="-228600" algn="l" defTabSz="1066800">
              <a:lnSpc>
                <a:spcPct val="90000"/>
              </a:lnSpc>
              <a:spcBef>
                <a:spcPct val="0"/>
              </a:spcBef>
              <a:spcAft>
                <a:spcPct val="15000"/>
              </a:spcAft>
              <a:buChar char="•"/>
            </a:pPr>
            <a:r>
              <a:rPr lang="en-US" altLang="es-CO" sz="2400" kern="1200" dirty="0" err="1">
                <a:solidFill>
                  <a:schemeClr val="accent3">
                    <a:lumMod val="20000"/>
                    <a:lumOff val="80000"/>
                  </a:schemeClr>
                </a:solidFill>
              </a:rPr>
              <a:t>pendiente</a:t>
            </a:r>
            <a:r>
              <a:rPr lang="en-US" altLang="es-CO" sz="2400" kern="1200" dirty="0">
                <a:solidFill>
                  <a:schemeClr val="accent3">
                    <a:lumMod val="20000"/>
                    <a:lumOff val="80000"/>
                  </a:schemeClr>
                </a:solidFill>
              </a:rPr>
              <a:t> o </a:t>
            </a:r>
            <a:r>
              <a:rPr lang="en-US" altLang="es-CO" sz="2400" kern="1200" dirty="0" err="1">
                <a:solidFill>
                  <a:schemeClr val="accent3">
                    <a:lumMod val="20000"/>
                    <a:lumOff val="80000"/>
                  </a:schemeClr>
                </a:solidFill>
              </a:rPr>
              <a:t>parámetro</a:t>
            </a:r>
            <a:r>
              <a:rPr lang="en-US" altLang="es-CO" sz="2400" kern="1200" dirty="0">
                <a:solidFill>
                  <a:schemeClr val="accent3">
                    <a:lumMod val="20000"/>
                    <a:lumOff val="80000"/>
                  </a:schemeClr>
                </a:solidFill>
              </a:rPr>
              <a:t> de forma</a:t>
            </a:r>
          </a:p>
          <a:p>
            <a:pPr marL="228600" lvl="1" indent="-228600" algn="l" defTabSz="1066800">
              <a:lnSpc>
                <a:spcPct val="90000"/>
              </a:lnSpc>
              <a:spcBef>
                <a:spcPct val="0"/>
              </a:spcBef>
              <a:spcAft>
                <a:spcPct val="15000"/>
              </a:spcAft>
              <a:buChar char="•"/>
            </a:pPr>
            <a:r>
              <a:rPr lang="en-US" altLang="es-CO" sz="2400" kern="1200" dirty="0">
                <a:solidFill>
                  <a:schemeClr val="accent3">
                    <a:lumMod val="20000"/>
                    <a:lumOff val="80000"/>
                  </a:schemeClr>
                </a:solidFill>
              </a:rPr>
              <a:t>indica la </a:t>
            </a:r>
            <a:r>
              <a:rPr lang="en-US" altLang="es-CO" sz="2400" kern="1200" dirty="0" err="1">
                <a:solidFill>
                  <a:schemeClr val="accent3">
                    <a:lumMod val="20000"/>
                    <a:lumOff val="80000"/>
                  </a:schemeClr>
                </a:solidFill>
              </a:rPr>
              <a:t>clase</a:t>
            </a:r>
            <a:r>
              <a:rPr lang="en-US" altLang="es-CO" sz="2400" kern="1200" dirty="0">
                <a:solidFill>
                  <a:schemeClr val="accent3">
                    <a:lumMod val="20000"/>
                    <a:lumOff val="80000"/>
                  </a:schemeClr>
                </a:solidFill>
              </a:rPr>
              <a:t> del modo de </a:t>
            </a:r>
            <a:r>
              <a:rPr lang="en-US" altLang="es-CO" sz="2400" kern="1200" dirty="0" err="1">
                <a:solidFill>
                  <a:schemeClr val="accent3">
                    <a:lumMod val="20000"/>
                    <a:lumOff val="80000"/>
                  </a:schemeClr>
                </a:solidFill>
              </a:rPr>
              <a:t>falla</a:t>
            </a:r>
            <a:endParaRPr lang="en-US" altLang="es-CO" sz="2400" kern="1200" dirty="0">
              <a:solidFill>
                <a:schemeClr val="accent3">
                  <a:lumMod val="20000"/>
                  <a:lumOff val="80000"/>
                </a:schemeClr>
              </a:solidFill>
            </a:endParaRPr>
          </a:p>
          <a:p>
            <a:pPr marL="228600" lvl="1" indent="-228600" algn="l" defTabSz="1066800">
              <a:lnSpc>
                <a:spcPct val="90000"/>
              </a:lnSpc>
              <a:spcBef>
                <a:spcPct val="0"/>
              </a:spcBef>
              <a:spcAft>
                <a:spcPct val="15000"/>
              </a:spcAft>
              <a:buChar char="•"/>
            </a:pPr>
            <a:r>
              <a:rPr lang="en-US" altLang="es-CO" sz="2400" kern="1200" dirty="0" err="1">
                <a:solidFill>
                  <a:schemeClr val="accent3">
                    <a:lumMod val="20000"/>
                    <a:lumOff val="80000"/>
                  </a:schemeClr>
                </a:solidFill>
              </a:rPr>
              <a:t>mortalidad</a:t>
            </a:r>
            <a:r>
              <a:rPr lang="en-US" altLang="es-CO" sz="2400" kern="1200" dirty="0">
                <a:solidFill>
                  <a:schemeClr val="accent3">
                    <a:lumMod val="20000"/>
                    <a:lumOff val="80000"/>
                  </a:schemeClr>
                </a:solidFill>
              </a:rPr>
              <a:t> </a:t>
            </a:r>
            <a:r>
              <a:rPr lang="en-US" altLang="es-CO" sz="2400" kern="1200" dirty="0" err="1">
                <a:solidFill>
                  <a:schemeClr val="accent3">
                    <a:lumMod val="20000"/>
                    <a:lumOff val="80000"/>
                  </a:schemeClr>
                </a:solidFill>
              </a:rPr>
              <a:t>infantil</a:t>
            </a:r>
            <a:r>
              <a:rPr lang="en-US" altLang="es-CO" sz="2400" kern="1200" dirty="0">
                <a:solidFill>
                  <a:schemeClr val="accent3">
                    <a:lumMod val="20000"/>
                    <a:lumOff val="80000"/>
                  </a:schemeClr>
                </a:solidFill>
              </a:rPr>
              <a:t>, </a:t>
            </a:r>
            <a:r>
              <a:rPr lang="en-US" altLang="es-CO" sz="2400" kern="1200" dirty="0" err="1">
                <a:solidFill>
                  <a:schemeClr val="accent3">
                    <a:lumMod val="20000"/>
                    <a:lumOff val="80000"/>
                  </a:schemeClr>
                </a:solidFill>
              </a:rPr>
              <a:t>aleatoria</a:t>
            </a:r>
            <a:r>
              <a:rPr lang="en-US" altLang="es-CO" sz="2400" kern="1200" dirty="0">
                <a:solidFill>
                  <a:schemeClr val="accent3">
                    <a:lumMod val="20000"/>
                    <a:lumOff val="80000"/>
                  </a:schemeClr>
                </a:solidFill>
              </a:rPr>
              <a:t> o </a:t>
            </a:r>
            <a:r>
              <a:rPr lang="en-US" altLang="es-CO" sz="2400" kern="1200" dirty="0" err="1">
                <a:solidFill>
                  <a:schemeClr val="accent3">
                    <a:lumMod val="20000"/>
                    <a:lumOff val="80000"/>
                  </a:schemeClr>
                </a:solidFill>
              </a:rPr>
              <a:t>desgaste</a:t>
            </a:r>
            <a:endParaRPr lang="en-US" altLang="es-CO" sz="2400" kern="1200" dirty="0">
              <a:solidFill>
                <a:schemeClr val="accent3">
                  <a:lumMod val="20000"/>
                  <a:lumOff val="80000"/>
                </a:schemeClr>
              </a:solidFill>
            </a:endParaRPr>
          </a:p>
        </p:txBody>
      </p:sp>
      <p:sp>
        <p:nvSpPr>
          <p:cNvPr id="8" name="Freeform: Shape 10">
            <a:extLst>
              <a:ext uri="{FF2B5EF4-FFF2-40B4-BE49-F238E27FC236}">
                <a16:creationId xmlns:a16="http://schemas.microsoft.com/office/drawing/2014/main" id="{AA545D88-7E89-E871-961F-7FCC61135C15}"/>
              </a:ext>
            </a:extLst>
          </p:cNvPr>
          <p:cNvSpPr/>
          <p:nvPr/>
        </p:nvSpPr>
        <p:spPr>
          <a:xfrm>
            <a:off x="6241938" y="1429789"/>
            <a:ext cx="4433740" cy="663006"/>
          </a:xfrm>
          <a:custGeom>
            <a:avLst/>
            <a:gdLst>
              <a:gd name="connsiteX0" fmla="*/ 0 w 5032529"/>
              <a:gd name="connsiteY0" fmla="*/ 0 h 1147734"/>
              <a:gd name="connsiteX1" fmla="*/ 5032529 w 5032529"/>
              <a:gd name="connsiteY1" fmla="*/ 0 h 1147734"/>
              <a:gd name="connsiteX2" fmla="*/ 5032529 w 5032529"/>
              <a:gd name="connsiteY2" fmla="*/ 1147734 h 1147734"/>
              <a:gd name="connsiteX3" fmla="*/ 0 w 5032529"/>
              <a:gd name="connsiteY3" fmla="*/ 1147734 h 1147734"/>
              <a:gd name="connsiteX4" fmla="*/ 0 w 5032529"/>
              <a:gd name="connsiteY4" fmla="*/ 0 h 114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1147734">
                <a:moveTo>
                  <a:pt x="0" y="0"/>
                </a:moveTo>
                <a:lnTo>
                  <a:pt x="5032529" y="0"/>
                </a:lnTo>
                <a:lnTo>
                  <a:pt x="5032529" y="1147734"/>
                </a:lnTo>
                <a:lnTo>
                  <a:pt x="0" y="114773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1244600">
              <a:lnSpc>
                <a:spcPct val="90000"/>
              </a:lnSpc>
              <a:spcBef>
                <a:spcPct val="0"/>
              </a:spcBef>
              <a:spcAft>
                <a:spcPct val="35000"/>
              </a:spcAft>
              <a:buNone/>
            </a:pPr>
            <a:r>
              <a:rPr lang="en-US" altLang="es-CO" sz="2800" kern="1200" dirty="0">
                <a:solidFill>
                  <a:schemeClr val="tx1"/>
                </a:solidFill>
              </a:rPr>
              <a:t>Eta</a:t>
            </a:r>
          </a:p>
        </p:txBody>
      </p:sp>
      <p:sp>
        <p:nvSpPr>
          <p:cNvPr id="9" name="Freeform: Shape 11">
            <a:extLst>
              <a:ext uri="{FF2B5EF4-FFF2-40B4-BE49-F238E27FC236}">
                <a16:creationId xmlns:a16="http://schemas.microsoft.com/office/drawing/2014/main" id="{D5586F68-2553-0613-BB37-737975BE8306}"/>
              </a:ext>
            </a:extLst>
          </p:cNvPr>
          <p:cNvSpPr/>
          <p:nvPr/>
        </p:nvSpPr>
        <p:spPr>
          <a:xfrm>
            <a:off x="6230432" y="2098522"/>
            <a:ext cx="4433740" cy="2292441"/>
          </a:xfrm>
          <a:custGeom>
            <a:avLst/>
            <a:gdLst>
              <a:gd name="connsiteX0" fmla="*/ 0 w 5032529"/>
              <a:gd name="connsiteY0" fmla="*/ 0 h 2494995"/>
              <a:gd name="connsiteX1" fmla="*/ 5032529 w 5032529"/>
              <a:gd name="connsiteY1" fmla="*/ 0 h 2494995"/>
              <a:gd name="connsiteX2" fmla="*/ 5032529 w 5032529"/>
              <a:gd name="connsiteY2" fmla="*/ 2494995 h 2494995"/>
              <a:gd name="connsiteX3" fmla="*/ 0 w 5032529"/>
              <a:gd name="connsiteY3" fmla="*/ 2494995 h 2494995"/>
              <a:gd name="connsiteX4" fmla="*/ 0 w 5032529"/>
              <a:gd name="connsiteY4" fmla="*/ 0 h 249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2494995">
                <a:moveTo>
                  <a:pt x="0" y="0"/>
                </a:moveTo>
                <a:lnTo>
                  <a:pt x="5032529" y="0"/>
                </a:lnTo>
                <a:lnTo>
                  <a:pt x="5032529" y="2494995"/>
                </a:lnTo>
                <a:lnTo>
                  <a:pt x="0" y="2494995"/>
                </a:lnTo>
                <a:lnTo>
                  <a:pt x="0" y="0"/>
                </a:lnTo>
                <a:close/>
              </a:path>
            </a:pathLst>
          </a:custGeom>
          <a:solidFill>
            <a:schemeClr val="accent6">
              <a:lumMod val="75000"/>
            </a:schemeClr>
          </a:solidFill>
          <a:ln>
            <a:no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228600" lvl="1" indent="-228600" algn="l" defTabSz="1066800">
              <a:lnSpc>
                <a:spcPct val="90000"/>
              </a:lnSpc>
              <a:spcBef>
                <a:spcPct val="0"/>
              </a:spcBef>
              <a:spcAft>
                <a:spcPct val="15000"/>
              </a:spcAft>
              <a:buChar char="•"/>
            </a:pPr>
            <a:r>
              <a:rPr lang="es-ES" altLang="es-CO" sz="2400" dirty="0">
                <a:solidFill>
                  <a:schemeClr val="accent3">
                    <a:lumMod val="20000"/>
                    <a:lumOff val="80000"/>
                  </a:schemeClr>
                </a:solidFill>
              </a:rPr>
              <a:t>Definido como el tiempo en que el 63,2% de los individuos fallarán para todos los </a:t>
            </a:r>
            <a:r>
              <a:rPr lang="es-ES" altLang="es-CO" sz="2400" dirty="0" err="1">
                <a:solidFill>
                  <a:schemeClr val="accent3">
                    <a:lumMod val="20000"/>
                    <a:lumOff val="80000"/>
                  </a:schemeClr>
                </a:solidFill>
              </a:rPr>
              <a:t>Weibulls</a:t>
            </a:r>
            <a:r>
              <a:rPr lang="es-ES" altLang="es-CO" sz="2400" dirty="0">
                <a:solidFill>
                  <a:schemeClr val="accent3">
                    <a:lumMod val="20000"/>
                    <a:lumOff val="80000"/>
                  </a:schemeClr>
                </a:solidFill>
              </a:rPr>
              <a:t> independientemente del valor de beta</a:t>
            </a:r>
            <a:endParaRPr lang="en-US" altLang="es-CO" sz="2400" kern="1200" dirty="0">
              <a:solidFill>
                <a:schemeClr val="accent3">
                  <a:lumMod val="20000"/>
                  <a:lumOff val="80000"/>
                </a:schemeClr>
              </a:solidFill>
            </a:endParaRPr>
          </a:p>
        </p:txBody>
      </p:sp>
      <p:sp>
        <p:nvSpPr>
          <p:cNvPr id="13" name="CuadroTexto 12">
            <a:extLst>
              <a:ext uri="{FF2B5EF4-FFF2-40B4-BE49-F238E27FC236}">
                <a16:creationId xmlns:a16="http://schemas.microsoft.com/office/drawing/2014/main" id="{E68F15BB-DE5D-2B95-925D-38295C569C1F}"/>
              </a:ext>
            </a:extLst>
          </p:cNvPr>
          <p:cNvSpPr txBox="1"/>
          <p:nvPr/>
        </p:nvSpPr>
        <p:spPr>
          <a:xfrm>
            <a:off x="0" y="4535796"/>
            <a:ext cx="12192000" cy="523220"/>
          </a:xfrm>
          <a:prstGeom prst="rect">
            <a:avLst/>
          </a:prstGeom>
          <a:noFill/>
        </p:spPr>
        <p:txBody>
          <a:bodyPr wrap="square">
            <a:spAutoFit/>
          </a:bodyPr>
          <a:lstStyle/>
          <a:p>
            <a:pPr algn="ctr"/>
            <a:r>
              <a:rPr lang="es-419" sz="2800" dirty="0">
                <a:solidFill>
                  <a:srgbClr val="942978"/>
                </a:solidFill>
              </a:rPr>
              <a:t>Cuando el tiempo es igual a eta obtenemos que la Función de Falla :</a:t>
            </a:r>
          </a:p>
        </p:txBody>
      </p:sp>
      <p:sp>
        <p:nvSpPr>
          <p:cNvPr id="6" name="Rectangle 5">
            <a:extLst>
              <a:ext uri="{FF2B5EF4-FFF2-40B4-BE49-F238E27FC236}">
                <a16:creationId xmlns:a16="http://schemas.microsoft.com/office/drawing/2014/main" id="{F70D3B8D-B20D-08E0-E473-3F9C5FD9A862}"/>
              </a:ext>
            </a:extLst>
          </p:cNvPr>
          <p:cNvSpPr/>
          <p:nvPr/>
        </p:nvSpPr>
        <p:spPr>
          <a:xfrm>
            <a:off x="1527828" y="3594970"/>
            <a:ext cx="4435200" cy="795993"/>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CuadroTexto 12">
            <a:extLst>
              <a:ext uri="{FF2B5EF4-FFF2-40B4-BE49-F238E27FC236}">
                <a16:creationId xmlns:a16="http://schemas.microsoft.com/office/drawing/2014/main" id="{9A66E095-A056-D96E-3EEA-9A94E759DCC2}"/>
              </a:ext>
            </a:extLst>
          </p:cNvPr>
          <p:cNvSpPr txBox="1"/>
          <p:nvPr/>
        </p:nvSpPr>
        <p:spPr>
          <a:xfrm>
            <a:off x="0" y="6075368"/>
            <a:ext cx="12192000" cy="523220"/>
          </a:xfrm>
          <a:prstGeom prst="rect">
            <a:avLst/>
          </a:prstGeom>
          <a:noFill/>
        </p:spPr>
        <p:txBody>
          <a:bodyPr wrap="square">
            <a:spAutoFit/>
          </a:bodyPr>
          <a:lstStyle/>
          <a:p>
            <a:pPr algn="ctr"/>
            <a:r>
              <a:rPr lang="es-419" sz="2800" dirty="0">
                <a:solidFill>
                  <a:srgbClr val="942978"/>
                </a:solidFill>
              </a:rPr>
              <a:t>Es decir, esperamos que el 63.2% de la Población esté f.s.</a:t>
            </a:r>
          </a:p>
        </p:txBody>
      </p:sp>
    </p:spTree>
    <p:extLst>
      <p:ext uri="{BB962C8B-B14F-4D97-AF65-F5344CB8AC3E}">
        <p14:creationId xmlns:p14="http://schemas.microsoft.com/office/powerpoint/2010/main" val="1985311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6">
            <a:extLst>
              <a:ext uri="{FF2B5EF4-FFF2-40B4-BE49-F238E27FC236}">
                <a16:creationId xmlns:a16="http://schemas.microsoft.com/office/drawing/2014/main" id="{D773432A-7A5B-8A8C-5BF7-B5DBF2B43C2C}"/>
              </a:ext>
            </a:extLst>
          </p:cNvPr>
          <p:cNvSpPr/>
          <p:nvPr/>
        </p:nvSpPr>
        <p:spPr>
          <a:xfrm>
            <a:off x="2195158" y="1604943"/>
            <a:ext cx="7801684" cy="930443"/>
          </a:xfrm>
          <a:custGeom>
            <a:avLst/>
            <a:gdLst>
              <a:gd name="connsiteX0" fmla="*/ 0 w 5032529"/>
              <a:gd name="connsiteY0" fmla="*/ 0 h 1147734"/>
              <a:gd name="connsiteX1" fmla="*/ 5032529 w 5032529"/>
              <a:gd name="connsiteY1" fmla="*/ 0 h 1147734"/>
              <a:gd name="connsiteX2" fmla="*/ 5032529 w 5032529"/>
              <a:gd name="connsiteY2" fmla="*/ 1147734 h 1147734"/>
              <a:gd name="connsiteX3" fmla="*/ 0 w 5032529"/>
              <a:gd name="connsiteY3" fmla="*/ 1147734 h 1147734"/>
              <a:gd name="connsiteX4" fmla="*/ 0 w 5032529"/>
              <a:gd name="connsiteY4" fmla="*/ 0 h 114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1147734">
                <a:moveTo>
                  <a:pt x="0" y="0"/>
                </a:moveTo>
                <a:lnTo>
                  <a:pt x="5032529" y="0"/>
                </a:lnTo>
                <a:lnTo>
                  <a:pt x="5032529" y="1147734"/>
                </a:lnTo>
                <a:lnTo>
                  <a:pt x="0" y="114773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3"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1244600">
              <a:lnSpc>
                <a:spcPct val="90000"/>
              </a:lnSpc>
              <a:spcBef>
                <a:spcPct val="0"/>
              </a:spcBef>
              <a:spcAft>
                <a:spcPct val="35000"/>
              </a:spcAft>
              <a:buNone/>
            </a:pPr>
            <a:r>
              <a:rPr lang="en-US" altLang="es-CO" sz="2800" dirty="0">
                <a:solidFill>
                  <a:schemeClr val="tx1"/>
                </a:solidFill>
              </a:rPr>
              <a:t>Serial#</a:t>
            </a:r>
          </a:p>
          <a:p>
            <a:pPr marL="0" lvl="0" indent="0" algn="ctr" defTabSz="1244600">
              <a:lnSpc>
                <a:spcPct val="90000"/>
              </a:lnSpc>
              <a:spcBef>
                <a:spcPct val="0"/>
              </a:spcBef>
              <a:spcAft>
                <a:spcPct val="35000"/>
              </a:spcAft>
              <a:buNone/>
            </a:pPr>
            <a:r>
              <a:rPr lang="en-US" altLang="es-CO" sz="2800" dirty="0">
                <a:solidFill>
                  <a:schemeClr val="tx1"/>
                </a:solidFill>
              </a:rPr>
              <a:t>Failure time Min</a:t>
            </a:r>
          </a:p>
          <a:p>
            <a:pPr marL="0" lvl="0" indent="0" algn="ctr" defTabSz="1244600">
              <a:lnSpc>
                <a:spcPct val="90000"/>
              </a:lnSpc>
              <a:spcBef>
                <a:spcPct val="0"/>
              </a:spcBef>
              <a:spcAft>
                <a:spcPct val="35000"/>
              </a:spcAft>
              <a:buNone/>
            </a:pPr>
            <a:r>
              <a:rPr lang="en-US" altLang="es-CO" sz="2800" kern="1200" dirty="0">
                <a:solidFill>
                  <a:schemeClr val="tx1"/>
                </a:solidFill>
              </a:rPr>
              <a:t>R</a:t>
            </a:r>
            <a:r>
              <a:rPr lang="en-US" altLang="es-CO" sz="2800" dirty="0">
                <a:solidFill>
                  <a:schemeClr val="tx1"/>
                </a:solidFill>
              </a:rPr>
              <a:t>emarks</a:t>
            </a:r>
            <a:endParaRPr lang="en-US" altLang="es-CO" sz="2800" kern="1200" dirty="0">
              <a:solidFill>
                <a:schemeClr val="tx1"/>
              </a:solidFill>
            </a:endParaRPr>
          </a:p>
        </p:txBody>
      </p:sp>
      <p:sp>
        <p:nvSpPr>
          <p:cNvPr id="10" name="Freeform: Shape 7">
            <a:extLst>
              <a:ext uri="{FF2B5EF4-FFF2-40B4-BE49-F238E27FC236}">
                <a16:creationId xmlns:a16="http://schemas.microsoft.com/office/drawing/2014/main" id="{EEAF64F4-7CB7-63FB-1D9C-ED2DF3EF19E9}"/>
              </a:ext>
            </a:extLst>
          </p:cNvPr>
          <p:cNvSpPr/>
          <p:nvPr/>
        </p:nvSpPr>
        <p:spPr>
          <a:xfrm>
            <a:off x="2183652" y="2546783"/>
            <a:ext cx="7801684" cy="3309319"/>
          </a:xfrm>
          <a:custGeom>
            <a:avLst/>
            <a:gdLst>
              <a:gd name="connsiteX0" fmla="*/ 0 w 5032529"/>
              <a:gd name="connsiteY0" fmla="*/ 0 h 2494995"/>
              <a:gd name="connsiteX1" fmla="*/ 5032529 w 5032529"/>
              <a:gd name="connsiteY1" fmla="*/ 0 h 2494995"/>
              <a:gd name="connsiteX2" fmla="*/ 5032529 w 5032529"/>
              <a:gd name="connsiteY2" fmla="*/ 2494995 h 2494995"/>
              <a:gd name="connsiteX3" fmla="*/ 0 w 5032529"/>
              <a:gd name="connsiteY3" fmla="*/ 2494995 h 2494995"/>
              <a:gd name="connsiteX4" fmla="*/ 0 w 5032529"/>
              <a:gd name="connsiteY4" fmla="*/ 0 h 249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2494995">
                <a:moveTo>
                  <a:pt x="0" y="0"/>
                </a:moveTo>
                <a:lnTo>
                  <a:pt x="5032529" y="0"/>
                </a:lnTo>
                <a:lnTo>
                  <a:pt x="5032529" y="2494995"/>
                </a:lnTo>
                <a:lnTo>
                  <a:pt x="0" y="2494995"/>
                </a:lnTo>
                <a:lnTo>
                  <a:pt x="0" y="0"/>
                </a:lnTo>
                <a:close/>
              </a:path>
            </a:pathLst>
          </a:custGeom>
          <a:solidFill>
            <a:schemeClr val="accent6">
              <a:lumMod val="75000"/>
            </a:schemeClr>
          </a:solidFill>
          <a:ln>
            <a:no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3" spcCol="1270" anchor="t"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0" lvl="1" algn="ctr" defTabSz="1066800">
              <a:lnSpc>
                <a:spcPct val="90000"/>
              </a:lnSpc>
              <a:spcBef>
                <a:spcPct val="0"/>
              </a:spcBef>
              <a:spcAft>
                <a:spcPct val="15000"/>
              </a:spcAft>
            </a:pPr>
            <a:r>
              <a:rPr lang="en-US" altLang="es-CO" sz="2400" kern="1200" dirty="0">
                <a:solidFill>
                  <a:schemeClr val="accent3">
                    <a:lumMod val="20000"/>
                    <a:lumOff val="80000"/>
                  </a:schemeClr>
                </a:solidFill>
              </a:rPr>
              <a:t>1</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2</a:t>
            </a:r>
          </a:p>
          <a:p>
            <a:pPr marL="0" lvl="1" algn="ctr" defTabSz="1066800">
              <a:lnSpc>
                <a:spcPct val="90000"/>
              </a:lnSpc>
              <a:spcBef>
                <a:spcPct val="0"/>
              </a:spcBef>
              <a:spcAft>
                <a:spcPct val="15000"/>
              </a:spcAft>
            </a:pPr>
            <a:r>
              <a:rPr lang="en-US" altLang="es-CO" sz="2400" kern="1200" dirty="0">
                <a:solidFill>
                  <a:schemeClr val="accent3">
                    <a:lumMod val="20000"/>
                    <a:lumOff val="80000"/>
                  </a:schemeClr>
                </a:solidFill>
              </a:rPr>
              <a:t>3</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4</a:t>
            </a:r>
          </a:p>
          <a:p>
            <a:pPr marL="0" lvl="1" algn="ctr" defTabSz="1066800">
              <a:lnSpc>
                <a:spcPct val="90000"/>
              </a:lnSpc>
              <a:spcBef>
                <a:spcPct val="0"/>
              </a:spcBef>
              <a:spcAft>
                <a:spcPct val="15000"/>
              </a:spcAft>
            </a:pPr>
            <a:r>
              <a:rPr lang="en-US" altLang="es-CO" sz="2400" kern="1200" dirty="0">
                <a:solidFill>
                  <a:schemeClr val="accent3">
                    <a:lumMod val="20000"/>
                    <a:lumOff val="80000"/>
                  </a:schemeClr>
                </a:solidFill>
              </a:rPr>
              <a:t>5</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6</a:t>
            </a:r>
          </a:p>
          <a:p>
            <a:pPr marL="0" lvl="1" algn="ctr" defTabSz="1066800">
              <a:lnSpc>
                <a:spcPct val="90000"/>
              </a:lnSpc>
              <a:spcBef>
                <a:spcPct val="0"/>
              </a:spcBef>
              <a:spcAft>
                <a:spcPct val="15000"/>
              </a:spcAft>
            </a:pPr>
            <a:r>
              <a:rPr lang="en-US" altLang="es-CO" sz="2400" kern="1200" dirty="0">
                <a:solidFill>
                  <a:schemeClr val="accent3">
                    <a:lumMod val="20000"/>
                    <a:lumOff val="80000"/>
                  </a:schemeClr>
                </a:solidFill>
              </a:rPr>
              <a:t>7</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8</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90</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96</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100</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30</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49</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45</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10</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82</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Failure</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Failure</a:t>
            </a:r>
          </a:p>
          <a:p>
            <a:pPr marL="0" lvl="1" algn="ctr" defTabSz="1066800">
              <a:lnSpc>
                <a:spcPct val="90000"/>
              </a:lnSpc>
              <a:spcBef>
                <a:spcPct val="0"/>
              </a:spcBef>
              <a:spcAft>
                <a:spcPct val="15000"/>
              </a:spcAft>
            </a:pPr>
            <a:r>
              <a:rPr lang="en-US" altLang="es-CO" sz="2400" dirty="0">
                <a:solidFill>
                  <a:schemeClr val="accent4"/>
                </a:solidFill>
              </a:rPr>
              <a:t>Flare loose</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Failure</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Failure</a:t>
            </a:r>
          </a:p>
          <a:p>
            <a:pPr marL="0" lvl="1" algn="ctr" defTabSz="1066800">
              <a:lnSpc>
                <a:spcPct val="90000"/>
              </a:lnSpc>
              <a:spcBef>
                <a:spcPct val="0"/>
              </a:spcBef>
              <a:spcAft>
                <a:spcPct val="15000"/>
              </a:spcAft>
            </a:pPr>
            <a:r>
              <a:rPr lang="en-US" altLang="es-CO" sz="2400" dirty="0">
                <a:solidFill>
                  <a:schemeClr val="accent4"/>
                </a:solidFill>
              </a:rPr>
              <a:t>Flare loose</a:t>
            </a:r>
          </a:p>
          <a:p>
            <a:pPr marL="0" lvl="1" algn="ctr" defTabSz="1066800">
              <a:lnSpc>
                <a:spcPct val="90000"/>
              </a:lnSpc>
              <a:spcBef>
                <a:spcPct val="0"/>
              </a:spcBef>
              <a:spcAft>
                <a:spcPct val="15000"/>
              </a:spcAft>
            </a:pPr>
            <a:r>
              <a:rPr lang="en-US" altLang="es-CO" sz="2400" dirty="0">
                <a:solidFill>
                  <a:schemeClr val="accent4"/>
                </a:solidFill>
              </a:rPr>
              <a:t>Lug Failed</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Failure</a:t>
            </a:r>
          </a:p>
        </p:txBody>
      </p:sp>
      <p:sp>
        <p:nvSpPr>
          <p:cNvPr id="7" name="Título 1">
            <a:extLst>
              <a:ext uri="{FF2B5EF4-FFF2-40B4-BE49-F238E27FC236}">
                <a16:creationId xmlns:a16="http://schemas.microsoft.com/office/drawing/2014/main" id="{44CC5E27-8ABF-FA04-7EB9-B9807D8F414D}"/>
              </a:ext>
            </a:extLst>
          </p:cNvPr>
          <p:cNvSpPr>
            <a:spLocks noGrp="1"/>
          </p:cNvSpPr>
          <p:nvPr>
            <p:ph type="ctrTitle"/>
          </p:nvPr>
        </p:nvSpPr>
        <p:spPr>
          <a:xfrm>
            <a:off x="230745" y="310772"/>
            <a:ext cx="11167940" cy="858982"/>
          </a:xfrm>
        </p:spPr>
        <p:txBody>
          <a:bodyPr/>
          <a:lstStyle/>
          <a:p>
            <a:r>
              <a:rPr lang="es-MX" sz="3200" dirty="0"/>
              <a:t>Ejemplo</a:t>
            </a:r>
            <a:r>
              <a:rPr lang="es-MX" dirty="0"/>
              <a:t>: </a:t>
            </a:r>
            <a:br>
              <a:rPr lang="es-MX" dirty="0"/>
            </a:br>
            <a:r>
              <a:rPr lang="es-MX" dirty="0"/>
              <a:t>Modelando Falla de un Tipo de Remache</a:t>
            </a:r>
          </a:p>
        </p:txBody>
      </p:sp>
    </p:spTree>
    <p:extLst>
      <p:ext uri="{BB962C8B-B14F-4D97-AF65-F5344CB8AC3E}">
        <p14:creationId xmlns:p14="http://schemas.microsoft.com/office/powerpoint/2010/main" val="1833194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6">
            <a:extLst>
              <a:ext uri="{FF2B5EF4-FFF2-40B4-BE49-F238E27FC236}">
                <a16:creationId xmlns:a16="http://schemas.microsoft.com/office/drawing/2014/main" id="{D773432A-7A5B-8A8C-5BF7-B5DBF2B43C2C}"/>
              </a:ext>
            </a:extLst>
          </p:cNvPr>
          <p:cNvSpPr/>
          <p:nvPr/>
        </p:nvSpPr>
        <p:spPr>
          <a:xfrm>
            <a:off x="2195158" y="1604943"/>
            <a:ext cx="7801684" cy="930443"/>
          </a:xfrm>
          <a:custGeom>
            <a:avLst/>
            <a:gdLst>
              <a:gd name="connsiteX0" fmla="*/ 0 w 5032529"/>
              <a:gd name="connsiteY0" fmla="*/ 0 h 1147734"/>
              <a:gd name="connsiteX1" fmla="*/ 5032529 w 5032529"/>
              <a:gd name="connsiteY1" fmla="*/ 0 h 1147734"/>
              <a:gd name="connsiteX2" fmla="*/ 5032529 w 5032529"/>
              <a:gd name="connsiteY2" fmla="*/ 1147734 h 1147734"/>
              <a:gd name="connsiteX3" fmla="*/ 0 w 5032529"/>
              <a:gd name="connsiteY3" fmla="*/ 1147734 h 1147734"/>
              <a:gd name="connsiteX4" fmla="*/ 0 w 5032529"/>
              <a:gd name="connsiteY4" fmla="*/ 0 h 114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1147734">
                <a:moveTo>
                  <a:pt x="0" y="0"/>
                </a:moveTo>
                <a:lnTo>
                  <a:pt x="5032529" y="0"/>
                </a:lnTo>
                <a:lnTo>
                  <a:pt x="5032529" y="1147734"/>
                </a:lnTo>
                <a:lnTo>
                  <a:pt x="0" y="114773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3"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1244600">
              <a:lnSpc>
                <a:spcPct val="90000"/>
              </a:lnSpc>
              <a:spcBef>
                <a:spcPct val="0"/>
              </a:spcBef>
              <a:spcAft>
                <a:spcPct val="35000"/>
              </a:spcAft>
              <a:buNone/>
            </a:pPr>
            <a:r>
              <a:rPr lang="en-US" altLang="es-CO" sz="2800" dirty="0">
                <a:solidFill>
                  <a:schemeClr val="tx1"/>
                </a:solidFill>
              </a:rPr>
              <a:t>Serial#</a:t>
            </a:r>
          </a:p>
          <a:p>
            <a:pPr marL="0" lvl="0" indent="0" algn="ctr" defTabSz="1244600">
              <a:lnSpc>
                <a:spcPct val="90000"/>
              </a:lnSpc>
              <a:spcBef>
                <a:spcPct val="0"/>
              </a:spcBef>
              <a:spcAft>
                <a:spcPct val="35000"/>
              </a:spcAft>
              <a:buNone/>
            </a:pPr>
            <a:r>
              <a:rPr lang="en-US" altLang="es-CO" sz="2800" dirty="0">
                <a:solidFill>
                  <a:schemeClr val="tx1"/>
                </a:solidFill>
              </a:rPr>
              <a:t>Failure time Min</a:t>
            </a:r>
          </a:p>
          <a:p>
            <a:pPr marL="0" lvl="0" indent="0" algn="ctr" defTabSz="1244600">
              <a:lnSpc>
                <a:spcPct val="90000"/>
              </a:lnSpc>
              <a:spcBef>
                <a:spcPct val="0"/>
              </a:spcBef>
              <a:spcAft>
                <a:spcPct val="35000"/>
              </a:spcAft>
              <a:buNone/>
            </a:pPr>
            <a:r>
              <a:rPr lang="en-US" altLang="es-CO" sz="2800" kern="1200" dirty="0">
                <a:solidFill>
                  <a:schemeClr val="tx1"/>
                </a:solidFill>
              </a:rPr>
              <a:t>R</a:t>
            </a:r>
            <a:r>
              <a:rPr lang="en-US" altLang="es-CO" sz="2800" dirty="0">
                <a:solidFill>
                  <a:schemeClr val="tx1"/>
                </a:solidFill>
              </a:rPr>
              <a:t>emarks</a:t>
            </a:r>
            <a:endParaRPr lang="en-US" altLang="es-CO" sz="2800" kern="1200" dirty="0">
              <a:solidFill>
                <a:schemeClr val="tx1"/>
              </a:solidFill>
            </a:endParaRPr>
          </a:p>
        </p:txBody>
      </p:sp>
      <p:sp>
        <p:nvSpPr>
          <p:cNvPr id="10" name="Freeform: Shape 7">
            <a:extLst>
              <a:ext uri="{FF2B5EF4-FFF2-40B4-BE49-F238E27FC236}">
                <a16:creationId xmlns:a16="http://schemas.microsoft.com/office/drawing/2014/main" id="{EEAF64F4-7CB7-63FB-1D9C-ED2DF3EF19E9}"/>
              </a:ext>
            </a:extLst>
          </p:cNvPr>
          <p:cNvSpPr/>
          <p:nvPr/>
        </p:nvSpPr>
        <p:spPr>
          <a:xfrm>
            <a:off x="2183652" y="2546783"/>
            <a:ext cx="7801684" cy="3309319"/>
          </a:xfrm>
          <a:custGeom>
            <a:avLst/>
            <a:gdLst>
              <a:gd name="connsiteX0" fmla="*/ 0 w 5032529"/>
              <a:gd name="connsiteY0" fmla="*/ 0 h 2494995"/>
              <a:gd name="connsiteX1" fmla="*/ 5032529 w 5032529"/>
              <a:gd name="connsiteY1" fmla="*/ 0 h 2494995"/>
              <a:gd name="connsiteX2" fmla="*/ 5032529 w 5032529"/>
              <a:gd name="connsiteY2" fmla="*/ 2494995 h 2494995"/>
              <a:gd name="connsiteX3" fmla="*/ 0 w 5032529"/>
              <a:gd name="connsiteY3" fmla="*/ 2494995 h 2494995"/>
              <a:gd name="connsiteX4" fmla="*/ 0 w 5032529"/>
              <a:gd name="connsiteY4" fmla="*/ 0 h 249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2494995">
                <a:moveTo>
                  <a:pt x="0" y="0"/>
                </a:moveTo>
                <a:lnTo>
                  <a:pt x="5032529" y="0"/>
                </a:lnTo>
                <a:lnTo>
                  <a:pt x="5032529" y="2494995"/>
                </a:lnTo>
                <a:lnTo>
                  <a:pt x="0" y="2494995"/>
                </a:lnTo>
                <a:lnTo>
                  <a:pt x="0" y="0"/>
                </a:lnTo>
                <a:close/>
              </a:path>
            </a:pathLst>
          </a:custGeom>
          <a:solidFill>
            <a:schemeClr val="accent6">
              <a:lumMod val="75000"/>
            </a:schemeClr>
          </a:solidFill>
          <a:ln>
            <a:no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3" spcCol="1270" anchor="t"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0" lvl="1" algn="ctr" defTabSz="1066800">
              <a:lnSpc>
                <a:spcPct val="90000"/>
              </a:lnSpc>
              <a:spcBef>
                <a:spcPct val="0"/>
              </a:spcBef>
              <a:spcAft>
                <a:spcPct val="15000"/>
              </a:spcAft>
            </a:pPr>
            <a:r>
              <a:rPr lang="en-US" altLang="es-CO" sz="2400" kern="1200" dirty="0">
                <a:solidFill>
                  <a:schemeClr val="accent3">
                    <a:lumMod val="20000"/>
                    <a:lumOff val="80000"/>
                  </a:schemeClr>
                </a:solidFill>
              </a:rPr>
              <a:t>1</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2</a:t>
            </a:r>
          </a:p>
          <a:p>
            <a:pPr marL="0" lvl="1" algn="ctr" defTabSz="1066800">
              <a:lnSpc>
                <a:spcPct val="90000"/>
              </a:lnSpc>
              <a:spcBef>
                <a:spcPct val="0"/>
              </a:spcBef>
              <a:spcAft>
                <a:spcPct val="15000"/>
              </a:spcAft>
            </a:pPr>
            <a:r>
              <a:rPr lang="en-US" altLang="es-CO" sz="2400" kern="1200" dirty="0">
                <a:solidFill>
                  <a:schemeClr val="accent3">
                    <a:lumMod val="20000"/>
                    <a:lumOff val="80000"/>
                  </a:schemeClr>
                </a:solidFill>
              </a:rPr>
              <a:t>3</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4</a:t>
            </a:r>
          </a:p>
          <a:p>
            <a:pPr marL="0" lvl="1" algn="ctr" defTabSz="1066800">
              <a:lnSpc>
                <a:spcPct val="90000"/>
              </a:lnSpc>
              <a:spcBef>
                <a:spcPct val="0"/>
              </a:spcBef>
              <a:spcAft>
                <a:spcPct val="15000"/>
              </a:spcAft>
            </a:pPr>
            <a:r>
              <a:rPr lang="en-US" altLang="es-CO" sz="2400" kern="1200" dirty="0">
                <a:solidFill>
                  <a:schemeClr val="accent3">
                    <a:lumMod val="20000"/>
                    <a:lumOff val="80000"/>
                  </a:schemeClr>
                </a:solidFill>
              </a:rPr>
              <a:t>5</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6</a:t>
            </a:r>
          </a:p>
          <a:p>
            <a:pPr marL="0" lvl="1" algn="ctr" defTabSz="1066800">
              <a:lnSpc>
                <a:spcPct val="90000"/>
              </a:lnSpc>
              <a:spcBef>
                <a:spcPct val="0"/>
              </a:spcBef>
              <a:spcAft>
                <a:spcPct val="15000"/>
              </a:spcAft>
            </a:pPr>
            <a:r>
              <a:rPr lang="en-US" altLang="es-CO" sz="2400" kern="1200" dirty="0">
                <a:solidFill>
                  <a:schemeClr val="accent3">
                    <a:lumMod val="20000"/>
                    <a:lumOff val="80000"/>
                  </a:schemeClr>
                </a:solidFill>
              </a:rPr>
              <a:t>7</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8</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90</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96</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100</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30</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49</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45</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10</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82</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Failure</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Failure</a:t>
            </a:r>
          </a:p>
          <a:p>
            <a:pPr marL="0" lvl="1" algn="ctr" defTabSz="1066800">
              <a:lnSpc>
                <a:spcPct val="90000"/>
              </a:lnSpc>
              <a:spcBef>
                <a:spcPct val="0"/>
              </a:spcBef>
              <a:spcAft>
                <a:spcPct val="15000"/>
              </a:spcAft>
            </a:pPr>
            <a:r>
              <a:rPr lang="en-US" altLang="es-CO" sz="2400" dirty="0">
                <a:solidFill>
                  <a:schemeClr val="accent4"/>
                </a:solidFill>
              </a:rPr>
              <a:t>Flare loose</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Failure</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Failure</a:t>
            </a:r>
          </a:p>
          <a:p>
            <a:pPr marL="0" lvl="1" algn="ctr" defTabSz="1066800">
              <a:lnSpc>
                <a:spcPct val="90000"/>
              </a:lnSpc>
              <a:spcBef>
                <a:spcPct val="0"/>
              </a:spcBef>
              <a:spcAft>
                <a:spcPct val="15000"/>
              </a:spcAft>
            </a:pPr>
            <a:r>
              <a:rPr lang="en-US" altLang="es-CO" sz="2400" dirty="0">
                <a:solidFill>
                  <a:schemeClr val="accent4"/>
                </a:solidFill>
              </a:rPr>
              <a:t>Flare loose</a:t>
            </a:r>
          </a:p>
          <a:p>
            <a:pPr marL="0" lvl="1" algn="ctr" defTabSz="1066800">
              <a:lnSpc>
                <a:spcPct val="90000"/>
              </a:lnSpc>
              <a:spcBef>
                <a:spcPct val="0"/>
              </a:spcBef>
              <a:spcAft>
                <a:spcPct val="15000"/>
              </a:spcAft>
            </a:pPr>
            <a:r>
              <a:rPr lang="en-US" altLang="es-CO" sz="2400" dirty="0">
                <a:solidFill>
                  <a:schemeClr val="accent4"/>
                </a:solidFill>
              </a:rPr>
              <a:t>Lug Failed</a:t>
            </a:r>
          </a:p>
          <a:p>
            <a:pPr marL="0" lvl="1" algn="ctr" defTabSz="1066800">
              <a:lnSpc>
                <a:spcPct val="90000"/>
              </a:lnSpc>
              <a:spcBef>
                <a:spcPct val="0"/>
              </a:spcBef>
              <a:spcAft>
                <a:spcPct val="15000"/>
              </a:spcAft>
            </a:pPr>
            <a:r>
              <a:rPr lang="en-US" altLang="es-CO" sz="2400" dirty="0">
                <a:solidFill>
                  <a:schemeClr val="accent3">
                    <a:lumMod val="20000"/>
                    <a:lumOff val="80000"/>
                  </a:schemeClr>
                </a:solidFill>
              </a:rPr>
              <a:t>Failure</a:t>
            </a:r>
          </a:p>
        </p:txBody>
      </p:sp>
      <p:sp>
        <p:nvSpPr>
          <p:cNvPr id="7" name="Título 1">
            <a:extLst>
              <a:ext uri="{FF2B5EF4-FFF2-40B4-BE49-F238E27FC236}">
                <a16:creationId xmlns:a16="http://schemas.microsoft.com/office/drawing/2014/main" id="{44CC5E27-8ABF-FA04-7EB9-B9807D8F414D}"/>
              </a:ext>
            </a:extLst>
          </p:cNvPr>
          <p:cNvSpPr>
            <a:spLocks noGrp="1"/>
          </p:cNvSpPr>
          <p:nvPr>
            <p:ph type="ctrTitle"/>
          </p:nvPr>
        </p:nvSpPr>
        <p:spPr>
          <a:xfrm>
            <a:off x="230745" y="310772"/>
            <a:ext cx="11167940" cy="858982"/>
          </a:xfrm>
        </p:spPr>
        <p:txBody>
          <a:bodyPr/>
          <a:lstStyle/>
          <a:p>
            <a:r>
              <a:rPr lang="es-MX" sz="3200" dirty="0"/>
              <a:t>Ejemplo</a:t>
            </a:r>
            <a:r>
              <a:rPr lang="es-MX" dirty="0"/>
              <a:t>: </a:t>
            </a:r>
            <a:br>
              <a:rPr lang="es-MX" dirty="0"/>
            </a:br>
            <a:r>
              <a:rPr lang="es-MX" dirty="0"/>
              <a:t>Modelando Falla de un Tipo de Remache</a:t>
            </a:r>
          </a:p>
        </p:txBody>
      </p:sp>
      <p:sp>
        <p:nvSpPr>
          <p:cNvPr id="2" name="Left Arrow 1">
            <a:extLst>
              <a:ext uri="{FF2B5EF4-FFF2-40B4-BE49-F238E27FC236}">
                <a16:creationId xmlns:a16="http://schemas.microsoft.com/office/drawing/2014/main" id="{14CB8020-C0AB-DEA3-6508-C1BAA6628840}"/>
              </a:ext>
            </a:extLst>
          </p:cNvPr>
          <p:cNvSpPr/>
          <p:nvPr/>
        </p:nvSpPr>
        <p:spPr>
          <a:xfrm>
            <a:off x="9695145" y="3429000"/>
            <a:ext cx="1841326" cy="450937"/>
          </a:xfrm>
          <a:prstGeom prst="leftArrow">
            <a:avLst>
              <a:gd name="adj1" fmla="val 72222"/>
              <a:gd name="adj2" fmla="val 50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dirty="0"/>
              <a:t>Suspensión</a:t>
            </a:r>
          </a:p>
        </p:txBody>
      </p:sp>
      <p:sp>
        <p:nvSpPr>
          <p:cNvPr id="3" name="Left Arrow 2">
            <a:extLst>
              <a:ext uri="{FF2B5EF4-FFF2-40B4-BE49-F238E27FC236}">
                <a16:creationId xmlns:a16="http://schemas.microsoft.com/office/drawing/2014/main" id="{E3DD5E5C-1F2D-67DC-DD56-C00BE5713307}"/>
              </a:ext>
            </a:extLst>
          </p:cNvPr>
          <p:cNvSpPr/>
          <p:nvPr/>
        </p:nvSpPr>
        <p:spPr>
          <a:xfrm>
            <a:off x="9695145" y="4536685"/>
            <a:ext cx="1841326" cy="450937"/>
          </a:xfrm>
          <a:prstGeom prst="leftArrow">
            <a:avLst>
              <a:gd name="adj1" fmla="val 72222"/>
              <a:gd name="adj2" fmla="val 50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dirty="0"/>
              <a:t>Suspensión</a:t>
            </a:r>
          </a:p>
        </p:txBody>
      </p:sp>
      <p:sp>
        <p:nvSpPr>
          <p:cNvPr id="4" name="Left Arrow 3">
            <a:extLst>
              <a:ext uri="{FF2B5EF4-FFF2-40B4-BE49-F238E27FC236}">
                <a16:creationId xmlns:a16="http://schemas.microsoft.com/office/drawing/2014/main" id="{FA0F2C73-D5F6-3E3D-F5DB-27B8719CA058}"/>
              </a:ext>
            </a:extLst>
          </p:cNvPr>
          <p:cNvSpPr/>
          <p:nvPr/>
        </p:nvSpPr>
        <p:spPr>
          <a:xfrm>
            <a:off x="9695145" y="5027588"/>
            <a:ext cx="1841326" cy="450937"/>
          </a:xfrm>
          <a:prstGeom prst="leftArrow">
            <a:avLst>
              <a:gd name="adj1" fmla="val 72222"/>
              <a:gd name="adj2" fmla="val 50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dirty="0"/>
              <a:t>Suspensión</a:t>
            </a:r>
          </a:p>
        </p:txBody>
      </p:sp>
    </p:spTree>
    <p:extLst>
      <p:ext uri="{BB962C8B-B14F-4D97-AF65-F5344CB8AC3E}">
        <p14:creationId xmlns:p14="http://schemas.microsoft.com/office/powerpoint/2010/main" val="3243987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p:txBody>
          <a:bodyPr/>
          <a:lstStyle/>
          <a:p>
            <a:pPr marL="342900" indent="-342900">
              <a:buFont typeface="Arial" panose="020B0604020202020204" pitchFamily="34" charset="0"/>
              <a:buChar char="•"/>
            </a:pPr>
            <a:r>
              <a:rPr lang="es-ES" dirty="0"/>
              <a:t>Datos clasificados que ignoran las suspensiones</a:t>
            </a:r>
            <a:endParaRPr lang="es-MX" dirty="0"/>
          </a:p>
        </p:txBody>
      </p:sp>
      <p:sp>
        <p:nvSpPr>
          <p:cNvPr id="4" name="Freeform: Shape 10">
            <a:extLst>
              <a:ext uri="{FF2B5EF4-FFF2-40B4-BE49-F238E27FC236}">
                <a16:creationId xmlns:a16="http://schemas.microsoft.com/office/drawing/2014/main" id="{954E87C5-4A6E-7E2C-60EA-227B8820C0B4}"/>
              </a:ext>
            </a:extLst>
          </p:cNvPr>
          <p:cNvSpPr/>
          <p:nvPr/>
        </p:nvSpPr>
        <p:spPr>
          <a:xfrm>
            <a:off x="238518" y="2487159"/>
            <a:ext cx="7801684" cy="930443"/>
          </a:xfrm>
          <a:custGeom>
            <a:avLst/>
            <a:gdLst>
              <a:gd name="connsiteX0" fmla="*/ 0 w 5032529"/>
              <a:gd name="connsiteY0" fmla="*/ 0 h 1147734"/>
              <a:gd name="connsiteX1" fmla="*/ 5032529 w 5032529"/>
              <a:gd name="connsiteY1" fmla="*/ 0 h 1147734"/>
              <a:gd name="connsiteX2" fmla="*/ 5032529 w 5032529"/>
              <a:gd name="connsiteY2" fmla="*/ 1147734 h 1147734"/>
              <a:gd name="connsiteX3" fmla="*/ 0 w 5032529"/>
              <a:gd name="connsiteY3" fmla="*/ 1147734 h 1147734"/>
              <a:gd name="connsiteX4" fmla="*/ 0 w 5032529"/>
              <a:gd name="connsiteY4" fmla="*/ 0 h 114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1147734">
                <a:moveTo>
                  <a:pt x="0" y="0"/>
                </a:moveTo>
                <a:lnTo>
                  <a:pt x="5032529" y="0"/>
                </a:lnTo>
                <a:lnTo>
                  <a:pt x="5032529" y="1147734"/>
                </a:lnTo>
                <a:lnTo>
                  <a:pt x="0" y="114773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3"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1244600">
              <a:lnSpc>
                <a:spcPct val="90000"/>
              </a:lnSpc>
              <a:spcBef>
                <a:spcPct val="0"/>
              </a:spcBef>
              <a:spcAft>
                <a:spcPct val="35000"/>
              </a:spcAft>
              <a:buNone/>
            </a:pPr>
            <a:r>
              <a:rPr lang="en-US" altLang="es-CO" sz="2800" dirty="0">
                <a:solidFill>
                  <a:schemeClr val="tx1"/>
                </a:solidFill>
              </a:rPr>
              <a:t>Order#</a:t>
            </a:r>
          </a:p>
          <a:p>
            <a:pPr marL="0" lvl="0" indent="0" algn="ctr" defTabSz="1244600">
              <a:lnSpc>
                <a:spcPct val="90000"/>
              </a:lnSpc>
              <a:spcBef>
                <a:spcPct val="0"/>
              </a:spcBef>
              <a:spcAft>
                <a:spcPct val="35000"/>
              </a:spcAft>
              <a:buNone/>
            </a:pPr>
            <a:r>
              <a:rPr lang="en-US" altLang="es-CO" sz="2800" dirty="0">
                <a:solidFill>
                  <a:schemeClr val="tx1"/>
                </a:solidFill>
              </a:rPr>
              <a:t>Failure time</a:t>
            </a:r>
          </a:p>
          <a:p>
            <a:pPr marL="0" lvl="0" indent="0" algn="ctr" defTabSz="1244600">
              <a:lnSpc>
                <a:spcPct val="90000"/>
              </a:lnSpc>
              <a:spcBef>
                <a:spcPct val="0"/>
              </a:spcBef>
              <a:spcAft>
                <a:spcPct val="35000"/>
              </a:spcAft>
              <a:buNone/>
            </a:pPr>
            <a:r>
              <a:rPr lang="en-US" altLang="es-CO" sz="2800" dirty="0">
                <a:solidFill>
                  <a:schemeClr val="tx1"/>
                </a:solidFill>
              </a:rPr>
              <a:t>Median Ranks</a:t>
            </a:r>
            <a:endParaRPr lang="en-US" altLang="es-CO" sz="2800" kern="1200" dirty="0">
              <a:solidFill>
                <a:schemeClr val="tx1"/>
              </a:solidFill>
            </a:endParaRPr>
          </a:p>
        </p:txBody>
      </p:sp>
      <p:sp>
        <p:nvSpPr>
          <p:cNvPr id="5" name="Freeform: Shape 11">
            <a:extLst>
              <a:ext uri="{FF2B5EF4-FFF2-40B4-BE49-F238E27FC236}">
                <a16:creationId xmlns:a16="http://schemas.microsoft.com/office/drawing/2014/main" id="{8DFD87C4-11A8-1572-BE7C-B56F62477C45}"/>
              </a:ext>
            </a:extLst>
          </p:cNvPr>
          <p:cNvSpPr/>
          <p:nvPr/>
        </p:nvSpPr>
        <p:spPr>
          <a:xfrm>
            <a:off x="227012" y="3429000"/>
            <a:ext cx="7801684" cy="2290520"/>
          </a:xfrm>
          <a:custGeom>
            <a:avLst/>
            <a:gdLst>
              <a:gd name="connsiteX0" fmla="*/ 0 w 5032529"/>
              <a:gd name="connsiteY0" fmla="*/ 0 h 2494995"/>
              <a:gd name="connsiteX1" fmla="*/ 5032529 w 5032529"/>
              <a:gd name="connsiteY1" fmla="*/ 0 h 2494995"/>
              <a:gd name="connsiteX2" fmla="*/ 5032529 w 5032529"/>
              <a:gd name="connsiteY2" fmla="*/ 2494995 h 2494995"/>
              <a:gd name="connsiteX3" fmla="*/ 0 w 5032529"/>
              <a:gd name="connsiteY3" fmla="*/ 2494995 h 2494995"/>
              <a:gd name="connsiteX4" fmla="*/ 0 w 5032529"/>
              <a:gd name="connsiteY4" fmla="*/ 0 h 249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2494995">
                <a:moveTo>
                  <a:pt x="0" y="0"/>
                </a:moveTo>
                <a:lnTo>
                  <a:pt x="5032529" y="0"/>
                </a:lnTo>
                <a:lnTo>
                  <a:pt x="5032529" y="2494995"/>
                </a:lnTo>
                <a:lnTo>
                  <a:pt x="0" y="2494995"/>
                </a:lnTo>
                <a:lnTo>
                  <a:pt x="0" y="0"/>
                </a:lnTo>
                <a:close/>
              </a:path>
            </a:pathLst>
          </a:custGeom>
          <a:solidFill>
            <a:schemeClr val="accent6">
              <a:lumMod val="75000"/>
            </a:schemeClr>
          </a:solidFill>
          <a:ln>
            <a:no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3" spcCol="1270" anchor="t"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0" lvl="1" algn="ctr" defTabSz="1066800">
              <a:lnSpc>
                <a:spcPct val="90000"/>
              </a:lnSpc>
              <a:spcBef>
                <a:spcPct val="0"/>
              </a:spcBef>
              <a:spcAft>
                <a:spcPct val="15000"/>
              </a:spcAft>
            </a:pPr>
            <a:r>
              <a:rPr lang="en-US" altLang="es-CO" sz="2400" kern="1200" dirty="0">
                <a:solidFill>
                  <a:schemeClr val="bg1"/>
                </a:solidFill>
              </a:rPr>
              <a:t>1</a:t>
            </a:r>
          </a:p>
          <a:p>
            <a:pPr marL="0" lvl="1" algn="ctr" defTabSz="1066800">
              <a:lnSpc>
                <a:spcPct val="90000"/>
              </a:lnSpc>
              <a:spcBef>
                <a:spcPct val="0"/>
              </a:spcBef>
              <a:spcAft>
                <a:spcPct val="15000"/>
              </a:spcAft>
            </a:pPr>
            <a:r>
              <a:rPr lang="en-US" altLang="es-CO" sz="2400" dirty="0">
                <a:solidFill>
                  <a:schemeClr val="bg1"/>
                </a:solidFill>
              </a:rPr>
              <a:t>2</a:t>
            </a:r>
          </a:p>
          <a:p>
            <a:pPr marL="0" lvl="1" algn="ctr" defTabSz="1066800">
              <a:lnSpc>
                <a:spcPct val="90000"/>
              </a:lnSpc>
              <a:spcBef>
                <a:spcPct val="0"/>
              </a:spcBef>
              <a:spcAft>
                <a:spcPct val="15000"/>
              </a:spcAft>
            </a:pPr>
            <a:r>
              <a:rPr lang="en-US" altLang="es-CO" sz="2400" kern="1200" dirty="0">
                <a:solidFill>
                  <a:schemeClr val="bg1"/>
                </a:solidFill>
              </a:rPr>
              <a:t>3</a:t>
            </a:r>
          </a:p>
          <a:p>
            <a:pPr marL="0" lvl="1" algn="ctr" defTabSz="1066800">
              <a:lnSpc>
                <a:spcPct val="90000"/>
              </a:lnSpc>
              <a:spcBef>
                <a:spcPct val="0"/>
              </a:spcBef>
              <a:spcAft>
                <a:spcPct val="15000"/>
              </a:spcAft>
            </a:pPr>
            <a:r>
              <a:rPr lang="en-US" altLang="es-CO" sz="2400" dirty="0">
                <a:solidFill>
                  <a:schemeClr val="bg1"/>
                </a:solidFill>
              </a:rPr>
              <a:t>4</a:t>
            </a:r>
          </a:p>
          <a:p>
            <a:pPr marL="0" lvl="1" algn="ctr" defTabSz="1066800">
              <a:lnSpc>
                <a:spcPct val="90000"/>
              </a:lnSpc>
              <a:spcBef>
                <a:spcPct val="0"/>
              </a:spcBef>
              <a:spcAft>
                <a:spcPct val="15000"/>
              </a:spcAft>
            </a:pPr>
            <a:r>
              <a:rPr lang="en-US" altLang="es-CO" sz="2400" kern="1200" dirty="0">
                <a:solidFill>
                  <a:schemeClr val="bg1"/>
                </a:solidFill>
              </a:rPr>
              <a:t>5</a:t>
            </a:r>
          </a:p>
          <a:p>
            <a:pPr marL="0" lvl="1" algn="ctr" defTabSz="1066800">
              <a:lnSpc>
                <a:spcPct val="90000"/>
              </a:lnSpc>
              <a:spcBef>
                <a:spcPct val="0"/>
              </a:spcBef>
              <a:spcAft>
                <a:spcPct val="15000"/>
              </a:spcAft>
            </a:pPr>
            <a:r>
              <a:rPr lang="en-US" altLang="es-CO" sz="2400" dirty="0">
                <a:solidFill>
                  <a:schemeClr val="bg1"/>
                </a:solidFill>
              </a:rPr>
              <a:t>30</a:t>
            </a:r>
          </a:p>
          <a:p>
            <a:pPr marL="0" lvl="1" algn="ctr" defTabSz="1066800">
              <a:lnSpc>
                <a:spcPct val="90000"/>
              </a:lnSpc>
              <a:spcBef>
                <a:spcPct val="0"/>
              </a:spcBef>
              <a:spcAft>
                <a:spcPct val="15000"/>
              </a:spcAft>
            </a:pPr>
            <a:r>
              <a:rPr lang="en-US" altLang="es-CO" sz="2400" dirty="0">
                <a:solidFill>
                  <a:schemeClr val="bg1"/>
                </a:solidFill>
              </a:rPr>
              <a:t>49</a:t>
            </a:r>
          </a:p>
          <a:p>
            <a:pPr marL="0" lvl="1" algn="ctr" defTabSz="1066800">
              <a:lnSpc>
                <a:spcPct val="90000"/>
              </a:lnSpc>
              <a:spcBef>
                <a:spcPct val="0"/>
              </a:spcBef>
              <a:spcAft>
                <a:spcPct val="15000"/>
              </a:spcAft>
            </a:pPr>
            <a:r>
              <a:rPr lang="en-US" altLang="es-CO" sz="2400" dirty="0">
                <a:solidFill>
                  <a:schemeClr val="bg1"/>
                </a:solidFill>
              </a:rPr>
              <a:t>82</a:t>
            </a:r>
          </a:p>
          <a:p>
            <a:pPr marL="0" lvl="1" algn="ctr" defTabSz="1066800">
              <a:lnSpc>
                <a:spcPct val="90000"/>
              </a:lnSpc>
              <a:spcBef>
                <a:spcPct val="0"/>
              </a:spcBef>
              <a:spcAft>
                <a:spcPct val="15000"/>
              </a:spcAft>
            </a:pPr>
            <a:r>
              <a:rPr lang="en-US" altLang="es-CO" sz="2400" dirty="0">
                <a:solidFill>
                  <a:schemeClr val="bg1"/>
                </a:solidFill>
              </a:rPr>
              <a:t>90</a:t>
            </a:r>
          </a:p>
          <a:p>
            <a:pPr marL="0" lvl="1" algn="ctr" defTabSz="1066800">
              <a:lnSpc>
                <a:spcPct val="90000"/>
              </a:lnSpc>
              <a:spcBef>
                <a:spcPct val="0"/>
              </a:spcBef>
              <a:spcAft>
                <a:spcPct val="15000"/>
              </a:spcAft>
            </a:pPr>
            <a:r>
              <a:rPr lang="en-US" altLang="es-CO" sz="2400" dirty="0">
                <a:solidFill>
                  <a:schemeClr val="bg1"/>
                </a:solidFill>
              </a:rPr>
              <a:t>96</a:t>
            </a:r>
          </a:p>
          <a:p>
            <a:pPr marL="0" lvl="1" algn="ctr" defTabSz="1066800">
              <a:lnSpc>
                <a:spcPct val="90000"/>
              </a:lnSpc>
              <a:spcBef>
                <a:spcPct val="0"/>
              </a:spcBef>
              <a:spcAft>
                <a:spcPct val="15000"/>
              </a:spcAft>
            </a:pPr>
            <a:r>
              <a:rPr lang="en-US" altLang="es-CO" sz="2400" dirty="0">
                <a:solidFill>
                  <a:schemeClr val="bg1"/>
                </a:solidFill>
              </a:rPr>
              <a:t>12.94%</a:t>
            </a:r>
          </a:p>
          <a:p>
            <a:pPr marL="0" lvl="1" algn="ctr" defTabSz="1066800">
              <a:lnSpc>
                <a:spcPct val="90000"/>
              </a:lnSpc>
              <a:spcBef>
                <a:spcPct val="0"/>
              </a:spcBef>
              <a:spcAft>
                <a:spcPct val="15000"/>
              </a:spcAft>
            </a:pPr>
            <a:r>
              <a:rPr lang="en-US" altLang="es-CO" sz="2400" dirty="0">
                <a:solidFill>
                  <a:schemeClr val="bg1"/>
                </a:solidFill>
              </a:rPr>
              <a:t>31.38</a:t>
            </a:r>
          </a:p>
          <a:p>
            <a:pPr marL="0" lvl="1" algn="ctr" defTabSz="1066800">
              <a:lnSpc>
                <a:spcPct val="90000"/>
              </a:lnSpc>
              <a:spcBef>
                <a:spcPct val="0"/>
              </a:spcBef>
              <a:spcAft>
                <a:spcPct val="15000"/>
              </a:spcAft>
            </a:pPr>
            <a:r>
              <a:rPr lang="en-US" altLang="es-CO" sz="2400" dirty="0">
                <a:solidFill>
                  <a:schemeClr val="bg1"/>
                </a:solidFill>
              </a:rPr>
              <a:t>50.00</a:t>
            </a:r>
          </a:p>
          <a:p>
            <a:pPr marL="0" lvl="1" algn="ctr" defTabSz="1066800">
              <a:lnSpc>
                <a:spcPct val="90000"/>
              </a:lnSpc>
              <a:spcBef>
                <a:spcPct val="0"/>
              </a:spcBef>
              <a:spcAft>
                <a:spcPct val="15000"/>
              </a:spcAft>
            </a:pPr>
            <a:r>
              <a:rPr lang="en-US" altLang="es-CO" sz="2400" dirty="0">
                <a:solidFill>
                  <a:schemeClr val="bg1"/>
                </a:solidFill>
              </a:rPr>
              <a:t>68.62</a:t>
            </a:r>
          </a:p>
          <a:p>
            <a:pPr marL="0" lvl="1" algn="ctr" defTabSz="1066800">
              <a:lnSpc>
                <a:spcPct val="90000"/>
              </a:lnSpc>
              <a:spcBef>
                <a:spcPct val="0"/>
              </a:spcBef>
              <a:spcAft>
                <a:spcPct val="15000"/>
              </a:spcAft>
            </a:pPr>
            <a:r>
              <a:rPr lang="en-US" altLang="es-CO" sz="2400" dirty="0">
                <a:solidFill>
                  <a:schemeClr val="bg1"/>
                </a:solidFill>
              </a:rPr>
              <a:t>87.06</a:t>
            </a:r>
          </a:p>
        </p:txBody>
      </p:sp>
      <p:sp>
        <p:nvSpPr>
          <p:cNvPr id="9" name="Título 1">
            <a:extLst>
              <a:ext uri="{FF2B5EF4-FFF2-40B4-BE49-F238E27FC236}">
                <a16:creationId xmlns:a16="http://schemas.microsoft.com/office/drawing/2014/main" id="{4AC6E593-625E-3E3A-990B-4082B694143F}"/>
              </a:ext>
            </a:extLst>
          </p:cNvPr>
          <p:cNvSpPr>
            <a:spLocks noGrp="1"/>
          </p:cNvSpPr>
          <p:nvPr>
            <p:ph type="ctrTitle"/>
          </p:nvPr>
        </p:nvSpPr>
        <p:spPr>
          <a:xfrm>
            <a:off x="230745" y="310772"/>
            <a:ext cx="11167940" cy="858982"/>
          </a:xfrm>
        </p:spPr>
        <p:txBody>
          <a:bodyPr/>
          <a:lstStyle/>
          <a:p>
            <a:r>
              <a:rPr lang="es-MX" sz="3200" dirty="0"/>
              <a:t>Ejemplo</a:t>
            </a:r>
            <a:r>
              <a:rPr lang="es-MX" dirty="0"/>
              <a:t>: </a:t>
            </a:r>
            <a:br>
              <a:rPr lang="es-MX" dirty="0"/>
            </a:br>
            <a:r>
              <a:rPr lang="es-MX" dirty="0"/>
              <a:t>Modelando Falla de un Tipo de Remache</a:t>
            </a:r>
          </a:p>
        </p:txBody>
      </p:sp>
      <p:sp>
        <p:nvSpPr>
          <p:cNvPr id="10" name="Rectangle 9">
            <a:extLst>
              <a:ext uri="{FF2B5EF4-FFF2-40B4-BE49-F238E27FC236}">
                <a16:creationId xmlns:a16="http://schemas.microsoft.com/office/drawing/2014/main" id="{F81CA353-B804-26E7-1DBF-A27F795FEBC8}"/>
              </a:ext>
            </a:extLst>
          </p:cNvPr>
          <p:cNvSpPr/>
          <p:nvPr/>
        </p:nvSpPr>
        <p:spPr>
          <a:xfrm>
            <a:off x="8908109" y="2487159"/>
            <a:ext cx="3065930" cy="323236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_tradnl" sz="3600" dirty="0"/>
              <a:t>Herramienta de Modelamiento Probabilístico</a:t>
            </a:r>
          </a:p>
        </p:txBody>
      </p:sp>
      <p:sp>
        <p:nvSpPr>
          <p:cNvPr id="11" name="Right Arrow 10">
            <a:extLst>
              <a:ext uri="{FF2B5EF4-FFF2-40B4-BE49-F238E27FC236}">
                <a16:creationId xmlns:a16="http://schemas.microsoft.com/office/drawing/2014/main" id="{5D7C03AB-5ECD-3A29-56D5-76B3C8639C5D}"/>
              </a:ext>
            </a:extLst>
          </p:cNvPr>
          <p:cNvSpPr/>
          <p:nvPr/>
        </p:nvSpPr>
        <p:spPr>
          <a:xfrm>
            <a:off x="7648203" y="3840621"/>
            <a:ext cx="1259906" cy="93044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63210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300759" y="853987"/>
            <a:ext cx="3257031" cy="5150025"/>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p>
          <a:p>
            <a:pPr algn="ctr"/>
            <a:r>
              <a:rPr lang="es-CO" b="1" dirty="0"/>
              <a:t>Gráfica de Weibull</a:t>
            </a:r>
          </a:p>
          <a:p>
            <a:pPr algn="ctr"/>
            <a:endParaRPr lang="es-CO" b="1" dirty="0"/>
          </a:p>
          <a:p>
            <a:pPr algn="ctr"/>
            <a:r>
              <a:rPr lang="es-CO" b="1" dirty="0"/>
              <a:t>CON</a:t>
            </a:r>
          </a:p>
          <a:p>
            <a:pPr algn="ctr"/>
            <a:r>
              <a:rPr lang="es-CO" b="1" dirty="0"/>
              <a:t>suspensiones</a:t>
            </a:r>
            <a:endParaRPr lang="es-ES" b="1" dirty="0"/>
          </a:p>
        </p:txBody>
      </p:sp>
      <p:pic>
        <p:nvPicPr>
          <p:cNvPr id="3" name="Picture 4">
            <a:extLst>
              <a:ext uri="{FF2B5EF4-FFF2-40B4-BE49-F238E27FC236}">
                <a16:creationId xmlns:a16="http://schemas.microsoft.com/office/drawing/2014/main" id="{E60DB677-3323-29A3-3331-6E2318726B4D}"/>
              </a:ext>
            </a:extLst>
          </p:cNvPr>
          <p:cNvPicPr>
            <a:picLocks noChangeArrowheads="1"/>
          </p:cNvPicPr>
          <p:nvPr/>
        </p:nvPicPr>
        <p:blipFill>
          <a:blip r:embed="rId2">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t="4660" r="2150" b="3729"/>
          <a:stretch>
            <a:fillRect/>
          </a:stretch>
        </p:blipFill>
        <p:spPr>
          <a:xfrm>
            <a:off x="3629029" y="853987"/>
            <a:ext cx="7889925" cy="51500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cxnSp>
        <p:nvCxnSpPr>
          <p:cNvPr id="5" name="Straight Connector 4">
            <a:extLst>
              <a:ext uri="{FF2B5EF4-FFF2-40B4-BE49-F238E27FC236}">
                <a16:creationId xmlns:a16="http://schemas.microsoft.com/office/drawing/2014/main" id="{98174832-4E93-7848-4862-F96CB9B366C2}"/>
              </a:ext>
            </a:extLst>
          </p:cNvPr>
          <p:cNvCxnSpPr/>
          <p:nvPr/>
        </p:nvCxnSpPr>
        <p:spPr>
          <a:xfrm flipV="1">
            <a:off x="6796938" y="1359568"/>
            <a:ext cx="2117558" cy="413886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ight Arrow 1">
            <a:extLst>
              <a:ext uri="{FF2B5EF4-FFF2-40B4-BE49-F238E27FC236}">
                <a16:creationId xmlns:a16="http://schemas.microsoft.com/office/drawing/2014/main" id="{A6162C9B-BF6C-4AEF-A140-13E49D749325}"/>
              </a:ext>
            </a:extLst>
          </p:cNvPr>
          <p:cNvSpPr/>
          <p:nvPr/>
        </p:nvSpPr>
        <p:spPr>
          <a:xfrm>
            <a:off x="2346030" y="4596819"/>
            <a:ext cx="1259906" cy="93044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pic>
        <p:nvPicPr>
          <p:cNvPr id="6" name="Picture 5">
            <a:extLst>
              <a:ext uri="{FF2B5EF4-FFF2-40B4-BE49-F238E27FC236}">
                <a16:creationId xmlns:a16="http://schemas.microsoft.com/office/drawing/2014/main" id="{0D0FA7B9-3D6E-7C83-B25F-C3385C068122}"/>
              </a:ext>
            </a:extLst>
          </p:cNvPr>
          <p:cNvPicPr>
            <a:picLocks noChangeAspect="1"/>
          </p:cNvPicPr>
          <p:nvPr/>
        </p:nvPicPr>
        <p:blipFill>
          <a:blip r:embed="rId3"/>
          <a:stretch>
            <a:fillRect/>
          </a:stretch>
        </p:blipFill>
        <p:spPr>
          <a:xfrm>
            <a:off x="839134" y="4069976"/>
            <a:ext cx="2180280" cy="1984130"/>
          </a:xfrm>
          <a:prstGeom prst="rect">
            <a:avLst/>
          </a:prstGeom>
        </p:spPr>
      </p:pic>
      <p:pic>
        <p:nvPicPr>
          <p:cNvPr id="7" name="Picture 6">
            <a:extLst>
              <a:ext uri="{FF2B5EF4-FFF2-40B4-BE49-F238E27FC236}">
                <a16:creationId xmlns:a16="http://schemas.microsoft.com/office/drawing/2014/main" id="{68CE8865-2ECD-22DC-D321-888E05DC65E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3967403"/>
            <a:ext cx="1129553" cy="2130230"/>
          </a:xfrm>
          <a:prstGeom prst="rect">
            <a:avLst/>
          </a:prstGeom>
        </p:spPr>
      </p:pic>
      <p:cxnSp>
        <p:nvCxnSpPr>
          <p:cNvPr id="8" name="Straight Connector 7">
            <a:extLst>
              <a:ext uri="{FF2B5EF4-FFF2-40B4-BE49-F238E27FC236}">
                <a16:creationId xmlns:a16="http://schemas.microsoft.com/office/drawing/2014/main" id="{34DE61F8-00CF-8B35-C37D-06A5E5BD504A}"/>
              </a:ext>
            </a:extLst>
          </p:cNvPr>
          <p:cNvCxnSpPr/>
          <p:nvPr/>
        </p:nvCxnSpPr>
        <p:spPr>
          <a:xfrm flipV="1">
            <a:off x="6739180" y="1381147"/>
            <a:ext cx="2167003" cy="4146115"/>
          </a:xfrm>
          <a:prstGeom prst="line">
            <a:avLst/>
          </a:prstGeom>
          <a:ln w="28575">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466888-9CD7-1397-AA28-E9372B22EC9E}"/>
              </a:ext>
            </a:extLst>
          </p:cNvPr>
          <p:cNvCxnSpPr>
            <a:cxnSpLocks/>
          </p:cNvCxnSpPr>
          <p:nvPr/>
        </p:nvCxnSpPr>
        <p:spPr>
          <a:xfrm flipV="1">
            <a:off x="6773845" y="1381147"/>
            <a:ext cx="2296354" cy="413886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81F7057-F357-65ED-CF20-A9A1648EF75F}"/>
              </a:ext>
            </a:extLst>
          </p:cNvPr>
          <p:cNvSpPr/>
          <p:nvPr/>
        </p:nvSpPr>
        <p:spPr>
          <a:xfrm>
            <a:off x="5235879" y="2505205"/>
            <a:ext cx="2338112" cy="58872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solidFill>
              </a:rPr>
              <a:t>Sin</a:t>
            </a:r>
            <a:r>
              <a:rPr lang="es-ES_tradnl" dirty="0"/>
              <a:t> </a:t>
            </a:r>
            <a:r>
              <a:rPr lang="es-ES_tradnl" dirty="0">
                <a:solidFill>
                  <a:schemeClr val="tx1"/>
                </a:solidFill>
              </a:rPr>
              <a:t>Suspensiones!!</a:t>
            </a:r>
          </a:p>
        </p:txBody>
      </p:sp>
      <p:sp>
        <p:nvSpPr>
          <p:cNvPr id="14" name="Rectangle 13">
            <a:extLst>
              <a:ext uri="{FF2B5EF4-FFF2-40B4-BE49-F238E27FC236}">
                <a16:creationId xmlns:a16="http://schemas.microsoft.com/office/drawing/2014/main" id="{4EA3BEBC-094B-EC31-704C-3C67AEF75312}"/>
              </a:ext>
            </a:extLst>
          </p:cNvPr>
          <p:cNvSpPr/>
          <p:nvPr/>
        </p:nvSpPr>
        <p:spPr>
          <a:xfrm>
            <a:off x="8403787" y="2799567"/>
            <a:ext cx="2411071" cy="43214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bg1"/>
                </a:solidFill>
              </a:rPr>
              <a:t>Completo: Correcto</a:t>
            </a:r>
          </a:p>
        </p:txBody>
      </p:sp>
      <p:cxnSp>
        <p:nvCxnSpPr>
          <p:cNvPr id="16" name="Straight Arrow Connector 15">
            <a:extLst>
              <a:ext uri="{FF2B5EF4-FFF2-40B4-BE49-F238E27FC236}">
                <a16:creationId xmlns:a16="http://schemas.microsoft.com/office/drawing/2014/main" id="{7610DEE4-D88F-D980-8BC9-DA7B755BE547}"/>
              </a:ext>
            </a:extLst>
          </p:cNvPr>
          <p:cNvCxnSpPr/>
          <p:nvPr/>
        </p:nvCxnSpPr>
        <p:spPr>
          <a:xfrm>
            <a:off x="7573991" y="2923410"/>
            <a:ext cx="411991" cy="27365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077B9F-5DFC-5038-9AE4-C4D7C018E66E}"/>
              </a:ext>
            </a:extLst>
          </p:cNvPr>
          <p:cNvCxnSpPr>
            <a:cxnSpLocks/>
          </p:cNvCxnSpPr>
          <p:nvPr/>
        </p:nvCxnSpPr>
        <p:spPr>
          <a:xfrm flipH="1" flipV="1">
            <a:off x="8403787" y="2549641"/>
            <a:ext cx="62756" cy="24992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ight Arrow 19">
            <a:extLst>
              <a:ext uri="{FF2B5EF4-FFF2-40B4-BE49-F238E27FC236}">
                <a16:creationId xmlns:a16="http://schemas.microsoft.com/office/drawing/2014/main" id="{0C66D42B-6EE5-07D9-4EE5-275BEF83999B}"/>
              </a:ext>
            </a:extLst>
          </p:cNvPr>
          <p:cNvSpPr/>
          <p:nvPr/>
        </p:nvSpPr>
        <p:spPr>
          <a:xfrm>
            <a:off x="7476571" y="4821383"/>
            <a:ext cx="606830" cy="299258"/>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ight Arrow 20">
            <a:extLst>
              <a:ext uri="{FF2B5EF4-FFF2-40B4-BE49-F238E27FC236}">
                <a16:creationId xmlns:a16="http://schemas.microsoft.com/office/drawing/2014/main" id="{D852ADE3-2C72-B2DD-3C06-893FDEC56723}"/>
              </a:ext>
            </a:extLst>
          </p:cNvPr>
          <p:cNvSpPr/>
          <p:nvPr/>
        </p:nvSpPr>
        <p:spPr>
          <a:xfrm>
            <a:off x="7270575" y="5090227"/>
            <a:ext cx="812825" cy="299258"/>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3" name="Straight Connector 22">
            <a:extLst>
              <a:ext uri="{FF2B5EF4-FFF2-40B4-BE49-F238E27FC236}">
                <a16:creationId xmlns:a16="http://schemas.microsoft.com/office/drawing/2014/main" id="{FECF4D9C-5733-CC1B-B795-1C48A6680E27}"/>
              </a:ext>
            </a:extLst>
          </p:cNvPr>
          <p:cNvCxnSpPr/>
          <p:nvPr/>
        </p:nvCxnSpPr>
        <p:spPr>
          <a:xfrm>
            <a:off x="8154785" y="5090227"/>
            <a:ext cx="143810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42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8880974" y="876642"/>
            <a:ext cx="2975382" cy="4937760"/>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p>
          <a:p>
            <a:pPr algn="ctr"/>
            <a:endParaRPr lang="es-CO" sz="2400" b="1" dirty="0"/>
          </a:p>
          <a:p>
            <a:pPr algn="ctr"/>
            <a:r>
              <a:rPr lang="es-ES" b="1" dirty="0"/>
              <a:t>Pasos para Hacer una Gráfica de Weibull</a:t>
            </a:r>
          </a:p>
        </p:txBody>
      </p:sp>
      <p:sp>
        <p:nvSpPr>
          <p:cNvPr id="5" name="Text Placeholder 3">
            <a:extLst>
              <a:ext uri="{FF2B5EF4-FFF2-40B4-BE49-F238E27FC236}">
                <a16:creationId xmlns:a16="http://schemas.microsoft.com/office/drawing/2014/main" id="{0B85DDD8-10D8-879D-DB20-E4F7FCB6495B}"/>
              </a:ext>
            </a:extLst>
          </p:cNvPr>
          <p:cNvSpPr txBox="1">
            <a:spLocks/>
          </p:cNvSpPr>
          <p:nvPr/>
        </p:nvSpPr>
        <p:spPr>
          <a:xfrm>
            <a:off x="391026" y="495774"/>
            <a:ext cx="2470482" cy="2375935"/>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1</a:t>
            </a:r>
            <a:br>
              <a:rPr lang="en-US" sz="2000" dirty="0">
                <a:solidFill>
                  <a:schemeClr val="tx2"/>
                </a:solidFill>
              </a:rPr>
            </a:br>
            <a:r>
              <a:rPr lang="es-ES" sz="2000" dirty="0">
                <a:solidFill>
                  <a:schemeClr val="tx2"/>
                </a:solidFill>
              </a:rPr>
              <a:t>Clasifique los tiempos, tanto de fallas como de suspensiones, de más temprano a más reciente.</a:t>
            </a:r>
            <a:endParaRPr lang="en-US" sz="2000" dirty="0">
              <a:solidFill>
                <a:schemeClr val="tx2"/>
              </a:solidFill>
            </a:endParaRPr>
          </a:p>
        </p:txBody>
      </p:sp>
      <p:sp>
        <p:nvSpPr>
          <p:cNvPr id="6" name="Text Placeholder 3">
            <a:extLst>
              <a:ext uri="{FF2B5EF4-FFF2-40B4-BE49-F238E27FC236}">
                <a16:creationId xmlns:a16="http://schemas.microsoft.com/office/drawing/2014/main" id="{6B860C50-CE36-1098-3ED3-8500E51445CE}"/>
              </a:ext>
            </a:extLst>
          </p:cNvPr>
          <p:cNvSpPr txBox="1">
            <a:spLocks/>
          </p:cNvSpPr>
          <p:nvPr/>
        </p:nvSpPr>
        <p:spPr>
          <a:xfrm>
            <a:off x="4594057" y="5861314"/>
            <a:ext cx="4887243" cy="1027455"/>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s-CO" sz="2400" dirty="0"/>
              <a:t>7 ¡Interpreta la gráfica!</a:t>
            </a:r>
          </a:p>
        </p:txBody>
      </p:sp>
      <p:cxnSp>
        <p:nvCxnSpPr>
          <p:cNvPr id="7" name="Straight Connector 2">
            <a:extLst>
              <a:ext uri="{FF2B5EF4-FFF2-40B4-BE49-F238E27FC236}">
                <a16:creationId xmlns:a16="http://schemas.microsoft.com/office/drawing/2014/main" id="{3E59E722-AADD-8DC7-34FD-6A6C5F1B872F}"/>
              </a:ext>
            </a:extLst>
          </p:cNvPr>
          <p:cNvCxnSpPr>
            <a:cxnSpLocks/>
          </p:cNvCxnSpPr>
          <p:nvPr/>
        </p:nvCxnSpPr>
        <p:spPr>
          <a:xfrm flipH="1" flipV="1">
            <a:off x="391026" y="2957535"/>
            <a:ext cx="8406063" cy="1250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2">
            <a:extLst>
              <a:ext uri="{FF2B5EF4-FFF2-40B4-BE49-F238E27FC236}">
                <a16:creationId xmlns:a16="http://schemas.microsoft.com/office/drawing/2014/main" id="{06FBEEED-A637-44A1-CC1D-08AC1A3B0E02}"/>
              </a:ext>
            </a:extLst>
          </p:cNvPr>
          <p:cNvCxnSpPr>
            <a:cxnSpLocks/>
          </p:cNvCxnSpPr>
          <p:nvPr/>
        </p:nvCxnSpPr>
        <p:spPr>
          <a:xfrm>
            <a:off x="2858566" y="480587"/>
            <a:ext cx="0" cy="493776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2">
            <a:extLst>
              <a:ext uri="{FF2B5EF4-FFF2-40B4-BE49-F238E27FC236}">
                <a16:creationId xmlns:a16="http://schemas.microsoft.com/office/drawing/2014/main" id="{6C527050-7A16-599C-7EA7-BA1BD15F4651}"/>
              </a:ext>
            </a:extLst>
          </p:cNvPr>
          <p:cNvCxnSpPr>
            <a:cxnSpLocks/>
          </p:cNvCxnSpPr>
          <p:nvPr/>
        </p:nvCxnSpPr>
        <p:spPr>
          <a:xfrm>
            <a:off x="6140483" y="482958"/>
            <a:ext cx="0" cy="493776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 Placeholder 3">
            <a:extLst>
              <a:ext uri="{FF2B5EF4-FFF2-40B4-BE49-F238E27FC236}">
                <a16:creationId xmlns:a16="http://schemas.microsoft.com/office/drawing/2014/main" id="{E2907417-C8CF-C11B-77C3-0E313BE1F983}"/>
              </a:ext>
            </a:extLst>
          </p:cNvPr>
          <p:cNvSpPr txBox="1">
            <a:spLocks/>
          </p:cNvSpPr>
          <p:nvPr/>
        </p:nvSpPr>
        <p:spPr>
          <a:xfrm>
            <a:off x="3288187" y="495774"/>
            <a:ext cx="2422675" cy="2121096"/>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2</a:t>
            </a:r>
            <a:br>
              <a:rPr lang="en-US" sz="2000" dirty="0">
                <a:solidFill>
                  <a:schemeClr val="tx2"/>
                </a:solidFill>
              </a:rPr>
            </a:br>
            <a:r>
              <a:rPr lang="es-ES" sz="2000" dirty="0">
                <a:solidFill>
                  <a:schemeClr val="tx2"/>
                </a:solidFill>
              </a:rPr>
              <a:t>Calcule los rangos ajustados para las fallas (no se grafican las suspensiones).</a:t>
            </a:r>
            <a:endParaRPr lang="en-US" sz="2000" dirty="0">
              <a:solidFill>
                <a:schemeClr val="tx2"/>
              </a:solidFill>
            </a:endParaRPr>
          </a:p>
        </p:txBody>
      </p:sp>
      <p:sp>
        <p:nvSpPr>
          <p:cNvPr id="12" name="Text Placeholder 3">
            <a:extLst>
              <a:ext uri="{FF2B5EF4-FFF2-40B4-BE49-F238E27FC236}">
                <a16:creationId xmlns:a16="http://schemas.microsoft.com/office/drawing/2014/main" id="{6EDB8906-F0A7-958C-02A8-21D4304DA1CE}"/>
              </a:ext>
            </a:extLst>
          </p:cNvPr>
          <p:cNvSpPr txBox="1">
            <a:spLocks/>
          </p:cNvSpPr>
          <p:nvPr/>
        </p:nvSpPr>
        <p:spPr>
          <a:xfrm>
            <a:off x="535404" y="3062241"/>
            <a:ext cx="2204886" cy="2384810"/>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4</a:t>
            </a:r>
            <a:br>
              <a:rPr lang="en-US" sz="2000" dirty="0">
                <a:solidFill>
                  <a:schemeClr val="tx2"/>
                </a:solidFill>
              </a:rPr>
            </a:br>
            <a:r>
              <a:rPr lang="es-ES" sz="2000" dirty="0">
                <a:solidFill>
                  <a:schemeClr val="tx2"/>
                </a:solidFill>
              </a:rPr>
              <a:t>Trazar los tiempos de falla (x) frente a los rangos medios (y) en la hoja de Weibull estándar de 1 x 1.</a:t>
            </a:r>
            <a:endParaRPr lang="en-US" sz="2000" dirty="0">
              <a:solidFill>
                <a:schemeClr val="tx2"/>
              </a:solidFill>
            </a:endParaRPr>
          </a:p>
        </p:txBody>
      </p:sp>
      <p:sp>
        <p:nvSpPr>
          <p:cNvPr id="13" name="Text Placeholder 3">
            <a:extLst>
              <a:ext uri="{FF2B5EF4-FFF2-40B4-BE49-F238E27FC236}">
                <a16:creationId xmlns:a16="http://schemas.microsoft.com/office/drawing/2014/main" id="{CDF80E32-63C5-1452-7B56-CCAB83207817}"/>
              </a:ext>
            </a:extLst>
          </p:cNvPr>
          <p:cNvSpPr txBox="1">
            <a:spLocks/>
          </p:cNvSpPr>
          <p:nvPr/>
        </p:nvSpPr>
        <p:spPr>
          <a:xfrm>
            <a:off x="3441971" y="3062239"/>
            <a:ext cx="2160028" cy="1741503"/>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5</a:t>
            </a:r>
            <a:br>
              <a:rPr lang="en-US" sz="2000" dirty="0">
                <a:solidFill>
                  <a:schemeClr val="tx2"/>
                </a:solidFill>
              </a:rPr>
            </a:br>
            <a:r>
              <a:rPr lang="es-ES" sz="2000" dirty="0">
                <a:solidFill>
                  <a:schemeClr val="tx2"/>
                </a:solidFill>
              </a:rPr>
              <a:t>Estime eta leyendo la vida B63.2 de la gráfica.</a:t>
            </a:r>
            <a:endParaRPr lang="en-US" sz="2000" dirty="0">
              <a:solidFill>
                <a:schemeClr val="tx2"/>
              </a:solidFill>
            </a:endParaRPr>
          </a:p>
        </p:txBody>
      </p:sp>
      <p:sp>
        <p:nvSpPr>
          <p:cNvPr id="14" name="Text Placeholder 3">
            <a:extLst>
              <a:ext uri="{FF2B5EF4-FFF2-40B4-BE49-F238E27FC236}">
                <a16:creationId xmlns:a16="http://schemas.microsoft.com/office/drawing/2014/main" id="{FA8AB040-201F-6839-5BBF-885E768D1862}"/>
              </a:ext>
            </a:extLst>
          </p:cNvPr>
          <p:cNvSpPr txBox="1">
            <a:spLocks/>
          </p:cNvSpPr>
          <p:nvPr/>
        </p:nvSpPr>
        <p:spPr>
          <a:xfrm>
            <a:off x="6257197" y="495774"/>
            <a:ext cx="2283219" cy="1751903"/>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3</a:t>
            </a:r>
            <a:br>
              <a:rPr lang="en-US" sz="2000" dirty="0">
                <a:solidFill>
                  <a:schemeClr val="tx2"/>
                </a:solidFill>
              </a:rPr>
            </a:br>
            <a:r>
              <a:rPr lang="es-ES" sz="2000" dirty="0">
                <a:solidFill>
                  <a:schemeClr val="tx2"/>
                </a:solidFill>
              </a:rPr>
              <a:t>Use la aproximación de </a:t>
            </a:r>
            <a:r>
              <a:rPr lang="es-ES" sz="2000" dirty="0" err="1">
                <a:solidFill>
                  <a:schemeClr val="tx2"/>
                </a:solidFill>
              </a:rPr>
              <a:t>Benard</a:t>
            </a:r>
            <a:r>
              <a:rPr lang="es-ES" sz="2000" dirty="0">
                <a:solidFill>
                  <a:schemeClr val="tx2"/>
                </a:solidFill>
              </a:rPr>
              <a:t> para calcular los rangos medios</a:t>
            </a:r>
            <a:endParaRPr lang="en-US" sz="2000" dirty="0">
              <a:solidFill>
                <a:schemeClr val="tx2"/>
              </a:solidFill>
            </a:endParaRPr>
          </a:p>
        </p:txBody>
      </p:sp>
      <p:sp>
        <p:nvSpPr>
          <p:cNvPr id="15" name="Text Placeholder 3">
            <a:extLst>
              <a:ext uri="{FF2B5EF4-FFF2-40B4-BE49-F238E27FC236}">
                <a16:creationId xmlns:a16="http://schemas.microsoft.com/office/drawing/2014/main" id="{E03CD727-10E3-23FC-F94E-971BDD31F40C}"/>
              </a:ext>
            </a:extLst>
          </p:cNvPr>
          <p:cNvSpPr txBox="1">
            <a:spLocks/>
          </p:cNvSpPr>
          <p:nvPr/>
        </p:nvSpPr>
        <p:spPr>
          <a:xfrm>
            <a:off x="6369492" y="3062239"/>
            <a:ext cx="2162244" cy="2046365"/>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6</a:t>
            </a:r>
            <a:br>
              <a:rPr lang="en-US" sz="2000" dirty="0">
                <a:solidFill>
                  <a:schemeClr val="tx2"/>
                </a:solidFill>
              </a:rPr>
            </a:br>
            <a:r>
              <a:rPr lang="en-US" sz="2000" dirty="0">
                <a:solidFill>
                  <a:schemeClr val="tx2"/>
                </a:solidFill>
              </a:rPr>
              <a:t>Estimate beta as the ratio of the rise over run measured with a ruler.</a:t>
            </a:r>
          </a:p>
        </p:txBody>
      </p:sp>
    </p:spTree>
    <p:extLst>
      <p:ext uri="{BB962C8B-B14F-4D97-AF65-F5344CB8AC3E}">
        <p14:creationId xmlns:p14="http://schemas.microsoft.com/office/powerpoint/2010/main" val="248271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8880974" y="876642"/>
            <a:ext cx="2975382" cy="4937760"/>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p>
          <a:p>
            <a:pPr algn="ctr"/>
            <a:endParaRPr lang="es-CO" sz="2400" b="1" dirty="0"/>
          </a:p>
          <a:p>
            <a:pPr algn="ctr"/>
            <a:r>
              <a:rPr lang="es-ES" b="1" dirty="0"/>
              <a:t>Pasos para Hacer una Gráfica de Weibull</a:t>
            </a:r>
          </a:p>
        </p:txBody>
      </p:sp>
      <p:sp>
        <p:nvSpPr>
          <p:cNvPr id="5" name="Text Placeholder 3">
            <a:extLst>
              <a:ext uri="{FF2B5EF4-FFF2-40B4-BE49-F238E27FC236}">
                <a16:creationId xmlns:a16="http://schemas.microsoft.com/office/drawing/2014/main" id="{0B85DDD8-10D8-879D-DB20-E4F7FCB6495B}"/>
              </a:ext>
            </a:extLst>
          </p:cNvPr>
          <p:cNvSpPr txBox="1">
            <a:spLocks/>
          </p:cNvSpPr>
          <p:nvPr/>
        </p:nvSpPr>
        <p:spPr>
          <a:xfrm>
            <a:off x="391026" y="495774"/>
            <a:ext cx="2470482" cy="2375935"/>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1</a:t>
            </a:r>
            <a:br>
              <a:rPr lang="en-US" sz="2000" dirty="0">
                <a:solidFill>
                  <a:schemeClr val="tx2"/>
                </a:solidFill>
              </a:rPr>
            </a:br>
            <a:r>
              <a:rPr lang="es-ES" sz="2000" dirty="0">
                <a:solidFill>
                  <a:schemeClr val="tx2"/>
                </a:solidFill>
              </a:rPr>
              <a:t>Clasifique los tiempos, tanto de fallas como de suspensiones, de más temprano a más reciente.</a:t>
            </a:r>
            <a:endParaRPr lang="en-US" sz="2000" dirty="0">
              <a:solidFill>
                <a:schemeClr val="tx2"/>
              </a:solidFill>
            </a:endParaRPr>
          </a:p>
        </p:txBody>
      </p:sp>
      <p:sp>
        <p:nvSpPr>
          <p:cNvPr id="6" name="Text Placeholder 3">
            <a:extLst>
              <a:ext uri="{FF2B5EF4-FFF2-40B4-BE49-F238E27FC236}">
                <a16:creationId xmlns:a16="http://schemas.microsoft.com/office/drawing/2014/main" id="{6B860C50-CE36-1098-3ED3-8500E51445CE}"/>
              </a:ext>
            </a:extLst>
          </p:cNvPr>
          <p:cNvSpPr txBox="1">
            <a:spLocks/>
          </p:cNvSpPr>
          <p:nvPr/>
        </p:nvSpPr>
        <p:spPr>
          <a:xfrm>
            <a:off x="4594057" y="5861314"/>
            <a:ext cx="4887243" cy="1027455"/>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s-CO" sz="2400" dirty="0"/>
              <a:t>7 ¡Interpreta la gráfica!</a:t>
            </a:r>
          </a:p>
        </p:txBody>
      </p:sp>
      <p:cxnSp>
        <p:nvCxnSpPr>
          <p:cNvPr id="7" name="Straight Connector 2">
            <a:extLst>
              <a:ext uri="{FF2B5EF4-FFF2-40B4-BE49-F238E27FC236}">
                <a16:creationId xmlns:a16="http://schemas.microsoft.com/office/drawing/2014/main" id="{3E59E722-AADD-8DC7-34FD-6A6C5F1B872F}"/>
              </a:ext>
            </a:extLst>
          </p:cNvPr>
          <p:cNvCxnSpPr>
            <a:cxnSpLocks/>
          </p:cNvCxnSpPr>
          <p:nvPr/>
        </p:nvCxnSpPr>
        <p:spPr>
          <a:xfrm flipH="1" flipV="1">
            <a:off x="391026" y="2957535"/>
            <a:ext cx="8406063" cy="1250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2">
            <a:extLst>
              <a:ext uri="{FF2B5EF4-FFF2-40B4-BE49-F238E27FC236}">
                <a16:creationId xmlns:a16="http://schemas.microsoft.com/office/drawing/2014/main" id="{06FBEEED-A637-44A1-CC1D-08AC1A3B0E02}"/>
              </a:ext>
            </a:extLst>
          </p:cNvPr>
          <p:cNvCxnSpPr>
            <a:cxnSpLocks/>
          </p:cNvCxnSpPr>
          <p:nvPr/>
        </p:nvCxnSpPr>
        <p:spPr>
          <a:xfrm>
            <a:off x="2858566" y="480587"/>
            <a:ext cx="0" cy="493776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2">
            <a:extLst>
              <a:ext uri="{FF2B5EF4-FFF2-40B4-BE49-F238E27FC236}">
                <a16:creationId xmlns:a16="http://schemas.microsoft.com/office/drawing/2014/main" id="{6C527050-7A16-599C-7EA7-BA1BD15F4651}"/>
              </a:ext>
            </a:extLst>
          </p:cNvPr>
          <p:cNvCxnSpPr>
            <a:cxnSpLocks/>
          </p:cNvCxnSpPr>
          <p:nvPr/>
        </p:nvCxnSpPr>
        <p:spPr>
          <a:xfrm>
            <a:off x="6140483" y="482958"/>
            <a:ext cx="0" cy="493776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 Placeholder 3">
            <a:extLst>
              <a:ext uri="{FF2B5EF4-FFF2-40B4-BE49-F238E27FC236}">
                <a16:creationId xmlns:a16="http://schemas.microsoft.com/office/drawing/2014/main" id="{E2907417-C8CF-C11B-77C3-0E313BE1F983}"/>
              </a:ext>
            </a:extLst>
          </p:cNvPr>
          <p:cNvSpPr txBox="1">
            <a:spLocks/>
          </p:cNvSpPr>
          <p:nvPr/>
        </p:nvSpPr>
        <p:spPr>
          <a:xfrm>
            <a:off x="3288187" y="495774"/>
            <a:ext cx="2422675" cy="2121096"/>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2</a:t>
            </a:r>
            <a:br>
              <a:rPr lang="en-US" sz="2000" dirty="0">
                <a:solidFill>
                  <a:schemeClr val="tx2"/>
                </a:solidFill>
              </a:rPr>
            </a:br>
            <a:r>
              <a:rPr lang="es-ES" sz="2000" dirty="0">
                <a:solidFill>
                  <a:schemeClr val="tx2"/>
                </a:solidFill>
              </a:rPr>
              <a:t>Calcule los rangos ajustados para las fallas (no se grafican las suspensiones).</a:t>
            </a:r>
            <a:endParaRPr lang="en-US" sz="2000" dirty="0">
              <a:solidFill>
                <a:schemeClr val="tx2"/>
              </a:solidFill>
            </a:endParaRPr>
          </a:p>
        </p:txBody>
      </p:sp>
      <p:sp>
        <p:nvSpPr>
          <p:cNvPr id="12" name="Text Placeholder 3">
            <a:extLst>
              <a:ext uri="{FF2B5EF4-FFF2-40B4-BE49-F238E27FC236}">
                <a16:creationId xmlns:a16="http://schemas.microsoft.com/office/drawing/2014/main" id="{6EDB8906-F0A7-958C-02A8-21D4304DA1CE}"/>
              </a:ext>
            </a:extLst>
          </p:cNvPr>
          <p:cNvSpPr txBox="1">
            <a:spLocks/>
          </p:cNvSpPr>
          <p:nvPr/>
        </p:nvSpPr>
        <p:spPr>
          <a:xfrm>
            <a:off x="535404" y="3062241"/>
            <a:ext cx="2204886" cy="2384810"/>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4</a:t>
            </a:r>
            <a:br>
              <a:rPr lang="en-US" sz="2000" dirty="0">
                <a:solidFill>
                  <a:schemeClr val="tx2"/>
                </a:solidFill>
              </a:rPr>
            </a:br>
            <a:r>
              <a:rPr lang="es-ES" sz="2000" dirty="0">
                <a:solidFill>
                  <a:schemeClr val="tx2"/>
                </a:solidFill>
              </a:rPr>
              <a:t>Trazar los tiempos de falla (x) frente a los rangos medios (y) en la hoja de Weibull estándar de 1 x 1.</a:t>
            </a:r>
            <a:endParaRPr lang="en-US" sz="2000" dirty="0">
              <a:solidFill>
                <a:schemeClr val="tx2"/>
              </a:solidFill>
            </a:endParaRPr>
          </a:p>
        </p:txBody>
      </p:sp>
      <p:sp>
        <p:nvSpPr>
          <p:cNvPr id="13" name="Text Placeholder 3">
            <a:extLst>
              <a:ext uri="{FF2B5EF4-FFF2-40B4-BE49-F238E27FC236}">
                <a16:creationId xmlns:a16="http://schemas.microsoft.com/office/drawing/2014/main" id="{CDF80E32-63C5-1452-7B56-CCAB83207817}"/>
              </a:ext>
            </a:extLst>
          </p:cNvPr>
          <p:cNvSpPr txBox="1">
            <a:spLocks/>
          </p:cNvSpPr>
          <p:nvPr/>
        </p:nvSpPr>
        <p:spPr>
          <a:xfrm>
            <a:off x="3441971" y="3062239"/>
            <a:ext cx="2160028" cy="1741503"/>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5</a:t>
            </a:r>
            <a:br>
              <a:rPr lang="en-US" sz="2000" dirty="0">
                <a:solidFill>
                  <a:schemeClr val="tx2"/>
                </a:solidFill>
              </a:rPr>
            </a:br>
            <a:r>
              <a:rPr lang="es-ES" sz="2000" dirty="0">
                <a:solidFill>
                  <a:schemeClr val="tx2"/>
                </a:solidFill>
              </a:rPr>
              <a:t>Estime eta leyendo la vida B63.2 de la gráfica.</a:t>
            </a:r>
            <a:endParaRPr lang="en-US" sz="2000" dirty="0">
              <a:solidFill>
                <a:schemeClr val="tx2"/>
              </a:solidFill>
            </a:endParaRPr>
          </a:p>
        </p:txBody>
      </p:sp>
      <p:sp>
        <p:nvSpPr>
          <p:cNvPr id="14" name="Text Placeholder 3">
            <a:extLst>
              <a:ext uri="{FF2B5EF4-FFF2-40B4-BE49-F238E27FC236}">
                <a16:creationId xmlns:a16="http://schemas.microsoft.com/office/drawing/2014/main" id="{FA8AB040-201F-6839-5BBF-885E768D1862}"/>
              </a:ext>
            </a:extLst>
          </p:cNvPr>
          <p:cNvSpPr txBox="1">
            <a:spLocks/>
          </p:cNvSpPr>
          <p:nvPr/>
        </p:nvSpPr>
        <p:spPr>
          <a:xfrm>
            <a:off x="6257197" y="495774"/>
            <a:ext cx="2283219" cy="1751903"/>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3</a:t>
            </a:r>
            <a:br>
              <a:rPr lang="en-US" sz="2000" dirty="0">
                <a:solidFill>
                  <a:schemeClr val="tx2"/>
                </a:solidFill>
              </a:rPr>
            </a:br>
            <a:r>
              <a:rPr lang="es-ES" sz="2000" dirty="0">
                <a:solidFill>
                  <a:schemeClr val="tx2"/>
                </a:solidFill>
              </a:rPr>
              <a:t>Use la aproximación de </a:t>
            </a:r>
            <a:r>
              <a:rPr lang="es-ES" sz="2000" dirty="0" err="1">
                <a:solidFill>
                  <a:schemeClr val="tx2"/>
                </a:solidFill>
              </a:rPr>
              <a:t>Benard</a:t>
            </a:r>
            <a:r>
              <a:rPr lang="es-ES" sz="2000" dirty="0">
                <a:solidFill>
                  <a:schemeClr val="tx2"/>
                </a:solidFill>
              </a:rPr>
              <a:t> para calcular los rangos medios</a:t>
            </a:r>
            <a:endParaRPr lang="en-US" sz="2000" dirty="0">
              <a:solidFill>
                <a:schemeClr val="tx2"/>
              </a:solidFill>
            </a:endParaRPr>
          </a:p>
        </p:txBody>
      </p:sp>
      <p:sp>
        <p:nvSpPr>
          <p:cNvPr id="15" name="Text Placeholder 3">
            <a:extLst>
              <a:ext uri="{FF2B5EF4-FFF2-40B4-BE49-F238E27FC236}">
                <a16:creationId xmlns:a16="http://schemas.microsoft.com/office/drawing/2014/main" id="{E03CD727-10E3-23FC-F94E-971BDD31F40C}"/>
              </a:ext>
            </a:extLst>
          </p:cNvPr>
          <p:cNvSpPr txBox="1">
            <a:spLocks/>
          </p:cNvSpPr>
          <p:nvPr/>
        </p:nvSpPr>
        <p:spPr>
          <a:xfrm>
            <a:off x="6369492" y="3062239"/>
            <a:ext cx="2162244" cy="2046365"/>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solidFill>
                  <a:schemeClr val="tx2"/>
                </a:solidFill>
              </a:rPr>
              <a:t>6</a:t>
            </a:r>
            <a:br>
              <a:rPr lang="en-US" sz="2000" dirty="0">
                <a:solidFill>
                  <a:schemeClr val="tx2"/>
                </a:solidFill>
              </a:rPr>
            </a:br>
            <a:r>
              <a:rPr lang="en-US" sz="2000" dirty="0">
                <a:solidFill>
                  <a:schemeClr val="tx2"/>
                </a:solidFill>
              </a:rPr>
              <a:t>Estimate beta as the ratio of the rise over run measured with a ruler.</a:t>
            </a:r>
          </a:p>
        </p:txBody>
      </p:sp>
      <p:sp>
        <p:nvSpPr>
          <p:cNvPr id="3" name="Rectangle 2">
            <a:extLst>
              <a:ext uri="{FF2B5EF4-FFF2-40B4-BE49-F238E27FC236}">
                <a16:creationId xmlns:a16="http://schemas.microsoft.com/office/drawing/2014/main" id="{BC608A5E-C534-7DAD-D12A-354C55A05980}"/>
              </a:ext>
            </a:extLst>
          </p:cNvPr>
          <p:cNvSpPr/>
          <p:nvPr/>
        </p:nvSpPr>
        <p:spPr>
          <a:xfrm>
            <a:off x="2858565" y="398077"/>
            <a:ext cx="5938515" cy="2571964"/>
          </a:xfrm>
          <a:prstGeom prst="rect">
            <a:avLst/>
          </a:prstGeom>
          <a:solidFill>
            <a:schemeClr val="accent1">
              <a:lumMod val="20000"/>
              <a:lumOff val="8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_tradnl" sz="3600" dirty="0"/>
          </a:p>
        </p:txBody>
      </p:sp>
      <p:sp>
        <p:nvSpPr>
          <p:cNvPr id="4" name="Rectangle 3">
            <a:extLst>
              <a:ext uri="{FF2B5EF4-FFF2-40B4-BE49-F238E27FC236}">
                <a16:creationId xmlns:a16="http://schemas.microsoft.com/office/drawing/2014/main" id="{7595EC1B-EBE0-4E58-CEA2-8E4912284C4C}"/>
              </a:ext>
            </a:extLst>
          </p:cNvPr>
          <p:cNvSpPr/>
          <p:nvPr/>
        </p:nvSpPr>
        <p:spPr>
          <a:xfrm>
            <a:off x="307141" y="2969406"/>
            <a:ext cx="8489939" cy="2560093"/>
          </a:xfrm>
          <a:prstGeom prst="rect">
            <a:avLst/>
          </a:prstGeom>
          <a:solidFill>
            <a:schemeClr val="accent1">
              <a:lumMod val="20000"/>
              <a:lumOff val="8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_tradnl" sz="3600" dirty="0"/>
          </a:p>
        </p:txBody>
      </p:sp>
      <p:sp>
        <p:nvSpPr>
          <p:cNvPr id="2" name="Rectangle 1">
            <a:extLst>
              <a:ext uri="{FF2B5EF4-FFF2-40B4-BE49-F238E27FC236}">
                <a16:creationId xmlns:a16="http://schemas.microsoft.com/office/drawing/2014/main" id="{2B5E641A-BC70-9C71-F01B-A76B2C9D0265}"/>
              </a:ext>
            </a:extLst>
          </p:cNvPr>
          <p:cNvSpPr/>
          <p:nvPr/>
        </p:nvSpPr>
        <p:spPr>
          <a:xfrm>
            <a:off x="4594056" y="757134"/>
            <a:ext cx="3664101" cy="404660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_tradnl" sz="4000" dirty="0"/>
              <a:t>Herramienta de Modelamiento Probabilístico</a:t>
            </a:r>
          </a:p>
        </p:txBody>
      </p:sp>
      <p:sp>
        <p:nvSpPr>
          <p:cNvPr id="16" name="Right Arrow 15">
            <a:extLst>
              <a:ext uri="{FF2B5EF4-FFF2-40B4-BE49-F238E27FC236}">
                <a16:creationId xmlns:a16="http://schemas.microsoft.com/office/drawing/2014/main" id="{750C1EB6-C617-54A8-AA0C-AEF6EFE63716}"/>
              </a:ext>
            </a:extLst>
          </p:cNvPr>
          <p:cNvSpPr/>
          <p:nvPr/>
        </p:nvSpPr>
        <p:spPr>
          <a:xfrm>
            <a:off x="2740289" y="1091100"/>
            <a:ext cx="1993573" cy="100247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sp>
        <p:nvSpPr>
          <p:cNvPr id="17" name="Right Arrow 16">
            <a:extLst>
              <a:ext uri="{FF2B5EF4-FFF2-40B4-BE49-F238E27FC236}">
                <a16:creationId xmlns:a16="http://schemas.microsoft.com/office/drawing/2014/main" id="{65461AAC-4FA5-673F-B86E-8EB7D0F4DCD9}"/>
              </a:ext>
            </a:extLst>
          </p:cNvPr>
          <p:cNvSpPr/>
          <p:nvPr/>
        </p:nvSpPr>
        <p:spPr>
          <a:xfrm rot="5400000">
            <a:off x="5727216" y="4594136"/>
            <a:ext cx="1358826" cy="100247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21545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1B67FA-336F-36B8-29D9-AFAF44367761}"/>
              </a:ext>
            </a:extLst>
          </p:cNvPr>
          <p:cNvPicPr>
            <a:picLocks noChangeAspect="1"/>
          </p:cNvPicPr>
          <p:nvPr/>
        </p:nvPicPr>
        <p:blipFill>
          <a:blip r:embed="rId2"/>
          <a:stretch>
            <a:fillRect/>
          </a:stretch>
        </p:blipFill>
        <p:spPr>
          <a:xfrm>
            <a:off x="259620" y="101577"/>
            <a:ext cx="2202990" cy="1507309"/>
          </a:xfrm>
          <a:prstGeom prst="rect">
            <a:avLst/>
          </a:prstGeom>
        </p:spPr>
      </p:pic>
      <p:sp>
        <p:nvSpPr>
          <p:cNvPr id="10" name="Subtítulo 2">
            <a:extLst>
              <a:ext uri="{FF2B5EF4-FFF2-40B4-BE49-F238E27FC236}">
                <a16:creationId xmlns:a16="http://schemas.microsoft.com/office/drawing/2014/main" id="{05712829-375C-49C4-7DDB-8486EF3BA302}"/>
              </a:ext>
            </a:extLst>
          </p:cNvPr>
          <p:cNvSpPr txBox="1">
            <a:spLocks/>
          </p:cNvSpPr>
          <p:nvPr/>
        </p:nvSpPr>
        <p:spPr>
          <a:xfrm>
            <a:off x="3771900" y="1034212"/>
            <a:ext cx="8058150" cy="1149349"/>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p>
          <a:p>
            <a:pPr algn="ctr"/>
            <a:r>
              <a:rPr lang="es-CO" sz="2400" b="1" dirty="0"/>
              <a:t>¿Cómo este modelo Soporta toma de Decisiones?</a:t>
            </a:r>
          </a:p>
        </p:txBody>
      </p:sp>
      <p:pic>
        <p:nvPicPr>
          <p:cNvPr id="2" name="Picture 2">
            <a:extLst>
              <a:ext uri="{FF2B5EF4-FFF2-40B4-BE49-F238E27FC236}">
                <a16:creationId xmlns:a16="http://schemas.microsoft.com/office/drawing/2014/main" id="{82F48AAA-03E5-7E47-F225-8C4AF27B9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 t="-603" r="-143" b="-603"/>
          <a:stretch>
            <a:fillRect/>
          </a:stretch>
        </p:blipFill>
        <p:spPr>
          <a:xfrm>
            <a:off x="4543426" y="2413001"/>
            <a:ext cx="5606716" cy="4225176"/>
          </a:xfrm>
          <a:prstGeom prst="rect">
            <a:avLst/>
          </a:prstGeom>
          <a:noFill/>
          <a:ln w="3810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A8E280-66D0-E127-47E0-8EE1C642FBD6}"/>
              </a:ext>
            </a:extLst>
          </p:cNvPr>
          <p:cNvPicPr>
            <a:picLocks noChangeAspect="1"/>
          </p:cNvPicPr>
          <p:nvPr/>
        </p:nvPicPr>
        <p:blipFill>
          <a:blip r:embed="rId4"/>
          <a:stretch>
            <a:fillRect/>
          </a:stretch>
        </p:blipFill>
        <p:spPr>
          <a:xfrm>
            <a:off x="1615615" y="1050086"/>
            <a:ext cx="2064544" cy="113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09533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2266950" y="43612"/>
            <a:ext cx="8058150" cy="1149349"/>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p>
          <a:p>
            <a:pPr algn="ctr"/>
            <a:r>
              <a:rPr lang="es-CO" sz="2400" b="1" dirty="0"/>
              <a:t>¿Cómo este modelo Soporta toma de Decisiones?</a:t>
            </a:r>
          </a:p>
        </p:txBody>
      </p:sp>
      <p:pic>
        <p:nvPicPr>
          <p:cNvPr id="2" name="Picture 2">
            <a:extLst>
              <a:ext uri="{FF2B5EF4-FFF2-40B4-BE49-F238E27FC236}">
                <a16:creationId xmlns:a16="http://schemas.microsoft.com/office/drawing/2014/main" id="{82F48AAA-03E5-7E47-F225-8C4AF27B9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3" t="-603" r="-143" b="-603"/>
          <a:stretch>
            <a:fillRect/>
          </a:stretch>
        </p:blipFill>
        <p:spPr>
          <a:xfrm>
            <a:off x="3038476" y="1422401"/>
            <a:ext cx="5606716" cy="4225176"/>
          </a:xfrm>
          <a:prstGeom prst="rect">
            <a:avLst/>
          </a:prstGeom>
          <a:noFill/>
          <a:ln w="3810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A8E280-66D0-E127-47E0-8EE1C642FBD6}"/>
              </a:ext>
            </a:extLst>
          </p:cNvPr>
          <p:cNvPicPr>
            <a:picLocks noChangeAspect="1"/>
          </p:cNvPicPr>
          <p:nvPr/>
        </p:nvPicPr>
        <p:blipFill>
          <a:blip r:embed="rId3"/>
          <a:stretch>
            <a:fillRect/>
          </a:stretch>
        </p:blipFill>
        <p:spPr>
          <a:xfrm>
            <a:off x="110665" y="59486"/>
            <a:ext cx="2064544" cy="113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a:extLst>
              <a:ext uri="{FF2B5EF4-FFF2-40B4-BE49-F238E27FC236}">
                <a16:creationId xmlns:a16="http://schemas.microsoft.com/office/drawing/2014/main" id="{60CA455A-BD3E-B2C9-3FF9-331C825E0697}"/>
              </a:ext>
            </a:extLst>
          </p:cNvPr>
          <p:cNvSpPr/>
          <p:nvPr/>
        </p:nvSpPr>
        <p:spPr>
          <a:xfrm>
            <a:off x="3038476" y="2023225"/>
            <a:ext cx="4190999" cy="4225176"/>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Oval 5">
            <a:extLst>
              <a:ext uri="{FF2B5EF4-FFF2-40B4-BE49-F238E27FC236}">
                <a16:creationId xmlns:a16="http://schemas.microsoft.com/office/drawing/2014/main" id="{A724967E-C721-270A-56B9-4F8D3C390068}"/>
              </a:ext>
            </a:extLst>
          </p:cNvPr>
          <p:cNvSpPr/>
          <p:nvPr/>
        </p:nvSpPr>
        <p:spPr>
          <a:xfrm>
            <a:off x="7229475" y="2434013"/>
            <a:ext cx="1415717" cy="2724150"/>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DA2ACBE2-6846-5B9C-7B19-CCCA5F1B8A3A}"/>
              </a:ext>
            </a:extLst>
          </p:cNvPr>
          <p:cNvSpPr/>
          <p:nvPr/>
        </p:nvSpPr>
        <p:spPr>
          <a:xfrm>
            <a:off x="149392" y="3213924"/>
            <a:ext cx="2181226" cy="14998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t>Todo esto </a:t>
            </a:r>
            <a:r>
              <a:rPr lang="es-ES_tradnl" u="sng" dirty="0"/>
              <a:t>NO</a:t>
            </a:r>
            <a:r>
              <a:rPr lang="es-ES_tradnl" dirty="0"/>
              <a:t> se resuelve con Mantenimiento</a:t>
            </a:r>
          </a:p>
        </p:txBody>
      </p:sp>
      <p:sp>
        <p:nvSpPr>
          <p:cNvPr id="8" name="Rectangle 7">
            <a:extLst>
              <a:ext uri="{FF2B5EF4-FFF2-40B4-BE49-F238E27FC236}">
                <a16:creationId xmlns:a16="http://schemas.microsoft.com/office/drawing/2014/main" id="{629017BE-F77C-CEB8-1601-2DA8015B5E9D}"/>
              </a:ext>
            </a:extLst>
          </p:cNvPr>
          <p:cNvSpPr/>
          <p:nvPr/>
        </p:nvSpPr>
        <p:spPr>
          <a:xfrm>
            <a:off x="9563099" y="2577033"/>
            <a:ext cx="2181226" cy="149981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t>Esto…puede que si se resuelva con Mantenimiento</a:t>
            </a:r>
          </a:p>
        </p:txBody>
      </p:sp>
      <p:cxnSp>
        <p:nvCxnSpPr>
          <p:cNvPr id="11" name="Straight Connector 10">
            <a:extLst>
              <a:ext uri="{FF2B5EF4-FFF2-40B4-BE49-F238E27FC236}">
                <a16:creationId xmlns:a16="http://schemas.microsoft.com/office/drawing/2014/main" id="{C963DDA4-B9A2-E272-14C5-94B2C862BC90}"/>
              </a:ext>
            </a:extLst>
          </p:cNvPr>
          <p:cNvCxnSpPr>
            <a:stCxn id="6" idx="6"/>
            <a:endCxn id="8" idx="1"/>
          </p:cNvCxnSpPr>
          <p:nvPr/>
        </p:nvCxnSpPr>
        <p:spPr>
          <a:xfrm flipV="1">
            <a:off x="8645192" y="3326939"/>
            <a:ext cx="917907" cy="46914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52D19F-1140-DB96-01D5-55D9291BF94C}"/>
              </a:ext>
            </a:extLst>
          </p:cNvPr>
          <p:cNvCxnSpPr>
            <a:stCxn id="7" idx="3"/>
            <a:endCxn id="5" idx="2"/>
          </p:cNvCxnSpPr>
          <p:nvPr/>
        </p:nvCxnSpPr>
        <p:spPr>
          <a:xfrm>
            <a:off x="2330618" y="3963830"/>
            <a:ext cx="707858" cy="171983"/>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14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Contexto de Micro-Vista</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194401" y="1439023"/>
            <a:ext cx="11735521" cy="5202786"/>
          </a:xfrm>
        </p:spPr>
        <p:txBody>
          <a:bodyPr/>
          <a:lstStyle/>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lang="es-MX" sz="2400" dirty="0"/>
          </a:p>
          <a:p>
            <a:pPr marL="457200" indent="-457200">
              <a:buFont typeface="Arial" panose="020B0604020202020204" pitchFamily="34" charset="0"/>
              <a:buChar char="•"/>
            </a:pPr>
            <a:r>
              <a:rPr lang="es-MX" sz="2400" dirty="0"/>
              <a:t>A que llamamos “Falla” </a:t>
            </a:r>
            <a:r>
              <a:rPr lang="es-MX" sz="2400" dirty="0">
                <a:sym typeface="Wingdings" panose="05000000000000000000" pitchFamily="2" charset="2"/>
              </a:rPr>
              <a:t> </a:t>
            </a:r>
            <a:r>
              <a:rPr lang="es-MX" sz="2400" dirty="0" err="1">
                <a:sym typeface="Wingdings" panose="05000000000000000000" pitchFamily="2" charset="2"/>
              </a:rPr>
              <a:t>Observabilidad</a:t>
            </a:r>
            <a:r>
              <a:rPr lang="es-MX" sz="2400" dirty="0">
                <a:sym typeface="Wingdings" panose="05000000000000000000" pitchFamily="2" charset="2"/>
              </a:rPr>
              <a:t>, Utilidad.</a:t>
            </a:r>
          </a:p>
          <a:p>
            <a:pPr marL="457200" indent="-457200">
              <a:buFont typeface="Arial" panose="020B0604020202020204" pitchFamily="34" charset="0"/>
              <a:buChar char="•"/>
            </a:pPr>
            <a:r>
              <a:rPr lang="es-ES" sz="2400" dirty="0">
                <a:sym typeface="Wingdings" panose="05000000000000000000" pitchFamily="2" charset="2"/>
              </a:rPr>
              <a:t>Cuáles son las decisiones a tomar </a:t>
            </a:r>
            <a:r>
              <a:rPr lang="es-MX" sz="2400" dirty="0">
                <a:sym typeface="Wingdings" panose="05000000000000000000" pitchFamily="2" charset="2"/>
              </a:rPr>
              <a:t></a:t>
            </a:r>
            <a:r>
              <a:rPr lang="es-ES" sz="2400" dirty="0">
                <a:sym typeface="Wingdings" panose="05000000000000000000" pitchFamily="2" charset="2"/>
              </a:rPr>
              <a:t> Individuales / Colectivas</a:t>
            </a:r>
          </a:p>
          <a:p>
            <a:pPr marL="457200" indent="-457200">
              <a:buFont typeface="Arial" panose="020B0604020202020204" pitchFamily="34" charset="0"/>
              <a:buChar char="•"/>
            </a:pPr>
            <a:r>
              <a:rPr lang="es-ES" sz="2400" dirty="0">
                <a:sym typeface="Wingdings" panose="05000000000000000000" pitchFamily="2" charset="2"/>
              </a:rPr>
              <a:t>Cuáles son las herramientas para convertir tales observaciones en </a:t>
            </a:r>
            <a:r>
              <a:rPr lang="es-ES" sz="2400" b="1" u="sng" dirty="0">
                <a:sym typeface="Wingdings" panose="05000000000000000000" pitchFamily="2" charset="2"/>
              </a:rPr>
              <a:t>decisiones</a:t>
            </a:r>
            <a:r>
              <a:rPr lang="es-ES" sz="2400" dirty="0">
                <a:sym typeface="Wingdings" panose="05000000000000000000" pitchFamily="2" charset="2"/>
              </a:rPr>
              <a:t>.</a:t>
            </a:r>
          </a:p>
          <a:p>
            <a:pPr marL="457200" indent="-457200">
              <a:buFont typeface="Arial" panose="020B0604020202020204" pitchFamily="34" charset="0"/>
              <a:buChar char="•"/>
            </a:pPr>
            <a:endParaRPr lang="es-ES" sz="2400" dirty="0">
              <a:sym typeface="Wingdings" panose="05000000000000000000" pitchFamily="2" charset="2"/>
            </a:endParaRPr>
          </a:p>
          <a:p>
            <a:pPr marL="457200" indent="-457200">
              <a:buFont typeface="Arial" panose="020B0604020202020204" pitchFamily="34" charset="0"/>
              <a:buChar char="•"/>
            </a:pPr>
            <a:r>
              <a:rPr lang="es-ES" sz="2400" dirty="0">
                <a:sym typeface="Wingdings" panose="05000000000000000000" pitchFamily="2" charset="2"/>
              </a:rPr>
              <a:t>Nota: Analizamos cosas que suceden en el futuro  Obliga nueva mentalidad, y herramientas</a:t>
            </a:r>
            <a:endParaRPr lang="es-MX" sz="2400" dirty="0">
              <a:sym typeface="Wingdings" panose="05000000000000000000" pitchFamily="2" charset="2"/>
            </a:endParaRPr>
          </a:p>
          <a:p>
            <a:pPr marL="457200" indent="-457200">
              <a:buFont typeface="Arial" panose="020B0604020202020204" pitchFamily="34" charset="0"/>
              <a:buChar char="•"/>
            </a:pPr>
            <a:endParaRPr lang="es-MX" dirty="0"/>
          </a:p>
        </p:txBody>
      </p:sp>
      <p:cxnSp>
        <p:nvCxnSpPr>
          <p:cNvPr id="17" name="Straight Arrow Connector 27">
            <a:extLst>
              <a:ext uri="{FF2B5EF4-FFF2-40B4-BE49-F238E27FC236}">
                <a16:creationId xmlns:a16="http://schemas.microsoft.com/office/drawing/2014/main" id="{7B2F3FC6-5761-6398-4951-184354CDC90A}"/>
              </a:ext>
            </a:extLst>
          </p:cNvPr>
          <p:cNvCxnSpPr>
            <a:cxnSpLocks/>
          </p:cNvCxnSpPr>
          <p:nvPr/>
        </p:nvCxnSpPr>
        <p:spPr>
          <a:xfrm>
            <a:off x="4097909" y="3165616"/>
            <a:ext cx="6242135"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7">
            <a:extLst>
              <a:ext uri="{FF2B5EF4-FFF2-40B4-BE49-F238E27FC236}">
                <a16:creationId xmlns:a16="http://schemas.microsoft.com/office/drawing/2014/main" id="{5846C596-DA07-78AB-732F-1A9F7D22A06B}"/>
              </a:ext>
            </a:extLst>
          </p:cNvPr>
          <p:cNvSpPr/>
          <p:nvPr/>
        </p:nvSpPr>
        <p:spPr>
          <a:xfrm>
            <a:off x="2802904" y="1859901"/>
            <a:ext cx="1198179" cy="10405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8007BB2E-E6F9-61CF-BF41-9AD057DE50A7}"/>
              </a:ext>
            </a:extLst>
          </p:cNvPr>
          <p:cNvSpPr txBox="1">
            <a:spLocks/>
          </p:cNvSpPr>
          <p:nvPr/>
        </p:nvSpPr>
        <p:spPr>
          <a:xfrm>
            <a:off x="1911760" y="1387097"/>
            <a:ext cx="2980466" cy="496378"/>
          </a:xfrm>
          <a:prstGeom prst="rect">
            <a:avLst/>
          </a:prstGeom>
          <a:noFill/>
          <a:ln w="3175">
            <a:noFill/>
          </a:ln>
        </p:spPr>
        <p:txBody>
          <a:bodyPr lIns="0" tIns="0" rIns="0" bIns="0" anchor="ctr"/>
          <a:lstStyle>
            <a:lvl1pPr marL="0" indent="0" algn="l" defTabSz="457200" rtl="0" eaLnBrk="1" latinLnBrk="0" hangingPunct="1">
              <a:lnSpc>
                <a:spcPct val="100000"/>
              </a:lnSpc>
              <a:spcBef>
                <a:spcPts val="1100"/>
              </a:spcBef>
              <a:buFont typeface="Arial"/>
              <a:buNone/>
              <a:defRPr sz="1400" kern="1200">
                <a:solidFill>
                  <a:schemeClr val="tx1"/>
                </a:solidFill>
                <a:latin typeface="Arial"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380985" rtl="0" eaLnBrk="1" fontAlgn="auto" latinLnBrk="0" hangingPunct="1">
              <a:lnSpc>
                <a:spcPct val="100000"/>
              </a:lnSpc>
              <a:spcBef>
                <a:spcPts val="0"/>
              </a:spcBef>
              <a:spcAft>
                <a:spcPts val="0"/>
              </a:spcAft>
              <a:buClrTx/>
              <a:buSzTx/>
              <a:buFont typeface="Arial"/>
              <a:buNone/>
              <a:tabLst/>
              <a:defRPr/>
            </a:pPr>
            <a:r>
              <a:rPr lang="es-CO" sz="2400" dirty="0">
                <a:solidFill>
                  <a:schemeClr val="tx2"/>
                </a:solidFill>
                <a:latin typeface="+mn-lt"/>
                <a:cs typeface="Arial"/>
              </a:rPr>
              <a:t>¡El objeto está bien</a:t>
            </a:r>
            <a:r>
              <a:rPr kumimoji="0" lang="es-CO" sz="2400" i="0" u="none" strike="noStrike" kern="1200" cap="none" spc="0" normalizeH="0" baseline="0" noProof="0" dirty="0">
                <a:ln>
                  <a:noFill/>
                </a:ln>
                <a:solidFill>
                  <a:schemeClr val="tx2"/>
                </a:solidFill>
                <a:effectLst/>
                <a:uLnTx/>
                <a:uFillTx/>
                <a:latin typeface="+mn-lt"/>
                <a:cs typeface="Arial"/>
              </a:rPr>
              <a:t>!</a:t>
            </a:r>
          </a:p>
        </p:txBody>
      </p:sp>
      <p:sp>
        <p:nvSpPr>
          <p:cNvPr id="20" name="Text Placeholder 8">
            <a:extLst>
              <a:ext uri="{FF2B5EF4-FFF2-40B4-BE49-F238E27FC236}">
                <a16:creationId xmlns:a16="http://schemas.microsoft.com/office/drawing/2014/main" id="{EB61CE92-47FC-B893-92CB-4473FA19C6ED}"/>
              </a:ext>
            </a:extLst>
          </p:cNvPr>
          <p:cNvSpPr txBox="1">
            <a:spLocks/>
          </p:cNvSpPr>
          <p:nvPr/>
        </p:nvSpPr>
        <p:spPr>
          <a:xfrm>
            <a:off x="7066745" y="1398353"/>
            <a:ext cx="3321681" cy="496378"/>
          </a:xfrm>
          <a:prstGeom prst="rect">
            <a:avLst/>
          </a:prstGeom>
          <a:noFill/>
          <a:ln w="3175">
            <a:noFill/>
          </a:ln>
        </p:spPr>
        <p:txBody>
          <a:bodyPr lIns="0" tIns="0" rIns="0" bIns="0" anchor="ctr"/>
          <a:lstStyle>
            <a:lvl1pPr marL="0" indent="0" algn="l" defTabSz="457200" rtl="0" eaLnBrk="1" latinLnBrk="0" hangingPunct="1">
              <a:lnSpc>
                <a:spcPct val="100000"/>
              </a:lnSpc>
              <a:spcBef>
                <a:spcPts val="1100"/>
              </a:spcBef>
              <a:buFont typeface="Arial"/>
              <a:buNone/>
              <a:defRPr sz="1400" kern="1200">
                <a:solidFill>
                  <a:schemeClr val="tx1"/>
                </a:solidFill>
                <a:latin typeface="Arial"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380985" rtl="0" eaLnBrk="1" fontAlgn="auto" latinLnBrk="0" hangingPunct="1">
              <a:lnSpc>
                <a:spcPct val="100000"/>
              </a:lnSpc>
              <a:spcBef>
                <a:spcPts val="0"/>
              </a:spcBef>
              <a:spcAft>
                <a:spcPts val="0"/>
              </a:spcAft>
              <a:buClrTx/>
              <a:buSzTx/>
              <a:buFont typeface="Arial"/>
              <a:buNone/>
              <a:tabLst/>
              <a:defRPr/>
            </a:pPr>
            <a:r>
              <a:rPr lang="es-CO" sz="2400" dirty="0">
                <a:solidFill>
                  <a:schemeClr val="tx2"/>
                </a:solidFill>
                <a:latin typeface="+mn-lt"/>
                <a:cs typeface="Arial"/>
              </a:rPr>
              <a:t>¡El objeto No está bien</a:t>
            </a:r>
            <a:r>
              <a:rPr kumimoji="0" lang="es-CO" sz="2400" i="0" u="none" strike="noStrike" kern="1200" cap="none" spc="0" normalizeH="0" baseline="0" noProof="0" dirty="0">
                <a:ln>
                  <a:noFill/>
                </a:ln>
                <a:solidFill>
                  <a:schemeClr val="tx2"/>
                </a:solidFill>
                <a:effectLst/>
                <a:uLnTx/>
                <a:uFillTx/>
                <a:latin typeface="+mn-lt"/>
                <a:cs typeface="Arial"/>
              </a:rPr>
              <a:t>!</a:t>
            </a:r>
          </a:p>
        </p:txBody>
      </p:sp>
      <p:sp>
        <p:nvSpPr>
          <p:cNvPr id="21" name="Rectangle 15">
            <a:extLst>
              <a:ext uri="{FF2B5EF4-FFF2-40B4-BE49-F238E27FC236}">
                <a16:creationId xmlns:a16="http://schemas.microsoft.com/office/drawing/2014/main" id="{46E1B195-467D-FFD0-CE46-A8DE0363F68E}"/>
              </a:ext>
            </a:extLst>
          </p:cNvPr>
          <p:cNvSpPr/>
          <p:nvPr/>
        </p:nvSpPr>
        <p:spPr>
          <a:xfrm>
            <a:off x="8128497" y="1859901"/>
            <a:ext cx="1198179" cy="10405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17">
            <a:extLst>
              <a:ext uri="{FF2B5EF4-FFF2-40B4-BE49-F238E27FC236}">
                <a16:creationId xmlns:a16="http://schemas.microsoft.com/office/drawing/2014/main" id="{3621E253-057F-7379-4B39-22F24A65B23B}"/>
              </a:ext>
            </a:extLst>
          </p:cNvPr>
          <p:cNvCxnSpPr>
            <a:stCxn id="18" idx="3"/>
            <a:endCxn id="21" idx="1"/>
          </p:cNvCxnSpPr>
          <p:nvPr/>
        </p:nvCxnSpPr>
        <p:spPr>
          <a:xfrm>
            <a:off x="4001083" y="2380163"/>
            <a:ext cx="4127414"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0">
            <a:extLst>
              <a:ext uri="{FF2B5EF4-FFF2-40B4-BE49-F238E27FC236}">
                <a16:creationId xmlns:a16="http://schemas.microsoft.com/office/drawing/2014/main" id="{0BFE38A0-70AF-F445-C84E-D26664A82CB2}"/>
              </a:ext>
            </a:extLst>
          </p:cNvPr>
          <p:cNvSpPr txBox="1"/>
          <p:nvPr/>
        </p:nvSpPr>
        <p:spPr>
          <a:xfrm>
            <a:off x="4097910" y="1949514"/>
            <a:ext cx="4025332" cy="369332"/>
          </a:xfrm>
          <a:prstGeom prst="rect">
            <a:avLst/>
          </a:prstGeom>
          <a:noFill/>
        </p:spPr>
        <p:txBody>
          <a:bodyPr wrap="square" rtlCol="0">
            <a:spAutoFit/>
          </a:bodyPr>
          <a:lstStyle/>
          <a:p>
            <a:pPr algn="ctr"/>
            <a:r>
              <a:rPr lang="en-US" dirty="0"/>
              <a:t>Variable de </a:t>
            </a:r>
            <a:r>
              <a:rPr lang="en-US" dirty="0" err="1"/>
              <a:t>Envejecimiento</a:t>
            </a:r>
            <a:endParaRPr lang="en-US" dirty="0"/>
          </a:p>
        </p:txBody>
      </p:sp>
      <p:cxnSp>
        <p:nvCxnSpPr>
          <p:cNvPr id="24" name="Straight Connector 22">
            <a:extLst>
              <a:ext uri="{FF2B5EF4-FFF2-40B4-BE49-F238E27FC236}">
                <a16:creationId xmlns:a16="http://schemas.microsoft.com/office/drawing/2014/main" id="{6B3D21EE-A4DA-9355-171D-82CA027751F0}"/>
              </a:ext>
            </a:extLst>
          </p:cNvPr>
          <p:cNvCxnSpPr/>
          <p:nvPr/>
        </p:nvCxnSpPr>
        <p:spPr>
          <a:xfrm>
            <a:off x="3991795" y="2829285"/>
            <a:ext cx="0" cy="743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3">
            <a:extLst>
              <a:ext uri="{FF2B5EF4-FFF2-40B4-BE49-F238E27FC236}">
                <a16:creationId xmlns:a16="http://schemas.microsoft.com/office/drawing/2014/main" id="{F6D1A625-9367-BC02-E3DC-8F11CD7E109B}"/>
              </a:ext>
            </a:extLst>
          </p:cNvPr>
          <p:cNvCxnSpPr/>
          <p:nvPr/>
        </p:nvCxnSpPr>
        <p:spPr>
          <a:xfrm>
            <a:off x="8123242" y="2900425"/>
            <a:ext cx="0" cy="743364"/>
          </a:xfrm>
          <a:prstGeom prst="line">
            <a:avLst/>
          </a:prstGeom>
        </p:spPr>
        <p:style>
          <a:lnRef idx="1">
            <a:schemeClr val="accent1"/>
          </a:lnRef>
          <a:fillRef idx="0">
            <a:schemeClr val="accent1"/>
          </a:fillRef>
          <a:effectRef idx="0">
            <a:schemeClr val="accent1"/>
          </a:effectRef>
          <a:fontRef idx="minor">
            <a:schemeClr val="tx1"/>
          </a:fontRef>
        </p:style>
      </p:cxnSp>
      <p:sp>
        <p:nvSpPr>
          <p:cNvPr id="26" name="Left-Right Arrow 24">
            <a:extLst>
              <a:ext uri="{FF2B5EF4-FFF2-40B4-BE49-F238E27FC236}">
                <a16:creationId xmlns:a16="http://schemas.microsoft.com/office/drawing/2014/main" id="{B7264E4B-6475-7240-9422-BE00B55DB788}"/>
              </a:ext>
            </a:extLst>
          </p:cNvPr>
          <p:cNvSpPr/>
          <p:nvPr/>
        </p:nvSpPr>
        <p:spPr>
          <a:xfrm>
            <a:off x="4001083" y="2927670"/>
            <a:ext cx="4122159" cy="487296"/>
          </a:xfrm>
          <a:prstGeom prst="leftRightArrow">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Edad</a:t>
            </a:r>
            <a:endParaRPr lang="en-US" dirty="0">
              <a:solidFill>
                <a:schemeClr val="tx1"/>
              </a:solidFill>
            </a:endParaRPr>
          </a:p>
        </p:txBody>
      </p:sp>
      <p:sp>
        <p:nvSpPr>
          <p:cNvPr id="27" name="Freeform 25">
            <a:extLst>
              <a:ext uri="{FF2B5EF4-FFF2-40B4-BE49-F238E27FC236}">
                <a16:creationId xmlns:a16="http://schemas.microsoft.com/office/drawing/2014/main" id="{EE37A297-FE72-4A7C-508F-CC2DE7CD9085}"/>
              </a:ext>
            </a:extLst>
          </p:cNvPr>
          <p:cNvSpPr/>
          <p:nvPr/>
        </p:nvSpPr>
        <p:spPr>
          <a:xfrm>
            <a:off x="8765757" y="1872312"/>
            <a:ext cx="557045" cy="573706"/>
          </a:xfrm>
          <a:custGeom>
            <a:avLst/>
            <a:gdLst>
              <a:gd name="connsiteX0" fmla="*/ 22128 w 1693273"/>
              <a:gd name="connsiteY0" fmla="*/ 1271751 h 1271751"/>
              <a:gd name="connsiteX1" fmla="*/ 64169 w 1693273"/>
              <a:gd name="connsiteY1" fmla="*/ 882869 h 1271751"/>
              <a:gd name="connsiteX2" fmla="*/ 95700 w 1693273"/>
              <a:gd name="connsiteY2" fmla="*/ 872358 h 1271751"/>
              <a:gd name="connsiteX3" fmla="*/ 211314 w 1693273"/>
              <a:gd name="connsiteY3" fmla="*/ 956441 h 1271751"/>
              <a:gd name="connsiteX4" fmla="*/ 274376 w 1693273"/>
              <a:gd name="connsiteY4" fmla="*/ 998482 h 1271751"/>
              <a:gd name="connsiteX5" fmla="*/ 305907 w 1693273"/>
              <a:gd name="connsiteY5" fmla="*/ 1019503 h 1271751"/>
              <a:gd name="connsiteX6" fmla="*/ 295397 w 1693273"/>
              <a:gd name="connsiteY6" fmla="*/ 945931 h 1271751"/>
              <a:gd name="connsiteX7" fmla="*/ 263866 w 1693273"/>
              <a:gd name="connsiteY7" fmla="*/ 872358 h 1271751"/>
              <a:gd name="connsiteX8" fmla="*/ 274376 w 1693273"/>
              <a:gd name="connsiteY8" fmla="*/ 777765 h 1271751"/>
              <a:gd name="connsiteX9" fmla="*/ 305907 w 1693273"/>
              <a:gd name="connsiteY9" fmla="*/ 767255 h 1271751"/>
              <a:gd name="connsiteX10" fmla="*/ 379480 w 1693273"/>
              <a:gd name="connsiteY10" fmla="*/ 788276 h 1271751"/>
              <a:gd name="connsiteX11" fmla="*/ 389990 w 1693273"/>
              <a:gd name="connsiteY11" fmla="*/ 704193 h 1271751"/>
              <a:gd name="connsiteX12" fmla="*/ 411011 w 1693273"/>
              <a:gd name="connsiteY12" fmla="*/ 735724 h 1271751"/>
              <a:gd name="connsiteX13" fmla="*/ 400500 w 1693273"/>
              <a:gd name="connsiteY13" fmla="*/ 683172 h 1271751"/>
              <a:gd name="connsiteX14" fmla="*/ 379480 w 1693273"/>
              <a:gd name="connsiteY14" fmla="*/ 641131 h 1271751"/>
              <a:gd name="connsiteX15" fmla="*/ 432031 w 1693273"/>
              <a:gd name="connsiteY15" fmla="*/ 651641 h 1271751"/>
              <a:gd name="connsiteX16" fmla="*/ 463562 w 1693273"/>
              <a:gd name="connsiteY16" fmla="*/ 672662 h 1271751"/>
              <a:gd name="connsiteX17" fmla="*/ 432031 w 1693273"/>
              <a:gd name="connsiteY17" fmla="*/ 588579 h 1271751"/>
              <a:gd name="connsiteX18" fmla="*/ 421521 w 1693273"/>
              <a:gd name="connsiteY18" fmla="*/ 546538 h 1271751"/>
              <a:gd name="connsiteX19" fmla="*/ 526624 w 1693273"/>
              <a:gd name="connsiteY19" fmla="*/ 567558 h 1271751"/>
              <a:gd name="connsiteX20" fmla="*/ 589686 w 1693273"/>
              <a:gd name="connsiteY20" fmla="*/ 599089 h 1271751"/>
              <a:gd name="connsiteX21" fmla="*/ 715811 w 1693273"/>
              <a:gd name="connsiteY21" fmla="*/ 641131 h 1271751"/>
              <a:gd name="connsiteX22" fmla="*/ 820914 w 1693273"/>
              <a:gd name="connsiteY22" fmla="*/ 693682 h 1271751"/>
              <a:gd name="connsiteX23" fmla="*/ 936528 w 1693273"/>
              <a:gd name="connsiteY23" fmla="*/ 746234 h 1271751"/>
              <a:gd name="connsiteX24" fmla="*/ 852445 w 1693273"/>
              <a:gd name="connsiteY24" fmla="*/ 630620 h 1271751"/>
              <a:gd name="connsiteX25" fmla="*/ 862955 w 1693273"/>
              <a:gd name="connsiteY25" fmla="*/ 578069 h 1271751"/>
              <a:gd name="connsiteX26" fmla="*/ 852445 w 1693273"/>
              <a:gd name="connsiteY26" fmla="*/ 546538 h 1271751"/>
              <a:gd name="connsiteX27" fmla="*/ 873466 w 1693273"/>
              <a:gd name="connsiteY27" fmla="*/ 493986 h 1271751"/>
              <a:gd name="connsiteX28" fmla="*/ 904997 w 1693273"/>
              <a:gd name="connsiteY28" fmla="*/ 504496 h 1271751"/>
              <a:gd name="connsiteX29" fmla="*/ 936528 w 1693273"/>
              <a:gd name="connsiteY29" fmla="*/ 483476 h 1271751"/>
              <a:gd name="connsiteX30" fmla="*/ 978569 w 1693273"/>
              <a:gd name="connsiteY30" fmla="*/ 472965 h 1271751"/>
              <a:gd name="connsiteX31" fmla="*/ 1188776 w 1693273"/>
              <a:gd name="connsiteY31" fmla="*/ 493986 h 1271751"/>
              <a:gd name="connsiteX32" fmla="*/ 1335921 w 1693273"/>
              <a:gd name="connsiteY32" fmla="*/ 557048 h 1271751"/>
              <a:gd name="connsiteX33" fmla="*/ 1367452 w 1693273"/>
              <a:gd name="connsiteY33" fmla="*/ 567558 h 1271751"/>
              <a:gd name="connsiteX34" fmla="*/ 1346431 w 1693273"/>
              <a:gd name="connsiteY34" fmla="*/ 504496 h 1271751"/>
              <a:gd name="connsiteX35" fmla="*/ 1335921 w 1693273"/>
              <a:gd name="connsiteY35" fmla="*/ 472965 h 1271751"/>
              <a:gd name="connsiteX36" fmla="*/ 1314900 w 1693273"/>
              <a:gd name="connsiteY36" fmla="*/ 441434 h 1271751"/>
              <a:gd name="connsiteX37" fmla="*/ 1325411 w 1693273"/>
              <a:gd name="connsiteY37" fmla="*/ 336331 h 1271751"/>
              <a:gd name="connsiteX38" fmla="*/ 1346431 w 1693273"/>
              <a:gd name="connsiteY38" fmla="*/ 231227 h 1271751"/>
              <a:gd name="connsiteX39" fmla="*/ 1367452 w 1693273"/>
              <a:gd name="connsiteY39" fmla="*/ 126124 h 1271751"/>
              <a:gd name="connsiteX40" fmla="*/ 1409493 w 1693273"/>
              <a:gd name="connsiteY40" fmla="*/ 84082 h 1271751"/>
              <a:gd name="connsiteX41" fmla="*/ 1661742 w 1693273"/>
              <a:gd name="connsiteY41" fmla="*/ 84082 h 1271751"/>
              <a:gd name="connsiteX42" fmla="*/ 1693273 w 1693273"/>
              <a:gd name="connsiteY42" fmla="*/ 10510 h 1271751"/>
              <a:gd name="connsiteX43" fmla="*/ 1682762 w 1693273"/>
              <a:gd name="connsiteY43" fmla="*/ 0 h 127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93273" h="1271751">
                <a:moveTo>
                  <a:pt x="22128" y="1271751"/>
                </a:moveTo>
                <a:cubicBezTo>
                  <a:pt x="23792" y="1215180"/>
                  <a:pt x="-50469" y="959296"/>
                  <a:pt x="64169" y="882869"/>
                </a:cubicBezTo>
                <a:cubicBezTo>
                  <a:pt x="73387" y="876723"/>
                  <a:pt x="85190" y="875862"/>
                  <a:pt x="95700" y="872358"/>
                </a:cubicBezTo>
                <a:cubicBezTo>
                  <a:pt x="199308" y="898261"/>
                  <a:pt x="60495" y="855896"/>
                  <a:pt x="211314" y="956441"/>
                </a:cubicBezTo>
                <a:lnTo>
                  <a:pt x="274376" y="998482"/>
                </a:lnTo>
                <a:lnTo>
                  <a:pt x="305907" y="1019503"/>
                </a:lnTo>
                <a:cubicBezTo>
                  <a:pt x="302404" y="994979"/>
                  <a:pt x="300255" y="970223"/>
                  <a:pt x="295397" y="945931"/>
                </a:cubicBezTo>
                <a:cubicBezTo>
                  <a:pt x="290243" y="920161"/>
                  <a:pt x="275257" y="895142"/>
                  <a:pt x="263866" y="872358"/>
                </a:cubicBezTo>
                <a:cubicBezTo>
                  <a:pt x="267369" y="840827"/>
                  <a:pt x="262594" y="807221"/>
                  <a:pt x="274376" y="777765"/>
                </a:cubicBezTo>
                <a:cubicBezTo>
                  <a:pt x="278491" y="767479"/>
                  <a:pt x="294828" y="767255"/>
                  <a:pt x="305907" y="767255"/>
                </a:cubicBezTo>
                <a:cubicBezTo>
                  <a:pt x="319109" y="767255"/>
                  <a:pt x="364608" y="783318"/>
                  <a:pt x="379480" y="788276"/>
                </a:cubicBezTo>
                <a:cubicBezTo>
                  <a:pt x="382983" y="760248"/>
                  <a:pt x="375458" y="728414"/>
                  <a:pt x="389990" y="704193"/>
                </a:cubicBezTo>
                <a:cubicBezTo>
                  <a:pt x="396489" y="693361"/>
                  <a:pt x="405362" y="747022"/>
                  <a:pt x="411011" y="735724"/>
                </a:cubicBezTo>
                <a:cubicBezTo>
                  <a:pt x="419000" y="719746"/>
                  <a:pt x="406149" y="700120"/>
                  <a:pt x="400500" y="683172"/>
                </a:cubicBezTo>
                <a:cubicBezTo>
                  <a:pt x="395545" y="668308"/>
                  <a:pt x="368401" y="652210"/>
                  <a:pt x="379480" y="641131"/>
                </a:cubicBezTo>
                <a:cubicBezTo>
                  <a:pt x="392112" y="628499"/>
                  <a:pt x="414514" y="648138"/>
                  <a:pt x="432031" y="651641"/>
                </a:cubicBezTo>
                <a:cubicBezTo>
                  <a:pt x="442541" y="658648"/>
                  <a:pt x="454630" y="681594"/>
                  <a:pt x="463562" y="672662"/>
                </a:cubicBezTo>
                <a:cubicBezTo>
                  <a:pt x="473103" y="663121"/>
                  <a:pt x="433643" y="591802"/>
                  <a:pt x="432031" y="588579"/>
                </a:cubicBezTo>
                <a:cubicBezTo>
                  <a:pt x="428528" y="574565"/>
                  <a:pt x="409135" y="553970"/>
                  <a:pt x="421521" y="546538"/>
                </a:cubicBezTo>
                <a:cubicBezTo>
                  <a:pt x="429100" y="541990"/>
                  <a:pt x="511174" y="563696"/>
                  <a:pt x="526624" y="567558"/>
                </a:cubicBezTo>
                <a:cubicBezTo>
                  <a:pt x="547645" y="578068"/>
                  <a:pt x="567782" y="590571"/>
                  <a:pt x="589686" y="599089"/>
                </a:cubicBezTo>
                <a:cubicBezTo>
                  <a:pt x="630989" y="615151"/>
                  <a:pt x="677811" y="618330"/>
                  <a:pt x="715811" y="641131"/>
                </a:cubicBezTo>
                <a:cubicBezTo>
                  <a:pt x="818962" y="703022"/>
                  <a:pt x="717604" y="646001"/>
                  <a:pt x="820914" y="693682"/>
                </a:cubicBezTo>
                <a:cubicBezTo>
                  <a:pt x="943108" y="750079"/>
                  <a:pt x="865298" y="722492"/>
                  <a:pt x="936528" y="746234"/>
                </a:cubicBezTo>
                <a:cubicBezTo>
                  <a:pt x="865887" y="652045"/>
                  <a:pt x="892900" y="691301"/>
                  <a:pt x="852445" y="630620"/>
                </a:cubicBezTo>
                <a:cubicBezTo>
                  <a:pt x="855948" y="613103"/>
                  <a:pt x="862955" y="595933"/>
                  <a:pt x="862955" y="578069"/>
                </a:cubicBezTo>
                <a:cubicBezTo>
                  <a:pt x="862955" y="566990"/>
                  <a:pt x="851071" y="557531"/>
                  <a:pt x="852445" y="546538"/>
                </a:cubicBezTo>
                <a:cubicBezTo>
                  <a:pt x="854785" y="527817"/>
                  <a:pt x="866459" y="511503"/>
                  <a:pt x="873466" y="493986"/>
                </a:cubicBezTo>
                <a:cubicBezTo>
                  <a:pt x="883976" y="497489"/>
                  <a:pt x="894069" y="506317"/>
                  <a:pt x="904997" y="504496"/>
                </a:cubicBezTo>
                <a:cubicBezTo>
                  <a:pt x="917457" y="502419"/>
                  <a:pt x="924918" y="488452"/>
                  <a:pt x="936528" y="483476"/>
                </a:cubicBezTo>
                <a:cubicBezTo>
                  <a:pt x="949805" y="477786"/>
                  <a:pt x="964555" y="476469"/>
                  <a:pt x="978569" y="472965"/>
                </a:cubicBezTo>
                <a:cubicBezTo>
                  <a:pt x="1048638" y="479972"/>
                  <a:pt x="1119725" y="480176"/>
                  <a:pt x="1188776" y="493986"/>
                </a:cubicBezTo>
                <a:cubicBezTo>
                  <a:pt x="1260784" y="508388"/>
                  <a:pt x="1279913" y="533044"/>
                  <a:pt x="1335921" y="557048"/>
                </a:cubicBezTo>
                <a:cubicBezTo>
                  <a:pt x="1346104" y="561412"/>
                  <a:pt x="1356942" y="564055"/>
                  <a:pt x="1367452" y="567558"/>
                </a:cubicBezTo>
                <a:lnTo>
                  <a:pt x="1346431" y="504496"/>
                </a:lnTo>
                <a:cubicBezTo>
                  <a:pt x="1342928" y="493986"/>
                  <a:pt x="1342066" y="482183"/>
                  <a:pt x="1335921" y="472965"/>
                </a:cubicBezTo>
                <a:lnTo>
                  <a:pt x="1314900" y="441434"/>
                </a:lnTo>
                <a:cubicBezTo>
                  <a:pt x="1318404" y="406400"/>
                  <a:pt x="1321044" y="371268"/>
                  <a:pt x="1325411" y="336331"/>
                </a:cubicBezTo>
                <a:cubicBezTo>
                  <a:pt x="1331854" y="284789"/>
                  <a:pt x="1335119" y="276476"/>
                  <a:pt x="1346431" y="231227"/>
                </a:cubicBezTo>
                <a:cubicBezTo>
                  <a:pt x="1326594" y="72528"/>
                  <a:pt x="1315890" y="190577"/>
                  <a:pt x="1367452" y="126124"/>
                </a:cubicBezTo>
                <a:cubicBezTo>
                  <a:pt x="1408219" y="75164"/>
                  <a:pt x="1340697" y="107015"/>
                  <a:pt x="1409493" y="84082"/>
                </a:cubicBezTo>
                <a:cubicBezTo>
                  <a:pt x="1502418" y="107314"/>
                  <a:pt x="1520540" y="116174"/>
                  <a:pt x="1661742" y="84082"/>
                </a:cubicBezTo>
                <a:cubicBezTo>
                  <a:pt x="1665845" y="83149"/>
                  <a:pt x="1693273" y="20829"/>
                  <a:pt x="1693273" y="10510"/>
                </a:cubicBezTo>
                <a:lnTo>
                  <a:pt x="1682762" y="0"/>
                </a:ln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9">
            <a:extLst>
              <a:ext uri="{FF2B5EF4-FFF2-40B4-BE49-F238E27FC236}">
                <a16:creationId xmlns:a16="http://schemas.microsoft.com/office/drawing/2014/main" id="{8CAE856C-37BB-B33D-EE9D-AE255C8F5AD7}"/>
              </a:ext>
            </a:extLst>
          </p:cNvPr>
          <p:cNvSpPr/>
          <p:nvPr/>
        </p:nvSpPr>
        <p:spPr>
          <a:xfrm rot="16200000">
            <a:off x="8428660" y="3466316"/>
            <a:ext cx="1396956" cy="391340"/>
          </a:xfrm>
          <a:prstGeom prst="homePlat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r>
              <a:rPr lang="en-US" dirty="0" err="1">
                <a:solidFill>
                  <a:schemeClr val="tx1"/>
                </a:solidFill>
              </a:rPr>
              <a:t>Reparar</a:t>
            </a:r>
            <a:r>
              <a:rPr lang="en-US" dirty="0">
                <a:solidFill>
                  <a:schemeClr val="tx1"/>
                </a:solidFill>
              </a:rPr>
              <a:t>?</a:t>
            </a:r>
          </a:p>
        </p:txBody>
      </p:sp>
      <p:sp>
        <p:nvSpPr>
          <p:cNvPr id="29" name="Triangle 30">
            <a:extLst>
              <a:ext uri="{FF2B5EF4-FFF2-40B4-BE49-F238E27FC236}">
                <a16:creationId xmlns:a16="http://schemas.microsoft.com/office/drawing/2014/main" id="{B869C929-D696-B3BE-46A8-95925948DA1E}"/>
              </a:ext>
            </a:extLst>
          </p:cNvPr>
          <p:cNvSpPr/>
          <p:nvPr/>
        </p:nvSpPr>
        <p:spPr>
          <a:xfrm rot="10800000">
            <a:off x="2923772" y="3769363"/>
            <a:ext cx="956442" cy="17867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adroTexto 30">
            <a:extLst>
              <a:ext uri="{FF2B5EF4-FFF2-40B4-BE49-F238E27FC236}">
                <a16:creationId xmlns:a16="http://schemas.microsoft.com/office/drawing/2014/main" id="{6234CF00-A70B-9D2A-C128-809E2298D12C}"/>
              </a:ext>
            </a:extLst>
          </p:cNvPr>
          <p:cNvSpPr txBox="1"/>
          <p:nvPr/>
        </p:nvSpPr>
        <p:spPr>
          <a:xfrm>
            <a:off x="4001083" y="2398498"/>
            <a:ext cx="4122159" cy="369332"/>
          </a:xfrm>
          <a:prstGeom prst="rect">
            <a:avLst/>
          </a:prstGeom>
          <a:noFill/>
        </p:spPr>
        <p:txBody>
          <a:bodyPr wrap="square">
            <a:spAutoFit/>
          </a:bodyPr>
          <a:lstStyle/>
          <a:p>
            <a:pPr algn="ctr"/>
            <a:r>
              <a:rPr lang="en-US" dirty="0"/>
              <a:t>(</a:t>
            </a:r>
            <a:r>
              <a:rPr lang="en-US" dirty="0" err="1"/>
              <a:t>tiempo</a:t>
            </a:r>
            <a:r>
              <a:rPr lang="en-US" dirty="0"/>
              <a:t>, </a:t>
            </a:r>
            <a:r>
              <a:rPr lang="en-US" dirty="0" err="1"/>
              <a:t>kilometros</a:t>
            </a:r>
            <a:r>
              <a:rPr lang="en-US" dirty="0"/>
              <a:t>..)</a:t>
            </a:r>
            <a:endParaRPr lang="es-419" dirty="0"/>
          </a:p>
        </p:txBody>
      </p:sp>
    </p:spTree>
    <p:extLst>
      <p:ext uri="{BB962C8B-B14F-4D97-AF65-F5344CB8AC3E}">
        <p14:creationId xmlns:p14="http://schemas.microsoft.com/office/powerpoint/2010/main" val="2006685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2266950" y="43612"/>
            <a:ext cx="8058150" cy="1149349"/>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p>
          <a:p>
            <a:pPr algn="ctr"/>
            <a:r>
              <a:rPr lang="es-CO" sz="2400" b="1" dirty="0"/>
              <a:t>¿Cómo este modelo Soporta toma de Decisiones?</a:t>
            </a:r>
          </a:p>
        </p:txBody>
      </p:sp>
      <p:pic>
        <p:nvPicPr>
          <p:cNvPr id="2" name="Picture 2">
            <a:extLst>
              <a:ext uri="{FF2B5EF4-FFF2-40B4-BE49-F238E27FC236}">
                <a16:creationId xmlns:a16="http://schemas.microsoft.com/office/drawing/2014/main" id="{82F48AAA-03E5-7E47-F225-8C4AF27B9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3" t="-603" r="-143" b="-603"/>
          <a:stretch>
            <a:fillRect/>
          </a:stretch>
        </p:blipFill>
        <p:spPr>
          <a:xfrm>
            <a:off x="4429903" y="1022351"/>
            <a:ext cx="2662713" cy="20065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A8E280-66D0-E127-47E0-8EE1C642FBD6}"/>
              </a:ext>
            </a:extLst>
          </p:cNvPr>
          <p:cNvPicPr>
            <a:picLocks noChangeAspect="1"/>
          </p:cNvPicPr>
          <p:nvPr/>
        </p:nvPicPr>
        <p:blipFill>
          <a:blip r:embed="rId3"/>
          <a:stretch>
            <a:fillRect/>
          </a:stretch>
        </p:blipFill>
        <p:spPr>
          <a:xfrm>
            <a:off x="110665" y="59486"/>
            <a:ext cx="2064544" cy="113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36F240AC-939A-9740-316F-3F02A5B6EF12}"/>
              </a:ext>
            </a:extLst>
          </p:cNvPr>
          <p:cNvPicPr>
            <a:picLocks noChangeAspect="1"/>
          </p:cNvPicPr>
          <p:nvPr/>
        </p:nvPicPr>
        <p:blipFill>
          <a:blip r:embed="rId4"/>
          <a:stretch>
            <a:fillRect/>
          </a:stretch>
        </p:blipFill>
        <p:spPr>
          <a:xfrm>
            <a:off x="110665" y="3429000"/>
            <a:ext cx="5438775" cy="3150510"/>
          </a:xfrm>
          <a:prstGeom prst="rect">
            <a:avLst/>
          </a:prstGeom>
        </p:spPr>
      </p:pic>
      <p:pic>
        <p:nvPicPr>
          <p:cNvPr id="6" name="Picture 5">
            <a:extLst>
              <a:ext uri="{FF2B5EF4-FFF2-40B4-BE49-F238E27FC236}">
                <a16:creationId xmlns:a16="http://schemas.microsoft.com/office/drawing/2014/main" id="{51662FD4-2474-9EA5-9B90-023DD704D8B7}"/>
              </a:ext>
            </a:extLst>
          </p:cNvPr>
          <p:cNvPicPr>
            <a:picLocks noChangeAspect="1"/>
          </p:cNvPicPr>
          <p:nvPr/>
        </p:nvPicPr>
        <p:blipFill>
          <a:blip r:embed="rId5"/>
          <a:stretch>
            <a:fillRect/>
          </a:stretch>
        </p:blipFill>
        <p:spPr>
          <a:xfrm>
            <a:off x="8213725" y="2965287"/>
            <a:ext cx="2662712" cy="3714913"/>
          </a:xfrm>
          <a:prstGeom prst="rect">
            <a:avLst/>
          </a:prstGeom>
        </p:spPr>
      </p:pic>
      <p:sp>
        <p:nvSpPr>
          <p:cNvPr id="7" name="Oval 6">
            <a:extLst>
              <a:ext uri="{FF2B5EF4-FFF2-40B4-BE49-F238E27FC236}">
                <a16:creationId xmlns:a16="http://schemas.microsoft.com/office/drawing/2014/main" id="{D7BDC34E-9BC9-E817-62D0-75FC45D9F078}"/>
              </a:ext>
            </a:extLst>
          </p:cNvPr>
          <p:cNvSpPr/>
          <p:nvPr/>
        </p:nvSpPr>
        <p:spPr>
          <a:xfrm>
            <a:off x="5362576" y="2249025"/>
            <a:ext cx="1028699" cy="653300"/>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9" name="Straight Arrow Connector 8">
            <a:extLst>
              <a:ext uri="{FF2B5EF4-FFF2-40B4-BE49-F238E27FC236}">
                <a16:creationId xmlns:a16="http://schemas.microsoft.com/office/drawing/2014/main" id="{6A72B639-5712-559C-3B75-B1955F95A0E0}"/>
              </a:ext>
            </a:extLst>
          </p:cNvPr>
          <p:cNvCxnSpPr>
            <a:stCxn id="7" idx="2"/>
            <a:endCxn id="4" idx="0"/>
          </p:cNvCxnSpPr>
          <p:nvPr/>
        </p:nvCxnSpPr>
        <p:spPr>
          <a:xfrm flipH="1">
            <a:off x="2830053" y="2575675"/>
            <a:ext cx="2532523" cy="85332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50B9481-6744-BE7C-389F-E67A8BD3DCDC}"/>
              </a:ext>
            </a:extLst>
          </p:cNvPr>
          <p:cNvCxnSpPr>
            <a:cxnSpLocks/>
            <a:stCxn id="7" idx="6"/>
            <a:endCxn id="6" idx="0"/>
          </p:cNvCxnSpPr>
          <p:nvPr/>
        </p:nvCxnSpPr>
        <p:spPr>
          <a:xfrm>
            <a:off x="6391275" y="2575675"/>
            <a:ext cx="3153806" cy="38961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849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8880974" y="778889"/>
            <a:ext cx="3311026" cy="5300221"/>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p>
          <a:p>
            <a:pPr algn="ctr"/>
            <a:endParaRPr lang="es-CO" sz="2400" b="1" dirty="0"/>
          </a:p>
          <a:p>
            <a:pPr algn="ctr"/>
            <a:r>
              <a:rPr lang="es-ES" b="1" dirty="0"/>
              <a:t>Tasa de riesgo de Mortalidad Humana</a:t>
            </a:r>
          </a:p>
        </p:txBody>
      </p:sp>
      <p:pic>
        <p:nvPicPr>
          <p:cNvPr id="3" name="Picture 8">
            <a:extLst>
              <a:ext uri="{FF2B5EF4-FFF2-40B4-BE49-F238E27FC236}">
                <a16:creationId xmlns:a16="http://schemas.microsoft.com/office/drawing/2014/main" id="{CC1F5183-A9D6-41CA-427E-35281220B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787597"/>
            <a:ext cx="8867984" cy="529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5564965-CE55-0787-A983-2A64FA931414}"/>
              </a:ext>
            </a:extLst>
          </p:cNvPr>
          <p:cNvPicPr>
            <a:picLocks noChangeAspect="1"/>
          </p:cNvPicPr>
          <p:nvPr/>
        </p:nvPicPr>
        <p:blipFill>
          <a:blip r:embed="rId3"/>
          <a:stretch>
            <a:fillRect/>
          </a:stretch>
        </p:blipFill>
        <p:spPr>
          <a:xfrm>
            <a:off x="-12990" y="3862960"/>
            <a:ext cx="2325141" cy="2216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80589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a:extLst>
              <a:ext uri="{FF2B5EF4-FFF2-40B4-BE49-F238E27FC236}">
                <a16:creationId xmlns:a16="http://schemas.microsoft.com/office/drawing/2014/main" id="{84B533A7-39DD-F3F3-FFCF-6D1FAB9FE4B5}"/>
              </a:ext>
            </a:extLst>
          </p:cNvPr>
          <p:cNvSpPr/>
          <p:nvPr/>
        </p:nvSpPr>
        <p:spPr>
          <a:xfrm>
            <a:off x="6917728" y="3551941"/>
            <a:ext cx="3324568" cy="17859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0" name="Rectangle 1">
            <a:extLst>
              <a:ext uri="{FF2B5EF4-FFF2-40B4-BE49-F238E27FC236}">
                <a16:creationId xmlns:a16="http://schemas.microsoft.com/office/drawing/2014/main" id="{0CB688E0-0473-96FF-772F-26194BB3D9C9}"/>
              </a:ext>
            </a:extLst>
          </p:cNvPr>
          <p:cNvSpPr/>
          <p:nvPr/>
        </p:nvSpPr>
        <p:spPr>
          <a:xfrm>
            <a:off x="2188200" y="3551316"/>
            <a:ext cx="3324568" cy="17859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El “Puente” al Conocimiento</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p:txBody>
          <a:bodyPr/>
          <a:lstStyle/>
          <a:p>
            <a:r>
              <a:rPr lang="es-MX" dirty="0"/>
              <a:t> </a:t>
            </a:r>
          </a:p>
        </p:txBody>
      </p:sp>
      <p:sp>
        <p:nvSpPr>
          <p:cNvPr id="6" name="Rectangle 22">
            <a:extLst>
              <a:ext uri="{FF2B5EF4-FFF2-40B4-BE49-F238E27FC236}">
                <a16:creationId xmlns:a16="http://schemas.microsoft.com/office/drawing/2014/main" id="{9A598AE2-6572-4A06-9EB0-8F7F31444E71}"/>
              </a:ext>
            </a:extLst>
          </p:cNvPr>
          <p:cNvSpPr/>
          <p:nvPr/>
        </p:nvSpPr>
        <p:spPr>
          <a:xfrm>
            <a:off x="-358" y="2238808"/>
            <a:ext cx="12192000" cy="133048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7" name="Text Placeholder 3">
            <a:extLst>
              <a:ext uri="{FF2B5EF4-FFF2-40B4-BE49-F238E27FC236}">
                <a16:creationId xmlns:a16="http://schemas.microsoft.com/office/drawing/2014/main" id="{8B084A04-CB25-AF60-BDC8-D555108DF568}"/>
              </a:ext>
            </a:extLst>
          </p:cNvPr>
          <p:cNvSpPr txBox="1">
            <a:spLocks/>
          </p:cNvSpPr>
          <p:nvPr/>
        </p:nvSpPr>
        <p:spPr>
          <a:xfrm>
            <a:off x="1333110" y="1429789"/>
            <a:ext cx="4929532" cy="973765"/>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s-ES" sz="2800" dirty="0">
                <a:solidFill>
                  <a:schemeClr val="tx2"/>
                </a:solidFill>
              </a:rPr>
              <a:t>Datos que representan adecuadamente la Realidad</a:t>
            </a:r>
            <a:endParaRPr lang="en-US" sz="2800" dirty="0">
              <a:solidFill>
                <a:schemeClr val="tx2"/>
              </a:solidFill>
            </a:endParaRPr>
          </a:p>
        </p:txBody>
      </p:sp>
      <p:sp>
        <p:nvSpPr>
          <p:cNvPr id="8" name="Text Placeholder 3">
            <a:extLst>
              <a:ext uri="{FF2B5EF4-FFF2-40B4-BE49-F238E27FC236}">
                <a16:creationId xmlns:a16="http://schemas.microsoft.com/office/drawing/2014/main" id="{AB433D8C-C7CB-4BC5-7981-CA5A68E048CA}"/>
              </a:ext>
            </a:extLst>
          </p:cNvPr>
          <p:cNvSpPr txBox="1">
            <a:spLocks/>
          </p:cNvSpPr>
          <p:nvPr/>
        </p:nvSpPr>
        <p:spPr>
          <a:xfrm>
            <a:off x="6431862" y="1451753"/>
            <a:ext cx="4366781" cy="767717"/>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s-ES" sz="2800" dirty="0">
                <a:solidFill>
                  <a:schemeClr val="tx2"/>
                </a:solidFill>
              </a:rPr>
              <a:t>Modelo que Representa adecuadamente los datos</a:t>
            </a:r>
            <a:endParaRPr lang="en-US" sz="2800" dirty="0">
              <a:solidFill>
                <a:schemeClr val="tx2"/>
              </a:solidFill>
            </a:endParaRPr>
          </a:p>
        </p:txBody>
      </p:sp>
      <p:sp>
        <p:nvSpPr>
          <p:cNvPr id="9" name="Rectangle 1">
            <a:extLst>
              <a:ext uri="{FF2B5EF4-FFF2-40B4-BE49-F238E27FC236}">
                <a16:creationId xmlns:a16="http://schemas.microsoft.com/office/drawing/2014/main" id="{4262384D-FEF7-4F93-CF1D-C4FC64853CF4}"/>
              </a:ext>
            </a:extLst>
          </p:cNvPr>
          <p:cNvSpPr/>
          <p:nvPr/>
        </p:nvSpPr>
        <p:spPr>
          <a:xfrm>
            <a:off x="-359" y="3551668"/>
            <a:ext cx="2200633" cy="17859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0" name="Rectangle 4">
            <a:extLst>
              <a:ext uri="{FF2B5EF4-FFF2-40B4-BE49-F238E27FC236}">
                <a16:creationId xmlns:a16="http://schemas.microsoft.com/office/drawing/2014/main" id="{F3F93821-E95F-8816-99D0-01A47D091F89}"/>
              </a:ext>
            </a:extLst>
          </p:cNvPr>
          <p:cNvSpPr/>
          <p:nvPr/>
        </p:nvSpPr>
        <p:spPr>
          <a:xfrm>
            <a:off x="5501052" y="3551668"/>
            <a:ext cx="1428750" cy="17859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1" name="Rectangle 12">
            <a:extLst>
              <a:ext uri="{FF2B5EF4-FFF2-40B4-BE49-F238E27FC236}">
                <a16:creationId xmlns:a16="http://schemas.microsoft.com/office/drawing/2014/main" id="{F8AADCED-FDB2-1BC3-E635-EFDC9078D7C3}"/>
              </a:ext>
            </a:extLst>
          </p:cNvPr>
          <p:cNvSpPr/>
          <p:nvPr/>
        </p:nvSpPr>
        <p:spPr>
          <a:xfrm>
            <a:off x="10242296" y="3569291"/>
            <a:ext cx="1949704" cy="17859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2" name="Arc 20">
            <a:extLst>
              <a:ext uri="{FF2B5EF4-FFF2-40B4-BE49-F238E27FC236}">
                <a16:creationId xmlns:a16="http://schemas.microsoft.com/office/drawing/2014/main" id="{7BB9B303-3A94-0247-CCB9-FD267EC34E88}"/>
              </a:ext>
            </a:extLst>
          </p:cNvPr>
          <p:cNvSpPr/>
          <p:nvPr/>
        </p:nvSpPr>
        <p:spPr>
          <a:xfrm>
            <a:off x="2188558" y="2851580"/>
            <a:ext cx="3312494" cy="1500187"/>
          </a:xfrm>
          <a:prstGeom prst="arc">
            <a:avLst>
              <a:gd name="adj1" fmla="val 10834375"/>
              <a:gd name="adj2" fmla="val 0"/>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p>
        </p:txBody>
      </p:sp>
      <p:sp>
        <p:nvSpPr>
          <p:cNvPr id="13" name="Arc 21">
            <a:extLst>
              <a:ext uri="{FF2B5EF4-FFF2-40B4-BE49-F238E27FC236}">
                <a16:creationId xmlns:a16="http://schemas.microsoft.com/office/drawing/2014/main" id="{288EFDC1-AE75-463C-AED5-60117CA5DA27}"/>
              </a:ext>
            </a:extLst>
          </p:cNvPr>
          <p:cNvSpPr/>
          <p:nvPr/>
        </p:nvSpPr>
        <p:spPr>
          <a:xfrm>
            <a:off x="6929802" y="2844438"/>
            <a:ext cx="3312494" cy="1500187"/>
          </a:xfrm>
          <a:prstGeom prst="arc">
            <a:avLst>
              <a:gd name="adj1" fmla="val 10834375"/>
              <a:gd name="adj2" fmla="val 0"/>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p>
        </p:txBody>
      </p:sp>
      <p:sp>
        <p:nvSpPr>
          <p:cNvPr id="14" name="TextBox 24">
            <a:extLst>
              <a:ext uri="{FF2B5EF4-FFF2-40B4-BE49-F238E27FC236}">
                <a16:creationId xmlns:a16="http://schemas.microsoft.com/office/drawing/2014/main" id="{C5AC3FCF-D595-773A-8B94-AE3B1E1B911E}"/>
              </a:ext>
            </a:extLst>
          </p:cNvPr>
          <p:cNvSpPr txBox="1"/>
          <p:nvPr/>
        </p:nvSpPr>
        <p:spPr>
          <a:xfrm>
            <a:off x="7148157" y="3838218"/>
            <a:ext cx="2714369" cy="1384995"/>
          </a:xfrm>
          <a:prstGeom prst="rect">
            <a:avLst/>
          </a:prstGeom>
          <a:noFill/>
        </p:spPr>
        <p:txBody>
          <a:bodyPr wrap="square" numCol="1" rtlCol="0">
            <a:spAutoFit/>
          </a:bodyPr>
          <a:lstStyle/>
          <a:p>
            <a:pPr algn="ctr"/>
            <a:r>
              <a:rPr lang="en-US" sz="2800" dirty="0"/>
              <a:t>Y ..un </a:t>
            </a:r>
            <a:r>
              <a:rPr lang="en-US" sz="2800" dirty="0" err="1"/>
              <a:t>modelo</a:t>
            </a:r>
            <a:r>
              <a:rPr lang="en-US" sz="2800" dirty="0"/>
              <a:t> con </a:t>
            </a:r>
            <a:r>
              <a:rPr lang="en-US" sz="2800" dirty="0" err="1"/>
              <a:t>buen</a:t>
            </a:r>
            <a:r>
              <a:rPr lang="en-US" sz="2800" dirty="0"/>
              <a:t> </a:t>
            </a:r>
            <a:r>
              <a:rPr lang="en-US" sz="2800" dirty="0" err="1"/>
              <a:t>ajuste</a:t>
            </a:r>
            <a:r>
              <a:rPr lang="en-US" sz="2800" dirty="0"/>
              <a:t> a </a:t>
            </a:r>
            <a:r>
              <a:rPr lang="en-US" sz="2800" dirty="0" err="1"/>
              <a:t>los</a:t>
            </a:r>
            <a:r>
              <a:rPr lang="en-US" sz="2800" dirty="0"/>
              <a:t> </a:t>
            </a:r>
            <a:r>
              <a:rPr lang="en-US" sz="2800" dirty="0" err="1"/>
              <a:t>datos</a:t>
            </a:r>
            <a:endParaRPr lang="en-US" sz="2800" dirty="0"/>
          </a:p>
        </p:txBody>
      </p:sp>
      <p:sp>
        <p:nvSpPr>
          <p:cNvPr id="15" name="TextBox 25">
            <a:extLst>
              <a:ext uri="{FF2B5EF4-FFF2-40B4-BE49-F238E27FC236}">
                <a16:creationId xmlns:a16="http://schemas.microsoft.com/office/drawing/2014/main" id="{945AF23F-997D-89F6-0C56-D6AA89F97796}"/>
              </a:ext>
            </a:extLst>
          </p:cNvPr>
          <p:cNvSpPr txBox="1"/>
          <p:nvPr/>
        </p:nvSpPr>
        <p:spPr>
          <a:xfrm>
            <a:off x="2329474" y="3903177"/>
            <a:ext cx="2924030" cy="1384995"/>
          </a:xfrm>
          <a:prstGeom prst="rect">
            <a:avLst/>
          </a:prstGeom>
          <a:noFill/>
        </p:spPr>
        <p:txBody>
          <a:bodyPr wrap="square" numCol="1" rtlCol="0">
            <a:spAutoFit/>
          </a:bodyPr>
          <a:lstStyle/>
          <a:p>
            <a:pPr algn="ctr"/>
            <a:r>
              <a:rPr lang="en-US" sz="2800" dirty="0" err="1"/>
              <a:t>Datos</a:t>
            </a:r>
            <a:r>
              <a:rPr lang="en-US" sz="2800" dirty="0"/>
              <a:t> </a:t>
            </a:r>
            <a:r>
              <a:rPr lang="en-US" sz="2800" dirty="0" err="1"/>
              <a:t>Relevantes</a:t>
            </a:r>
            <a:r>
              <a:rPr lang="en-US" sz="2800" dirty="0"/>
              <a:t> </a:t>
            </a:r>
            <a:r>
              <a:rPr lang="en-US" sz="2800" dirty="0" err="1"/>
              <a:t>Disponibles</a:t>
            </a:r>
            <a:endParaRPr lang="en-US" sz="2800" dirty="0"/>
          </a:p>
        </p:txBody>
      </p:sp>
      <p:sp>
        <p:nvSpPr>
          <p:cNvPr id="16" name="TextBox 28">
            <a:extLst>
              <a:ext uri="{FF2B5EF4-FFF2-40B4-BE49-F238E27FC236}">
                <a16:creationId xmlns:a16="http://schemas.microsoft.com/office/drawing/2014/main" id="{214089E3-0396-75F2-B06C-32401662BA65}"/>
              </a:ext>
            </a:extLst>
          </p:cNvPr>
          <p:cNvSpPr txBox="1"/>
          <p:nvPr/>
        </p:nvSpPr>
        <p:spPr>
          <a:xfrm>
            <a:off x="3349741" y="5501219"/>
            <a:ext cx="6730738" cy="1200329"/>
          </a:xfrm>
          <a:prstGeom prst="rect">
            <a:avLst/>
          </a:prstGeom>
          <a:noFill/>
        </p:spPr>
        <p:txBody>
          <a:bodyPr wrap="square" numCol="1">
            <a:spAutoFit/>
          </a:bodyPr>
          <a:lstStyle/>
          <a:p>
            <a:r>
              <a:rPr lang="es-ES" dirty="0"/>
              <a:t>Es un error capital teorizar antes de tener datos. Involuntariamente, uno comienza a tergiversar los hechos para que se adapten a las teorías, en lugar de que las teorías se adapten a los hechos. Sir Arthur Conan Doyle (1892).</a:t>
            </a:r>
            <a:endParaRPr lang="en-US" dirty="0"/>
          </a:p>
        </p:txBody>
      </p:sp>
      <p:sp>
        <p:nvSpPr>
          <p:cNvPr id="17" name="Right Arrow 29">
            <a:extLst>
              <a:ext uri="{FF2B5EF4-FFF2-40B4-BE49-F238E27FC236}">
                <a16:creationId xmlns:a16="http://schemas.microsoft.com/office/drawing/2014/main" id="{55560B41-5153-B860-DE6A-8AFE3FD138DC}"/>
              </a:ext>
            </a:extLst>
          </p:cNvPr>
          <p:cNvSpPr/>
          <p:nvPr/>
        </p:nvSpPr>
        <p:spPr>
          <a:xfrm>
            <a:off x="4557713" y="2327763"/>
            <a:ext cx="6405622" cy="482574"/>
          </a:xfrm>
          <a:prstGeom prst="right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8" name="Right Arrow 30">
            <a:extLst>
              <a:ext uri="{FF2B5EF4-FFF2-40B4-BE49-F238E27FC236}">
                <a16:creationId xmlns:a16="http://schemas.microsoft.com/office/drawing/2014/main" id="{7FBE537D-E69D-2E43-4D5C-D9E306145BE0}"/>
              </a:ext>
            </a:extLst>
          </p:cNvPr>
          <p:cNvSpPr/>
          <p:nvPr/>
        </p:nvSpPr>
        <p:spPr>
          <a:xfrm>
            <a:off x="146930" y="2322882"/>
            <a:ext cx="6405622" cy="482574"/>
          </a:xfrm>
          <a:prstGeom prst="right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Tree>
    <p:extLst>
      <p:ext uri="{BB962C8B-B14F-4D97-AF65-F5344CB8AC3E}">
        <p14:creationId xmlns:p14="http://schemas.microsoft.com/office/powerpoint/2010/main" val="1661628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137786" y="994617"/>
            <a:ext cx="3476313" cy="5249189"/>
          </a:xfrm>
          <a:prstGeom prst="rect">
            <a:avLst/>
          </a:prstGeom>
          <a:solidFill>
            <a:schemeClr val="accent6">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100" b="1" dirty="0"/>
          </a:p>
          <a:p>
            <a:pPr algn="ctr"/>
            <a:endParaRPr lang="es-CO" sz="2000" b="1" dirty="0"/>
          </a:p>
          <a:p>
            <a:pPr algn="ctr"/>
            <a:endParaRPr lang="es-CO" sz="2400" b="1" dirty="0"/>
          </a:p>
          <a:p>
            <a:pPr algn="ctr"/>
            <a:r>
              <a:rPr lang="es-CO" b="1" dirty="0"/>
              <a:t>Entendiendo un Gráfico de </a:t>
            </a:r>
          </a:p>
          <a:p>
            <a:pPr algn="ctr"/>
            <a:r>
              <a:rPr lang="es-CO" sz="6600" b="1" dirty="0"/>
              <a:t>Weibull</a:t>
            </a:r>
            <a:endParaRPr lang="es-ES" b="1" dirty="0"/>
          </a:p>
        </p:txBody>
      </p:sp>
      <p:pic>
        <p:nvPicPr>
          <p:cNvPr id="3" name="Picture 2">
            <a:extLst>
              <a:ext uri="{FF2B5EF4-FFF2-40B4-BE49-F238E27FC236}">
                <a16:creationId xmlns:a16="http://schemas.microsoft.com/office/drawing/2014/main" id="{0F34EE43-E8C7-044B-17F5-E71F09663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76034" y="987875"/>
            <a:ext cx="7625733" cy="525593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32">
            <a:extLst>
              <a:ext uri="{FF2B5EF4-FFF2-40B4-BE49-F238E27FC236}">
                <a16:creationId xmlns:a16="http://schemas.microsoft.com/office/drawing/2014/main" id="{79AB598D-6E7E-44A0-DF0D-54215D44D733}"/>
              </a:ext>
            </a:extLst>
          </p:cNvPr>
          <p:cNvGrpSpPr/>
          <p:nvPr/>
        </p:nvGrpSpPr>
        <p:grpSpPr>
          <a:xfrm>
            <a:off x="8270158" y="2640198"/>
            <a:ext cx="1645634" cy="1423361"/>
            <a:chOff x="6762806" y="2752742"/>
            <a:chExt cx="1645634" cy="1423361"/>
          </a:xfrm>
          <a:solidFill>
            <a:schemeClr val="accent5">
              <a:lumMod val="60000"/>
              <a:lumOff val="40000"/>
            </a:schemeClr>
          </a:solidFill>
        </p:grpSpPr>
        <p:sp>
          <p:nvSpPr>
            <p:cNvPr id="18" name="Teardrop 7">
              <a:extLst>
                <a:ext uri="{FF2B5EF4-FFF2-40B4-BE49-F238E27FC236}">
                  <a16:creationId xmlns:a16="http://schemas.microsoft.com/office/drawing/2014/main" id="{73549C51-BF8E-3C7B-3696-E93612ED1703}"/>
                </a:ext>
              </a:extLst>
            </p:cNvPr>
            <p:cNvSpPr/>
            <p:nvPr/>
          </p:nvSpPr>
          <p:spPr>
            <a:xfrm rot="6616194">
              <a:off x="6873942" y="2641606"/>
              <a:ext cx="1423361" cy="1645634"/>
            </a:xfrm>
            <a:prstGeom prst="teardrop">
              <a:avLst>
                <a:gd name="adj" fmla="val 200000"/>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CO" altLang="es-CO" sz="1200">
                <a:solidFill>
                  <a:srgbClr val="002060"/>
                </a:solidFill>
              </a:endParaRPr>
            </a:p>
          </p:txBody>
        </p:sp>
        <p:sp>
          <p:nvSpPr>
            <p:cNvPr id="19" name="TextBox 23">
              <a:extLst>
                <a:ext uri="{FF2B5EF4-FFF2-40B4-BE49-F238E27FC236}">
                  <a16:creationId xmlns:a16="http://schemas.microsoft.com/office/drawing/2014/main" id="{B64066DC-AB11-9C3C-D2BD-8C728BE0B067}"/>
                </a:ext>
              </a:extLst>
            </p:cNvPr>
            <p:cNvSpPr txBox="1"/>
            <p:nvPr/>
          </p:nvSpPr>
          <p:spPr>
            <a:xfrm>
              <a:off x="6845934" y="3205164"/>
              <a:ext cx="1551345" cy="461665"/>
            </a:xfrm>
            <a:prstGeom prst="rect">
              <a:avLst/>
            </a:prstGeom>
            <a:noFill/>
          </p:spPr>
          <p:txBody>
            <a:bodyPr wrap="square" numCol="1" rtlCol="0">
              <a:spAutoFit/>
            </a:bodyPr>
            <a:lstStyle/>
            <a:p>
              <a:r>
                <a:rPr lang="en-US" sz="1200" dirty="0" err="1">
                  <a:solidFill>
                    <a:srgbClr val="002060"/>
                  </a:solidFill>
                </a:rPr>
                <a:t>Bondad</a:t>
              </a:r>
              <a:r>
                <a:rPr lang="en-US" sz="1200" dirty="0">
                  <a:solidFill>
                    <a:srgbClr val="002060"/>
                  </a:solidFill>
                </a:rPr>
                <a:t> de </a:t>
              </a:r>
              <a:r>
                <a:rPr lang="en-US" sz="1200" dirty="0" err="1">
                  <a:solidFill>
                    <a:srgbClr val="002060"/>
                  </a:solidFill>
                </a:rPr>
                <a:t>ajuste</a:t>
              </a:r>
              <a:r>
                <a:rPr lang="en-US" sz="1200" dirty="0">
                  <a:solidFill>
                    <a:srgbClr val="002060"/>
                  </a:solidFill>
                </a:rPr>
                <a:t> (cambia a </a:t>
              </a:r>
              <a:r>
                <a:rPr lang="en-US" sz="1200" dirty="0" err="1">
                  <a:solidFill>
                    <a:srgbClr val="002060"/>
                  </a:solidFill>
                </a:rPr>
                <a:t>pve</a:t>
              </a:r>
              <a:r>
                <a:rPr lang="en-US" sz="1200" dirty="0">
                  <a:solidFill>
                    <a:srgbClr val="002060"/>
                  </a:solidFill>
                </a:rPr>
                <a:t>%)</a:t>
              </a:r>
            </a:p>
          </p:txBody>
        </p:sp>
      </p:grpSp>
      <p:grpSp>
        <p:nvGrpSpPr>
          <p:cNvPr id="23" name="Group 33">
            <a:extLst>
              <a:ext uri="{FF2B5EF4-FFF2-40B4-BE49-F238E27FC236}">
                <a16:creationId xmlns:a16="http://schemas.microsoft.com/office/drawing/2014/main" id="{2694BE20-E9B3-78BE-C050-C1349108EC9A}"/>
              </a:ext>
            </a:extLst>
          </p:cNvPr>
          <p:cNvGrpSpPr/>
          <p:nvPr/>
        </p:nvGrpSpPr>
        <p:grpSpPr>
          <a:xfrm>
            <a:off x="9835140" y="2836994"/>
            <a:ext cx="1274511" cy="1213203"/>
            <a:chOff x="8327788" y="2949538"/>
            <a:chExt cx="1274511" cy="1213203"/>
          </a:xfrm>
          <a:solidFill>
            <a:schemeClr val="accent5">
              <a:lumMod val="60000"/>
              <a:lumOff val="40000"/>
            </a:schemeClr>
          </a:solidFill>
        </p:grpSpPr>
        <p:sp>
          <p:nvSpPr>
            <p:cNvPr id="24" name="Teardrop 17">
              <a:extLst>
                <a:ext uri="{FF2B5EF4-FFF2-40B4-BE49-F238E27FC236}">
                  <a16:creationId xmlns:a16="http://schemas.microsoft.com/office/drawing/2014/main" id="{4E820761-EA54-4363-26A9-5D51E1FFB134}"/>
                </a:ext>
              </a:extLst>
            </p:cNvPr>
            <p:cNvSpPr/>
            <p:nvPr/>
          </p:nvSpPr>
          <p:spPr>
            <a:xfrm rot="8195365">
              <a:off x="8327788" y="2949538"/>
              <a:ext cx="1274511" cy="1213203"/>
            </a:xfrm>
            <a:prstGeom prst="teardrop">
              <a:avLst>
                <a:gd name="adj" fmla="val 200000"/>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CO" altLang="es-CO" sz="1200">
                <a:solidFill>
                  <a:srgbClr val="002060"/>
                </a:solidFill>
              </a:endParaRPr>
            </a:p>
          </p:txBody>
        </p:sp>
        <p:sp>
          <p:nvSpPr>
            <p:cNvPr id="25" name="TextBox 25">
              <a:extLst>
                <a:ext uri="{FF2B5EF4-FFF2-40B4-BE49-F238E27FC236}">
                  <a16:creationId xmlns:a16="http://schemas.microsoft.com/office/drawing/2014/main" id="{A549FB74-B386-3FE1-9942-968CB6BB9EBB}"/>
                </a:ext>
              </a:extLst>
            </p:cNvPr>
            <p:cNvSpPr txBox="1"/>
            <p:nvPr/>
          </p:nvSpPr>
          <p:spPr>
            <a:xfrm>
              <a:off x="8397279" y="3150487"/>
              <a:ext cx="1128531" cy="461665"/>
            </a:xfrm>
            <a:prstGeom prst="rect">
              <a:avLst/>
            </a:prstGeom>
            <a:noFill/>
          </p:spPr>
          <p:txBody>
            <a:bodyPr wrap="square" numCol="1" rtlCol="0">
              <a:spAutoFit/>
            </a:bodyPr>
            <a:lstStyle/>
            <a:p>
              <a:pPr algn="ctr"/>
              <a:r>
                <a:rPr lang="en-US" altLang="es-CO" sz="1200" dirty="0">
                  <a:solidFill>
                    <a:srgbClr val="002060"/>
                  </a:solidFill>
                </a:rPr>
                <a:t>n=</a:t>
              </a:r>
              <a:r>
                <a:rPr lang="en-US" altLang="es-CO" sz="1200" dirty="0" err="1">
                  <a:solidFill>
                    <a:srgbClr val="002060"/>
                  </a:solidFill>
                </a:rPr>
                <a:t>fallas</a:t>
              </a:r>
              <a:r>
                <a:rPr lang="en-US" altLang="es-CO" sz="1200" dirty="0">
                  <a:solidFill>
                    <a:srgbClr val="002060"/>
                  </a:solidFill>
                </a:rPr>
                <a:t> + </a:t>
              </a:r>
              <a:r>
                <a:rPr lang="en-US" altLang="es-CO" sz="1200" dirty="0" err="1">
                  <a:solidFill>
                    <a:srgbClr val="002060"/>
                  </a:solidFill>
                </a:rPr>
                <a:t>suspensiones</a:t>
              </a:r>
              <a:endParaRPr lang="en-US" altLang="es-CO" sz="1200" dirty="0">
                <a:solidFill>
                  <a:srgbClr val="002060"/>
                </a:solidFill>
              </a:endParaRPr>
            </a:p>
          </p:txBody>
        </p:sp>
      </p:grpSp>
      <p:grpSp>
        <p:nvGrpSpPr>
          <p:cNvPr id="26" name="Group 34">
            <a:extLst>
              <a:ext uri="{FF2B5EF4-FFF2-40B4-BE49-F238E27FC236}">
                <a16:creationId xmlns:a16="http://schemas.microsoft.com/office/drawing/2014/main" id="{5405F451-5B91-FE1F-BBBA-192857F2DBD6}"/>
              </a:ext>
            </a:extLst>
          </p:cNvPr>
          <p:cNvGrpSpPr/>
          <p:nvPr/>
        </p:nvGrpSpPr>
        <p:grpSpPr>
          <a:xfrm>
            <a:off x="10745671" y="3477152"/>
            <a:ext cx="1162755" cy="1108096"/>
            <a:chOff x="9238319" y="3589696"/>
            <a:chExt cx="1162755" cy="1108096"/>
          </a:xfrm>
          <a:solidFill>
            <a:schemeClr val="accent5">
              <a:lumMod val="60000"/>
              <a:lumOff val="40000"/>
            </a:schemeClr>
          </a:solidFill>
        </p:grpSpPr>
        <p:sp>
          <p:nvSpPr>
            <p:cNvPr id="27" name="Teardrop 13">
              <a:extLst>
                <a:ext uri="{FF2B5EF4-FFF2-40B4-BE49-F238E27FC236}">
                  <a16:creationId xmlns:a16="http://schemas.microsoft.com/office/drawing/2014/main" id="{3B43E7BB-0B4A-FE04-B02B-56ABF74E1A5C}"/>
                </a:ext>
              </a:extLst>
            </p:cNvPr>
            <p:cNvSpPr/>
            <p:nvPr/>
          </p:nvSpPr>
          <p:spPr>
            <a:xfrm rot="5400000" flipV="1">
              <a:off x="9267463" y="3564181"/>
              <a:ext cx="1108096" cy="1159126"/>
            </a:xfrm>
            <a:prstGeom prst="teardrop">
              <a:avLst>
                <a:gd name="adj" fmla="val 140664"/>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s-CO" altLang="es-CO" sz="1200" dirty="0">
                <a:solidFill>
                  <a:srgbClr val="002060"/>
                </a:solidFill>
              </a:endParaRPr>
            </a:p>
          </p:txBody>
        </p:sp>
        <p:sp>
          <p:nvSpPr>
            <p:cNvPr id="28" name="TextBox 26">
              <a:extLst>
                <a:ext uri="{FF2B5EF4-FFF2-40B4-BE49-F238E27FC236}">
                  <a16:creationId xmlns:a16="http://schemas.microsoft.com/office/drawing/2014/main" id="{3A3AD1C8-49DD-5673-094A-2FA28ADAFA19}"/>
                </a:ext>
              </a:extLst>
            </p:cNvPr>
            <p:cNvSpPr txBox="1"/>
            <p:nvPr/>
          </p:nvSpPr>
          <p:spPr>
            <a:xfrm>
              <a:off x="9238319" y="3889006"/>
              <a:ext cx="1128531" cy="461665"/>
            </a:xfrm>
            <a:prstGeom prst="rect">
              <a:avLst/>
            </a:prstGeom>
            <a:noFill/>
          </p:spPr>
          <p:txBody>
            <a:bodyPr wrap="square" numCol="1" rtlCol="0">
              <a:spAutoFit/>
            </a:bodyPr>
            <a:lstStyle/>
            <a:p>
              <a:pPr algn="ctr"/>
              <a:r>
                <a:rPr lang="en-US" altLang="es-CO" sz="1200" dirty="0">
                  <a:solidFill>
                    <a:srgbClr val="002060"/>
                  </a:solidFill>
                </a:rPr>
                <a:t>S = </a:t>
              </a:r>
              <a:r>
                <a:rPr lang="en-US" altLang="es-CO" sz="1200" dirty="0" err="1">
                  <a:solidFill>
                    <a:srgbClr val="002060"/>
                  </a:solidFill>
                </a:rPr>
                <a:t>suspensiones</a:t>
              </a:r>
              <a:endParaRPr lang="en-US" altLang="es-CO" sz="1200" dirty="0">
                <a:solidFill>
                  <a:srgbClr val="002060"/>
                </a:solidFill>
              </a:endParaRPr>
            </a:p>
          </p:txBody>
        </p:sp>
      </p:grpSp>
    </p:spTree>
    <p:extLst>
      <p:ext uri="{BB962C8B-B14F-4D97-AF65-F5344CB8AC3E}">
        <p14:creationId xmlns:p14="http://schemas.microsoft.com/office/powerpoint/2010/main" val="20677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34110" y="-1"/>
            <a:ext cx="2687538" cy="6832597"/>
          </a:xfrm>
          <a:prstGeom prst="rect">
            <a:avLst/>
          </a:prstGeom>
          <a:solidFill>
            <a:schemeClr val="accent6">
              <a:lumMod val="75000"/>
            </a:schemeClr>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solidFill>
                <a:schemeClr val="bg1"/>
              </a:solidFill>
            </a:endParaRPr>
          </a:p>
          <a:p>
            <a:pPr algn="ctr"/>
            <a:r>
              <a:rPr lang="es-ES" b="1" dirty="0">
                <a:solidFill>
                  <a:schemeClr val="bg1"/>
                </a:solidFill>
              </a:rPr>
              <a:t>Conjuntos de muestras de tamaño suficiente... ¡Es su trabajo hacerlo posible!</a:t>
            </a:r>
          </a:p>
        </p:txBody>
      </p:sp>
      <p:pic>
        <p:nvPicPr>
          <p:cNvPr id="2" name="Picture 3">
            <a:extLst>
              <a:ext uri="{FF2B5EF4-FFF2-40B4-BE49-F238E27FC236}">
                <a16:creationId xmlns:a16="http://schemas.microsoft.com/office/drawing/2014/main" id="{05888DE5-1882-E4E3-E65C-80E3AAC40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130600" y="361967"/>
            <a:ext cx="3955793" cy="2310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a:extLst>
              <a:ext uri="{FF2B5EF4-FFF2-40B4-BE49-F238E27FC236}">
                <a16:creationId xmlns:a16="http://schemas.microsoft.com/office/drawing/2014/main" id="{0C87E744-05C4-3A56-A0D0-FF27572FE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97779" y="361967"/>
            <a:ext cx="3784598" cy="231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Elbow Connector 10">
            <a:extLst>
              <a:ext uri="{FF2B5EF4-FFF2-40B4-BE49-F238E27FC236}">
                <a16:creationId xmlns:a16="http://schemas.microsoft.com/office/drawing/2014/main" id="{E109588C-C2E1-22EB-363B-FEA2104F9C67}"/>
              </a:ext>
            </a:extLst>
          </p:cNvPr>
          <p:cNvCxnSpPr>
            <a:cxnSpLocks/>
            <a:stCxn id="6" idx="2"/>
            <a:endCxn id="2" idx="2"/>
          </p:cNvCxnSpPr>
          <p:nvPr/>
        </p:nvCxnSpPr>
        <p:spPr>
          <a:xfrm rot="16200000" flipH="1">
            <a:off x="7549287" y="113220"/>
            <a:ext cx="12700" cy="5118419"/>
          </a:xfrm>
          <a:prstGeom prst="bentConnector3">
            <a:avLst>
              <a:gd name="adj1" fmla="val 11375276"/>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44D1807A-F7B0-350F-7749-3564F7B48295}"/>
              </a:ext>
            </a:extLst>
          </p:cNvPr>
          <p:cNvSpPr txBox="1">
            <a:spLocks/>
          </p:cNvSpPr>
          <p:nvPr/>
        </p:nvSpPr>
        <p:spPr>
          <a:xfrm>
            <a:off x="5289706" y="2934518"/>
            <a:ext cx="4248866" cy="2126934"/>
          </a:xfrm>
          <a:prstGeom prst="rect">
            <a:avLst/>
          </a:prstGeom>
          <a:solidFill>
            <a:schemeClr val="accent6">
              <a:lumMod val="20000"/>
              <a:lumOff val="80000"/>
            </a:schemeClr>
          </a:solidFill>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s-ES" sz="2400" dirty="0">
                <a:solidFill>
                  <a:schemeClr val="tx2"/>
                </a:solidFill>
              </a:rPr>
              <a:t>Es por esto que DEBEMOS tener Taxonomías Corporativas para instrumentar experiencias previas comparables</a:t>
            </a:r>
            <a:endParaRPr lang="en-US" sz="2400" dirty="0">
              <a:solidFill>
                <a:schemeClr val="tx2"/>
              </a:solidFill>
            </a:endParaRPr>
          </a:p>
        </p:txBody>
      </p:sp>
      <p:sp>
        <p:nvSpPr>
          <p:cNvPr id="9" name="TextBox 19">
            <a:extLst>
              <a:ext uri="{FF2B5EF4-FFF2-40B4-BE49-F238E27FC236}">
                <a16:creationId xmlns:a16="http://schemas.microsoft.com/office/drawing/2014/main" id="{92CCC4C0-8B7F-E2FD-ACB9-279BCC698A93}"/>
              </a:ext>
            </a:extLst>
          </p:cNvPr>
          <p:cNvSpPr txBox="1"/>
          <p:nvPr/>
        </p:nvSpPr>
        <p:spPr>
          <a:xfrm>
            <a:off x="2721269" y="5584146"/>
            <a:ext cx="8032456" cy="912884"/>
          </a:xfrm>
          <a:prstGeom prst="rect">
            <a:avLst/>
          </a:prstGeom>
        </p:spPr>
        <p:txBody>
          <a:bodyPr vert="horz" lIns="91440" tIns="45720" rIns="91440" bIns="45720" numCol="1" rtlCol="0" anchor="ctr">
            <a:noAutofit/>
          </a:bodyPr>
          <a:lstStyle>
            <a:defPPr>
              <a:defRPr lang="en-US"/>
            </a:defPPr>
            <a:lvl1pPr indent="0" algn="r" defTabSz="914400">
              <a:lnSpc>
                <a:spcPct val="90000"/>
              </a:lnSpc>
              <a:spcBef>
                <a:spcPts val="1000"/>
              </a:spcBef>
              <a:buFont typeface="Arial" panose="020B0604020202020204" pitchFamily="34" charset="0"/>
              <a:buNone/>
              <a:defRPr sz="2800">
                <a:solidFill>
                  <a:schemeClr val="tx2"/>
                </a:solidFill>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pPr algn="ctr"/>
            <a:r>
              <a:rPr lang="es-ES" sz="2000" dirty="0"/>
              <a:t>¡Tener “equipos de confiabilidad” pero no taxonomías corporativas, </a:t>
            </a:r>
            <a:r>
              <a:rPr lang="es-ES" sz="2000" u="sng" dirty="0"/>
              <a:t>no tiene ningún sentido</a:t>
            </a:r>
            <a:r>
              <a:rPr lang="es-ES" sz="2000" dirty="0"/>
              <a:t>!...</a:t>
            </a:r>
          </a:p>
          <a:p>
            <a:pPr algn="ctr"/>
            <a:r>
              <a:rPr lang="es-ES" sz="2000" dirty="0"/>
              <a:t>Como estamos mejorando nuestra capacidad de acierto entonces???</a:t>
            </a:r>
            <a:endParaRPr lang="en-US" sz="2000" dirty="0"/>
          </a:p>
        </p:txBody>
      </p:sp>
      <p:sp>
        <p:nvSpPr>
          <p:cNvPr id="11" name="TextBox 24">
            <a:extLst>
              <a:ext uri="{FF2B5EF4-FFF2-40B4-BE49-F238E27FC236}">
                <a16:creationId xmlns:a16="http://schemas.microsoft.com/office/drawing/2014/main" id="{5C76A4A3-BADE-046B-9474-6CE4E845CCA7}"/>
              </a:ext>
            </a:extLst>
          </p:cNvPr>
          <p:cNvSpPr txBox="1"/>
          <p:nvPr/>
        </p:nvSpPr>
        <p:spPr>
          <a:xfrm>
            <a:off x="6736628" y="4692120"/>
            <a:ext cx="2787943" cy="369332"/>
          </a:xfrm>
          <a:prstGeom prst="rect">
            <a:avLst/>
          </a:prstGeom>
          <a:noFill/>
        </p:spPr>
        <p:txBody>
          <a:bodyPr wrap="none" numCol="1" rtlCol="0">
            <a:spAutoFit/>
          </a:bodyPr>
          <a:lstStyle/>
          <a:p>
            <a:r>
              <a:rPr lang="en-US" dirty="0">
                <a:solidFill>
                  <a:schemeClr val="bg1">
                    <a:lumMod val="50000"/>
                  </a:schemeClr>
                </a:solidFill>
              </a:rPr>
              <a:t>*</a:t>
            </a:r>
            <a:r>
              <a:rPr lang="es-ES" dirty="0">
                <a:solidFill>
                  <a:schemeClr val="bg1">
                    <a:lumMod val="50000"/>
                  </a:schemeClr>
                </a:solidFill>
              </a:rPr>
              <a:t>Al nivel de modo de falla</a:t>
            </a:r>
            <a:endParaRPr lang="en-US" dirty="0">
              <a:solidFill>
                <a:schemeClr val="bg1">
                  <a:lumMod val="50000"/>
                </a:schemeClr>
              </a:solidFill>
            </a:endParaRPr>
          </a:p>
        </p:txBody>
      </p:sp>
    </p:spTree>
    <p:extLst>
      <p:ext uri="{BB962C8B-B14F-4D97-AF65-F5344CB8AC3E}">
        <p14:creationId xmlns:p14="http://schemas.microsoft.com/office/powerpoint/2010/main" val="2673784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3249C-446B-A353-DE49-F2FFA450DD17}"/>
              </a:ext>
            </a:extLst>
          </p:cNvPr>
          <p:cNvSpPr>
            <a:spLocks noGrp="1"/>
          </p:cNvSpPr>
          <p:nvPr>
            <p:ph type="ctrTitle"/>
          </p:nvPr>
        </p:nvSpPr>
        <p:spPr>
          <a:xfrm>
            <a:off x="1524000" y="2092317"/>
            <a:ext cx="9144000" cy="2673365"/>
          </a:xfrm>
        </p:spPr>
        <p:txBody>
          <a:bodyPr/>
          <a:lstStyle/>
          <a:p>
            <a:r>
              <a:rPr lang="es-ES" dirty="0"/>
              <a:t>Pronóstico de Fallas</a:t>
            </a:r>
            <a:br>
              <a:rPr lang="es-ES" dirty="0"/>
            </a:br>
            <a:r>
              <a:rPr lang="es-ES" dirty="0"/>
              <a:t>=</a:t>
            </a:r>
            <a:br>
              <a:rPr lang="es-ES" dirty="0"/>
            </a:br>
            <a:r>
              <a:rPr lang="es-ES" dirty="0"/>
              <a:t>Análisis de Riesgo</a:t>
            </a:r>
            <a:endParaRPr lang="es-MX" dirty="0"/>
          </a:p>
        </p:txBody>
      </p:sp>
    </p:spTree>
    <p:extLst>
      <p:ext uri="{BB962C8B-B14F-4D97-AF65-F5344CB8AC3E}">
        <p14:creationId xmlns:p14="http://schemas.microsoft.com/office/powerpoint/2010/main" val="2421014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Fallas esperadas</a:t>
            </a:r>
          </a:p>
        </p:txBody>
      </p:sp>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p:txBody>
          <a:bodyPr/>
          <a:lstStyle/>
          <a:p>
            <a:r>
              <a:rPr lang="es-ES" dirty="0"/>
              <a:t>Cuál es el riesgo de una flota de 20 unidades con fallas, en el tiempo t, de 2000 y 3000 horas y suspensiones que se muestran a continuación…</a:t>
            </a:r>
          </a:p>
          <a:p>
            <a:endParaRPr lang="es-ES" dirty="0"/>
          </a:p>
          <a:p>
            <a:endParaRPr lang="es-ES" dirty="0"/>
          </a:p>
          <a:p>
            <a:endParaRPr lang="es-ES" dirty="0"/>
          </a:p>
          <a:p>
            <a:endParaRPr lang="es-ES" dirty="0"/>
          </a:p>
          <a:p>
            <a:endParaRPr lang="es-ES" dirty="0"/>
          </a:p>
          <a:p>
            <a:endParaRPr lang="es-ES" dirty="0"/>
          </a:p>
          <a:p>
            <a:r>
              <a:rPr lang="es-ES" dirty="0"/>
              <a:t>….cuando se trabaja por</a:t>
            </a:r>
            <a:r>
              <a:rPr lang="es-ES" i="1" dirty="0"/>
              <a:t> u </a:t>
            </a:r>
            <a:r>
              <a:rPr lang="es-ES" dirty="0"/>
              <a:t>horas más?</a:t>
            </a:r>
            <a:endParaRPr lang="es-419" dirty="0"/>
          </a:p>
        </p:txBody>
      </p:sp>
      <p:sp>
        <p:nvSpPr>
          <p:cNvPr id="19" name="Freeform: Shape 13">
            <a:extLst>
              <a:ext uri="{FF2B5EF4-FFF2-40B4-BE49-F238E27FC236}">
                <a16:creationId xmlns:a16="http://schemas.microsoft.com/office/drawing/2014/main" id="{727CEB6E-FD58-9595-4808-9C4969295EBE}"/>
              </a:ext>
            </a:extLst>
          </p:cNvPr>
          <p:cNvSpPr/>
          <p:nvPr/>
        </p:nvSpPr>
        <p:spPr>
          <a:xfrm>
            <a:off x="2650800" y="2574367"/>
            <a:ext cx="3445200" cy="451403"/>
          </a:xfrm>
          <a:custGeom>
            <a:avLst/>
            <a:gdLst>
              <a:gd name="connsiteX0" fmla="*/ 0 w 5032529"/>
              <a:gd name="connsiteY0" fmla="*/ 0 h 1147734"/>
              <a:gd name="connsiteX1" fmla="*/ 5032529 w 5032529"/>
              <a:gd name="connsiteY1" fmla="*/ 0 h 1147734"/>
              <a:gd name="connsiteX2" fmla="*/ 5032529 w 5032529"/>
              <a:gd name="connsiteY2" fmla="*/ 1147734 h 1147734"/>
              <a:gd name="connsiteX3" fmla="*/ 0 w 5032529"/>
              <a:gd name="connsiteY3" fmla="*/ 1147734 h 1147734"/>
              <a:gd name="connsiteX4" fmla="*/ 0 w 5032529"/>
              <a:gd name="connsiteY4" fmla="*/ 0 h 114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1147734">
                <a:moveTo>
                  <a:pt x="0" y="0"/>
                </a:moveTo>
                <a:lnTo>
                  <a:pt x="5032529" y="0"/>
                </a:lnTo>
                <a:lnTo>
                  <a:pt x="5032529" y="1147734"/>
                </a:lnTo>
                <a:lnTo>
                  <a:pt x="0" y="1147734"/>
                </a:lnTo>
                <a:lnTo>
                  <a:pt x="0" y="0"/>
                </a:lnTo>
                <a:close/>
              </a:path>
            </a:pathLst>
          </a:custGeom>
          <a:solidFill>
            <a:schemeClr val="bg2"/>
          </a:solidFill>
          <a:ln>
            <a:solidFill>
              <a:schemeClr val="bg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altLang="es-CO" sz="2000" kern="1200" dirty="0" err="1">
                <a:solidFill>
                  <a:schemeClr val="tx1"/>
                </a:solidFill>
              </a:rPr>
              <a:t>Número</a:t>
            </a:r>
            <a:r>
              <a:rPr lang="en-US" altLang="es-CO" sz="2000" kern="1200" dirty="0">
                <a:solidFill>
                  <a:schemeClr val="tx1"/>
                </a:solidFill>
              </a:rPr>
              <a:t> de </a:t>
            </a:r>
            <a:r>
              <a:rPr lang="en-US" altLang="es-CO" sz="2000" kern="1200" dirty="0" err="1">
                <a:solidFill>
                  <a:schemeClr val="tx1"/>
                </a:solidFill>
              </a:rPr>
              <a:t>Unidades</a:t>
            </a:r>
            <a:r>
              <a:rPr lang="en-US" altLang="es-CO" sz="2000" kern="1200" dirty="0">
                <a:solidFill>
                  <a:schemeClr val="tx1"/>
                </a:solidFill>
              </a:rPr>
              <a:t> (N) </a:t>
            </a:r>
          </a:p>
        </p:txBody>
      </p:sp>
      <p:sp>
        <p:nvSpPr>
          <p:cNvPr id="22" name="Freeform: Shape 15">
            <a:extLst>
              <a:ext uri="{FF2B5EF4-FFF2-40B4-BE49-F238E27FC236}">
                <a16:creationId xmlns:a16="http://schemas.microsoft.com/office/drawing/2014/main" id="{238FE4D0-A252-4927-04B0-3171621194EC}"/>
              </a:ext>
            </a:extLst>
          </p:cNvPr>
          <p:cNvSpPr/>
          <p:nvPr/>
        </p:nvSpPr>
        <p:spPr>
          <a:xfrm>
            <a:off x="2650800" y="3031498"/>
            <a:ext cx="3445200" cy="2015614"/>
          </a:xfrm>
          <a:custGeom>
            <a:avLst/>
            <a:gdLst>
              <a:gd name="connsiteX0" fmla="*/ 0 w 5032529"/>
              <a:gd name="connsiteY0" fmla="*/ 0 h 2494995"/>
              <a:gd name="connsiteX1" fmla="*/ 5032529 w 5032529"/>
              <a:gd name="connsiteY1" fmla="*/ 0 h 2494995"/>
              <a:gd name="connsiteX2" fmla="*/ 5032529 w 5032529"/>
              <a:gd name="connsiteY2" fmla="*/ 2494995 h 2494995"/>
              <a:gd name="connsiteX3" fmla="*/ 0 w 5032529"/>
              <a:gd name="connsiteY3" fmla="*/ 2494995 h 2494995"/>
              <a:gd name="connsiteX4" fmla="*/ 0 w 5032529"/>
              <a:gd name="connsiteY4" fmla="*/ 0 h 249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2494995">
                <a:moveTo>
                  <a:pt x="0" y="0"/>
                </a:moveTo>
                <a:lnTo>
                  <a:pt x="5032529" y="0"/>
                </a:lnTo>
                <a:lnTo>
                  <a:pt x="5032529" y="2494995"/>
                </a:lnTo>
                <a:lnTo>
                  <a:pt x="0" y="2494995"/>
                </a:lnTo>
                <a:lnTo>
                  <a:pt x="0" y="0"/>
                </a:lnTo>
                <a:close/>
              </a:path>
            </a:pathLst>
          </a:custGeom>
          <a:solidFill>
            <a:schemeClr val="accent6">
              <a:lumMod val="20000"/>
              <a:lumOff val="80000"/>
            </a:schemeClr>
          </a:solidFill>
          <a:ln>
            <a:solidFill>
              <a:schemeClr val="bg1"/>
            </a:solid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marR="0" algn="ctr" rtl="0" eaLnBrk="1" fontAlgn="t" latinLnBrk="0" hangingPunct="1">
              <a:spcBef>
                <a:spcPts val="0"/>
              </a:spcBef>
              <a:spcAft>
                <a:spcPts val="0"/>
              </a:spcAft>
              <a:tabLst>
                <a:tab pos="347345" algn="l"/>
                <a:tab pos="575945" algn="l"/>
                <a:tab pos="804545" algn="l"/>
                <a:tab pos="2926080" algn="ctr"/>
                <a:tab pos="6108065" algn="r"/>
                <a:tab pos="457200" algn="l"/>
              </a:tabLst>
            </a:pPr>
            <a:r>
              <a:rPr lang="en-US" sz="2000" i="0" u="none" strike="noStrike" kern="1200" dirty="0">
                <a:solidFill>
                  <a:schemeClr val="tx1"/>
                </a:solidFill>
                <a:effectLst/>
                <a:latin typeface="Futura Bk BT" panose="020B0502020204020303" pitchFamily="34" charset="0"/>
              </a:rPr>
              <a:t>5S</a:t>
            </a:r>
            <a:endParaRPr lang="en-US" sz="1800" i="0" u="none" strike="noStrike" dirty="0">
              <a:solidFill>
                <a:schemeClr val="tx1"/>
              </a:solidFill>
              <a:effectLst/>
              <a:latin typeface="Arial" panose="020B0604020202020204" pitchFamily="34" charset="0"/>
            </a:endParaRPr>
          </a:p>
          <a:p>
            <a:pPr marL="0" marR="0" algn="ctr" rtl="0" eaLnBrk="1" fontAlgn="t" latinLnBrk="0" hangingPunct="1">
              <a:spcBef>
                <a:spcPts val="0"/>
              </a:spcBef>
              <a:spcAft>
                <a:spcPts val="0"/>
              </a:spcAft>
              <a:tabLst>
                <a:tab pos="347345" algn="l"/>
                <a:tab pos="575945" algn="l"/>
                <a:tab pos="804545" algn="l"/>
                <a:tab pos="2926080" algn="ctr"/>
                <a:tab pos="6108065" algn="r"/>
                <a:tab pos="457200" algn="l"/>
              </a:tabLst>
            </a:pPr>
            <a:r>
              <a:rPr lang="en-US" sz="2000" i="0" u="none" strike="noStrike" kern="1200" dirty="0">
                <a:solidFill>
                  <a:schemeClr val="tx1"/>
                </a:solidFill>
                <a:effectLst/>
                <a:latin typeface="Futura Bk BT" panose="020B0502020204020303" pitchFamily="34" charset="0"/>
              </a:rPr>
              <a:t>4S + 1F</a:t>
            </a:r>
            <a:endParaRPr lang="en-US" sz="1800" i="0" u="none" strike="noStrike" dirty="0">
              <a:solidFill>
                <a:schemeClr val="tx1"/>
              </a:solidFill>
              <a:effectLst/>
              <a:latin typeface="Arial" panose="020B0604020202020204" pitchFamily="34" charset="0"/>
            </a:endParaRPr>
          </a:p>
          <a:p>
            <a:pPr marL="0" marR="0" algn="ctr" rtl="0" eaLnBrk="1" fontAlgn="t" latinLnBrk="0" hangingPunct="1">
              <a:spcBef>
                <a:spcPts val="0"/>
              </a:spcBef>
              <a:spcAft>
                <a:spcPts val="0"/>
              </a:spcAft>
              <a:tabLst>
                <a:tab pos="347345" algn="l"/>
                <a:tab pos="575945" algn="l"/>
                <a:tab pos="804545" algn="l"/>
                <a:tab pos="2926080" algn="ctr"/>
                <a:tab pos="6108065" algn="r"/>
                <a:tab pos="457200" algn="l"/>
              </a:tabLst>
            </a:pPr>
            <a:r>
              <a:rPr lang="en-US" sz="2000" i="0" u="none" strike="noStrike" kern="1200" dirty="0">
                <a:solidFill>
                  <a:schemeClr val="tx1"/>
                </a:solidFill>
                <a:effectLst/>
                <a:latin typeface="Futura Bk BT" panose="020B0502020204020303" pitchFamily="34" charset="0"/>
              </a:rPr>
              <a:t>4S + 1F</a:t>
            </a:r>
            <a:endParaRPr lang="en-US" sz="1800" i="0" u="none" strike="noStrike" dirty="0">
              <a:solidFill>
                <a:schemeClr val="tx1"/>
              </a:solidFill>
              <a:effectLst/>
              <a:latin typeface="Arial" panose="020B0604020202020204" pitchFamily="34" charset="0"/>
            </a:endParaRPr>
          </a:p>
          <a:p>
            <a:pPr marL="0" marR="0" algn="ctr" rtl="0" eaLnBrk="1" fontAlgn="t" latinLnBrk="0" hangingPunct="1">
              <a:spcBef>
                <a:spcPts val="0"/>
              </a:spcBef>
              <a:spcAft>
                <a:spcPts val="0"/>
              </a:spcAft>
              <a:tabLst>
                <a:tab pos="347345" algn="l"/>
                <a:tab pos="575945" algn="l"/>
                <a:tab pos="804545" algn="l"/>
                <a:tab pos="2926080" algn="ctr"/>
                <a:tab pos="6108065" algn="r"/>
                <a:tab pos="457200" algn="l"/>
              </a:tabLst>
            </a:pPr>
            <a:r>
              <a:rPr lang="en-US" sz="2000" i="0" u="none" strike="noStrike" kern="1200" dirty="0">
                <a:solidFill>
                  <a:schemeClr val="tx1"/>
                </a:solidFill>
                <a:effectLst/>
                <a:latin typeface="Futura Bk BT" panose="020B0502020204020303" pitchFamily="34" charset="0"/>
              </a:rPr>
              <a:t>5S</a:t>
            </a:r>
            <a:endParaRPr lang="en-US" sz="1800" i="0" u="none" strike="noStrike" dirty="0">
              <a:solidFill>
                <a:schemeClr val="tx1"/>
              </a:solidFill>
              <a:effectLst/>
              <a:latin typeface="Arial" panose="020B0604020202020204" pitchFamily="34" charset="0"/>
            </a:endParaRPr>
          </a:p>
          <a:p>
            <a:pPr marL="0" marR="0" algn="ctr" rtl="0" eaLnBrk="1" fontAlgn="t" latinLnBrk="0" hangingPunct="1">
              <a:spcBef>
                <a:spcPts val="0"/>
              </a:spcBef>
              <a:spcAft>
                <a:spcPts val="0"/>
              </a:spcAft>
              <a:tabLst>
                <a:tab pos="347345" algn="l"/>
                <a:tab pos="575945" algn="l"/>
                <a:tab pos="804545" algn="l"/>
                <a:tab pos="2926080" algn="ctr"/>
                <a:tab pos="6108065" algn="r"/>
                <a:tab pos="457200" algn="l"/>
              </a:tabLst>
            </a:pPr>
            <a:r>
              <a:rPr lang="en-US" sz="2000" i="0" u="none" strike="noStrike" kern="1200" dirty="0">
                <a:solidFill>
                  <a:schemeClr val="tx1"/>
                </a:solidFill>
                <a:effectLst/>
                <a:latin typeface="Futura Bk BT" panose="020B0502020204020303" pitchFamily="34" charset="0"/>
              </a:rPr>
              <a:t>18S + 2F = 20</a:t>
            </a:r>
            <a:endParaRPr lang="en-US" sz="1800" i="0" u="none" strike="noStrike" dirty="0">
              <a:solidFill>
                <a:schemeClr val="tx1"/>
              </a:solidFill>
              <a:effectLst/>
              <a:latin typeface="Arial" panose="020B0604020202020204" pitchFamily="34" charset="0"/>
            </a:endParaRPr>
          </a:p>
        </p:txBody>
      </p:sp>
      <p:sp>
        <p:nvSpPr>
          <p:cNvPr id="23" name="Freeform: Shape 16">
            <a:extLst>
              <a:ext uri="{FF2B5EF4-FFF2-40B4-BE49-F238E27FC236}">
                <a16:creationId xmlns:a16="http://schemas.microsoft.com/office/drawing/2014/main" id="{7BCA218D-31BA-F9FB-8470-BB8A9055A6F3}"/>
              </a:ext>
            </a:extLst>
          </p:cNvPr>
          <p:cNvSpPr/>
          <p:nvPr/>
        </p:nvSpPr>
        <p:spPr>
          <a:xfrm>
            <a:off x="6096000" y="2574367"/>
            <a:ext cx="3443926" cy="451403"/>
          </a:xfrm>
          <a:custGeom>
            <a:avLst/>
            <a:gdLst>
              <a:gd name="connsiteX0" fmla="*/ 0 w 5032529"/>
              <a:gd name="connsiteY0" fmla="*/ 0 h 1147734"/>
              <a:gd name="connsiteX1" fmla="*/ 5032529 w 5032529"/>
              <a:gd name="connsiteY1" fmla="*/ 0 h 1147734"/>
              <a:gd name="connsiteX2" fmla="*/ 5032529 w 5032529"/>
              <a:gd name="connsiteY2" fmla="*/ 1147734 h 1147734"/>
              <a:gd name="connsiteX3" fmla="*/ 0 w 5032529"/>
              <a:gd name="connsiteY3" fmla="*/ 1147734 h 1147734"/>
              <a:gd name="connsiteX4" fmla="*/ 0 w 5032529"/>
              <a:gd name="connsiteY4" fmla="*/ 0 h 114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1147734">
                <a:moveTo>
                  <a:pt x="0" y="0"/>
                </a:moveTo>
                <a:lnTo>
                  <a:pt x="5032529" y="0"/>
                </a:lnTo>
                <a:lnTo>
                  <a:pt x="5032529" y="1147734"/>
                </a:lnTo>
                <a:lnTo>
                  <a:pt x="0" y="1147734"/>
                </a:lnTo>
                <a:lnTo>
                  <a:pt x="0" y="0"/>
                </a:lnTo>
                <a:close/>
              </a:path>
            </a:pathLst>
          </a:custGeom>
          <a:solidFill>
            <a:schemeClr val="bg2"/>
          </a:solidFill>
          <a:ln>
            <a:solidFill>
              <a:schemeClr val="bg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altLang="es-CO" sz="2000" kern="1200" dirty="0">
                <a:solidFill>
                  <a:schemeClr val="tx1"/>
                </a:solidFill>
              </a:rPr>
              <a:t>Tiempo (t) en cada Unidad</a:t>
            </a:r>
            <a:endParaRPr lang="en-US" altLang="es-CO" sz="2000" kern="1200" dirty="0">
              <a:solidFill>
                <a:schemeClr val="tx1"/>
              </a:solidFill>
            </a:endParaRPr>
          </a:p>
        </p:txBody>
      </p:sp>
      <p:sp>
        <p:nvSpPr>
          <p:cNvPr id="24" name="Freeform: Shape 18">
            <a:extLst>
              <a:ext uri="{FF2B5EF4-FFF2-40B4-BE49-F238E27FC236}">
                <a16:creationId xmlns:a16="http://schemas.microsoft.com/office/drawing/2014/main" id="{5827D271-B0E2-FEB9-27E6-4B80DF8F31EB}"/>
              </a:ext>
            </a:extLst>
          </p:cNvPr>
          <p:cNvSpPr/>
          <p:nvPr/>
        </p:nvSpPr>
        <p:spPr>
          <a:xfrm>
            <a:off x="6096000" y="3031498"/>
            <a:ext cx="3443926" cy="2015614"/>
          </a:xfrm>
          <a:custGeom>
            <a:avLst/>
            <a:gdLst>
              <a:gd name="connsiteX0" fmla="*/ 0 w 5032529"/>
              <a:gd name="connsiteY0" fmla="*/ 0 h 2494995"/>
              <a:gd name="connsiteX1" fmla="*/ 5032529 w 5032529"/>
              <a:gd name="connsiteY1" fmla="*/ 0 h 2494995"/>
              <a:gd name="connsiteX2" fmla="*/ 5032529 w 5032529"/>
              <a:gd name="connsiteY2" fmla="*/ 2494995 h 2494995"/>
              <a:gd name="connsiteX3" fmla="*/ 0 w 5032529"/>
              <a:gd name="connsiteY3" fmla="*/ 2494995 h 2494995"/>
              <a:gd name="connsiteX4" fmla="*/ 0 w 5032529"/>
              <a:gd name="connsiteY4" fmla="*/ 0 h 249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529" h="2494995">
                <a:moveTo>
                  <a:pt x="0" y="0"/>
                </a:moveTo>
                <a:lnTo>
                  <a:pt x="5032529" y="0"/>
                </a:lnTo>
                <a:lnTo>
                  <a:pt x="5032529" y="2494995"/>
                </a:lnTo>
                <a:lnTo>
                  <a:pt x="0" y="2494995"/>
                </a:lnTo>
                <a:lnTo>
                  <a:pt x="0" y="0"/>
                </a:lnTo>
                <a:close/>
              </a:path>
            </a:pathLst>
          </a:custGeom>
          <a:solidFill>
            <a:schemeClr val="accent6">
              <a:lumMod val="75000"/>
            </a:schemeClr>
          </a:solidFill>
          <a:ln>
            <a:solidFill>
              <a:schemeClr val="bg1"/>
            </a:solid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marR="0" algn="ctr" rtl="0" eaLnBrk="1" fontAlgn="t" latinLnBrk="0" hangingPunct="1">
              <a:spcBef>
                <a:spcPts val="0"/>
              </a:spcBef>
              <a:spcAft>
                <a:spcPts val="0"/>
              </a:spcAft>
              <a:tabLst>
                <a:tab pos="347345" algn="l"/>
                <a:tab pos="575945" algn="l"/>
                <a:tab pos="804545" algn="l"/>
                <a:tab pos="2926080" algn="ctr"/>
                <a:tab pos="6108065" algn="r"/>
                <a:tab pos="457200" algn="l"/>
              </a:tabLst>
            </a:pPr>
            <a:r>
              <a:rPr lang="en-US" sz="2000" i="0" u="none" strike="noStrike" kern="1200" dirty="0">
                <a:solidFill>
                  <a:srgbClr val="FFFBF1"/>
                </a:solidFill>
                <a:effectLst/>
                <a:latin typeface="Futura Bk BT" panose="020B0502020204020303" pitchFamily="34" charset="0"/>
              </a:rPr>
              <a:t>1000</a:t>
            </a:r>
            <a:endParaRPr lang="en-US" sz="1800" i="0" u="none" strike="noStrike" dirty="0">
              <a:effectLst/>
              <a:latin typeface="Arial" panose="020B0604020202020204" pitchFamily="34" charset="0"/>
            </a:endParaRPr>
          </a:p>
          <a:p>
            <a:pPr marL="0" marR="0" algn="ctr" rtl="0" eaLnBrk="1" fontAlgn="t" latinLnBrk="0" hangingPunct="1">
              <a:spcBef>
                <a:spcPts val="0"/>
              </a:spcBef>
              <a:spcAft>
                <a:spcPts val="0"/>
              </a:spcAft>
              <a:tabLst>
                <a:tab pos="347345" algn="l"/>
                <a:tab pos="575945" algn="l"/>
                <a:tab pos="804545" algn="l"/>
                <a:tab pos="2926080" algn="ctr"/>
                <a:tab pos="6108065" algn="r"/>
                <a:tab pos="457200" algn="l"/>
              </a:tabLst>
            </a:pPr>
            <a:r>
              <a:rPr lang="en-US" sz="2000" i="0" u="none" strike="noStrike" kern="1200" dirty="0">
                <a:solidFill>
                  <a:srgbClr val="FFFBF1"/>
                </a:solidFill>
                <a:effectLst/>
                <a:latin typeface="Futura Bk BT" panose="020B0502020204020303" pitchFamily="34" charset="0"/>
              </a:rPr>
              <a:t>2000</a:t>
            </a:r>
            <a:endParaRPr lang="en-US" sz="1800" i="0" u="none" strike="noStrike" dirty="0">
              <a:effectLst/>
              <a:latin typeface="Arial" panose="020B0604020202020204" pitchFamily="34" charset="0"/>
            </a:endParaRPr>
          </a:p>
          <a:p>
            <a:pPr marL="0" marR="0" algn="ctr" rtl="0" eaLnBrk="1" fontAlgn="t" latinLnBrk="0" hangingPunct="1">
              <a:spcBef>
                <a:spcPts val="0"/>
              </a:spcBef>
              <a:spcAft>
                <a:spcPts val="0"/>
              </a:spcAft>
              <a:tabLst>
                <a:tab pos="347345" algn="l"/>
                <a:tab pos="575945" algn="l"/>
                <a:tab pos="804545" algn="l"/>
                <a:tab pos="2926080" algn="ctr"/>
                <a:tab pos="6108065" algn="r"/>
                <a:tab pos="457200" algn="l"/>
              </a:tabLst>
            </a:pPr>
            <a:r>
              <a:rPr lang="en-US" sz="2000" i="0" u="none" strike="noStrike" kern="1200" dirty="0">
                <a:solidFill>
                  <a:srgbClr val="FFFBF1"/>
                </a:solidFill>
                <a:effectLst/>
                <a:latin typeface="Futura Bk BT" panose="020B0502020204020303" pitchFamily="34" charset="0"/>
              </a:rPr>
              <a:t>3000</a:t>
            </a:r>
            <a:endParaRPr lang="en-US" sz="1800" i="0" u="none" strike="noStrike" dirty="0">
              <a:effectLst/>
              <a:latin typeface="Arial" panose="020B0604020202020204" pitchFamily="34" charset="0"/>
            </a:endParaRPr>
          </a:p>
          <a:p>
            <a:pPr marL="0" marR="0" algn="ctr" rtl="0" eaLnBrk="1" fontAlgn="t" latinLnBrk="0" hangingPunct="1">
              <a:spcBef>
                <a:spcPts val="0"/>
              </a:spcBef>
              <a:spcAft>
                <a:spcPts val="0"/>
              </a:spcAft>
              <a:tabLst>
                <a:tab pos="347345" algn="l"/>
                <a:tab pos="575945" algn="l"/>
                <a:tab pos="804545" algn="l"/>
                <a:tab pos="2926080" algn="ctr"/>
                <a:tab pos="6108065" algn="r"/>
                <a:tab pos="457200" algn="l"/>
              </a:tabLst>
            </a:pPr>
            <a:r>
              <a:rPr lang="en-US" sz="2000" i="0" u="none" strike="noStrike" kern="1200" dirty="0">
                <a:solidFill>
                  <a:srgbClr val="FFFBF1"/>
                </a:solidFill>
                <a:effectLst/>
                <a:latin typeface="Futura Bk BT" panose="020B0502020204020303" pitchFamily="34" charset="0"/>
              </a:rPr>
              <a:t>4000</a:t>
            </a:r>
            <a:endParaRPr lang="en-US" sz="1800" i="0" u="none" strike="noStrike" dirty="0">
              <a:effectLst/>
              <a:latin typeface="Arial" panose="020B0604020202020204" pitchFamily="34" charset="0"/>
            </a:endParaRPr>
          </a:p>
        </p:txBody>
      </p:sp>
      <p:sp>
        <p:nvSpPr>
          <p:cNvPr id="3" name="Rectangle 2">
            <a:extLst>
              <a:ext uri="{FF2B5EF4-FFF2-40B4-BE49-F238E27FC236}">
                <a16:creationId xmlns:a16="http://schemas.microsoft.com/office/drawing/2014/main" id="{55E91ABD-31F7-A13F-417D-BC583E86F0CC}"/>
              </a:ext>
            </a:extLst>
          </p:cNvPr>
          <p:cNvSpPr/>
          <p:nvPr/>
        </p:nvSpPr>
        <p:spPr>
          <a:xfrm>
            <a:off x="4467225" y="3429000"/>
            <a:ext cx="447675" cy="676275"/>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749868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0CC62-E4BC-64F1-8086-1A96F01E4AA5}"/>
              </a:ext>
            </a:extLst>
          </p:cNvPr>
          <p:cNvSpPr>
            <a:spLocks noGrp="1"/>
          </p:cNvSpPr>
          <p:nvPr>
            <p:ph type="ctrTitle"/>
          </p:nvPr>
        </p:nvSpPr>
        <p:spPr/>
        <p:txBody>
          <a:bodyPr/>
          <a:lstStyle/>
          <a:p>
            <a:r>
              <a:rPr lang="es-CO" dirty="0"/>
              <a:t>Plan</a:t>
            </a:r>
            <a:endParaRPr lang="es-419" dirty="0"/>
          </a:p>
        </p:txBody>
      </p:sp>
      <p:sp>
        <p:nvSpPr>
          <p:cNvPr id="4" name="Rectangle 5">
            <a:extLst>
              <a:ext uri="{FF2B5EF4-FFF2-40B4-BE49-F238E27FC236}">
                <a16:creationId xmlns:a16="http://schemas.microsoft.com/office/drawing/2014/main" id="{FE8CD41C-F287-700D-89A7-D3D2E731FAF9}"/>
              </a:ext>
            </a:extLst>
          </p:cNvPr>
          <p:cNvSpPr/>
          <p:nvPr/>
        </p:nvSpPr>
        <p:spPr>
          <a:xfrm>
            <a:off x="4776447" y="1429789"/>
            <a:ext cx="2639107" cy="93301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s-ES" dirty="0">
                <a:solidFill>
                  <a:schemeClr val="tx1"/>
                </a:solidFill>
              </a:rPr>
              <a:t>Crear un Modelo con los Datos Disponibles</a:t>
            </a:r>
            <a:endParaRPr lang="en-US" dirty="0">
              <a:solidFill>
                <a:schemeClr val="tx1"/>
              </a:solidFill>
            </a:endParaRPr>
          </a:p>
        </p:txBody>
      </p:sp>
      <p:sp>
        <p:nvSpPr>
          <p:cNvPr id="5" name="Diamond 7">
            <a:extLst>
              <a:ext uri="{FF2B5EF4-FFF2-40B4-BE49-F238E27FC236}">
                <a16:creationId xmlns:a16="http://schemas.microsoft.com/office/drawing/2014/main" id="{33E01337-EB68-EB7B-D04C-9283630C16AC}"/>
              </a:ext>
            </a:extLst>
          </p:cNvPr>
          <p:cNvSpPr/>
          <p:nvPr/>
        </p:nvSpPr>
        <p:spPr>
          <a:xfrm>
            <a:off x="4420583" y="3436070"/>
            <a:ext cx="3350834" cy="1439987"/>
          </a:xfrm>
          <a:prstGeom prst="diamon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¿Es </a:t>
            </a:r>
            <a:r>
              <a:rPr lang="en-US" dirty="0" err="1">
                <a:solidFill>
                  <a:schemeClr val="tx1"/>
                </a:solidFill>
              </a:rPr>
              <a:t>el</a:t>
            </a:r>
            <a:r>
              <a:rPr lang="en-US" dirty="0">
                <a:solidFill>
                  <a:schemeClr val="tx1"/>
                </a:solidFill>
              </a:rPr>
              <a:t> </a:t>
            </a:r>
            <a:r>
              <a:rPr lang="en-US" dirty="0" err="1">
                <a:solidFill>
                  <a:schemeClr val="tx1"/>
                </a:solidFill>
              </a:rPr>
              <a:t>Modelo</a:t>
            </a:r>
            <a:r>
              <a:rPr lang="en-US" dirty="0">
                <a:solidFill>
                  <a:schemeClr val="tx1"/>
                </a:solidFill>
              </a:rPr>
              <a:t> </a:t>
            </a:r>
            <a:r>
              <a:rPr lang="en-US" dirty="0" err="1">
                <a:solidFill>
                  <a:schemeClr val="tx1"/>
                </a:solidFill>
              </a:rPr>
              <a:t>Significativo</a:t>
            </a:r>
            <a:r>
              <a:rPr lang="en-US" dirty="0">
                <a:solidFill>
                  <a:schemeClr val="tx1"/>
                </a:solidFill>
              </a:rPr>
              <a:t>?</a:t>
            </a:r>
          </a:p>
        </p:txBody>
      </p:sp>
      <p:cxnSp>
        <p:nvCxnSpPr>
          <p:cNvPr id="6" name="Elbow Connector 9">
            <a:extLst>
              <a:ext uri="{FF2B5EF4-FFF2-40B4-BE49-F238E27FC236}">
                <a16:creationId xmlns:a16="http://schemas.microsoft.com/office/drawing/2014/main" id="{F20ED055-3601-2912-356E-7280D07F46D0}"/>
              </a:ext>
            </a:extLst>
          </p:cNvPr>
          <p:cNvCxnSpPr>
            <a:cxnSpLocks/>
            <a:stCxn id="4" idx="2"/>
            <a:endCxn id="5" idx="0"/>
          </p:cNvCxnSpPr>
          <p:nvPr/>
        </p:nvCxnSpPr>
        <p:spPr>
          <a:xfrm rot="5400000">
            <a:off x="5559366" y="2899435"/>
            <a:ext cx="1073270" cy="1"/>
          </a:xfrm>
          <a:prstGeom prst="bentConnector3">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13">
            <a:extLst>
              <a:ext uri="{FF2B5EF4-FFF2-40B4-BE49-F238E27FC236}">
                <a16:creationId xmlns:a16="http://schemas.microsoft.com/office/drawing/2014/main" id="{97040F6F-D30C-3CFD-25D5-486056208878}"/>
              </a:ext>
            </a:extLst>
          </p:cNvPr>
          <p:cNvSpPr/>
          <p:nvPr/>
        </p:nvSpPr>
        <p:spPr>
          <a:xfrm>
            <a:off x="7571390" y="5397211"/>
            <a:ext cx="2639107" cy="88729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err="1">
                <a:solidFill>
                  <a:schemeClr val="tx1"/>
                </a:solidFill>
              </a:rPr>
              <a:t>Pronóstico</a:t>
            </a:r>
            <a:r>
              <a:rPr lang="en-US" dirty="0">
                <a:solidFill>
                  <a:schemeClr val="tx1"/>
                </a:solidFill>
              </a:rPr>
              <a:t> de </a:t>
            </a:r>
            <a:r>
              <a:rPr lang="en-US" dirty="0" err="1">
                <a:solidFill>
                  <a:schemeClr val="tx1"/>
                </a:solidFill>
              </a:rPr>
              <a:t>Eventos</a:t>
            </a:r>
            <a:r>
              <a:rPr lang="en-US" dirty="0">
                <a:solidFill>
                  <a:schemeClr val="tx1"/>
                </a:solidFill>
              </a:rPr>
              <a:t> </a:t>
            </a:r>
            <a:r>
              <a:rPr lang="en-US" dirty="0" err="1">
                <a:solidFill>
                  <a:schemeClr val="tx1"/>
                </a:solidFill>
              </a:rPr>
              <a:t>usando</a:t>
            </a:r>
            <a:r>
              <a:rPr lang="en-US" dirty="0">
                <a:solidFill>
                  <a:schemeClr val="tx1"/>
                </a:solidFill>
              </a:rPr>
              <a:t> </a:t>
            </a:r>
            <a:r>
              <a:rPr lang="en-US" dirty="0" err="1">
                <a:solidFill>
                  <a:schemeClr val="tx1"/>
                </a:solidFill>
              </a:rPr>
              <a:t>el</a:t>
            </a:r>
            <a:r>
              <a:rPr lang="en-US" dirty="0">
                <a:solidFill>
                  <a:schemeClr val="tx1"/>
                </a:solidFill>
              </a:rPr>
              <a:t> </a:t>
            </a:r>
            <a:r>
              <a:rPr lang="en-US" dirty="0" err="1">
                <a:solidFill>
                  <a:schemeClr val="tx1"/>
                </a:solidFill>
              </a:rPr>
              <a:t>Modelo</a:t>
            </a:r>
            <a:endParaRPr lang="en-US" dirty="0">
              <a:solidFill>
                <a:schemeClr val="tx1"/>
              </a:solidFill>
            </a:endParaRPr>
          </a:p>
        </p:txBody>
      </p:sp>
      <p:cxnSp>
        <p:nvCxnSpPr>
          <p:cNvPr id="8" name="Elbow Connector 15">
            <a:extLst>
              <a:ext uri="{FF2B5EF4-FFF2-40B4-BE49-F238E27FC236}">
                <a16:creationId xmlns:a16="http://schemas.microsoft.com/office/drawing/2014/main" id="{85872A45-B984-299F-F3A1-9AA6B1689EF6}"/>
              </a:ext>
            </a:extLst>
          </p:cNvPr>
          <p:cNvCxnSpPr>
            <a:cxnSpLocks/>
            <a:stCxn id="5" idx="3"/>
            <a:endCxn id="7" idx="0"/>
          </p:cNvCxnSpPr>
          <p:nvPr/>
        </p:nvCxnSpPr>
        <p:spPr>
          <a:xfrm>
            <a:off x="7771417" y="4156064"/>
            <a:ext cx="1119527" cy="1241147"/>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19">
            <a:extLst>
              <a:ext uri="{FF2B5EF4-FFF2-40B4-BE49-F238E27FC236}">
                <a16:creationId xmlns:a16="http://schemas.microsoft.com/office/drawing/2014/main" id="{C4587C43-07B0-60AB-9996-FA7F763D6434}"/>
              </a:ext>
            </a:extLst>
          </p:cNvPr>
          <p:cNvSpPr/>
          <p:nvPr/>
        </p:nvSpPr>
        <p:spPr>
          <a:xfrm>
            <a:off x="1981503" y="5351494"/>
            <a:ext cx="2639107" cy="93301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err="1">
                <a:solidFill>
                  <a:schemeClr val="tx1"/>
                </a:solidFill>
              </a:rPr>
              <a:t>Inconsistencias</a:t>
            </a:r>
            <a:r>
              <a:rPr lang="en-US" dirty="0">
                <a:solidFill>
                  <a:schemeClr val="tx1"/>
                </a:solidFill>
              </a:rPr>
              <a:t> del </a:t>
            </a:r>
            <a:r>
              <a:rPr lang="en-US" dirty="0" err="1">
                <a:solidFill>
                  <a:schemeClr val="tx1"/>
                </a:solidFill>
              </a:rPr>
              <a:t>Estudio</a:t>
            </a:r>
            <a:endParaRPr lang="en-US" dirty="0">
              <a:solidFill>
                <a:schemeClr val="tx1"/>
              </a:solidFill>
            </a:endParaRPr>
          </a:p>
        </p:txBody>
      </p:sp>
      <p:cxnSp>
        <p:nvCxnSpPr>
          <p:cNvPr id="10" name="Elbow Connector 20">
            <a:extLst>
              <a:ext uri="{FF2B5EF4-FFF2-40B4-BE49-F238E27FC236}">
                <a16:creationId xmlns:a16="http://schemas.microsoft.com/office/drawing/2014/main" id="{DBC15EFF-B381-E4B0-5D48-56695FBEB4A9}"/>
              </a:ext>
            </a:extLst>
          </p:cNvPr>
          <p:cNvCxnSpPr>
            <a:cxnSpLocks/>
            <a:stCxn id="5" idx="1"/>
            <a:endCxn id="9" idx="0"/>
          </p:cNvCxnSpPr>
          <p:nvPr/>
        </p:nvCxnSpPr>
        <p:spPr>
          <a:xfrm rot="10800000" flipV="1">
            <a:off x="3301057" y="4156064"/>
            <a:ext cx="1119526" cy="1195430"/>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ight Arrow 24">
            <a:extLst>
              <a:ext uri="{FF2B5EF4-FFF2-40B4-BE49-F238E27FC236}">
                <a16:creationId xmlns:a16="http://schemas.microsoft.com/office/drawing/2014/main" id="{10D3DD86-E892-8B99-EE1D-06C66FDDE7F0}"/>
              </a:ext>
            </a:extLst>
          </p:cNvPr>
          <p:cNvSpPr/>
          <p:nvPr/>
        </p:nvSpPr>
        <p:spPr>
          <a:xfrm>
            <a:off x="3925109" y="1613152"/>
            <a:ext cx="851338" cy="462555"/>
          </a:xfrm>
          <a:prstGeom prst="rightArrow">
            <a:avLst/>
          </a:prstGeom>
          <a:solidFill>
            <a:srgbClr val="942978"/>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Tree>
    <p:extLst>
      <p:ext uri="{BB962C8B-B14F-4D97-AF65-F5344CB8AC3E}">
        <p14:creationId xmlns:p14="http://schemas.microsoft.com/office/powerpoint/2010/main" val="4034617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DD8D6A-54B0-BD0A-07A0-90D8D661FF4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7108" y="673772"/>
            <a:ext cx="8971095" cy="551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ítulo 2">
            <a:extLst>
              <a:ext uri="{FF2B5EF4-FFF2-40B4-BE49-F238E27FC236}">
                <a16:creationId xmlns:a16="http://schemas.microsoft.com/office/drawing/2014/main" id="{40F635F2-BF02-3E30-CCC3-C975DDC2FA56}"/>
              </a:ext>
            </a:extLst>
          </p:cNvPr>
          <p:cNvSpPr txBox="1">
            <a:spLocks/>
          </p:cNvSpPr>
          <p:nvPr/>
        </p:nvSpPr>
        <p:spPr>
          <a:xfrm>
            <a:off x="9163778" y="839023"/>
            <a:ext cx="2689200" cy="5288400"/>
          </a:xfrm>
          <a:prstGeom prst="rect">
            <a:avLst/>
          </a:prstGeom>
          <a:solidFill>
            <a:srgbClr val="94297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solidFill>
                <a:schemeClr val="bg1"/>
              </a:solidFill>
            </a:endParaRPr>
          </a:p>
          <a:p>
            <a:pPr algn="ctr"/>
            <a:endParaRPr lang="es-CO" sz="2400" b="1" dirty="0">
              <a:solidFill>
                <a:schemeClr val="bg1"/>
              </a:solidFill>
            </a:endParaRPr>
          </a:p>
          <a:p>
            <a:pPr algn="ctr"/>
            <a:endParaRPr lang="fr-FR" b="1" dirty="0">
              <a:solidFill>
                <a:schemeClr val="bg1"/>
              </a:solidFill>
            </a:endParaRPr>
          </a:p>
          <a:p>
            <a:pPr algn="ctr"/>
            <a:endParaRPr lang="fr-FR" b="1" dirty="0">
              <a:solidFill>
                <a:schemeClr val="bg1"/>
              </a:solidFill>
            </a:endParaRPr>
          </a:p>
          <a:p>
            <a:pPr algn="ctr"/>
            <a:r>
              <a:rPr lang="fr-FR" b="1" dirty="0" err="1">
                <a:solidFill>
                  <a:schemeClr val="bg1"/>
                </a:solidFill>
              </a:rPr>
              <a:t>Caso</a:t>
            </a:r>
            <a:r>
              <a:rPr lang="fr-FR" b="1" dirty="0">
                <a:solidFill>
                  <a:schemeClr val="bg1"/>
                </a:solidFill>
              </a:rPr>
              <a:t> de </a:t>
            </a:r>
            <a:r>
              <a:rPr lang="fr-FR" b="1" dirty="0" err="1">
                <a:solidFill>
                  <a:schemeClr val="bg1"/>
                </a:solidFill>
              </a:rPr>
              <a:t>Estudio</a:t>
            </a:r>
            <a:r>
              <a:rPr lang="fr-FR" b="1" dirty="0">
                <a:solidFill>
                  <a:schemeClr val="bg1"/>
                </a:solidFill>
              </a:rPr>
              <a:t> de Falla</a:t>
            </a:r>
          </a:p>
        </p:txBody>
      </p:sp>
    </p:spTree>
    <p:extLst>
      <p:ext uri="{BB962C8B-B14F-4D97-AF65-F5344CB8AC3E}">
        <p14:creationId xmlns:p14="http://schemas.microsoft.com/office/powerpoint/2010/main" val="2219788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9203CA10-3447-BBF9-B35E-C7A2629D0BD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48411" y="2845713"/>
            <a:ext cx="1570512" cy="1180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a:extLst>
              <a:ext uri="{FF2B5EF4-FFF2-40B4-BE49-F238E27FC236}">
                <a16:creationId xmlns:a16="http://schemas.microsoft.com/office/drawing/2014/main" id="{9090CC62-E4BC-64F1-8086-1A96F01E4AA5}"/>
              </a:ext>
            </a:extLst>
          </p:cNvPr>
          <p:cNvSpPr>
            <a:spLocks noGrp="1"/>
          </p:cNvSpPr>
          <p:nvPr>
            <p:ph type="ctrTitle"/>
          </p:nvPr>
        </p:nvSpPr>
        <p:spPr/>
        <p:txBody>
          <a:bodyPr/>
          <a:lstStyle/>
          <a:p>
            <a:r>
              <a:rPr lang="es-CO" dirty="0"/>
              <a:t>¡¡Pero … primero!!</a:t>
            </a:r>
            <a:endParaRPr lang="es-419" dirty="0"/>
          </a:p>
        </p:txBody>
      </p:sp>
      <p:sp>
        <p:nvSpPr>
          <p:cNvPr id="4" name="Rectangle 5">
            <a:extLst>
              <a:ext uri="{FF2B5EF4-FFF2-40B4-BE49-F238E27FC236}">
                <a16:creationId xmlns:a16="http://schemas.microsoft.com/office/drawing/2014/main" id="{FE8CD41C-F287-700D-89A7-D3D2E731FAF9}"/>
              </a:ext>
            </a:extLst>
          </p:cNvPr>
          <p:cNvSpPr/>
          <p:nvPr/>
        </p:nvSpPr>
        <p:spPr>
          <a:xfrm>
            <a:off x="4776447" y="1429789"/>
            <a:ext cx="2639107" cy="93301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s-ES" dirty="0">
                <a:solidFill>
                  <a:schemeClr val="tx1"/>
                </a:solidFill>
              </a:rPr>
              <a:t>Crear un Modelo con los Datos Disponibles</a:t>
            </a:r>
            <a:endParaRPr lang="en-US" dirty="0">
              <a:solidFill>
                <a:schemeClr val="tx1"/>
              </a:solidFill>
            </a:endParaRPr>
          </a:p>
        </p:txBody>
      </p:sp>
      <p:sp>
        <p:nvSpPr>
          <p:cNvPr id="5" name="Diamond 7">
            <a:extLst>
              <a:ext uri="{FF2B5EF4-FFF2-40B4-BE49-F238E27FC236}">
                <a16:creationId xmlns:a16="http://schemas.microsoft.com/office/drawing/2014/main" id="{33E01337-EB68-EB7B-D04C-9283630C16AC}"/>
              </a:ext>
            </a:extLst>
          </p:cNvPr>
          <p:cNvSpPr/>
          <p:nvPr/>
        </p:nvSpPr>
        <p:spPr>
          <a:xfrm>
            <a:off x="4420583" y="3436070"/>
            <a:ext cx="3350834" cy="1439987"/>
          </a:xfrm>
          <a:prstGeom prst="diamon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¿Es </a:t>
            </a:r>
            <a:r>
              <a:rPr lang="en-US" dirty="0" err="1">
                <a:solidFill>
                  <a:schemeClr val="tx1"/>
                </a:solidFill>
              </a:rPr>
              <a:t>el</a:t>
            </a:r>
            <a:r>
              <a:rPr lang="en-US" dirty="0">
                <a:solidFill>
                  <a:schemeClr val="tx1"/>
                </a:solidFill>
              </a:rPr>
              <a:t> </a:t>
            </a:r>
            <a:r>
              <a:rPr lang="en-US" dirty="0" err="1">
                <a:solidFill>
                  <a:schemeClr val="tx1"/>
                </a:solidFill>
              </a:rPr>
              <a:t>Modelo</a:t>
            </a:r>
            <a:r>
              <a:rPr lang="en-US" dirty="0">
                <a:solidFill>
                  <a:schemeClr val="tx1"/>
                </a:solidFill>
              </a:rPr>
              <a:t> </a:t>
            </a:r>
            <a:r>
              <a:rPr lang="en-US" dirty="0" err="1">
                <a:solidFill>
                  <a:schemeClr val="tx1"/>
                </a:solidFill>
              </a:rPr>
              <a:t>Significativo</a:t>
            </a:r>
            <a:r>
              <a:rPr lang="en-US" dirty="0">
                <a:solidFill>
                  <a:schemeClr val="tx1"/>
                </a:solidFill>
              </a:rPr>
              <a:t>?</a:t>
            </a:r>
          </a:p>
        </p:txBody>
      </p:sp>
      <p:cxnSp>
        <p:nvCxnSpPr>
          <p:cNvPr id="6" name="Elbow Connector 9">
            <a:extLst>
              <a:ext uri="{FF2B5EF4-FFF2-40B4-BE49-F238E27FC236}">
                <a16:creationId xmlns:a16="http://schemas.microsoft.com/office/drawing/2014/main" id="{F20ED055-3601-2912-356E-7280D07F46D0}"/>
              </a:ext>
            </a:extLst>
          </p:cNvPr>
          <p:cNvCxnSpPr>
            <a:cxnSpLocks/>
            <a:stCxn id="4" idx="2"/>
            <a:endCxn id="5" idx="0"/>
          </p:cNvCxnSpPr>
          <p:nvPr/>
        </p:nvCxnSpPr>
        <p:spPr>
          <a:xfrm rot="5400000">
            <a:off x="5559366" y="2899435"/>
            <a:ext cx="1073270" cy="1"/>
          </a:xfrm>
          <a:prstGeom prst="bentConnector3">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13">
            <a:extLst>
              <a:ext uri="{FF2B5EF4-FFF2-40B4-BE49-F238E27FC236}">
                <a16:creationId xmlns:a16="http://schemas.microsoft.com/office/drawing/2014/main" id="{97040F6F-D30C-3CFD-25D5-486056208878}"/>
              </a:ext>
            </a:extLst>
          </p:cNvPr>
          <p:cNvSpPr/>
          <p:nvPr/>
        </p:nvSpPr>
        <p:spPr>
          <a:xfrm>
            <a:off x="7571390" y="5397211"/>
            <a:ext cx="2639107" cy="88729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err="1">
                <a:solidFill>
                  <a:schemeClr val="tx1"/>
                </a:solidFill>
              </a:rPr>
              <a:t>Pronóstico</a:t>
            </a:r>
            <a:r>
              <a:rPr lang="en-US" dirty="0">
                <a:solidFill>
                  <a:schemeClr val="tx1"/>
                </a:solidFill>
              </a:rPr>
              <a:t> de </a:t>
            </a:r>
            <a:r>
              <a:rPr lang="en-US" dirty="0" err="1">
                <a:solidFill>
                  <a:schemeClr val="tx1"/>
                </a:solidFill>
              </a:rPr>
              <a:t>Eventos</a:t>
            </a:r>
            <a:r>
              <a:rPr lang="en-US" dirty="0">
                <a:solidFill>
                  <a:schemeClr val="tx1"/>
                </a:solidFill>
              </a:rPr>
              <a:t> </a:t>
            </a:r>
            <a:r>
              <a:rPr lang="en-US" dirty="0" err="1">
                <a:solidFill>
                  <a:schemeClr val="tx1"/>
                </a:solidFill>
              </a:rPr>
              <a:t>usando</a:t>
            </a:r>
            <a:r>
              <a:rPr lang="en-US" dirty="0">
                <a:solidFill>
                  <a:schemeClr val="tx1"/>
                </a:solidFill>
              </a:rPr>
              <a:t> </a:t>
            </a:r>
            <a:r>
              <a:rPr lang="en-US" dirty="0" err="1">
                <a:solidFill>
                  <a:schemeClr val="tx1"/>
                </a:solidFill>
              </a:rPr>
              <a:t>el</a:t>
            </a:r>
            <a:r>
              <a:rPr lang="en-US" dirty="0">
                <a:solidFill>
                  <a:schemeClr val="tx1"/>
                </a:solidFill>
              </a:rPr>
              <a:t> </a:t>
            </a:r>
            <a:r>
              <a:rPr lang="en-US" dirty="0" err="1">
                <a:solidFill>
                  <a:schemeClr val="tx1"/>
                </a:solidFill>
              </a:rPr>
              <a:t>Modelo</a:t>
            </a:r>
            <a:endParaRPr lang="en-US" dirty="0">
              <a:solidFill>
                <a:schemeClr val="tx1"/>
              </a:solidFill>
            </a:endParaRPr>
          </a:p>
        </p:txBody>
      </p:sp>
      <p:cxnSp>
        <p:nvCxnSpPr>
          <p:cNvPr id="8" name="Elbow Connector 15">
            <a:extLst>
              <a:ext uri="{FF2B5EF4-FFF2-40B4-BE49-F238E27FC236}">
                <a16:creationId xmlns:a16="http://schemas.microsoft.com/office/drawing/2014/main" id="{85872A45-B984-299F-F3A1-9AA6B1689EF6}"/>
              </a:ext>
            </a:extLst>
          </p:cNvPr>
          <p:cNvCxnSpPr>
            <a:cxnSpLocks/>
            <a:stCxn id="5" idx="3"/>
            <a:endCxn id="7" idx="0"/>
          </p:cNvCxnSpPr>
          <p:nvPr/>
        </p:nvCxnSpPr>
        <p:spPr>
          <a:xfrm>
            <a:off x="7771417" y="4156064"/>
            <a:ext cx="1119527" cy="1241147"/>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19">
            <a:extLst>
              <a:ext uri="{FF2B5EF4-FFF2-40B4-BE49-F238E27FC236}">
                <a16:creationId xmlns:a16="http://schemas.microsoft.com/office/drawing/2014/main" id="{C4587C43-07B0-60AB-9996-FA7F763D6434}"/>
              </a:ext>
            </a:extLst>
          </p:cNvPr>
          <p:cNvSpPr/>
          <p:nvPr/>
        </p:nvSpPr>
        <p:spPr>
          <a:xfrm>
            <a:off x="1981503" y="5351494"/>
            <a:ext cx="2639107" cy="93301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err="1">
                <a:solidFill>
                  <a:schemeClr val="tx1"/>
                </a:solidFill>
              </a:rPr>
              <a:t>Inconsistencias</a:t>
            </a:r>
            <a:r>
              <a:rPr lang="en-US" dirty="0">
                <a:solidFill>
                  <a:schemeClr val="tx1"/>
                </a:solidFill>
              </a:rPr>
              <a:t> del </a:t>
            </a:r>
            <a:r>
              <a:rPr lang="en-US" dirty="0" err="1">
                <a:solidFill>
                  <a:schemeClr val="tx1"/>
                </a:solidFill>
              </a:rPr>
              <a:t>Estudio</a:t>
            </a:r>
            <a:endParaRPr lang="en-US" dirty="0">
              <a:solidFill>
                <a:schemeClr val="tx1"/>
              </a:solidFill>
            </a:endParaRPr>
          </a:p>
        </p:txBody>
      </p:sp>
      <p:cxnSp>
        <p:nvCxnSpPr>
          <p:cNvPr id="10" name="Elbow Connector 20">
            <a:extLst>
              <a:ext uri="{FF2B5EF4-FFF2-40B4-BE49-F238E27FC236}">
                <a16:creationId xmlns:a16="http://schemas.microsoft.com/office/drawing/2014/main" id="{DBC15EFF-B381-E4B0-5D48-56695FBEB4A9}"/>
              </a:ext>
            </a:extLst>
          </p:cNvPr>
          <p:cNvCxnSpPr>
            <a:cxnSpLocks/>
            <a:stCxn id="5" idx="1"/>
            <a:endCxn id="9" idx="0"/>
          </p:cNvCxnSpPr>
          <p:nvPr/>
        </p:nvCxnSpPr>
        <p:spPr>
          <a:xfrm rot="10800000" flipV="1">
            <a:off x="3301057" y="4156064"/>
            <a:ext cx="1119526" cy="1195430"/>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ight Arrow 24">
            <a:extLst>
              <a:ext uri="{FF2B5EF4-FFF2-40B4-BE49-F238E27FC236}">
                <a16:creationId xmlns:a16="http://schemas.microsoft.com/office/drawing/2014/main" id="{10D3DD86-E892-8B99-EE1D-06C66FDDE7F0}"/>
              </a:ext>
            </a:extLst>
          </p:cNvPr>
          <p:cNvSpPr/>
          <p:nvPr/>
        </p:nvSpPr>
        <p:spPr>
          <a:xfrm>
            <a:off x="4252969" y="3455790"/>
            <a:ext cx="851338" cy="462555"/>
          </a:xfrm>
          <a:prstGeom prst="rightArrow">
            <a:avLst/>
          </a:prstGeom>
          <a:solidFill>
            <a:srgbClr val="942978"/>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Tree>
    <p:extLst>
      <p:ext uri="{BB962C8B-B14F-4D97-AF65-F5344CB8AC3E}">
        <p14:creationId xmlns:p14="http://schemas.microsoft.com/office/powerpoint/2010/main" val="256462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23">
            <a:extLst>
              <a:ext uri="{FF2B5EF4-FFF2-40B4-BE49-F238E27FC236}">
                <a16:creationId xmlns:a16="http://schemas.microsoft.com/office/drawing/2014/main" id="{0C38E05B-536D-7957-9FFF-F4C445DAAF78}"/>
              </a:ext>
            </a:extLst>
          </p:cNvPr>
          <p:cNvGrpSpPr/>
          <p:nvPr/>
        </p:nvGrpSpPr>
        <p:grpSpPr>
          <a:xfrm rot="10800000">
            <a:off x="8282474" y="1939327"/>
            <a:ext cx="1418899" cy="1229714"/>
            <a:chOff x="4041230" y="1413644"/>
            <a:chExt cx="1418899" cy="1229714"/>
          </a:xfrm>
          <a:solidFill>
            <a:srgbClr val="92D050"/>
          </a:solidFill>
        </p:grpSpPr>
        <p:sp>
          <p:nvSpPr>
            <p:cNvPr id="41" name="Rectangle 24">
              <a:extLst>
                <a:ext uri="{FF2B5EF4-FFF2-40B4-BE49-F238E27FC236}">
                  <a16:creationId xmlns:a16="http://schemas.microsoft.com/office/drawing/2014/main" id="{7D7D4B07-6A6E-9E61-CB36-A5053F31DB7A}"/>
                </a:ext>
              </a:extLst>
            </p:cNvPr>
            <p:cNvSpPr/>
            <p:nvPr/>
          </p:nvSpPr>
          <p:spPr>
            <a:xfrm>
              <a:off x="4041230" y="1413644"/>
              <a:ext cx="1198179" cy="104052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7">
              <a:extLst>
                <a:ext uri="{FF2B5EF4-FFF2-40B4-BE49-F238E27FC236}">
                  <a16:creationId xmlns:a16="http://schemas.microsoft.com/office/drawing/2014/main" id="{70D7EE70-7C58-9A79-90E5-37F3AA84B4A3}"/>
                </a:ext>
              </a:extLst>
            </p:cNvPr>
            <p:cNvSpPr/>
            <p:nvPr/>
          </p:nvSpPr>
          <p:spPr>
            <a:xfrm>
              <a:off x="4162100" y="1513494"/>
              <a:ext cx="1198179" cy="104052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8">
              <a:extLst>
                <a:ext uri="{FF2B5EF4-FFF2-40B4-BE49-F238E27FC236}">
                  <a16:creationId xmlns:a16="http://schemas.microsoft.com/office/drawing/2014/main" id="{432DDC83-B9CF-F74B-6B10-4EE4D14BF7A1}"/>
                </a:ext>
              </a:extLst>
            </p:cNvPr>
            <p:cNvSpPr/>
            <p:nvPr/>
          </p:nvSpPr>
          <p:spPr>
            <a:xfrm>
              <a:off x="4261950" y="1602834"/>
              <a:ext cx="1198179" cy="104052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Contexto de Micro-Vista</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p:txBody>
          <a:bodyPr/>
          <a:lstStyle/>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lang="es-MX" sz="2400" dirty="0"/>
          </a:p>
          <a:p>
            <a:r>
              <a:rPr lang="es-ES" sz="2400" dirty="0"/>
              <a:t>Poblaciones</a:t>
            </a:r>
          </a:p>
          <a:p>
            <a:pPr marL="457200" indent="-457200">
              <a:buFont typeface="Arial" panose="020B0604020202020204" pitchFamily="34" charset="0"/>
              <a:buChar char="•"/>
            </a:pPr>
            <a:r>
              <a:rPr lang="es-ES" sz="2400" dirty="0"/>
              <a:t>¡Nos permiten </a:t>
            </a:r>
            <a:r>
              <a:rPr lang="es-ES" sz="2400" u="sng" dirty="0"/>
              <a:t>aprender</a:t>
            </a:r>
            <a:r>
              <a:rPr lang="es-ES" sz="2400" dirty="0"/>
              <a:t>!</a:t>
            </a:r>
          </a:p>
          <a:p>
            <a:pPr marL="457200" indent="-457200">
              <a:buFont typeface="Arial" panose="020B0604020202020204" pitchFamily="34" charset="0"/>
              <a:buChar char="•"/>
            </a:pPr>
            <a:r>
              <a:rPr lang="es-ES" sz="2400" dirty="0"/>
              <a:t>¡</a:t>
            </a:r>
            <a:r>
              <a:rPr lang="es-ES" sz="2400" u="sng" dirty="0"/>
              <a:t>Aprender</a:t>
            </a:r>
            <a:r>
              <a:rPr lang="es-ES" sz="2400" dirty="0"/>
              <a:t> nos ayuda a decidir!</a:t>
            </a:r>
          </a:p>
          <a:p>
            <a:r>
              <a:rPr lang="es-ES" sz="2400" dirty="0"/>
              <a:t>(Elementos de tipos similares en condiciones similares)</a:t>
            </a:r>
          </a:p>
          <a:p>
            <a:r>
              <a:rPr lang="es-ES" sz="2400" dirty="0"/>
              <a:t>Nombre elegante: </a:t>
            </a:r>
            <a:r>
              <a:rPr lang="es-ES" sz="2400" u="sng" dirty="0"/>
              <a:t>Taxonomía</a:t>
            </a:r>
            <a:r>
              <a:rPr lang="es-ES" sz="2400" dirty="0"/>
              <a:t>... ¡Créalas, las necesitas!</a:t>
            </a:r>
            <a:endParaRPr lang="es-MX" dirty="0"/>
          </a:p>
        </p:txBody>
      </p:sp>
      <p:sp>
        <p:nvSpPr>
          <p:cNvPr id="18" name="Rectangle 7">
            <a:extLst>
              <a:ext uri="{FF2B5EF4-FFF2-40B4-BE49-F238E27FC236}">
                <a16:creationId xmlns:a16="http://schemas.microsoft.com/office/drawing/2014/main" id="{5846C596-DA07-78AB-732F-1A9F7D22A06B}"/>
              </a:ext>
            </a:extLst>
          </p:cNvPr>
          <p:cNvSpPr/>
          <p:nvPr/>
        </p:nvSpPr>
        <p:spPr>
          <a:xfrm>
            <a:off x="2802904" y="1859901"/>
            <a:ext cx="1198179" cy="10405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8007BB2E-E6F9-61CF-BF41-9AD057DE50A7}"/>
              </a:ext>
            </a:extLst>
          </p:cNvPr>
          <p:cNvSpPr txBox="1">
            <a:spLocks/>
          </p:cNvSpPr>
          <p:nvPr/>
        </p:nvSpPr>
        <p:spPr>
          <a:xfrm>
            <a:off x="1911760" y="1387097"/>
            <a:ext cx="2980466" cy="496378"/>
          </a:xfrm>
          <a:prstGeom prst="rect">
            <a:avLst/>
          </a:prstGeom>
          <a:noFill/>
          <a:ln w="3175">
            <a:noFill/>
          </a:ln>
        </p:spPr>
        <p:txBody>
          <a:bodyPr lIns="0" tIns="0" rIns="0" bIns="0" anchor="ctr"/>
          <a:lstStyle>
            <a:lvl1pPr marL="0" indent="0" algn="l" defTabSz="457200" rtl="0" eaLnBrk="1" latinLnBrk="0" hangingPunct="1">
              <a:lnSpc>
                <a:spcPct val="100000"/>
              </a:lnSpc>
              <a:spcBef>
                <a:spcPts val="1100"/>
              </a:spcBef>
              <a:buFont typeface="Arial"/>
              <a:buNone/>
              <a:defRPr sz="1400" kern="1200">
                <a:solidFill>
                  <a:schemeClr val="tx1"/>
                </a:solidFill>
                <a:latin typeface="Arial"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380985" rtl="0" eaLnBrk="1" fontAlgn="auto" latinLnBrk="0" hangingPunct="1">
              <a:lnSpc>
                <a:spcPct val="100000"/>
              </a:lnSpc>
              <a:spcBef>
                <a:spcPts val="0"/>
              </a:spcBef>
              <a:spcAft>
                <a:spcPts val="0"/>
              </a:spcAft>
              <a:buClrTx/>
              <a:buSzTx/>
              <a:buFont typeface="Arial"/>
              <a:buNone/>
              <a:tabLst/>
              <a:defRPr/>
            </a:pPr>
            <a:r>
              <a:rPr lang="es-CO" sz="2400" dirty="0">
                <a:solidFill>
                  <a:schemeClr val="tx2"/>
                </a:solidFill>
                <a:latin typeface="+mn-lt"/>
                <a:cs typeface="Arial"/>
              </a:rPr>
              <a:t>¡El objeto está bien</a:t>
            </a:r>
            <a:r>
              <a:rPr kumimoji="0" lang="es-CO" sz="2400" i="0" u="none" strike="noStrike" kern="1200" cap="none" spc="0" normalizeH="0" baseline="0" noProof="0" dirty="0">
                <a:ln>
                  <a:noFill/>
                </a:ln>
                <a:solidFill>
                  <a:schemeClr val="tx2"/>
                </a:solidFill>
                <a:effectLst/>
                <a:uLnTx/>
                <a:uFillTx/>
                <a:latin typeface="+mn-lt"/>
                <a:cs typeface="Arial"/>
              </a:rPr>
              <a:t>!</a:t>
            </a:r>
          </a:p>
        </p:txBody>
      </p:sp>
      <p:sp>
        <p:nvSpPr>
          <p:cNvPr id="20" name="Text Placeholder 8">
            <a:extLst>
              <a:ext uri="{FF2B5EF4-FFF2-40B4-BE49-F238E27FC236}">
                <a16:creationId xmlns:a16="http://schemas.microsoft.com/office/drawing/2014/main" id="{EB61CE92-47FC-B893-92CB-4473FA19C6ED}"/>
              </a:ext>
            </a:extLst>
          </p:cNvPr>
          <p:cNvSpPr txBox="1">
            <a:spLocks/>
          </p:cNvSpPr>
          <p:nvPr/>
        </p:nvSpPr>
        <p:spPr>
          <a:xfrm>
            <a:off x="7066745" y="1398353"/>
            <a:ext cx="3321681" cy="496378"/>
          </a:xfrm>
          <a:prstGeom prst="rect">
            <a:avLst/>
          </a:prstGeom>
          <a:noFill/>
          <a:ln w="3175">
            <a:noFill/>
          </a:ln>
        </p:spPr>
        <p:txBody>
          <a:bodyPr lIns="0" tIns="0" rIns="0" bIns="0" anchor="ctr"/>
          <a:lstStyle>
            <a:lvl1pPr marL="0" indent="0" algn="l" defTabSz="457200" rtl="0" eaLnBrk="1" latinLnBrk="0" hangingPunct="1">
              <a:lnSpc>
                <a:spcPct val="100000"/>
              </a:lnSpc>
              <a:spcBef>
                <a:spcPts val="1100"/>
              </a:spcBef>
              <a:buFont typeface="Arial"/>
              <a:buNone/>
              <a:defRPr sz="1400" kern="1200">
                <a:solidFill>
                  <a:schemeClr val="tx1"/>
                </a:solidFill>
                <a:latin typeface="Arial"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380985" rtl="0" eaLnBrk="1" fontAlgn="auto" latinLnBrk="0" hangingPunct="1">
              <a:lnSpc>
                <a:spcPct val="100000"/>
              </a:lnSpc>
              <a:spcBef>
                <a:spcPts val="0"/>
              </a:spcBef>
              <a:spcAft>
                <a:spcPts val="0"/>
              </a:spcAft>
              <a:buClrTx/>
              <a:buSzTx/>
              <a:buFont typeface="Arial"/>
              <a:buNone/>
              <a:tabLst/>
              <a:defRPr/>
            </a:pPr>
            <a:r>
              <a:rPr lang="es-CO" sz="2400" dirty="0">
                <a:solidFill>
                  <a:schemeClr val="tx2"/>
                </a:solidFill>
                <a:latin typeface="+mn-lt"/>
                <a:cs typeface="Arial"/>
              </a:rPr>
              <a:t>¡El objeto No está bien</a:t>
            </a:r>
            <a:r>
              <a:rPr kumimoji="0" lang="es-CO" sz="2400" i="0" u="none" strike="noStrike" kern="1200" cap="none" spc="0" normalizeH="0" baseline="0" noProof="0" dirty="0">
                <a:ln>
                  <a:noFill/>
                </a:ln>
                <a:solidFill>
                  <a:schemeClr val="tx2"/>
                </a:solidFill>
                <a:effectLst/>
                <a:uLnTx/>
                <a:uFillTx/>
                <a:latin typeface="+mn-lt"/>
                <a:cs typeface="Arial"/>
              </a:rPr>
              <a:t>!</a:t>
            </a:r>
          </a:p>
        </p:txBody>
      </p:sp>
      <p:cxnSp>
        <p:nvCxnSpPr>
          <p:cNvPr id="22" name="Straight Arrow Connector 17">
            <a:extLst>
              <a:ext uri="{FF2B5EF4-FFF2-40B4-BE49-F238E27FC236}">
                <a16:creationId xmlns:a16="http://schemas.microsoft.com/office/drawing/2014/main" id="{3621E253-057F-7379-4B39-22F24A65B23B}"/>
              </a:ext>
            </a:extLst>
          </p:cNvPr>
          <p:cNvCxnSpPr>
            <a:stCxn id="18" idx="3"/>
            <a:endCxn id="21" idx="1"/>
          </p:cNvCxnSpPr>
          <p:nvPr/>
        </p:nvCxnSpPr>
        <p:spPr>
          <a:xfrm>
            <a:off x="4001083" y="2380163"/>
            <a:ext cx="4127414"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0">
            <a:extLst>
              <a:ext uri="{FF2B5EF4-FFF2-40B4-BE49-F238E27FC236}">
                <a16:creationId xmlns:a16="http://schemas.microsoft.com/office/drawing/2014/main" id="{0BFE38A0-70AF-F445-C84E-D26664A82CB2}"/>
              </a:ext>
            </a:extLst>
          </p:cNvPr>
          <p:cNvSpPr txBox="1"/>
          <p:nvPr/>
        </p:nvSpPr>
        <p:spPr>
          <a:xfrm>
            <a:off x="4097910" y="1949514"/>
            <a:ext cx="4025332" cy="369332"/>
          </a:xfrm>
          <a:prstGeom prst="rect">
            <a:avLst/>
          </a:prstGeom>
          <a:noFill/>
        </p:spPr>
        <p:txBody>
          <a:bodyPr wrap="square" rtlCol="0">
            <a:spAutoFit/>
          </a:bodyPr>
          <a:lstStyle/>
          <a:p>
            <a:pPr algn="ctr"/>
            <a:r>
              <a:rPr lang="en-US" dirty="0"/>
              <a:t>Variable de </a:t>
            </a:r>
            <a:r>
              <a:rPr lang="en-US" dirty="0" err="1"/>
              <a:t>Envejecimiento</a:t>
            </a:r>
            <a:endParaRPr lang="en-US" dirty="0"/>
          </a:p>
        </p:txBody>
      </p:sp>
      <p:sp>
        <p:nvSpPr>
          <p:cNvPr id="31" name="CuadroTexto 30">
            <a:extLst>
              <a:ext uri="{FF2B5EF4-FFF2-40B4-BE49-F238E27FC236}">
                <a16:creationId xmlns:a16="http://schemas.microsoft.com/office/drawing/2014/main" id="{6234CF00-A70B-9D2A-C128-809E2298D12C}"/>
              </a:ext>
            </a:extLst>
          </p:cNvPr>
          <p:cNvSpPr txBox="1"/>
          <p:nvPr/>
        </p:nvSpPr>
        <p:spPr>
          <a:xfrm>
            <a:off x="4001083" y="2398498"/>
            <a:ext cx="4122159" cy="369332"/>
          </a:xfrm>
          <a:prstGeom prst="rect">
            <a:avLst/>
          </a:prstGeom>
          <a:noFill/>
        </p:spPr>
        <p:txBody>
          <a:bodyPr wrap="square">
            <a:spAutoFit/>
          </a:bodyPr>
          <a:lstStyle/>
          <a:p>
            <a:pPr algn="ctr"/>
            <a:r>
              <a:rPr lang="en-US" dirty="0"/>
              <a:t>(</a:t>
            </a:r>
            <a:r>
              <a:rPr lang="en-US" dirty="0" err="1"/>
              <a:t>tiempo</a:t>
            </a:r>
            <a:r>
              <a:rPr lang="en-US" dirty="0"/>
              <a:t>, </a:t>
            </a:r>
            <a:r>
              <a:rPr lang="en-US" dirty="0" err="1"/>
              <a:t>kilometros</a:t>
            </a:r>
            <a:r>
              <a:rPr lang="en-US" dirty="0"/>
              <a:t>..)</a:t>
            </a:r>
            <a:endParaRPr lang="es-419" dirty="0"/>
          </a:p>
        </p:txBody>
      </p:sp>
      <p:grpSp>
        <p:nvGrpSpPr>
          <p:cNvPr id="32" name="Group 33">
            <a:extLst>
              <a:ext uri="{FF2B5EF4-FFF2-40B4-BE49-F238E27FC236}">
                <a16:creationId xmlns:a16="http://schemas.microsoft.com/office/drawing/2014/main" id="{B1150E1F-9443-CA28-647E-9AB71B7E38D6}"/>
              </a:ext>
            </a:extLst>
          </p:cNvPr>
          <p:cNvGrpSpPr/>
          <p:nvPr/>
        </p:nvGrpSpPr>
        <p:grpSpPr>
          <a:xfrm rot="10800000">
            <a:off x="8321326" y="5113337"/>
            <a:ext cx="1418899" cy="1229714"/>
            <a:chOff x="4041230" y="1413644"/>
            <a:chExt cx="1418899" cy="1229714"/>
          </a:xfrm>
          <a:solidFill>
            <a:srgbClr val="92D050"/>
          </a:solidFill>
        </p:grpSpPr>
        <p:sp>
          <p:nvSpPr>
            <p:cNvPr id="33" name="Rectangle 34">
              <a:extLst>
                <a:ext uri="{FF2B5EF4-FFF2-40B4-BE49-F238E27FC236}">
                  <a16:creationId xmlns:a16="http://schemas.microsoft.com/office/drawing/2014/main" id="{CAF738DB-1B7D-483F-9611-16E368B815A1}"/>
                </a:ext>
              </a:extLst>
            </p:cNvPr>
            <p:cNvSpPr/>
            <p:nvPr/>
          </p:nvSpPr>
          <p:spPr>
            <a:xfrm>
              <a:off x="4041230" y="1413644"/>
              <a:ext cx="1198179" cy="104052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5">
              <a:extLst>
                <a:ext uri="{FF2B5EF4-FFF2-40B4-BE49-F238E27FC236}">
                  <a16:creationId xmlns:a16="http://schemas.microsoft.com/office/drawing/2014/main" id="{756F2F81-59D3-356C-D5FC-EFB131770E82}"/>
                </a:ext>
              </a:extLst>
            </p:cNvPr>
            <p:cNvSpPr/>
            <p:nvPr/>
          </p:nvSpPr>
          <p:spPr>
            <a:xfrm>
              <a:off x="4162100" y="1513494"/>
              <a:ext cx="1198179" cy="104052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6">
              <a:extLst>
                <a:ext uri="{FF2B5EF4-FFF2-40B4-BE49-F238E27FC236}">
                  <a16:creationId xmlns:a16="http://schemas.microsoft.com/office/drawing/2014/main" id="{C365A891-A823-CCCC-92A0-42E80ED65C1D}"/>
                </a:ext>
              </a:extLst>
            </p:cNvPr>
            <p:cNvSpPr/>
            <p:nvPr/>
          </p:nvSpPr>
          <p:spPr>
            <a:xfrm>
              <a:off x="4261950" y="1602834"/>
              <a:ext cx="1198179" cy="104052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9">
            <a:extLst>
              <a:ext uri="{FF2B5EF4-FFF2-40B4-BE49-F238E27FC236}">
                <a16:creationId xmlns:a16="http://schemas.microsoft.com/office/drawing/2014/main" id="{CE65FA37-330A-8185-7FAD-C6C8FFD56EB0}"/>
              </a:ext>
            </a:extLst>
          </p:cNvPr>
          <p:cNvGrpSpPr/>
          <p:nvPr/>
        </p:nvGrpSpPr>
        <p:grpSpPr>
          <a:xfrm>
            <a:off x="8290033" y="3400542"/>
            <a:ext cx="1418899" cy="1229714"/>
            <a:chOff x="4041230" y="1413644"/>
            <a:chExt cx="1418899" cy="1229714"/>
          </a:xfrm>
          <a:solidFill>
            <a:srgbClr val="92D050"/>
          </a:solidFill>
        </p:grpSpPr>
        <p:sp>
          <p:nvSpPr>
            <p:cNvPr id="37" name="Rectangle 32">
              <a:extLst>
                <a:ext uri="{FF2B5EF4-FFF2-40B4-BE49-F238E27FC236}">
                  <a16:creationId xmlns:a16="http://schemas.microsoft.com/office/drawing/2014/main" id="{B4F71D00-4D5F-88B1-1B2A-1448FF8517BC}"/>
                </a:ext>
              </a:extLst>
            </p:cNvPr>
            <p:cNvSpPr/>
            <p:nvPr/>
          </p:nvSpPr>
          <p:spPr>
            <a:xfrm>
              <a:off x="4261950" y="1602834"/>
              <a:ext cx="1198179" cy="104052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1">
              <a:extLst>
                <a:ext uri="{FF2B5EF4-FFF2-40B4-BE49-F238E27FC236}">
                  <a16:creationId xmlns:a16="http://schemas.microsoft.com/office/drawing/2014/main" id="{90F9B33E-C195-0CD3-61DB-AB39967F943F}"/>
                </a:ext>
              </a:extLst>
            </p:cNvPr>
            <p:cNvSpPr/>
            <p:nvPr/>
          </p:nvSpPr>
          <p:spPr>
            <a:xfrm>
              <a:off x="4162100" y="1513494"/>
              <a:ext cx="1198179" cy="104052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F0297D2B-8F1F-7902-8DAC-D9EA409B408B}"/>
                </a:ext>
              </a:extLst>
            </p:cNvPr>
            <p:cNvSpPr/>
            <p:nvPr/>
          </p:nvSpPr>
          <p:spPr>
            <a:xfrm>
              <a:off x="4041230" y="1413644"/>
              <a:ext cx="1198179" cy="104052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6">
            <a:extLst>
              <a:ext uri="{FF2B5EF4-FFF2-40B4-BE49-F238E27FC236}">
                <a16:creationId xmlns:a16="http://schemas.microsoft.com/office/drawing/2014/main" id="{B4908664-221F-662F-0C78-958D83FE79F1}"/>
              </a:ext>
            </a:extLst>
          </p:cNvPr>
          <p:cNvSpPr/>
          <p:nvPr/>
        </p:nvSpPr>
        <p:spPr>
          <a:xfrm>
            <a:off x="8166667" y="3311052"/>
            <a:ext cx="1198179" cy="10405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c 8">
            <a:extLst>
              <a:ext uri="{FF2B5EF4-FFF2-40B4-BE49-F238E27FC236}">
                <a16:creationId xmlns:a16="http://schemas.microsoft.com/office/drawing/2014/main" id="{A1A20EA6-1E4F-05E2-C338-C90C99845D65}"/>
              </a:ext>
            </a:extLst>
          </p:cNvPr>
          <p:cNvSpPr/>
          <p:nvPr/>
        </p:nvSpPr>
        <p:spPr>
          <a:xfrm rot="11316284">
            <a:off x="9012749" y="3077844"/>
            <a:ext cx="704193" cy="578061"/>
          </a:xfrm>
          <a:prstGeom prst="arc">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ectangle 9">
            <a:extLst>
              <a:ext uri="{FF2B5EF4-FFF2-40B4-BE49-F238E27FC236}">
                <a16:creationId xmlns:a16="http://schemas.microsoft.com/office/drawing/2014/main" id="{7B4ADA9E-F3C0-4DE3-38E7-41B3CE6421CA}"/>
              </a:ext>
            </a:extLst>
          </p:cNvPr>
          <p:cNvSpPr/>
          <p:nvPr/>
        </p:nvSpPr>
        <p:spPr>
          <a:xfrm>
            <a:off x="8166667" y="5013487"/>
            <a:ext cx="1198179" cy="10405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16">
            <a:extLst>
              <a:ext uri="{FF2B5EF4-FFF2-40B4-BE49-F238E27FC236}">
                <a16:creationId xmlns:a16="http://schemas.microsoft.com/office/drawing/2014/main" id="{FEC1D605-4FDE-BBFE-7088-A85C5CA71172}"/>
              </a:ext>
            </a:extLst>
          </p:cNvPr>
          <p:cNvSpPr/>
          <p:nvPr/>
        </p:nvSpPr>
        <p:spPr>
          <a:xfrm rot="2778118">
            <a:off x="8846352" y="5044535"/>
            <a:ext cx="609600" cy="504497"/>
          </a:xfrm>
          <a:prstGeom prst="quadArrow">
            <a:avLst>
              <a:gd name="adj1" fmla="val 0"/>
              <a:gd name="adj2" fmla="val 0"/>
              <a:gd name="adj3" fmla="val 27500"/>
            </a:avLst>
          </a:prstGeom>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18">
            <a:extLst>
              <a:ext uri="{FF2B5EF4-FFF2-40B4-BE49-F238E27FC236}">
                <a16:creationId xmlns:a16="http://schemas.microsoft.com/office/drawing/2014/main" id="{9C7D6B41-00F7-185A-679F-1E896745C5A3}"/>
              </a:ext>
            </a:extLst>
          </p:cNvPr>
          <p:cNvCxnSpPr>
            <a:cxnSpLocks/>
            <a:endCxn id="46" idx="1"/>
          </p:cNvCxnSpPr>
          <p:nvPr/>
        </p:nvCxnSpPr>
        <p:spPr>
          <a:xfrm>
            <a:off x="4001083" y="2380163"/>
            <a:ext cx="4165584" cy="1451151"/>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26">
            <a:extLst>
              <a:ext uri="{FF2B5EF4-FFF2-40B4-BE49-F238E27FC236}">
                <a16:creationId xmlns:a16="http://schemas.microsoft.com/office/drawing/2014/main" id="{6021877A-52E3-DF08-BC05-33BB6D8711D0}"/>
              </a:ext>
            </a:extLst>
          </p:cNvPr>
          <p:cNvCxnSpPr>
            <a:cxnSpLocks/>
          </p:cNvCxnSpPr>
          <p:nvPr/>
        </p:nvCxnSpPr>
        <p:spPr>
          <a:xfrm>
            <a:off x="4001083" y="2380163"/>
            <a:ext cx="4155932" cy="3030873"/>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15">
            <a:extLst>
              <a:ext uri="{FF2B5EF4-FFF2-40B4-BE49-F238E27FC236}">
                <a16:creationId xmlns:a16="http://schemas.microsoft.com/office/drawing/2014/main" id="{46E1B195-467D-FFD0-CE46-A8DE0363F68E}"/>
              </a:ext>
            </a:extLst>
          </p:cNvPr>
          <p:cNvSpPr/>
          <p:nvPr/>
        </p:nvSpPr>
        <p:spPr>
          <a:xfrm>
            <a:off x="8128497" y="1859901"/>
            <a:ext cx="1198179" cy="10405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5">
            <a:extLst>
              <a:ext uri="{FF2B5EF4-FFF2-40B4-BE49-F238E27FC236}">
                <a16:creationId xmlns:a16="http://schemas.microsoft.com/office/drawing/2014/main" id="{EE37A297-FE72-4A7C-508F-CC2DE7CD9085}"/>
              </a:ext>
            </a:extLst>
          </p:cNvPr>
          <p:cNvSpPr/>
          <p:nvPr/>
        </p:nvSpPr>
        <p:spPr>
          <a:xfrm>
            <a:off x="8765757" y="1872312"/>
            <a:ext cx="557045" cy="573706"/>
          </a:xfrm>
          <a:custGeom>
            <a:avLst/>
            <a:gdLst>
              <a:gd name="connsiteX0" fmla="*/ 22128 w 1693273"/>
              <a:gd name="connsiteY0" fmla="*/ 1271751 h 1271751"/>
              <a:gd name="connsiteX1" fmla="*/ 64169 w 1693273"/>
              <a:gd name="connsiteY1" fmla="*/ 882869 h 1271751"/>
              <a:gd name="connsiteX2" fmla="*/ 95700 w 1693273"/>
              <a:gd name="connsiteY2" fmla="*/ 872358 h 1271751"/>
              <a:gd name="connsiteX3" fmla="*/ 211314 w 1693273"/>
              <a:gd name="connsiteY3" fmla="*/ 956441 h 1271751"/>
              <a:gd name="connsiteX4" fmla="*/ 274376 w 1693273"/>
              <a:gd name="connsiteY4" fmla="*/ 998482 h 1271751"/>
              <a:gd name="connsiteX5" fmla="*/ 305907 w 1693273"/>
              <a:gd name="connsiteY5" fmla="*/ 1019503 h 1271751"/>
              <a:gd name="connsiteX6" fmla="*/ 295397 w 1693273"/>
              <a:gd name="connsiteY6" fmla="*/ 945931 h 1271751"/>
              <a:gd name="connsiteX7" fmla="*/ 263866 w 1693273"/>
              <a:gd name="connsiteY7" fmla="*/ 872358 h 1271751"/>
              <a:gd name="connsiteX8" fmla="*/ 274376 w 1693273"/>
              <a:gd name="connsiteY8" fmla="*/ 777765 h 1271751"/>
              <a:gd name="connsiteX9" fmla="*/ 305907 w 1693273"/>
              <a:gd name="connsiteY9" fmla="*/ 767255 h 1271751"/>
              <a:gd name="connsiteX10" fmla="*/ 379480 w 1693273"/>
              <a:gd name="connsiteY10" fmla="*/ 788276 h 1271751"/>
              <a:gd name="connsiteX11" fmla="*/ 389990 w 1693273"/>
              <a:gd name="connsiteY11" fmla="*/ 704193 h 1271751"/>
              <a:gd name="connsiteX12" fmla="*/ 411011 w 1693273"/>
              <a:gd name="connsiteY12" fmla="*/ 735724 h 1271751"/>
              <a:gd name="connsiteX13" fmla="*/ 400500 w 1693273"/>
              <a:gd name="connsiteY13" fmla="*/ 683172 h 1271751"/>
              <a:gd name="connsiteX14" fmla="*/ 379480 w 1693273"/>
              <a:gd name="connsiteY14" fmla="*/ 641131 h 1271751"/>
              <a:gd name="connsiteX15" fmla="*/ 432031 w 1693273"/>
              <a:gd name="connsiteY15" fmla="*/ 651641 h 1271751"/>
              <a:gd name="connsiteX16" fmla="*/ 463562 w 1693273"/>
              <a:gd name="connsiteY16" fmla="*/ 672662 h 1271751"/>
              <a:gd name="connsiteX17" fmla="*/ 432031 w 1693273"/>
              <a:gd name="connsiteY17" fmla="*/ 588579 h 1271751"/>
              <a:gd name="connsiteX18" fmla="*/ 421521 w 1693273"/>
              <a:gd name="connsiteY18" fmla="*/ 546538 h 1271751"/>
              <a:gd name="connsiteX19" fmla="*/ 526624 w 1693273"/>
              <a:gd name="connsiteY19" fmla="*/ 567558 h 1271751"/>
              <a:gd name="connsiteX20" fmla="*/ 589686 w 1693273"/>
              <a:gd name="connsiteY20" fmla="*/ 599089 h 1271751"/>
              <a:gd name="connsiteX21" fmla="*/ 715811 w 1693273"/>
              <a:gd name="connsiteY21" fmla="*/ 641131 h 1271751"/>
              <a:gd name="connsiteX22" fmla="*/ 820914 w 1693273"/>
              <a:gd name="connsiteY22" fmla="*/ 693682 h 1271751"/>
              <a:gd name="connsiteX23" fmla="*/ 936528 w 1693273"/>
              <a:gd name="connsiteY23" fmla="*/ 746234 h 1271751"/>
              <a:gd name="connsiteX24" fmla="*/ 852445 w 1693273"/>
              <a:gd name="connsiteY24" fmla="*/ 630620 h 1271751"/>
              <a:gd name="connsiteX25" fmla="*/ 862955 w 1693273"/>
              <a:gd name="connsiteY25" fmla="*/ 578069 h 1271751"/>
              <a:gd name="connsiteX26" fmla="*/ 852445 w 1693273"/>
              <a:gd name="connsiteY26" fmla="*/ 546538 h 1271751"/>
              <a:gd name="connsiteX27" fmla="*/ 873466 w 1693273"/>
              <a:gd name="connsiteY27" fmla="*/ 493986 h 1271751"/>
              <a:gd name="connsiteX28" fmla="*/ 904997 w 1693273"/>
              <a:gd name="connsiteY28" fmla="*/ 504496 h 1271751"/>
              <a:gd name="connsiteX29" fmla="*/ 936528 w 1693273"/>
              <a:gd name="connsiteY29" fmla="*/ 483476 h 1271751"/>
              <a:gd name="connsiteX30" fmla="*/ 978569 w 1693273"/>
              <a:gd name="connsiteY30" fmla="*/ 472965 h 1271751"/>
              <a:gd name="connsiteX31" fmla="*/ 1188776 w 1693273"/>
              <a:gd name="connsiteY31" fmla="*/ 493986 h 1271751"/>
              <a:gd name="connsiteX32" fmla="*/ 1335921 w 1693273"/>
              <a:gd name="connsiteY32" fmla="*/ 557048 h 1271751"/>
              <a:gd name="connsiteX33" fmla="*/ 1367452 w 1693273"/>
              <a:gd name="connsiteY33" fmla="*/ 567558 h 1271751"/>
              <a:gd name="connsiteX34" fmla="*/ 1346431 w 1693273"/>
              <a:gd name="connsiteY34" fmla="*/ 504496 h 1271751"/>
              <a:gd name="connsiteX35" fmla="*/ 1335921 w 1693273"/>
              <a:gd name="connsiteY35" fmla="*/ 472965 h 1271751"/>
              <a:gd name="connsiteX36" fmla="*/ 1314900 w 1693273"/>
              <a:gd name="connsiteY36" fmla="*/ 441434 h 1271751"/>
              <a:gd name="connsiteX37" fmla="*/ 1325411 w 1693273"/>
              <a:gd name="connsiteY37" fmla="*/ 336331 h 1271751"/>
              <a:gd name="connsiteX38" fmla="*/ 1346431 w 1693273"/>
              <a:gd name="connsiteY38" fmla="*/ 231227 h 1271751"/>
              <a:gd name="connsiteX39" fmla="*/ 1367452 w 1693273"/>
              <a:gd name="connsiteY39" fmla="*/ 126124 h 1271751"/>
              <a:gd name="connsiteX40" fmla="*/ 1409493 w 1693273"/>
              <a:gd name="connsiteY40" fmla="*/ 84082 h 1271751"/>
              <a:gd name="connsiteX41" fmla="*/ 1661742 w 1693273"/>
              <a:gd name="connsiteY41" fmla="*/ 84082 h 1271751"/>
              <a:gd name="connsiteX42" fmla="*/ 1693273 w 1693273"/>
              <a:gd name="connsiteY42" fmla="*/ 10510 h 1271751"/>
              <a:gd name="connsiteX43" fmla="*/ 1682762 w 1693273"/>
              <a:gd name="connsiteY43" fmla="*/ 0 h 127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93273" h="1271751">
                <a:moveTo>
                  <a:pt x="22128" y="1271751"/>
                </a:moveTo>
                <a:cubicBezTo>
                  <a:pt x="23792" y="1215180"/>
                  <a:pt x="-50469" y="959296"/>
                  <a:pt x="64169" y="882869"/>
                </a:cubicBezTo>
                <a:cubicBezTo>
                  <a:pt x="73387" y="876723"/>
                  <a:pt x="85190" y="875862"/>
                  <a:pt x="95700" y="872358"/>
                </a:cubicBezTo>
                <a:cubicBezTo>
                  <a:pt x="199308" y="898261"/>
                  <a:pt x="60495" y="855896"/>
                  <a:pt x="211314" y="956441"/>
                </a:cubicBezTo>
                <a:lnTo>
                  <a:pt x="274376" y="998482"/>
                </a:lnTo>
                <a:lnTo>
                  <a:pt x="305907" y="1019503"/>
                </a:lnTo>
                <a:cubicBezTo>
                  <a:pt x="302404" y="994979"/>
                  <a:pt x="300255" y="970223"/>
                  <a:pt x="295397" y="945931"/>
                </a:cubicBezTo>
                <a:cubicBezTo>
                  <a:pt x="290243" y="920161"/>
                  <a:pt x="275257" y="895142"/>
                  <a:pt x="263866" y="872358"/>
                </a:cubicBezTo>
                <a:cubicBezTo>
                  <a:pt x="267369" y="840827"/>
                  <a:pt x="262594" y="807221"/>
                  <a:pt x="274376" y="777765"/>
                </a:cubicBezTo>
                <a:cubicBezTo>
                  <a:pt x="278491" y="767479"/>
                  <a:pt x="294828" y="767255"/>
                  <a:pt x="305907" y="767255"/>
                </a:cubicBezTo>
                <a:cubicBezTo>
                  <a:pt x="319109" y="767255"/>
                  <a:pt x="364608" y="783318"/>
                  <a:pt x="379480" y="788276"/>
                </a:cubicBezTo>
                <a:cubicBezTo>
                  <a:pt x="382983" y="760248"/>
                  <a:pt x="375458" y="728414"/>
                  <a:pt x="389990" y="704193"/>
                </a:cubicBezTo>
                <a:cubicBezTo>
                  <a:pt x="396489" y="693361"/>
                  <a:pt x="405362" y="747022"/>
                  <a:pt x="411011" y="735724"/>
                </a:cubicBezTo>
                <a:cubicBezTo>
                  <a:pt x="419000" y="719746"/>
                  <a:pt x="406149" y="700120"/>
                  <a:pt x="400500" y="683172"/>
                </a:cubicBezTo>
                <a:cubicBezTo>
                  <a:pt x="395545" y="668308"/>
                  <a:pt x="368401" y="652210"/>
                  <a:pt x="379480" y="641131"/>
                </a:cubicBezTo>
                <a:cubicBezTo>
                  <a:pt x="392112" y="628499"/>
                  <a:pt x="414514" y="648138"/>
                  <a:pt x="432031" y="651641"/>
                </a:cubicBezTo>
                <a:cubicBezTo>
                  <a:pt x="442541" y="658648"/>
                  <a:pt x="454630" y="681594"/>
                  <a:pt x="463562" y="672662"/>
                </a:cubicBezTo>
                <a:cubicBezTo>
                  <a:pt x="473103" y="663121"/>
                  <a:pt x="433643" y="591802"/>
                  <a:pt x="432031" y="588579"/>
                </a:cubicBezTo>
                <a:cubicBezTo>
                  <a:pt x="428528" y="574565"/>
                  <a:pt x="409135" y="553970"/>
                  <a:pt x="421521" y="546538"/>
                </a:cubicBezTo>
                <a:cubicBezTo>
                  <a:pt x="429100" y="541990"/>
                  <a:pt x="511174" y="563696"/>
                  <a:pt x="526624" y="567558"/>
                </a:cubicBezTo>
                <a:cubicBezTo>
                  <a:pt x="547645" y="578068"/>
                  <a:pt x="567782" y="590571"/>
                  <a:pt x="589686" y="599089"/>
                </a:cubicBezTo>
                <a:cubicBezTo>
                  <a:pt x="630989" y="615151"/>
                  <a:pt x="677811" y="618330"/>
                  <a:pt x="715811" y="641131"/>
                </a:cubicBezTo>
                <a:cubicBezTo>
                  <a:pt x="818962" y="703022"/>
                  <a:pt x="717604" y="646001"/>
                  <a:pt x="820914" y="693682"/>
                </a:cubicBezTo>
                <a:cubicBezTo>
                  <a:pt x="943108" y="750079"/>
                  <a:pt x="865298" y="722492"/>
                  <a:pt x="936528" y="746234"/>
                </a:cubicBezTo>
                <a:cubicBezTo>
                  <a:pt x="865887" y="652045"/>
                  <a:pt x="892900" y="691301"/>
                  <a:pt x="852445" y="630620"/>
                </a:cubicBezTo>
                <a:cubicBezTo>
                  <a:pt x="855948" y="613103"/>
                  <a:pt x="862955" y="595933"/>
                  <a:pt x="862955" y="578069"/>
                </a:cubicBezTo>
                <a:cubicBezTo>
                  <a:pt x="862955" y="566990"/>
                  <a:pt x="851071" y="557531"/>
                  <a:pt x="852445" y="546538"/>
                </a:cubicBezTo>
                <a:cubicBezTo>
                  <a:pt x="854785" y="527817"/>
                  <a:pt x="866459" y="511503"/>
                  <a:pt x="873466" y="493986"/>
                </a:cubicBezTo>
                <a:cubicBezTo>
                  <a:pt x="883976" y="497489"/>
                  <a:pt x="894069" y="506317"/>
                  <a:pt x="904997" y="504496"/>
                </a:cubicBezTo>
                <a:cubicBezTo>
                  <a:pt x="917457" y="502419"/>
                  <a:pt x="924918" y="488452"/>
                  <a:pt x="936528" y="483476"/>
                </a:cubicBezTo>
                <a:cubicBezTo>
                  <a:pt x="949805" y="477786"/>
                  <a:pt x="964555" y="476469"/>
                  <a:pt x="978569" y="472965"/>
                </a:cubicBezTo>
                <a:cubicBezTo>
                  <a:pt x="1048638" y="479972"/>
                  <a:pt x="1119725" y="480176"/>
                  <a:pt x="1188776" y="493986"/>
                </a:cubicBezTo>
                <a:cubicBezTo>
                  <a:pt x="1260784" y="508388"/>
                  <a:pt x="1279913" y="533044"/>
                  <a:pt x="1335921" y="557048"/>
                </a:cubicBezTo>
                <a:cubicBezTo>
                  <a:pt x="1346104" y="561412"/>
                  <a:pt x="1356942" y="564055"/>
                  <a:pt x="1367452" y="567558"/>
                </a:cubicBezTo>
                <a:lnTo>
                  <a:pt x="1346431" y="504496"/>
                </a:lnTo>
                <a:cubicBezTo>
                  <a:pt x="1342928" y="493986"/>
                  <a:pt x="1342066" y="482183"/>
                  <a:pt x="1335921" y="472965"/>
                </a:cubicBezTo>
                <a:lnTo>
                  <a:pt x="1314900" y="441434"/>
                </a:lnTo>
                <a:cubicBezTo>
                  <a:pt x="1318404" y="406400"/>
                  <a:pt x="1321044" y="371268"/>
                  <a:pt x="1325411" y="336331"/>
                </a:cubicBezTo>
                <a:cubicBezTo>
                  <a:pt x="1331854" y="284789"/>
                  <a:pt x="1335119" y="276476"/>
                  <a:pt x="1346431" y="231227"/>
                </a:cubicBezTo>
                <a:cubicBezTo>
                  <a:pt x="1326594" y="72528"/>
                  <a:pt x="1315890" y="190577"/>
                  <a:pt x="1367452" y="126124"/>
                </a:cubicBezTo>
                <a:cubicBezTo>
                  <a:pt x="1408219" y="75164"/>
                  <a:pt x="1340697" y="107015"/>
                  <a:pt x="1409493" y="84082"/>
                </a:cubicBezTo>
                <a:cubicBezTo>
                  <a:pt x="1502418" y="107314"/>
                  <a:pt x="1520540" y="116174"/>
                  <a:pt x="1661742" y="84082"/>
                </a:cubicBezTo>
                <a:cubicBezTo>
                  <a:pt x="1665845" y="83149"/>
                  <a:pt x="1693273" y="20829"/>
                  <a:pt x="1693273" y="10510"/>
                </a:cubicBezTo>
                <a:lnTo>
                  <a:pt x="1682762" y="0"/>
                </a:ln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952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p:txBody>
          <a:bodyPr/>
          <a:lstStyle/>
          <a:p>
            <a:pPr algn="ctr"/>
            <a:r>
              <a:rPr lang="es-ES" dirty="0"/>
              <a:t>Fallas Esperadas Ahora o Riesgo Actual</a:t>
            </a:r>
          </a:p>
          <a:p>
            <a:pPr algn="ctr"/>
            <a:r>
              <a:rPr lang="es-ES" dirty="0"/>
              <a:t>=</a:t>
            </a:r>
          </a:p>
          <a:p>
            <a:pPr algn="ctr"/>
            <a:r>
              <a:rPr lang="es-ES" dirty="0"/>
              <a:t>El número esperado de fallas en el momento actual</a:t>
            </a:r>
          </a:p>
          <a:p>
            <a:pPr algn="ctr"/>
            <a:endParaRPr lang="es-ES" dirty="0"/>
          </a:p>
          <a:p>
            <a:pPr algn="ctr"/>
            <a:endParaRPr lang="es-ES" dirty="0"/>
          </a:p>
          <a:p>
            <a:pPr algn="ctr"/>
            <a:r>
              <a:rPr lang="es-ES" dirty="0"/>
              <a:t>En caso de que F(t) corresponda a Weibull, se tendría que...</a:t>
            </a:r>
          </a:p>
          <a:p>
            <a:pPr algn="ctr"/>
            <a:endParaRPr lang="es-ES" dirty="0"/>
          </a:p>
          <a:p>
            <a:endParaRPr lang="es-ES"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FEAAC765-C1DD-0D63-310C-2D91F86597C4}"/>
                  </a:ext>
                </a:extLst>
              </p:cNvPr>
              <p:cNvSpPr txBox="1"/>
              <p:nvPr/>
            </p:nvSpPr>
            <p:spPr>
              <a:xfrm>
                <a:off x="229468" y="4595718"/>
                <a:ext cx="11735520" cy="1019062"/>
              </a:xfrm>
              <a:prstGeom prst="rect">
                <a:avLst/>
              </a:prstGeom>
              <a:noFill/>
            </p:spPr>
            <p:txBody>
              <a:bodyPr wrap="square">
                <a:spAutoFit/>
              </a:bodyPr>
              <a:lstStyle/>
              <a:p>
                <a:pPr algn="ctr"/>
                <a:r>
                  <a:rPr lang="es-ES" sz="2800" dirty="0"/>
                  <a:t>Fallas Esperadas </a:t>
                </a:r>
                <a14:m>
                  <m:oMath xmlns:m="http://schemas.openxmlformats.org/officeDocument/2006/math">
                    <m:r>
                      <a:rPr lang="es-CO" sz="3200" b="0" i="0" smtClean="0">
                        <a:latin typeface="Cambria Math" panose="02040503050406030204" pitchFamily="18" charset="0"/>
                      </a:rPr>
                      <m:t>=</m:t>
                    </m:r>
                    <m:r>
                      <a:rPr lang="es-CO" sz="3200" b="0" i="1" smtClean="0">
                        <a:latin typeface="Cambria Math" panose="02040503050406030204" pitchFamily="18" charset="0"/>
                      </a:rPr>
                      <m:t>        </m:t>
                    </m:r>
                    <m:d>
                      <m:dPr>
                        <m:begChr m:val="["/>
                        <m:endChr m:val="]"/>
                        <m:ctrlPr>
                          <a:rPr lang="es-CO" sz="3200" b="0" i="1" smtClean="0">
                            <a:latin typeface="Cambria Math" panose="02040503050406030204" pitchFamily="18" charset="0"/>
                          </a:rPr>
                        </m:ctrlPr>
                      </m:dPr>
                      <m:e>
                        <m:r>
                          <a:rPr lang="es-CO" sz="3200" b="0" i="1" smtClean="0">
                            <a:latin typeface="Cambria Math" panose="02040503050406030204" pitchFamily="18" charset="0"/>
                          </a:rPr>
                          <m:t>1−</m:t>
                        </m:r>
                        <m:r>
                          <a:rPr lang="es-CO" sz="3200" b="0" i="1" smtClean="0">
                            <a:latin typeface="Cambria Math" panose="02040503050406030204" pitchFamily="18" charset="0"/>
                          </a:rPr>
                          <m:t>𝑒𝑥𝑝</m:t>
                        </m:r>
                        <m:sSup>
                          <m:sSupPr>
                            <m:ctrlPr>
                              <a:rPr lang="es-CO" sz="3200" b="0" i="1" smtClean="0">
                                <a:latin typeface="Cambria Math" panose="02040503050406030204" pitchFamily="18" charset="0"/>
                              </a:rPr>
                            </m:ctrlPr>
                          </m:sSupPr>
                          <m:e>
                            <m:d>
                              <m:dPr>
                                <m:begChr m:val="["/>
                                <m:endChr m:val="]"/>
                                <m:ctrlPr>
                                  <a:rPr lang="es-CO" sz="3200" i="1">
                                    <a:latin typeface="Cambria Math" panose="02040503050406030204" pitchFamily="18" charset="0"/>
                                  </a:rPr>
                                </m:ctrlPr>
                              </m:dPr>
                              <m:e>
                                <m:r>
                                  <a:rPr lang="es-CO" sz="3200" i="1">
                                    <a:latin typeface="Cambria Math" panose="02040503050406030204" pitchFamily="18" charset="0"/>
                                  </a:rPr>
                                  <m:t>−</m:t>
                                </m:r>
                                <m:f>
                                  <m:fPr>
                                    <m:ctrlPr>
                                      <a:rPr lang="es-CO" sz="3200" i="1">
                                        <a:latin typeface="Cambria Math" panose="02040503050406030204" pitchFamily="18" charset="0"/>
                                      </a:rPr>
                                    </m:ctrlPr>
                                  </m:fPr>
                                  <m:num>
                                    <m:sSub>
                                      <m:sSubPr>
                                        <m:ctrlPr>
                                          <a:rPr lang="es-CO" sz="3200" i="1">
                                            <a:latin typeface="Cambria Math" panose="02040503050406030204" pitchFamily="18" charset="0"/>
                                          </a:rPr>
                                        </m:ctrlPr>
                                      </m:sSubPr>
                                      <m:e>
                                        <m:r>
                                          <a:rPr lang="es-CO" sz="3200" i="1">
                                            <a:latin typeface="Cambria Math" panose="02040503050406030204" pitchFamily="18" charset="0"/>
                                          </a:rPr>
                                          <m:t>𝑡</m:t>
                                        </m:r>
                                      </m:e>
                                      <m:sub>
                                        <m:r>
                                          <a:rPr lang="es-CO" sz="3200" i="1">
                                            <a:latin typeface="Cambria Math" panose="02040503050406030204" pitchFamily="18" charset="0"/>
                                          </a:rPr>
                                          <m:t>𝑖</m:t>
                                        </m:r>
                                      </m:sub>
                                    </m:sSub>
                                  </m:num>
                                  <m:den>
                                    <m:r>
                                      <a:rPr lang="es-CO" sz="3200" i="1">
                                        <a:latin typeface="Cambria Math" panose="02040503050406030204" pitchFamily="18" charset="0"/>
                                      </a:rPr>
                                      <m:t>𝑛</m:t>
                                    </m:r>
                                  </m:den>
                                </m:f>
                              </m:e>
                            </m:d>
                          </m:e>
                          <m:sup>
                            <m:r>
                              <a:rPr lang="es-CO" sz="3200" b="0" i="1" smtClean="0">
                                <a:latin typeface="Cambria Math" panose="02040503050406030204" pitchFamily="18" charset="0"/>
                                <a:ea typeface="Cambria Math" panose="02040503050406030204" pitchFamily="18" charset="0"/>
                              </a:rPr>
                              <m:t>𝛽</m:t>
                            </m:r>
                          </m:sup>
                        </m:sSup>
                      </m:e>
                    </m:d>
                  </m:oMath>
                </a14:m>
                <a:endParaRPr lang="es-ES" sz="2800" dirty="0"/>
              </a:p>
            </p:txBody>
          </p:sp>
        </mc:Choice>
        <mc:Fallback xmlns="">
          <p:sp>
            <p:nvSpPr>
              <p:cNvPr id="10" name="CuadroTexto 9">
                <a:extLst>
                  <a:ext uri="{FF2B5EF4-FFF2-40B4-BE49-F238E27FC236}">
                    <a16:creationId xmlns:a16="http://schemas.microsoft.com/office/drawing/2014/main" id="{FEAAC765-C1DD-0D63-310C-2D91F86597C4}"/>
                  </a:ext>
                </a:extLst>
              </p:cNvPr>
              <p:cNvSpPr txBox="1">
                <a:spLocks noRot="1" noChangeAspect="1" noMove="1" noResize="1" noEditPoints="1" noAdjustHandles="1" noChangeArrowheads="1" noChangeShapeType="1" noTextEdit="1"/>
              </p:cNvSpPr>
              <p:nvPr/>
            </p:nvSpPr>
            <p:spPr>
              <a:xfrm>
                <a:off x="229468" y="4595718"/>
                <a:ext cx="11735520" cy="1019062"/>
              </a:xfrm>
              <a:prstGeom prst="rect">
                <a:avLst/>
              </a:prstGeom>
              <a:blipFill>
                <a:blip r:embed="rId3"/>
                <a:stretch>
                  <a:fillRect/>
                </a:stretch>
              </a:blipFill>
            </p:spPr>
            <p:txBody>
              <a:bodyPr/>
              <a:lstStyle/>
              <a:p>
                <a:r>
                  <a:rPr lang="es-419">
                    <a:noFill/>
                  </a:rPr>
                  <a:t> </a:t>
                </a:r>
              </a:p>
            </p:txBody>
          </p:sp>
        </mc:Fallback>
      </mc:AlternateContent>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Fallas esperadas Ahora</a:t>
            </a:r>
            <a:endParaRPr lang="es-MX" dirty="0">
              <a:solidFill>
                <a:schemeClr val="accent6">
                  <a:lumMod val="75000"/>
                </a:schemeClr>
              </a:solidFill>
            </a:endParaRPr>
          </a:p>
        </p:txBody>
      </p:sp>
      <p:grpSp>
        <p:nvGrpSpPr>
          <p:cNvPr id="7" name="Grupo 6">
            <a:extLst>
              <a:ext uri="{FF2B5EF4-FFF2-40B4-BE49-F238E27FC236}">
                <a16:creationId xmlns:a16="http://schemas.microsoft.com/office/drawing/2014/main" id="{BB6926F3-165E-257E-C86B-3699A18213F5}"/>
              </a:ext>
            </a:extLst>
          </p:cNvPr>
          <p:cNvGrpSpPr/>
          <p:nvPr/>
        </p:nvGrpSpPr>
        <p:grpSpPr>
          <a:xfrm>
            <a:off x="227012" y="2909755"/>
            <a:ext cx="11735520" cy="1038489"/>
            <a:chOff x="227013" y="3104673"/>
            <a:chExt cx="6094428" cy="1038489"/>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BB7F5269-6C4D-04C2-D7F1-D08C60C71575}"/>
                    </a:ext>
                  </a:extLst>
                </p:cNvPr>
                <p:cNvSpPr txBox="1"/>
                <p:nvPr/>
              </p:nvSpPr>
              <p:spPr>
                <a:xfrm>
                  <a:off x="3598126" y="3104673"/>
                  <a:ext cx="611578" cy="103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s-ES" sz="2400" i="1" smtClean="0">
                                <a:latin typeface="Cambria Math" panose="02040503050406030204" pitchFamily="18" charset="0"/>
                              </a:rPr>
                            </m:ctrlPr>
                          </m:naryPr>
                          <m:sub>
                            <m:r>
                              <m:rPr>
                                <m:brk m:alnAt="23"/>
                              </m:rPr>
                              <a:rPr lang="es-CO" sz="2400" i="1">
                                <a:latin typeface="Cambria Math" panose="02040503050406030204" pitchFamily="18" charset="0"/>
                              </a:rPr>
                              <m:t>𝑖</m:t>
                            </m:r>
                            <m:r>
                              <a:rPr lang="es-CO" sz="2400" i="1">
                                <a:latin typeface="Cambria Math" panose="02040503050406030204" pitchFamily="18" charset="0"/>
                              </a:rPr>
                              <m:t>=1</m:t>
                            </m:r>
                          </m:sub>
                          <m:sup>
                            <m:r>
                              <a:rPr lang="es-CO" sz="2400" i="1">
                                <a:latin typeface="Cambria Math" panose="02040503050406030204" pitchFamily="18" charset="0"/>
                              </a:rPr>
                              <m:t>𝑁</m:t>
                            </m:r>
                          </m:sup>
                          <m:e>
                            <m:r>
                              <a:rPr lang="es-CO" sz="2400" b="0" i="1" smtClean="0">
                                <a:latin typeface="Cambria Math" panose="02040503050406030204" pitchFamily="18" charset="0"/>
                              </a:rPr>
                              <m:t> </m:t>
                            </m:r>
                          </m:e>
                        </m:nary>
                      </m:oMath>
                    </m:oMathPara>
                  </a14:m>
                  <a:endParaRPr lang="es-419" dirty="0"/>
                </a:p>
              </p:txBody>
            </p:sp>
          </mc:Choice>
          <mc:Fallback xmlns="">
            <p:sp>
              <p:nvSpPr>
                <p:cNvPr id="3" name="CuadroTexto 2">
                  <a:extLst>
                    <a:ext uri="{FF2B5EF4-FFF2-40B4-BE49-F238E27FC236}">
                      <a16:creationId xmlns:a16="http://schemas.microsoft.com/office/drawing/2014/main" id="{BB7F5269-6C4D-04C2-D7F1-D08C60C71575}"/>
                    </a:ext>
                  </a:extLst>
                </p:cNvPr>
                <p:cNvSpPr txBox="1">
                  <a:spLocks noRot="1" noChangeAspect="1" noMove="1" noResize="1" noEditPoints="1" noAdjustHandles="1" noChangeArrowheads="1" noChangeShapeType="1" noTextEdit="1"/>
                </p:cNvSpPr>
                <p:nvPr/>
              </p:nvSpPr>
              <p:spPr>
                <a:xfrm>
                  <a:off x="3598126" y="3104673"/>
                  <a:ext cx="611578" cy="1038489"/>
                </a:xfrm>
                <a:prstGeom prst="rect">
                  <a:avLst/>
                </a:prstGeom>
                <a:blipFill>
                  <a:blip r:embed="rId4"/>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0BE1038-3365-ECB5-CA82-B6CD448F671D}"/>
                    </a:ext>
                  </a:extLst>
                </p:cNvPr>
                <p:cNvSpPr txBox="1"/>
                <p:nvPr/>
              </p:nvSpPr>
              <p:spPr>
                <a:xfrm>
                  <a:off x="227013" y="3331531"/>
                  <a:ext cx="6094428" cy="584775"/>
                </a:xfrm>
                <a:prstGeom prst="rect">
                  <a:avLst/>
                </a:prstGeom>
                <a:noFill/>
              </p:spPr>
              <p:txBody>
                <a:bodyPr wrap="square">
                  <a:spAutoFit/>
                </a:bodyPr>
                <a:lstStyle/>
                <a:p>
                  <a:pPr algn="ctr"/>
                  <a:r>
                    <a:rPr lang="es-ES" sz="2800" dirty="0"/>
                    <a:t>Fallas Esperadas </a:t>
                  </a:r>
                  <a14:m>
                    <m:oMath xmlns:m="http://schemas.openxmlformats.org/officeDocument/2006/math">
                      <m:r>
                        <a:rPr lang="es-CO" sz="3200" b="0" i="0" smtClean="0">
                          <a:latin typeface="Cambria Math" panose="02040503050406030204" pitchFamily="18" charset="0"/>
                        </a:rPr>
                        <m:t>=</m:t>
                      </m:r>
                      <m:r>
                        <a:rPr lang="es-CO" sz="3200" b="0" i="1" smtClean="0">
                          <a:latin typeface="Cambria Math" panose="02040503050406030204" pitchFamily="18" charset="0"/>
                        </a:rPr>
                        <m:t>        </m:t>
                      </m:r>
                      <m:r>
                        <a:rPr lang="es-CO" sz="3200" i="1">
                          <a:latin typeface="Cambria Math" panose="02040503050406030204" pitchFamily="18" charset="0"/>
                        </a:rPr>
                        <m:t>𝐹</m:t>
                      </m:r>
                      <m:r>
                        <a:rPr lang="es-CO" sz="3200" i="1">
                          <a:latin typeface="Cambria Math" panose="02040503050406030204" pitchFamily="18" charset="0"/>
                        </a:rPr>
                        <m:t>(</m:t>
                      </m:r>
                      <m:sSub>
                        <m:sSubPr>
                          <m:ctrlPr>
                            <a:rPr lang="es-CO" sz="3200" i="1">
                              <a:latin typeface="Cambria Math" panose="02040503050406030204" pitchFamily="18" charset="0"/>
                            </a:rPr>
                          </m:ctrlPr>
                        </m:sSubPr>
                        <m:e>
                          <m:r>
                            <a:rPr lang="es-CO" sz="3200" i="1">
                              <a:latin typeface="Cambria Math" panose="02040503050406030204" pitchFamily="18" charset="0"/>
                            </a:rPr>
                            <m:t>𝑡</m:t>
                          </m:r>
                        </m:e>
                        <m:sub>
                          <m:r>
                            <a:rPr lang="es-CO" sz="3200" i="1">
                              <a:latin typeface="Cambria Math" panose="02040503050406030204" pitchFamily="18" charset="0"/>
                            </a:rPr>
                            <m:t>𝑖</m:t>
                          </m:r>
                        </m:sub>
                      </m:sSub>
                      <m:r>
                        <a:rPr lang="es-CO" sz="3200" i="1">
                          <a:latin typeface="Cambria Math" panose="02040503050406030204" pitchFamily="18" charset="0"/>
                        </a:rPr>
                        <m:t>)</m:t>
                      </m:r>
                    </m:oMath>
                  </a14:m>
                  <a:endParaRPr lang="es-ES" sz="2800" dirty="0"/>
                </a:p>
              </p:txBody>
            </p:sp>
          </mc:Choice>
          <mc:Fallback xmlns="">
            <p:sp>
              <p:nvSpPr>
                <p:cNvPr id="6" name="CuadroTexto 5">
                  <a:extLst>
                    <a:ext uri="{FF2B5EF4-FFF2-40B4-BE49-F238E27FC236}">
                      <a16:creationId xmlns:a16="http://schemas.microsoft.com/office/drawing/2014/main" id="{00BE1038-3365-ECB5-CA82-B6CD448F671D}"/>
                    </a:ext>
                  </a:extLst>
                </p:cNvPr>
                <p:cNvSpPr txBox="1">
                  <a:spLocks noRot="1" noChangeAspect="1" noMove="1" noResize="1" noEditPoints="1" noAdjustHandles="1" noChangeArrowheads="1" noChangeShapeType="1" noTextEdit="1"/>
                </p:cNvSpPr>
                <p:nvPr/>
              </p:nvSpPr>
              <p:spPr>
                <a:xfrm>
                  <a:off x="227013" y="3331531"/>
                  <a:ext cx="6094428" cy="584775"/>
                </a:xfrm>
                <a:prstGeom prst="rect">
                  <a:avLst/>
                </a:prstGeom>
                <a:blipFill>
                  <a:blip r:embed="rId5"/>
                  <a:stretch>
                    <a:fillRect t="-3158" b="-27368"/>
                  </a:stretch>
                </a:blipFill>
              </p:spPr>
              <p:txBody>
                <a:bodyPr/>
                <a:lstStyle/>
                <a:p>
                  <a:r>
                    <a:rPr lang="es-419">
                      <a:noFill/>
                    </a:rPr>
                    <a:t> </a:t>
                  </a:r>
                </a:p>
              </p:txBody>
            </p:sp>
          </mc:Fallback>
        </mc:AlternateContent>
      </p:gr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946BDCA9-A846-F632-B865-8B282189F17D}"/>
                  </a:ext>
                </a:extLst>
              </p:cNvPr>
              <p:cNvSpPr txBox="1"/>
              <p:nvPr/>
            </p:nvSpPr>
            <p:spPr>
              <a:xfrm>
                <a:off x="6026181" y="4600582"/>
                <a:ext cx="611577" cy="103848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nary>
                        <m:naryPr>
                          <m:chr m:val="∑"/>
                          <m:ctrlPr>
                            <a:rPr lang="es-ES" sz="2400" i="1" smtClean="0">
                              <a:latin typeface="Cambria Math" panose="02040503050406030204" pitchFamily="18" charset="0"/>
                            </a:rPr>
                          </m:ctrlPr>
                        </m:naryPr>
                        <m:sub>
                          <m:r>
                            <m:rPr>
                              <m:brk m:alnAt="23"/>
                            </m:rPr>
                            <a:rPr lang="es-CO" sz="2400" i="1">
                              <a:latin typeface="Cambria Math" panose="02040503050406030204" pitchFamily="18" charset="0"/>
                            </a:rPr>
                            <m:t>𝑖</m:t>
                          </m:r>
                          <m:r>
                            <a:rPr lang="es-CO" sz="2400" i="1">
                              <a:latin typeface="Cambria Math" panose="02040503050406030204" pitchFamily="18" charset="0"/>
                            </a:rPr>
                            <m:t>=1</m:t>
                          </m:r>
                        </m:sub>
                        <m:sup>
                          <m:r>
                            <a:rPr lang="es-CO" sz="2400" i="1">
                              <a:latin typeface="Cambria Math" panose="02040503050406030204" pitchFamily="18" charset="0"/>
                            </a:rPr>
                            <m:t>𝑁</m:t>
                          </m:r>
                        </m:sup>
                        <m:e>
                          <m:r>
                            <a:rPr lang="es-CO" sz="2400" b="0" i="1" smtClean="0">
                              <a:latin typeface="Cambria Math" panose="02040503050406030204" pitchFamily="18" charset="0"/>
                            </a:rPr>
                            <m:t> </m:t>
                          </m:r>
                        </m:e>
                      </m:nary>
                    </m:oMath>
                  </m:oMathPara>
                </a14:m>
                <a:endParaRPr lang="es-419" dirty="0"/>
              </a:p>
            </p:txBody>
          </p:sp>
        </mc:Choice>
        <mc:Fallback xmlns="">
          <p:sp>
            <p:nvSpPr>
              <p:cNvPr id="9" name="CuadroTexto 8">
                <a:extLst>
                  <a:ext uri="{FF2B5EF4-FFF2-40B4-BE49-F238E27FC236}">
                    <a16:creationId xmlns:a16="http://schemas.microsoft.com/office/drawing/2014/main" id="{946BDCA9-A846-F632-B865-8B282189F17D}"/>
                  </a:ext>
                </a:extLst>
              </p:cNvPr>
              <p:cNvSpPr txBox="1">
                <a:spLocks noRot="1" noChangeAspect="1" noMove="1" noResize="1" noEditPoints="1" noAdjustHandles="1" noChangeArrowheads="1" noChangeShapeType="1" noTextEdit="1"/>
              </p:cNvSpPr>
              <p:nvPr/>
            </p:nvSpPr>
            <p:spPr>
              <a:xfrm>
                <a:off x="6026181" y="4600582"/>
                <a:ext cx="611577" cy="1038489"/>
              </a:xfrm>
              <a:prstGeom prst="rect">
                <a:avLst/>
              </a:prstGeom>
              <a:blipFill>
                <a:blip r:embed="rId6"/>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3965321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05712829-375C-49C4-7DDB-8486EF3BA302}"/>
              </a:ext>
            </a:extLst>
          </p:cNvPr>
          <p:cNvSpPr txBox="1">
            <a:spLocks/>
          </p:cNvSpPr>
          <p:nvPr/>
        </p:nvSpPr>
        <p:spPr>
          <a:xfrm>
            <a:off x="9163778" y="839023"/>
            <a:ext cx="2689200" cy="5288400"/>
          </a:xfrm>
          <a:prstGeom prst="rect">
            <a:avLst/>
          </a:prstGeom>
          <a:solidFill>
            <a:srgbClr val="94297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solidFill>
                <a:schemeClr val="bg1"/>
              </a:solidFill>
            </a:endParaRPr>
          </a:p>
          <a:p>
            <a:pPr algn="ctr"/>
            <a:endParaRPr lang="es-CO" sz="2400" b="1" dirty="0">
              <a:solidFill>
                <a:schemeClr val="bg1"/>
              </a:solidFill>
            </a:endParaRPr>
          </a:p>
          <a:p>
            <a:pPr algn="ctr"/>
            <a:endParaRPr lang="fr-FR" b="1" dirty="0">
              <a:solidFill>
                <a:schemeClr val="bg1"/>
              </a:solidFill>
            </a:endParaRPr>
          </a:p>
          <a:p>
            <a:pPr algn="ctr"/>
            <a:endParaRPr lang="fr-FR" b="1" dirty="0">
              <a:solidFill>
                <a:schemeClr val="bg1"/>
              </a:solidFill>
            </a:endParaRPr>
          </a:p>
          <a:p>
            <a:pPr algn="ctr"/>
            <a:r>
              <a:rPr lang="fr-FR" b="1" dirty="0" err="1">
                <a:solidFill>
                  <a:schemeClr val="bg1"/>
                </a:solidFill>
              </a:rPr>
              <a:t>Caso</a:t>
            </a:r>
            <a:r>
              <a:rPr lang="fr-FR" b="1" dirty="0">
                <a:solidFill>
                  <a:schemeClr val="bg1"/>
                </a:solidFill>
              </a:rPr>
              <a:t> de </a:t>
            </a:r>
            <a:r>
              <a:rPr lang="fr-FR" b="1" dirty="0" err="1">
                <a:solidFill>
                  <a:schemeClr val="bg1"/>
                </a:solidFill>
              </a:rPr>
              <a:t>Estudio</a:t>
            </a:r>
            <a:r>
              <a:rPr lang="fr-FR" b="1" dirty="0">
                <a:solidFill>
                  <a:schemeClr val="bg1"/>
                </a:solidFill>
              </a:rPr>
              <a:t> de Falla de Bomba</a:t>
            </a:r>
          </a:p>
        </p:txBody>
      </p:sp>
      <p:sp>
        <p:nvSpPr>
          <p:cNvPr id="4" name="Rectangle 12">
            <a:extLst>
              <a:ext uri="{FF2B5EF4-FFF2-40B4-BE49-F238E27FC236}">
                <a16:creationId xmlns:a16="http://schemas.microsoft.com/office/drawing/2014/main" id="{AF9A5D40-DBF5-82E8-13A4-2149974BD31D}"/>
              </a:ext>
            </a:extLst>
          </p:cNvPr>
          <p:cNvSpPr/>
          <p:nvPr/>
        </p:nvSpPr>
        <p:spPr>
          <a:xfrm>
            <a:off x="4256946" y="4478564"/>
            <a:ext cx="3547900" cy="23228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914400"/>
            <a:endParaRPr lang="en-US">
              <a:solidFill>
                <a:srgbClr val="918655"/>
              </a:solidFill>
              <a:latin typeface="Calibri" panose="020F0502020204030204"/>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2DDC9611-FC99-906A-30CC-47B817A86979}"/>
                  </a:ext>
                </a:extLst>
              </p:cNvPr>
              <p:cNvSpPr txBox="1"/>
              <p:nvPr/>
            </p:nvSpPr>
            <p:spPr>
              <a:xfrm>
                <a:off x="3839438" y="4731465"/>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0" i="0" smtClean="0">
                          <a:solidFill>
                            <a:schemeClr val="bg1"/>
                          </a:solidFill>
                          <a:latin typeface="Cambria Math" panose="02040503050406030204" pitchFamily="18" charset="0"/>
                        </a:rPr>
                        <m:t>=</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r>
                        <a:rPr lang="es-CO" sz="1800" i="1">
                          <a:solidFill>
                            <a:schemeClr val="bg1"/>
                          </a:solidFill>
                          <a:latin typeface="Cambria Math" panose="02040503050406030204" pitchFamily="18" charset="0"/>
                        </a:rPr>
                        <m:t>(</m:t>
                      </m:r>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r>
                        <a:rPr lang="es-CO" sz="1800" i="1">
                          <a:solidFill>
                            <a:schemeClr val="bg1"/>
                          </a:solidFill>
                          <a:latin typeface="Cambria Math" panose="02040503050406030204" pitchFamily="18" charset="0"/>
                        </a:rPr>
                        <m:t>)</m:t>
                      </m:r>
                    </m:oMath>
                  </m:oMathPara>
                </a14:m>
                <a:endParaRPr lang="es-419" dirty="0">
                  <a:solidFill>
                    <a:schemeClr val="bg1"/>
                  </a:solidFill>
                </a:endParaRPr>
              </a:p>
            </p:txBody>
          </p:sp>
        </mc:Choice>
        <mc:Fallback xmlns="">
          <p:sp>
            <p:nvSpPr>
              <p:cNvPr id="12" name="CuadroTexto 11">
                <a:extLst>
                  <a:ext uri="{FF2B5EF4-FFF2-40B4-BE49-F238E27FC236}">
                    <a16:creationId xmlns:a16="http://schemas.microsoft.com/office/drawing/2014/main" id="{2DDC9611-FC99-906A-30CC-47B817A86979}"/>
                  </a:ext>
                </a:extLst>
              </p:cNvPr>
              <p:cNvSpPr txBox="1">
                <a:spLocks noRot="1" noChangeAspect="1" noMove="1" noResize="1" noEditPoints="1" noAdjustHandles="1" noChangeArrowheads="1" noChangeShapeType="1" noTextEdit="1"/>
              </p:cNvSpPr>
              <p:nvPr/>
            </p:nvSpPr>
            <p:spPr>
              <a:xfrm>
                <a:off x="3839438" y="4731465"/>
                <a:ext cx="6094428" cy="369332"/>
              </a:xfrm>
              <a:prstGeom prst="rect">
                <a:avLst/>
              </a:prstGeom>
              <a:blipFill>
                <a:blip r:embed="rId2"/>
                <a:stretch>
                  <a:fillRect b="-14754"/>
                </a:stretch>
              </a:blipFill>
            </p:spPr>
            <p:txBody>
              <a:bodyPr/>
              <a:lstStyle/>
              <a:p>
                <a:r>
                  <a:rPr lang="es-419">
                    <a:noFill/>
                  </a:rPr>
                  <a:t> </a:t>
                </a:r>
              </a:p>
            </p:txBody>
          </p:sp>
        </mc:Fallback>
      </mc:AlternateContent>
      <p:pic>
        <p:nvPicPr>
          <p:cNvPr id="2" name="Picture 2">
            <a:extLst>
              <a:ext uri="{FF2B5EF4-FFF2-40B4-BE49-F238E27FC236}">
                <a16:creationId xmlns:a16="http://schemas.microsoft.com/office/drawing/2014/main" id="{C57CA5D3-19BD-4477-0AB0-C294B90B045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17410" y="87792"/>
            <a:ext cx="6387436" cy="43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2">
            <a:extLst>
              <a:ext uri="{FF2B5EF4-FFF2-40B4-BE49-F238E27FC236}">
                <a16:creationId xmlns:a16="http://schemas.microsoft.com/office/drawing/2014/main" id="{D76A4DE4-EB5A-0C80-FDCA-70B77DABE690}"/>
              </a:ext>
            </a:extLst>
          </p:cNvPr>
          <p:cNvSpPr txBox="1">
            <a:spLocks/>
          </p:cNvSpPr>
          <p:nvPr/>
        </p:nvSpPr>
        <p:spPr>
          <a:xfrm>
            <a:off x="4377965" y="6376695"/>
            <a:ext cx="4114800" cy="365125"/>
          </a:xfrm>
          <a:prstGeom prst="rect">
            <a:avLst/>
          </a:prstGeom>
        </p:spPr>
        <p:txBody>
          <a:bodyPr numCol="1"/>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rPr>
              <a:t>| Copyrighted 2023</a:t>
            </a:r>
            <a:endParaRPr lang="es-CO" altLang="es-CO" dirty="0">
              <a:solidFill>
                <a:schemeClr val="tx2"/>
              </a:solidFill>
            </a:endParaRPr>
          </a:p>
        </p:txBody>
      </p:sp>
      <p:pic>
        <p:nvPicPr>
          <p:cNvPr id="6" name="Picture 5" descr="Logo  Description automatically generated">
            <a:extLst>
              <a:ext uri="{FF2B5EF4-FFF2-40B4-BE49-F238E27FC236}">
                <a16:creationId xmlns:a16="http://schemas.microsoft.com/office/drawing/2014/main" id="{6E52FF24-91D2-143D-D22D-386592B2DE4A}"/>
              </a:ext>
            </a:extLst>
          </p:cNvPr>
          <p:cNvPicPr>
            <a:picLocks noChangeAspect="1"/>
          </p:cNvPicPr>
          <p:nvPr/>
        </p:nvPicPr>
        <p:blipFill>
          <a:blip r:embed="rId4">
            <a:biLevel thresh="75000"/>
            <a:alphaModFix amt="50000"/>
            <a:extLst>
              <a:ext uri="{28A0092B-C50C-407E-A947-70E740481C1C}">
                <a14:useLocalDpi xmlns:a14="http://schemas.microsoft.com/office/drawing/2010/main" val="0"/>
              </a:ext>
            </a:extLst>
          </a:blip>
          <a:stretch>
            <a:fillRect/>
          </a:stretch>
        </p:blipFill>
        <p:spPr>
          <a:xfrm>
            <a:off x="5606058" y="6272662"/>
            <a:ext cx="583008" cy="391509"/>
          </a:xfrm>
          <a:prstGeom prst="rect">
            <a:avLst/>
          </a:prstGeom>
        </p:spPr>
      </p:pic>
      <p:graphicFrame>
        <p:nvGraphicFramePr>
          <p:cNvPr id="7" name="Table 8">
            <a:extLst>
              <a:ext uri="{FF2B5EF4-FFF2-40B4-BE49-F238E27FC236}">
                <a16:creationId xmlns:a16="http://schemas.microsoft.com/office/drawing/2014/main" id="{61C7E16D-9AA0-38F6-4284-B5A792524A10}"/>
              </a:ext>
            </a:extLst>
          </p:cNvPr>
          <p:cNvGraphicFramePr>
            <a:graphicFrameLocks noGrp="1"/>
          </p:cNvGraphicFramePr>
          <p:nvPr>
            <p:extLst>
              <p:ext uri="{D42A27DB-BD31-4B8C-83A1-F6EECF244321}">
                <p14:modId xmlns:p14="http://schemas.microsoft.com/office/powerpoint/2010/main" val="1900021871"/>
              </p:ext>
            </p:extLst>
          </p:nvPr>
        </p:nvGraphicFramePr>
        <p:xfrm>
          <a:off x="1417409" y="4598979"/>
          <a:ext cx="2476500" cy="1594485"/>
        </p:xfrm>
        <a:graphic>
          <a:graphicData uri="http://schemas.openxmlformats.org/drawingml/2006/table">
            <a:tbl>
              <a:tblPr>
                <a:tableStyleId>{21E4AEA4-8DFA-4A89-87EB-49C32662AFE0}</a:tableStyleId>
              </a:tblPr>
              <a:tblGrid>
                <a:gridCol w="939900">
                  <a:extLst>
                    <a:ext uri="{9D8B030D-6E8A-4147-A177-3AD203B41FA5}">
                      <a16:colId xmlns:a16="http://schemas.microsoft.com/office/drawing/2014/main" val="844346413"/>
                    </a:ext>
                  </a:extLst>
                </a:gridCol>
                <a:gridCol w="867905">
                  <a:extLst>
                    <a:ext uri="{9D8B030D-6E8A-4147-A177-3AD203B41FA5}">
                      <a16:colId xmlns:a16="http://schemas.microsoft.com/office/drawing/2014/main" val="1394436483"/>
                    </a:ext>
                  </a:extLst>
                </a:gridCol>
                <a:gridCol w="668695">
                  <a:extLst>
                    <a:ext uri="{9D8B030D-6E8A-4147-A177-3AD203B41FA5}">
                      <a16:colId xmlns:a16="http://schemas.microsoft.com/office/drawing/2014/main" val="3747558720"/>
                    </a:ext>
                  </a:extLst>
                </a:gridCol>
              </a:tblGrid>
              <a:tr h="203200">
                <a:tc>
                  <a:txBody>
                    <a:bodyPr/>
                    <a:lstStyle/>
                    <a:p>
                      <a:pPr algn="ctr" fontAlgn="b"/>
                      <a:r>
                        <a:rPr lang="en-US" sz="1200" b="1" u="none" strike="noStrike" dirty="0">
                          <a:effectLst/>
                        </a:rPr>
                        <a:t>Time (Hs)</a:t>
                      </a:r>
                      <a:endParaRPr lang="en-US" sz="1200" b="1" i="0" u="none" strike="noStrike" dirty="0">
                        <a:solidFill>
                          <a:srgbClr val="4472C4"/>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200" b="1" u="none" strike="noStrike" dirty="0">
                          <a:effectLst/>
                        </a:rPr>
                        <a:t>Suspensions</a:t>
                      </a:r>
                      <a:endParaRPr lang="en-US" sz="1200" b="1" i="0" u="none" strike="noStrike" dirty="0">
                        <a:solidFill>
                          <a:srgbClr val="4472C4"/>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200" b="1" u="none" strike="noStrike" dirty="0">
                          <a:effectLst/>
                        </a:rPr>
                        <a:t>Failures</a:t>
                      </a:r>
                      <a:endParaRPr lang="en-US" sz="1200" b="1" i="0" u="none" strike="noStrike" dirty="0">
                        <a:solidFill>
                          <a:srgbClr val="4472C4"/>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6817859"/>
                  </a:ext>
                </a:extLst>
              </a:tr>
              <a:tr h="203200">
                <a:tc>
                  <a:txBody>
                    <a:bodyPr/>
                    <a:lstStyle/>
                    <a:p>
                      <a:pPr algn="ctr" fontAlgn="b"/>
                      <a:r>
                        <a:rPr lang="en-CO" altLang="en-CO" sz="1200" u="none" strike="noStrike">
                          <a:effectLst/>
                        </a:rPr>
                        <a:t>1000</a:t>
                      </a:r>
                      <a:endParaRPr lang="en-CO" altLang="en-CO"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5</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0</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10491506"/>
                  </a:ext>
                </a:extLst>
              </a:tr>
              <a:tr h="203200">
                <a:tc>
                  <a:txBody>
                    <a:bodyPr/>
                    <a:lstStyle/>
                    <a:p>
                      <a:pPr algn="ctr" fontAlgn="b"/>
                      <a:r>
                        <a:rPr lang="en-CO" altLang="en-CO" sz="1200" u="none" strike="noStrike">
                          <a:effectLst/>
                        </a:rPr>
                        <a:t>2000</a:t>
                      </a:r>
                      <a:endParaRPr lang="en-CO" altLang="en-CO"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4</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1</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01147082"/>
                  </a:ext>
                </a:extLst>
              </a:tr>
              <a:tr h="203200">
                <a:tc>
                  <a:txBody>
                    <a:bodyPr/>
                    <a:lstStyle/>
                    <a:p>
                      <a:pPr algn="ctr" fontAlgn="b"/>
                      <a:r>
                        <a:rPr lang="en-CO" altLang="en-CO" sz="1200" u="none" strike="noStrike">
                          <a:effectLst/>
                        </a:rPr>
                        <a:t>3000</a:t>
                      </a:r>
                      <a:endParaRPr lang="en-CO" altLang="en-CO"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4</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1</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10840047"/>
                  </a:ext>
                </a:extLst>
              </a:tr>
              <a:tr h="203200">
                <a:tc>
                  <a:txBody>
                    <a:bodyPr/>
                    <a:lstStyle/>
                    <a:p>
                      <a:pPr algn="ctr" fontAlgn="b"/>
                      <a:r>
                        <a:rPr lang="en-CO" altLang="en-CO" sz="1200" u="none" strike="noStrike">
                          <a:effectLst/>
                        </a:rPr>
                        <a:t>4000</a:t>
                      </a:r>
                      <a:endParaRPr lang="en-CO" altLang="en-CO"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5</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0</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69493241"/>
                  </a:ext>
                </a:extLst>
              </a:tr>
              <a:tr h="203200">
                <a:tc gridSpan="2">
                  <a:txBody>
                    <a:bodyPr/>
                    <a:lstStyle/>
                    <a:p>
                      <a:pPr algn="ctr" fontAlgn="b"/>
                      <a:r>
                        <a:rPr lang="en-US" sz="1200" u="none" strike="noStrike" dirty="0">
                          <a:effectLst/>
                        </a:rPr>
                        <a:t>N=</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a:txBody>
                    <a:bodyPr/>
                    <a:lstStyle/>
                    <a:p>
                      <a:pPr algn="ctr" fontAlgn="b"/>
                      <a:r>
                        <a:rPr lang="en-CO" altLang="en-CO" sz="1200" u="none" strike="noStrike" dirty="0">
                          <a:effectLst/>
                        </a:rPr>
                        <a:t>20</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09100962"/>
                  </a:ext>
                </a:extLst>
              </a:tr>
              <a:tr h="203200">
                <a:tc gridSpan="2">
                  <a:txBody>
                    <a:bodyPr/>
                    <a:lstStyle/>
                    <a:p>
                      <a:pPr algn="ctr" fontAlgn="b"/>
                      <a:r>
                        <a:rPr lang="en-US" sz="1200" u="none" strike="noStrike" dirty="0">
                          <a:effectLst/>
                        </a:rPr>
                        <a:t>Actual Failures</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a:txBody>
                    <a:bodyPr/>
                    <a:lstStyle/>
                    <a:p>
                      <a:pPr algn="ctr" fontAlgn="b"/>
                      <a:r>
                        <a:rPr lang="en-CO" altLang="en-CO" sz="1200" u="none" strike="noStrike" dirty="0">
                          <a:effectLst/>
                        </a:rPr>
                        <a:t>2</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70950751"/>
                  </a:ext>
                </a:extLst>
              </a:tr>
            </a:tbl>
          </a:graphicData>
        </a:graphic>
      </p:graphicFrame>
      <p:graphicFrame>
        <p:nvGraphicFramePr>
          <p:cNvPr id="8" name="Table 9">
            <a:extLst>
              <a:ext uri="{FF2B5EF4-FFF2-40B4-BE49-F238E27FC236}">
                <a16:creationId xmlns:a16="http://schemas.microsoft.com/office/drawing/2014/main" id="{7A988BA0-DD26-E1E5-00DB-EA61B07A0806}"/>
              </a:ext>
            </a:extLst>
          </p:cNvPr>
          <p:cNvGraphicFramePr>
            <a:graphicFrameLocks noGrp="1"/>
          </p:cNvGraphicFramePr>
          <p:nvPr>
            <p:extLst>
              <p:ext uri="{D42A27DB-BD31-4B8C-83A1-F6EECF244321}">
                <p14:modId xmlns:p14="http://schemas.microsoft.com/office/powerpoint/2010/main" val="3613352215"/>
              </p:ext>
            </p:extLst>
          </p:nvPr>
        </p:nvGraphicFramePr>
        <p:xfrm>
          <a:off x="4364130" y="5253617"/>
          <a:ext cx="3302000" cy="14224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4261216876"/>
                    </a:ext>
                  </a:extLst>
                </a:gridCol>
                <a:gridCol w="825500">
                  <a:extLst>
                    <a:ext uri="{9D8B030D-6E8A-4147-A177-3AD203B41FA5}">
                      <a16:colId xmlns:a16="http://schemas.microsoft.com/office/drawing/2014/main" val="2303590466"/>
                    </a:ext>
                  </a:extLst>
                </a:gridCol>
                <a:gridCol w="825500">
                  <a:extLst>
                    <a:ext uri="{9D8B030D-6E8A-4147-A177-3AD203B41FA5}">
                      <a16:colId xmlns:a16="http://schemas.microsoft.com/office/drawing/2014/main" val="547914062"/>
                    </a:ext>
                  </a:extLst>
                </a:gridCol>
                <a:gridCol w="825500">
                  <a:extLst>
                    <a:ext uri="{9D8B030D-6E8A-4147-A177-3AD203B41FA5}">
                      <a16:colId xmlns:a16="http://schemas.microsoft.com/office/drawing/2014/main" val="3123588353"/>
                    </a:ext>
                  </a:extLst>
                </a:gridCol>
              </a:tblGrid>
              <a:tr h="203200">
                <a:tc>
                  <a:txBody>
                    <a:bodyPr/>
                    <a:lstStyle/>
                    <a:p>
                      <a:pPr marL="0" algn="ctr" defTabSz="914400" rtl="0" eaLnBrk="1" fontAlgn="b" latinLnBrk="0" hangingPunct="1"/>
                      <a:r>
                        <a:rPr lang="en-US" sz="1200" b="1" u="none" strike="noStrike" kern="1200" dirty="0">
                          <a:solidFill>
                            <a:schemeClr val="dk1"/>
                          </a:solidFill>
                          <a:effectLst/>
                          <a:latin typeface="+mn-lt"/>
                          <a:ea typeface="+mn-ea"/>
                          <a:cs typeface="+mn-cs"/>
                        </a:rPr>
                        <a:t>Time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US" sz="1200" b="1" u="none" strike="noStrike" kern="1200" dirty="0">
                          <a:solidFill>
                            <a:schemeClr val="dk1"/>
                          </a:solidFill>
                          <a:effectLst/>
                          <a:latin typeface="+mn-lt"/>
                          <a:ea typeface="+mn-ea"/>
                          <a:cs typeface="+mn-cs"/>
                        </a:rPr>
                        <a:t>Units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US" sz="1200" b="1" u="none" strike="noStrike" kern="1200">
                          <a:solidFill>
                            <a:schemeClr val="dk1"/>
                          </a:solidFill>
                          <a:effectLst/>
                          <a:latin typeface="+mn-lt"/>
                          <a:ea typeface="+mn-ea"/>
                          <a:cs typeface="+mn-cs"/>
                        </a:rPr>
                        <a:t>F(t)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US" sz="1200" b="1" u="none" strike="noStrike" kern="1200">
                          <a:solidFill>
                            <a:schemeClr val="dk1"/>
                          </a:solidFill>
                          <a:effectLst/>
                          <a:latin typeface="+mn-lt"/>
                          <a:ea typeface="+mn-ea"/>
                          <a:cs typeface="+mn-cs"/>
                        </a:rPr>
                        <a:t>n-fore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8040208"/>
                  </a:ext>
                </a:extLst>
              </a:tr>
              <a:tr h="203200">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US" sz="1200" b="1" u="none" strike="noStrike" kern="1200" dirty="0">
                          <a:solidFill>
                            <a:schemeClr val="dk1"/>
                          </a:solidFill>
                          <a:effectLst/>
                          <a:latin typeface="+mn-lt"/>
                          <a:ea typeface="+mn-ea"/>
                          <a:cs typeface="+mn-cs"/>
                        </a:rPr>
                        <a:t>8,30E-03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0,0415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2696982"/>
                  </a:ext>
                </a:extLst>
              </a:tr>
              <a:tr h="203200">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2000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US" sz="1200" b="1" u="none" strike="noStrike" kern="1200" dirty="0">
                          <a:solidFill>
                            <a:schemeClr val="dk1"/>
                          </a:solidFill>
                          <a:effectLst/>
                          <a:latin typeface="+mn-lt"/>
                          <a:ea typeface="+mn-ea"/>
                          <a:cs typeface="+mn-cs"/>
                        </a:rPr>
                        <a:t>4,96E-02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0,248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16959287"/>
                  </a:ext>
                </a:extLst>
              </a:tr>
              <a:tr h="203200">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3000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0,1373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0,6865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46025042"/>
                  </a:ext>
                </a:extLst>
              </a:tr>
              <a:tr h="203200">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4000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42120558"/>
                  </a:ext>
                </a:extLst>
              </a:tr>
              <a:tr h="203200">
                <a:tc gridSpan="3">
                  <a:txBody>
                    <a:bodyPr/>
                    <a:lstStyle/>
                    <a:p>
                      <a:pPr marL="0" algn="ctr" defTabSz="914400" rtl="0" eaLnBrk="1" fontAlgn="b" latinLnBrk="0" hangingPunct="1"/>
                      <a:r>
                        <a:rPr lang="en-US" sz="1200" b="1" u="none" strike="noStrike" kern="1200">
                          <a:solidFill>
                            <a:schemeClr val="dk1"/>
                          </a:solidFill>
                          <a:effectLst/>
                          <a:latin typeface="+mn-lt"/>
                          <a:ea typeface="+mn-ea"/>
                          <a:cs typeface="+mn-cs"/>
                        </a:rPr>
                        <a:t>Forecasted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2,326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31002987"/>
                  </a:ext>
                </a:extLst>
              </a:tr>
              <a:tr h="203200">
                <a:tc gridSpan="3">
                  <a:txBody>
                    <a:bodyPr/>
                    <a:lstStyle/>
                    <a:p>
                      <a:pPr marL="0" algn="ctr" defTabSz="914400" rtl="0" eaLnBrk="1" fontAlgn="b" latinLnBrk="0" hangingPunct="1"/>
                      <a:r>
                        <a:rPr lang="en-US" sz="1200" b="1" u="none" strike="noStrike" kern="1200">
                          <a:solidFill>
                            <a:schemeClr val="dk1"/>
                          </a:solidFill>
                          <a:effectLst/>
                          <a:latin typeface="+mn-lt"/>
                          <a:ea typeface="+mn-ea"/>
                          <a:cs typeface="+mn-cs"/>
                        </a:rPr>
                        <a:t>Actual Failures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29142539"/>
                  </a:ext>
                </a:extLst>
              </a:tr>
            </a:tbl>
          </a:graphicData>
        </a:graphic>
      </p:graphicFrame>
      <p:sp>
        <p:nvSpPr>
          <p:cNvPr id="11" name="Text Placeholder 3">
            <a:extLst>
              <a:ext uri="{FF2B5EF4-FFF2-40B4-BE49-F238E27FC236}">
                <a16:creationId xmlns:a16="http://schemas.microsoft.com/office/drawing/2014/main" id="{BFD2F687-6141-809C-E327-0B3D82B7A031}"/>
              </a:ext>
            </a:extLst>
          </p:cNvPr>
          <p:cNvSpPr txBox="1">
            <a:spLocks/>
          </p:cNvSpPr>
          <p:nvPr/>
        </p:nvSpPr>
        <p:spPr>
          <a:xfrm>
            <a:off x="3967362" y="4473677"/>
            <a:ext cx="2763377" cy="780192"/>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br>
              <a:rPr lang="en-US" sz="1800" dirty="0">
                <a:solidFill>
                  <a:schemeClr val="bg1"/>
                </a:solidFill>
              </a:rPr>
            </a:br>
            <a:r>
              <a:rPr lang="en-US" sz="1800" dirty="0" err="1">
                <a:solidFill>
                  <a:schemeClr val="bg1"/>
                </a:solidFill>
              </a:rPr>
              <a:t>Fallas</a:t>
            </a:r>
            <a:r>
              <a:rPr lang="en-US" sz="1800" dirty="0">
                <a:solidFill>
                  <a:schemeClr val="bg1"/>
                </a:solidFill>
              </a:rPr>
              <a:t> </a:t>
            </a:r>
            <a:r>
              <a:rPr lang="en-US" sz="1800" dirty="0" err="1">
                <a:solidFill>
                  <a:schemeClr val="bg1"/>
                </a:solidFill>
              </a:rPr>
              <a:t>Esperadas</a:t>
            </a:r>
            <a:endParaRPr lang="en-US" sz="1800" dirty="0">
              <a:solidFill>
                <a:schemeClr val="bg1"/>
              </a:solidFill>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FC63957-1528-81B1-7373-DC3B87A56319}"/>
                  </a:ext>
                </a:extLst>
              </p:cNvPr>
              <p:cNvSpPr txBox="1"/>
              <p:nvPr/>
            </p:nvSpPr>
            <p:spPr>
              <a:xfrm>
                <a:off x="6480405" y="4522843"/>
                <a:ext cx="408765" cy="6923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s-ES" sz="1600" i="1" smtClean="0">
                              <a:solidFill>
                                <a:schemeClr val="bg1"/>
                              </a:solidFill>
                              <a:latin typeface="Cambria Math" panose="02040503050406030204" pitchFamily="18" charset="0"/>
                            </a:rPr>
                          </m:ctrlPr>
                        </m:naryPr>
                        <m:sub>
                          <m:r>
                            <m:rPr>
                              <m:brk m:alnAt="23"/>
                            </m:rPr>
                            <a:rPr lang="es-CO" sz="1600" i="1">
                              <a:solidFill>
                                <a:schemeClr val="bg1"/>
                              </a:solidFill>
                              <a:latin typeface="Cambria Math" panose="02040503050406030204" pitchFamily="18" charset="0"/>
                            </a:rPr>
                            <m:t>𝑖</m:t>
                          </m:r>
                          <m:r>
                            <a:rPr lang="es-CO" sz="1600" i="1">
                              <a:solidFill>
                                <a:schemeClr val="bg1"/>
                              </a:solidFill>
                              <a:latin typeface="Cambria Math" panose="02040503050406030204" pitchFamily="18" charset="0"/>
                            </a:rPr>
                            <m:t>=1</m:t>
                          </m:r>
                        </m:sub>
                        <m:sup>
                          <m:r>
                            <a:rPr lang="es-CO" sz="1600" i="1">
                              <a:solidFill>
                                <a:schemeClr val="bg1"/>
                              </a:solidFill>
                              <a:latin typeface="Cambria Math" panose="02040503050406030204" pitchFamily="18" charset="0"/>
                            </a:rPr>
                            <m:t>𝑁</m:t>
                          </m:r>
                        </m:sup>
                        <m:e>
                          <m:r>
                            <a:rPr lang="es-CO" sz="1600" b="0" i="1" smtClean="0">
                              <a:solidFill>
                                <a:schemeClr val="bg1"/>
                              </a:solidFill>
                              <a:latin typeface="Cambria Math" panose="02040503050406030204" pitchFamily="18" charset="0"/>
                            </a:rPr>
                            <m:t> </m:t>
                          </m:r>
                        </m:e>
                      </m:nary>
                    </m:oMath>
                  </m:oMathPara>
                </a14:m>
                <a:endParaRPr lang="es-419" sz="1200" dirty="0">
                  <a:solidFill>
                    <a:schemeClr val="bg1"/>
                  </a:solidFill>
                </a:endParaRPr>
              </a:p>
            </p:txBody>
          </p:sp>
        </mc:Choice>
        <mc:Fallback xmlns="">
          <p:sp>
            <p:nvSpPr>
              <p:cNvPr id="13" name="CuadroTexto 12">
                <a:extLst>
                  <a:ext uri="{FF2B5EF4-FFF2-40B4-BE49-F238E27FC236}">
                    <a16:creationId xmlns:a16="http://schemas.microsoft.com/office/drawing/2014/main" id="{AFC63957-1528-81B1-7373-DC3B87A56319}"/>
                  </a:ext>
                </a:extLst>
              </p:cNvPr>
              <p:cNvSpPr txBox="1">
                <a:spLocks noRot="1" noChangeAspect="1" noMove="1" noResize="1" noEditPoints="1" noAdjustHandles="1" noChangeArrowheads="1" noChangeShapeType="1" noTextEdit="1"/>
              </p:cNvSpPr>
              <p:nvPr/>
            </p:nvSpPr>
            <p:spPr>
              <a:xfrm>
                <a:off x="6480405" y="4522843"/>
                <a:ext cx="408765" cy="692305"/>
              </a:xfrm>
              <a:prstGeom prst="rect">
                <a:avLst/>
              </a:prstGeom>
              <a:blipFill>
                <a:blip r:embed="rId5"/>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2733689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F9A5D40-DBF5-82E8-13A4-2149974BD31D}"/>
              </a:ext>
            </a:extLst>
          </p:cNvPr>
          <p:cNvSpPr/>
          <p:nvPr/>
        </p:nvSpPr>
        <p:spPr>
          <a:xfrm>
            <a:off x="4256946" y="4478564"/>
            <a:ext cx="3547900" cy="23228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914400"/>
            <a:endParaRPr lang="en-US">
              <a:solidFill>
                <a:srgbClr val="918655"/>
              </a:solidFill>
              <a:latin typeface="Calibri" panose="020F0502020204030204"/>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2DDC9611-FC99-906A-30CC-47B817A86979}"/>
                  </a:ext>
                </a:extLst>
              </p:cNvPr>
              <p:cNvSpPr txBox="1"/>
              <p:nvPr/>
            </p:nvSpPr>
            <p:spPr>
              <a:xfrm>
                <a:off x="3839438" y="4731465"/>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0" i="0" smtClean="0">
                          <a:solidFill>
                            <a:schemeClr val="bg1"/>
                          </a:solidFill>
                          <a:latin typeface="Cambria Math" panose="02040503050406030204" pitchFamily="18" charset="0"/>
                        </a:rPr>
                        <m:t>=</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r>
                        <a:rPr lang="es-CO" sz="1800" i="1">
                          <a:solidFill>
                            <a:schemeClr val="bg1"/>
                          </a:solidFill>
                          <a:latin typeface="Cambria Math" panose="02040503050406030204" pitchFamily="18" charset="0"/>
                        </a:rPr>
                        <m:t>(</m:t>
                      </m:r>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r>
                        <a:rPr lang="es-CO" sz="1800" i="1">
                          <a:solidFill>
                            <a:schemeClr val="bg1"/>
                          </a:solidFill>
                          <a:latin typeface="Cambria Math" panose="02040503050406030204" pitchFamily="18" charset="0"/>
                        </a:rPr>
                        <m:t>)</m:t>
                      </m:r>
                    </m:oMath>
                  </m:oMathPara>
                </a14:m>
                <a:endParaRPr lang="es-419" dirty="0">
                  <a:solidFill>
                    <a:schemeClr val="bg1"/>
                  </a:solidFill>
                </a:endParaRPr>
              </a:p>
            </p:txBody>
          </p:sp>
        </mc:Choice>
        <mc:Fallback xmlns="">
          <p:sp>
            <p:nvSpPr>
              <p:cNvPr id="12" name="CuadroTexto 11">
                <a:extLst>
                  <a:ext uri="{FF2B5EF4-FFF2-40B4-BE49-F238E27FC236}">
                    <a16:creationId xmlns:a16="http://schemas.microsoft.com/office/drawing/2014/main" id="{2DDC9611-FC99-906A-30CC-47B817A86979}"/>
                  </a:ext>
                </a:extLst>
              </p:cNvPr>
              <p:cNvSpPr txBox="1">
                <a:spLocks noRot="1" noChangeAspect="1" noMove="1" noResize="1" noEditPoints="1" noAdjustHandles="1" noChangeArrowheads="1" noChangeShapeType="1" noTextEdit="1"/>
              </p:cNvSpPr>
              <p:nvPr/>
            </p:nvSpPr>
            <p:spPr>
              <a:xfrm>
                <a:off x="3839438" y="4731465"/>
                <a:ext cx="6094428" cy="369332"/>
              </a:xfrm>
              <a:prstGeom prst="rect">
                <a:avLst/>
              </a:prstGeom>
              <a:blipFill>
                <a:blip r:embed="rId2"/>
                <a:stretch>
                  <a:fillRect b="-14754"/>
                </a:stretch>
              </a:blipFill>
            </p:spPr>
            <p:txBody>
              <a:bodyPr/>
              <a:lstStyle/>
              <a:p>
                <a:r>
                  <a:rPr lang="es-419">
                    <a:noFill/>
                  </a:rPr>
                  <a:t> </a:t>
                </a:r>
              </a:p>
            </p:txBody>
          </p:sp>
        </mc:Fallback>
      </mc:AlternateContent>
      <p:sp>
        <p:nvSpPr>
          <p:cNvPr id="10" name="Subtítulo 2">
            <a:extLst>
              <a:ext uri="{FF2B5EF4-FFF2-40B4-BE49-F238E27FC236}">
                <a16:creationId xmlns:a16="http://schemas.microsoft.com/office/drawing/2014/main" id="{05712829-375C-49C4-7DDB-8486EF3BA302}"/>
              </a:ext>
            </a:extLst>
          </p:cNvPr>
          <p:cNvSpPr txBox="1">
            <a:spLocks/>
          </p:cNvSpPr>
          <p:nvPr/>
        </p:nvSpPr>
        <p:spPr>
          <a:xfrm>
            <a:off x="9163778" y="838986"/>
            <a:ext cx="2689200" cy="5288437"/>
          </a:xfrm>
          <a:prstGeom prst="rect">
            <a:avLst/>
          </a:prstGeom>
          <a:solidFill>
            <a:srgbClr val="94297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 sz="1100" b="1" dirty="0">
              <a:solidFill>
                <a:schemeClr val="bg1"/>
              </a:solidFill>
            </a:endParaRPr>
          </a:p>
          <a:p>
            <a:pPr algn="ctr"/>
            <a:endParaRPr lang="es-ES" b="1" dirty="0">
              <a:solidFill>
                <a:schemeClr val="bg1"/>
              </a:solidFill>
            </a:endParaRPr>
          </a:p>
          <a:p>
            <a:pPr algn="ctr"/>
            <a:endParaRPr lang="es-ES" b="1" dirty="0">
              <a:solidFill>
                <a:schemeClr val="bg1"/>
              </a:solidFill>
            </a:endParaRPr>
          </a:p>
          <a:p>
            <a:pPr algn="ctr"/>
            <a:endParaRPr lang="es-ES" b="1" dirty="0">
              <a:solidFill>
                <a:schemeClr val="bg1"/>
              </a:solidFill>
            </a:endParaRPr>
          </a:p>
          <a:p>
            <a:pPr algn="ctr"/>
            <a:r>
              <a:rPr lang="es-ES" b="1" dirty="0">
                <a:solidFill>
                  <a:schemeClr val="bg1"/>
                </a:solidFill>
              </a:rPr>
              <a:t>A veces sesgado hacia el extremo inferior si el número de suspensiones es bajo</a:t>
            </a:r>
            <a:endParaRPr lang="fr-FR" b="1" dirty="0">
              <a:solidFill>
                <a:schemeClr val="bg1"/>
              </a:solidFill>
            </a:endParaRPr>
          </a:p>
        </p:txBody>
      </p:sp>
      <p:pic>
        <p:nvPicPr>
          <p:cNvPr id="2" name="Picture 2">
            <a:extLst>
              <a:ext uri="{FF2B5EF4-FFF2-40B4-BE49-F238E27FC236}">
                <a16:creationId xmlns:a16="http://schemas.microsoft.com/office/drawing/2014/main" id="{C57CA5D3-19BD-4477-0AB0-C294B90B045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17410" y="87792"/>
            <a:ext cx="6387436" cy="43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2">
            <a:extLst>
              <a:ext uri="{FF2B5EF4-FFF2-40B4-BE49-F238E27FC236}">
                <a16:creationId xmlns:a16="http://schemas.microsoft.com/office/drawing/2014/main" id="{D76A4DE4-EB5A-0C80-FDCA-70B77DABE690}"/>
              </a:ext>
            </a:extLst>
          </p:cNvPr>
          <p:cNvSpPr txBox="1">
            <a:spLocks/>
          </p:cNvSpPr>
          <p:nvPr/>
        </p:nvSpPr>
        <p:spPr>
          <a:xfrm>
            <a:off x="4377965" y="6376695"/>
            <a:ext cx="4114800" cy="365125"/>
          </a:xfrm>
          <a:prstGeom prst="rect">
            <a:avLst/>
          </a:prstGeom>
        </p:spPr>
        <p:txBody>
          <a:bodyPr numCol="1"/>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rPr>
              <a:t>| Copyrighted 2023</a:t>
            </a:r>
            <a:endParaRPr lang="es-CO" altLang="es-CO" dirty="0">
              <a:solidFill>
                <a:schemeClr val="tx2"/>
              </a:solidFill>
            </a:endParaRPr>
          </a:p>
        </p:txBody>
      </p:sp>
      <p:pic>
        <p:nvPicPr>
          <p:cNvPr id="6" name="Picture 5" descr="Logo  Description automatically generated">
            <a:extLst>
              <a:ext uri="{FF2B5EF4-FFF2-40B4-BE49-F238E27FC236}">
                <a16:creationId xmlns:a16="http://schemas.microsoft.com/office/drawing/2014/main" id="{6E52FF24-91D2-143D-D22D-386592B2DE4A}"/>
              </a:ext>
            </a:extLst>
          </p:cNvPr>
          <p:cNvPicPr>
            <a:picLocks noChangeAspect="1"/>
          </p:cNvPicPr>
          <p:nvPr/>
        </p:nvPicPr>
        <p:blipFill>
          <a:blip r:embed="rId4">
            <a:biLevel thresh="75000"/>
            <a:alphaModFix amt="50000"/>
            <a:extLst>
              <a:ext uri="{28A0092B-C50C-407E-A947-70E740481C1C}">
                <a14:useLocalDpi xmlns:a14="http://schemas.microsoft.com/office/drawing/2010/main" val="0"/>
              </a:ext>
            </a:extLst>
          </a:blip>
          <a:stretch>
            <a:fillRect/>
          </a:stretch>
        </p:blipFill>
        <p:spPr>
          <a:xfrm>
            <a:off x="5606058" y="6272662"/>
            <a:ext cx="583008" cy="391509"/>
          </a:xfrm>
          <a:prstGeom prst="rect">
            <a:avLst/>
          </a:prstGeom>
        </p:spPr>
      </p:pic>
      <p:graphicFrame>
        <p:nvGraphicFramePr>
          <p:cNvPr id="7" name="Table 8">
            <a:extLst>
              <a:ext uri="{FF2B5EF4-FFF2-40B4-BE49-F238E27FC236}">
                <a16:creationId xmlns:a16="http://schemas.microsoft.com/office/drawing/2014/main" id="{61C7E16D-9AA0-38F6-4284-B5A792524A10}"/>
              </a:ext>
            </a:extLst>
          </p:cNvPr>
          <p:cNvGraphicFramePr>
            <a:graphicFrameLocks noGrp="1"/>
          </p:cNvGraphicFramePr>
          <p:nvPr>
            <p:extLst>
              <p:ext uri="{D42A27DB-BD31-4B8C-83A1-F6EECF244321}">
                <p14:modId xmlns:p14="http://schemas.microsoft.com/office/powerpoint/2010/main" val="1224547031"/>
              </p:ext>
            </p:extLst>
          </p:nvPr>
        </p:nvGraphicFramePr>
        <p:xfrm>
          <a:off x="1417409" y="4598979"/>
          <a:ext cx="2476500" cy="1594485"/>
        </p:xfrm>
        <a:graphic>
          <a:graphicData uri="http://schemas.openxmlformats.org/drawingml/2006/table">
            <a:tbl>
              <a:tblPr>
                <a:tableStyleId>{21E4AEA4-8DFA-4A89-87EB-49C32662AFE0}</a:tableStyleId>
              </a:tblPr>
              <a:tblGrid>
                <a:gridCol w="939900">
                  <a:extLst>
                    <a:ext uri="{9D8B030D-6E8A-4147-A177-3AD203B41FA5}">
                      <a16:colId xmlns:a16="http://schemas.microsoft.com/office/drawing/2014/main" val="844346413"/>
                    </a:ext>
                  </a:extLst>
                </a:gridCol>
                <a:gridCol w="867905">
                  <a:extLst>
                    <a:ext uri="{9D8B030D-6E8A-4147-A177-3AD203B41FA5}">
                      <a16:colId xmlns:a16="http://schemas.microsoft.com/office/drawing/2014/main" val="1394436483"/>
                    </a:ext>
                  </a:extLst>
                </a:gridCol>
                <a:gridCol w="668695">
                  <a:extLst>
                    <a:ext uri="{9D8B030D-6E8A-4147-A177-3AD203B41FA5}">
                      <a16:colId xmlns:a16="http://schemas.microsoft.com/office/drawing/2014/main" val="3747558720"/>
                    </a:ext>
                  </a:extLst>
                </a:gridCol>
              </a:tblGrid>
              <a:tr h="203200">
                <a:tc>
                  <a:txBody>
                    <a:bodyPr/>
                    <a:lstStyle/>
                    <a:p>
                      <a:pPr algn="ctr" fontAlgn="b"/>
                      <a:r>
                        <a:rPr lang="en-US" sz="1200" b="1" u="none" strike="noStrike" dirty="0">
                          <a:effectLst/>
                        </a:rPr>
                        <a:t>Time (Hs)</a:t>
                      </a:r>
                      <a:endParaRPr lang="en-US" sz="1200" b="1" i="0" u="none" strike="noStrike" dirty="0">
                        <a:solidFill>
                          <a:srgbClr val="4472C4"/>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200" b="1" u="none" strike="noStrike" dirty="0">
                          <a:effectLst/>
                        </a:rPr>
                        <a:t>Suspensions</a:t>
                      </a:r>
                      <a:endParaRPr lang="en-US" sz="1200" b="1" i="0" u="none" strike="noStrike" dirty="0">
                        <a:solidFill>
                          <a:srgbClr val="4472C4"/>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200" b="1" u="none" strike="noStrike" dirty="0">
                          <a:effectLst/>
                        </a:rPr>
                        <a:t>Failures</a:t>
                      </a:r>
                      <a:endParaRPr lang="en-US" sz="1200" b="1" i="0" u="none" strike="noStrike" dirty="0">
                        <a:solidFill>
                          <a:srgbClr val="4472C4"/>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6817859"/>
                  </a:ext>
                </a:extLst>
              </a:tr>
              <a:tr h="203200">
                <a:tc>
                  <a:txBody>
                    <a:bodyPr/>
                    <a:lstStyle/>
                    <a:p>
                      <a:pPr algn="ctr" fontAlgn="b"/>
                      <a:r>
                        <a:rPr lang="en-CO" altLang="en-CO" sz="1200" u="none" strike="noStrike">
                          <a:effectLst/>
                        </a:rPr>
                        <a:t>1000</a:t>
                      </a:r>
                      <a:endParaRPr lang="en-CO" altLang="en-CO"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5</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0</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10491506"/>
                  </a:ext>
                </a:extLst>
              </a:tr>
              <a:tr h="203200">
                <a:tc>
                  <a:txBody>
                    <a:bodyPr/>
                    <a:lstStyle/>
                    <a:p>
                      <a:pPr algn="ctr" fontAlgn="b"/>
                      <a:r>
                        <a:rPr lang="en-CO" altLang="en-CO" sz="1200" u="none" strike="noStrike">
                          <a:effectLst/>
                        </a:rPr>
                        <a:t>2000</a:t>
                      </a:r>
                      <a:endParaRPr lang="en-CO" altLang="en-CO"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4</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1</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01147082"/>
                  </a:ext>
                </a:extLst>
              </a:tr>
              <a:tr h="203200">
                <a:tc>
                  <a:txBody>
                    <a:bodyPr/>
                    <a:lstStyle/>
                    <a:p>
                      <a:pPr algn="ctr" fontAlgn="b"/>
                      <a:r>
                        <a:rPr lang="en-CO" altLang="en-CO" sz="1200" u="none" strike="noStrike">
                          <a:effectLst/>
                        </a:rPr>
                        <a:t>3000</a:t>
                      </a:r>
                      <a:endParaRPr lang="en-CO" altLang="en-CO"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4</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1</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10840047"/>
                  </a:ext>
                </a:extLst>
              </a:tr>
              <a:tr h="203200">
                <a:tc>
                  <a:txBody>
                    <a:bodyPr/>
                    <a:lstStyle/>
                    <a:p>
                      <a:pPr algn="ctr" fontAlgn="b"/>
                      <a:r>
                        <a:rPr lang="en-CO" altLang="en-CO" sz="1200" u="none" strike="noStrike">
                          <a:effectLst/>
                        </a:rPr>
                        <a:t>4000</a:t>
                      </a:r>
                      <a:endParaRPr lang="en-CO" altLang="en-CO"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5</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u="none" strike="noStrike" dirty="0">
                          <a:effectLst/>
                        </a:rPr>
                        <a:t>0</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69493241"/>
                  </a:ext>
                </a:extLst>
              </a:tr>
              <a:tr h="203200">
                <a:tc gridSpan="2">
                  <a:txBody>
                    <a:bodyPr/>
                    <a:lstStyle/>
                    <a:p>
                      <a:pPr algn="ctr" fontAlgn="b"/>
                      <a:r>
                        <a:rPr lang="en-US" sz="1200" u="none" strike="noStrike">
                          <a:effectLst/>
                        </a:rPr>
                        <a:t>N=</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a:txBody>
                    <a:bodyPr/>
                    <a:lstStyle/>
                    <a:p>
                      <a:pPr algn="ctr" fontAlgn="b"/>
                      <a:r>
                        <a:rPr lang="en-CO" altLang="en-CO" sz="1200" u="none" strike="noStrike" dirty="0">
                          <a:effectLst/>
                        </a:rPr>
                        <a:t>20</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09100962"/>
                  </a:ext>
                </a:extLst>
              </a:tr>
              <a:tr h="203200">
                <a:tc gridSpan="2">
                  <a:txBody>
                    <a:bodyPr/>
                    <a:lstStyle/>
                    <a:p>
                      <a:pPr algn="ctr" fontAlgn="b"/>
                      <a:r>
                        <a:rPr lang="en-US" sz="1200" u="none" strike="noStrike">
                          <a:effectLst/>
                        </a:rPr>
                        <a:t>Actual Failures</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a:txBody>
                    <a:bodyPr/>
                    <a:lstStyle/>
                    <a:p>
                      <a:pPr algn="ctr" fontAlgn="b"/>
                      <a:r>
                        <a:rPr lang="en-CO" altLang="en-CO" sz="1200" u="none" strike="noStrike" dirty="0">
                          <a:effectLst/>
                        </a:rPr>
                        <a:t>2</a:t>
                      </a:r>
                      <a:endParaRPr lang="en-CO" altLang="en-CO"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70950751"/>
                  </a:ext>
                </a:extLst>
              </a:tr>
            </a:tbl>
          </a:graphicData>
        </a:graphic>
      </p:graphicFrame>
      <p:graphicFrame>
        <p:nvGraphicFramePr>
          <p:cNvPr id="8" name="Table 9">
            <a:extLst>
              <a:ext uri="{FF2B5EF4-FFF2-40B4-BE49-F238E27FC236}">
                <a16:creationId xmlns:a16="http://schemas.microsoft.com/office/drawing/2014/main" id="{7A988BA0-DD26-E1E5-00DB-EA61B07A0806}"/>
              </a:ext>
            </a:extLst>
          </p:cNvPr>
          <p:cNvGraphicFramePr>
            <a:graphicFrameLocks noGrp="1"/>
          </p:cNvGraphicFramePr>
          <p:nvPr/>
        </p:nvGraphicFramePr>
        <p:xfrm>
          <a:off x="4364130" y="5253617"/>
          <a:ext cx="3302000" cy="14224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4261216876"/>
                    </a:ext>
                  </a:extLst>
                </a:gridCol>
                <a:gridCol w="825500">
                  <a:extLst>
                    <a:ext uri="{9D8B030D-6E8A-4147-A177-3AD203B41FA5}">
                      <a16:colId xmlns:a16="http://schemas.microsoft.com/office/drawing/2014/main" val="2303590466"/>
                    </a:ext>
                  </a:extLst>
                </a:gridCol>
                <a:gridCol w="825500">
                  <a:extLst>
                    <a:ext uri="{9D8B030D-6E8A-4147-A177-3AD203B41FA5}">
                      <a16:colId xmlns:a16="http://schemas.microsoft.com/office/drawing/2014/main" val="547914062"/>
                    </a:ext>
                  </a:extLst>
                </a:gridCol>
                <a:gridCol w="825500">
                  <a:extLst>
                    <a:ext uri="{9D8B030D-6E8A-4147-A177-3AD203B41FA5}">
                      <a16:colId xmlns:a16="http://schemas.microsoft.com/office/drawing/2014/main" val="3123588353"/>
                    </a:ext>
                  </a:extLst>
                </a:gridCol>
              </a:tblGrid>
              <a:tr h="203200">
                <a:tc>
                  <a:txBody>
                    <a:bodyPr/>
                    <a:lstStyle/>
                    <a:p>
                      <a:pPr marL="0" algn="ctr" defTabSz="914400" rtl="0" eaLnBrk="1" fontAlgn="b" latinLnBrk="0" hangingPunct="1"/>
                      <a:r>
                        <a:rPr lang="en-US" sz="1200" b="1" u="none" strike="noStrike" kern="1200" dirty="0">
                          <a:solidFill>
                            <a:schemeClr val="dk1"/>
                          </a:solidFill>
                          <a:effectLst/>
                          <a:latin typeface="+mn-lt"/>
                          <a:ea typeface="+mn-ea"/>
                          <a:cs typeface="+mn-cs"/>
                        </a:rPr>
                        <a:t>Time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US" sz="1200" b="1" u="none" strike="noStrike" kern="1200" dirty="0">
                          <a:solidFill>
                            <a:schemeClr val="dk1"/>
                          </a:solidFill>
                          <a:effectLst/>
                          <a:latin typeface="+mn-lt"/>
                          <a:ea typeface="+mn-ea"/>
                          <a:cs typeface="+mn-cs"/>
                        </a:rPr>
                        <a:t>Units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US" sz="1200" b="1" u="none" strike="noStrike" kern="1200">
                          <a:solidFill>
                            <a:schemeClr val="dk1"/>
                          </a:solidFill>
                          <a:effectLst/>
                          <a:latin typeface="+mn-lt"/>
                          <a:ea typeface="+mn-ea"/>
                          <a:cs typeface="+mn-cs"/>
                        </a:rPr>
                        <a:t>F(t)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US" sz="1200" b="1" u="none" strike="noStrike" kern="1200">
                          <a:solidFill>
                            <a:schemeClr val="dk1"/>
                          </a:solidFill>
                          <a:effectLst/>
                          <a:latin typeface="+mn-lt"/>
                          <a:ea typeface="+mn-ea"/>
                          <a:cs typeface="+mn-cs"/>
                        </a:rPr>
                        <a:t>n-fore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8040208"/>
                  </a:ext>
                </a:extLst>
              </a:tr>
              <a:tr h="203200">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US" sz="1200" b="1" u="none" strike="noStrike" kern="1200" dirty="0">
                          <a:solidFill>
                            <a:schemeClr val="dk1"/>
                          </a:solidFill>
                          <a:effectLst/>
                          <a:latin typeface="+mn-lt"/>
                          <a:ea typeface="+mn-ea"/>
                          <a:cs typeface="+mn-cs"/>
                        </a:rPr>
                        <a:t>8,30E-03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0,0415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2696982"/>
                  </a:ext>
                </a:extLst>
              </a:tr>
              <a:tr h="203200">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2000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US" sz="1200" b="1" u="none" strike="noStrike" kern="1200" dirty="0">
                          <a:solidFill>
                            <a:schemeClr val="dk1"/>
                          </a:solidFill>
                          <a:effectLst/>
                          <a:latin typeface="+mn-lt"/>
                          <a:ea typeface="+mn-ea"/>
                          <a:cs typeface="+mn-cs"/>
                        </a:rPr>
                        <a:t>4,96E-02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0,248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16959287"/>
                  </a:ext>
                </a:extLst>
              </a:tr>
              <a:tr h="203200">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3000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0,1373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0,6865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46025042"/>
                  </a:ext>
                </a:extLst>
              </a:tr>
              <a:tr h="203200">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4000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a:solidFill>
                            <a:schemeClr val="dk1"/>
                          </a:solidFill>
                          <a:effectLst/>
                          <a:latin typeface="+mn-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42120558"/>
                  </a:ext>
                </a:extLst>
              </a:tr>
              <a:tr h="203200">
                <a:tc gridSpan="3">
                  <a:txBody>
                    <a:bodyPr/>
                    <a:lstStyle/>
                    <a:p>
                      <a:pPr marL="0" algn="ctr" defTabSz="914400" rtl="0" eaLnBrk="1" fontAlgn="b" latinLnBrk="0" hangingPunct="1"/>
                      <a:r>
                        <a:rPr lang="en-US" sz="1200" b="1" u="none" strike="noStrike" kern="1200">
                          <a:solidFill>
                            <a:schemeClr val="dk1"/>
                          </a:solidFill>
                          <a:effectLst/>
                          <a:latin typeface="+mn-lt"/>
                          <a:ea typeface="+mn-ea"/>
                          <a:cs typeface="+mn-cs"/>
                        </a:rPr>
                        <a:t>Forecasted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2,326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31002987"/>
                  </a:ext>
                </a:extLst>
              </a:tr>
              <a:tr h="203200">
                <a:tc gridSpan="3">
                  <a:txBody>
                    <a:bodyPr/>
                    <a:lstStyle/>
                    <a:p>
                      <a:pPr marL="0" algn="ctr" defTabSz="914400" rtl="0" eaLnBrk="1" fontAlgn="b" latinLnBrk="0" hangingPunct="1"/>
                      <a:r>
                        <a:rPr lang="en-US" sz="1200" b="1" u="none" strike="noStrike" kern="1200">
                          <a:solidFill>
                            <a:schemeClr val="dk1"/>
                          </a:solidFill>
                          <a:effectLst/>
                          <a:latin typeface="+mn-lt"/>
                          <a:ea typeface="+mn-ea"/>
                          <a:cs typeface="+mn-cs"/>
                        </a:rPr>
                        <a:t>Actual Failures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marL="0" algn="ctr" defTabSz="914400" rtl="0" eaLnBrk="1" fontAlgn="b" latinLnBrk="0" hangingPunct="1"/>
                      <a:r>
                        <a:rPr lang="en-CO" altLang="en-CO" sz="1200" b="1" u="none" strike="noStrike" kern="1200" dirty="0">
                          <a:solidFill>
                            <a:schemeClr val="dk1"/>
                          </a:solidFill>
                          <a:effectLst/>
                          <a:latin typeface="+mn-lt"/>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29142539"/>
                  </a:ext>
                </a:extLst>
              </a:tr>
            </a:tbl>
          </a:graphicData>
        </a:graphic>
      </p:graphicFrame>
      <p:sp>
        <p:nvSpPr>
          <p:cNvPr id="11" name="Text Placeholder 3">
            <a:extLst>
              <a:ext uri="{FF2B5EF4-FFF2-40B4-BE49-F238E27FC236}">
                <a16:creationId xmlns:a16="http://schemas.microsoft.com/office/drawing/2014/main" id="{BFD2F687-6141-809C-E327-0B3D82B7A031}"/>
              </a:ext>
            </a:extLst>
          </p:cNvPr>
          <p:cNvSpPr txBox="1">
            <a:spLocks/>
          </p:cNvSpPr>
          <p:nvPr/>
        </p:nvSpPr>
        <p:spPr>
          <a:xfrm>
            <a:off x="3967362" y="4473677"/>
            <a:ext cx="2763377" cy="780192"/>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br>
              <a:rPr lang="en-US" sz="1800" dirty="0">
                <a:solidFill>
                  <a:schemeClr val="bg1"/>
                </a:solidFill>
              </a:rPr>
            </a:br>
            <a:r>
              <a:rPr lang="en-US" sz="1800" dirty="0" err="1">
                <a:solidFill>
                  <a:schemeClr val="bg1"/>
                </a:solidFill>
              </a:rPr>
              <a:t>Fallas</a:t>
            </a:r>
            <a:r>
              <a:rPr lang="en-US" sz="1800" dirty="0">
                <a:solidFill>
                  <a:schemeClr val="bg1"/>
                </a:solidFill>
              </a:rPr>
              <a:t> </a:t>
            </a:r>
            <a:r>
              <a:rPr lang="en-US" sz="1800" dirty="0" err="1">
                <a:solidFill>
                  <a:schemeClr val="bg1"/>
                </a:solidFill>
              </a:rPr>
              <a:t>Esperadas</a:t>
            </a:r>
            <a:endParaRPr lang="en-US" sz="1800" dirty="0">
              <a:solidFill>
                <a:schemeClr val="bg1"/>
              </a:solidFill>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FC63957-1528-81B1-7373-DC3B87A56319}"/>
                  </a:ext>
                </a:extLst>
              </p:cNvPr>
              <p:cNvSpPr txBox="1"/>
              <p:nvPr/>
            </p:nvSpPr>
            <p:spPr>
              <a:xfrm>
                <a:off x="6480405" y="4522843"/>
                <a:ext cx="408765" cy="6923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s-ES" sz="1600" i="1" smtClean="0">
                              <a:solidFill>
                                <a:schemeClr val="bg1"/>
                              </a:solidFill>
                              <a:latin typeface="Cambria Math" panose="02040503050406030204" pitchFamily="18" charset="0"/>
                            </a:rPr>
                          </m:ctrlPr>
                        </m:naryPr>
                        <m:sub>
                          <m:r>
                            <m:rPr>
                              <m:brk m:alnAt="23"/>
                            </m:rPr>
                            <a:rPr lang="es-CO" sz="1600" i="1">
                              <a:solidFill>
                                <a:schemeClr val="bg1"/>
                              </a:solidFill>
                              <a:latin typeface="Cambria Math" panose="02040503050406030204" pitchFamily="18" charset="0"/>
                            </a:rPr>
                            <m:t>𝑖</m:t>
                          </m:r>
                          <m:r>
                            <a:rPr lang="es-CO" sz="1600" i="1">
                              <a:solidFill>
                                <a:schemeClr val="bg1"/>
                              </a:solidFill>
                              <a:latin typeface="Cambria Math" panose="02040503050406030204" pitchFamily="18" charset="0"/>
                            </a:rPr>
                            <m:t>=1</m:t>
                          </m:r>
                        </m:sub>
                        <m:sup>
                          <m:r>
                            <a:rPr lang="es-CO" sz="1600" i="1">
                              <a:solidFill>
                                <a:schemeClr val="bg1"/>
                              </a:solidFill>
                              <a:latin typeface="Cambria Math" panose="02040503050406030204" pitchFamily="18" charset="0"/>
                            </a:rPr>
                            <m:t>𝑁</m:t>
                          </m:r>
                        </m:sup>
                        <m:e>
                          <m:r>
                            <a:rPr lang="es-CO" sz="1600" b="0" i="1" smtClean="0">
                              <a:solidFill>
                                <a:schemeClr val="bg1"/>
                              </a:solidFill>
                              <a:latin typeface="Cambria Math" panose="02040503050406030204" pitchFamily="18" charset="0"/>
                            </a:rPr>
                            <m:t> </m:t>
                          </m:r>
                        </m:e>
                      </m:nary>
                    </m:oMath>
                  </m:oMathPara>
                </a14:m>
                <a:endParaRPr lang="es-419" sz="1200" dirty="0">
                  <a:solidFill>
                    <a:schemeClr val="bg1"/>
                  </a:solidFill>
                </a:endParaRPr>
              </a:p>
            </p:txBody>
          </p:sp>
        </mc:Choice>
        <mc:Fallback xmlns="">
          <p:sp>
            <p:nvSpPr>
              <p:cNvPr id="13" name="CuadroTexto 12">
                <a:extLst>
                  <a:ext uri="{FF2B5EF4-FFF2-40B4-BE49-F238E27FC236}">
                    <a16:creationId xmlns:a16="http://schemas.microsoft.com/office/drawing/2014/main" id="{AFC63957-1528-81B1-7373-DC3B87A56319}"/>
                  </a:ext>
                </a:extLst>
              </p:cNvPr>
              <p:cNvSpPr txBox="1">
                <a:spLocks noRot="1" noChangeAspect="1" noMove="1" noResize="1" noEditPoints="1" noAdjustHandles="1" noChangeArrowheads="1" noChangeShapeType="1" noTextEdit="1"/>
              </p:cNvSpPr>
              <p:nvPr/>
            </p:nvSpPr>
            <p:spPr>
              <a:xfrm>
                <a:off x="6480405" y="4522843"/>
                <a:ext cx="408765" cy="692305"/>
              </a:xfrm>
              <a:prstGeom prst="rect">
                <a:avLst/>
              </a:prstGeom>
              <a:blipFill>
                <a:blip r:embed="rId5"/>
                <a:stretch>
                  <a:fillRect/>
                </a:stretch>
              </a:blipFill>
            </p:spPr>
            <p:txBody>
              <a:bodyPr/>
              <a:lstStyle/>
              <a:p>
                <a:r>
                  <a:rPr lang="es-419">
                    <a:noFill/>
                  </a:rPr>
                  <a:t> </a:t>
                </a:r>
              </a:p>
            </p:txBody>
          </p:sp>
        </mc:Fallback>
      </mc:AlternateContent>
      <p:sp>
        <p:nvSpPr>
          <p:cNvPr id="3" name="Triangle 6">
            <a:extLst>
              <a:ext uri="{FF2B5EF4-FFF2-40B4-BE49-F238E27FC236}">
                <a16:creationId xmlns:a16="http://schemas.microsoft.com/office/drawing/2014/main" id="{EDCD9CAF-28B9-2447-B6A4-9BD4C57342E5}"/>
              </a:ext>
            </a:extLst>
          </p:cNvPr>
          <p:cNvSpPr/>
          <p:nvPr/>
        </p:nvSpPr>
        <p:spPr>
          <a:xfrm>
            <a:off x="9489007" y="917867"/>
            <a:ext cx="2038741" cy="1710742"/>
          </a:xfrm>
          <a:prstGeom prs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6600" dirty="0">
                <a:solidFill>
                  <a:schemeClr val="accent6">
                    <a:lumMod val="75000"/>
                  </a:schemeClr>
                </a:solidFill>
              </a:rPr>
              <a:t>!</a:t>
            </a:r>
          </a:p>
        </p:txBody>
      </p:sp>
    </p:spTree>
    <p:extLst>
      <p:ext uri="{BB962C8B-B14F-4D97-AF65-F5344CB8AC3E}">
        <p14:creationId xmlns:p14="http://schemas.microsoft.com/office/powerpoint/2010/main" val="361078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Fallas esperadas</a:t>
            </a:r>
          </a:p>
        </p:txBody>
      </p:sp>
      <p:sp>
        <p:nvSpPr>
          <p:cNvPr id="4" name="Rectangle 22">
            <a:extLst>
              <a:ext uri="{FF2B5EF4-FFF2-40B4-BE49-F238E27FC236}">
                <a16:creationId xmlns:a16="http://schemas.microsoft.com/office/drawing/2014/main" id="{A58D2976-A7D5-7A23-431A-4953C1CDFA7E}"/>
              </a:ext>
            </a:extLst>
          </p:cNvPr>
          <p:cNvSpPr/>
          <p:nvPr/>
        </p:nvSpPr>
        <p:spPr>
          <a:xfrm>
            <a:off x="1443248" y="1354407"/>
            <a:ext cx="8973138" cy="37493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914400"/>
            <a:endParaRPr lang="en-US" dirty="0">
              <a:solidFill>
                <a:srgbClr val="918655"/>
              </a:solidFill>
              <a:latin typeface="Calibri" panose="020F0502020204030204"/>
            </a:endParaRPr>
          </a:p>
        </p:txBody>
      </p:sp>
      <p:sp>
        <p:nvSpPr>
          <p:cNvPr id="11" name="Text Placeholder 3">
            <a:extLst>
              <a:ext uri="{FF2B5EF4-FFF2-40B4-BE49-F238E27FC236}">
                <a16:creationId xmlns:a16="http://schemas.microsoft.com/office/drawing/2014/main" id="{8FE05876-65D3-7634-6235-35F1211D7BD4}"/>
              </a:ext>
            </a:extLst>
          </p:cNvPr>
          <p:cNvSpPr txBox="1">
            <a:spLocks/>
          </p:cNvSpPr>
          <p:nvPr/>
        </p:nvSpPr>
        <p:spPr>
          <a:xfrm>
            <a:off x="903788" y="1211639"/>
            <a:ext cx="3093375" cy="780192"/>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br>
              <a:rPr lang="en-US" sz="2400" dirty="0">
                <a:solidFill>
                  <a:schemeClr val="bg1"/>
                </a:solidFill>
              </a:rPr>
            </a:br>
            <a:r>
              <a:rPr lang="en-US" sz="2400" dirty="0" err="1">
                <a:solidFill>
                  <a:schemeClr val="bg1"/>
                </a:solidFill>
              </a:rPr>
              <a:t>NowRiskRBA</a:t>
            </a:r>
            <a:endParaRPr lang="en-US" sz="2400" dirty="0">
              <a:solidFill>
                <a:schemeClr val="bg1"/>
              </a:solidFill>
            </a:endParaRPr>
          </a:p>
        </p:txBody>
      </p:sp>
      <p:pic>
        <p:nvPicPr>
          <p:cNvPr id="13" name="Picture 2">
            <a:extLst>
              <a:ext uri="{FF2B5EF4-FFF2-40B4-BE49-F238E27FC236}">
                <a16:creationId xmlns:a16="http://schemas.microsoft.com/office/drawing/2014/main" id="{7EC54115-41BB-6954-E207-590CDAD534D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12361" y="2155998"/>
            <a:ext cx="3482022" cy="207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 19">
            <a:extLst>
              <a:ext uri="{FF2B5EF4-FFF2-40B4-BE49-F238E27FC236}">
                <a16:creationId xmlns:a16="http://schemas.microsoft.com/office/drawing/2014/main" id="{F84509F9-58FD-F551-05A2-321F7E7EFBAF}"/>
              </a:ext>
            </a:extLst>
          </p:cNvPr>
          <p:cNvGraphicFramePr>
            <a:graphicFrameLocks noGrp="1"/>
          </p:cNvGraphicFramePr>
          <p:nvPr>
            <p:extLst>
              <p:ext uri="{D42A27DB-BD31-4B8C-83A1-F6EECF244321}">
                <p14:modId xmlns:p14="http://schemas.microsoft.com/office/powerpoint/2010/main" val="121169213"/>
              </p:ext>
            </p:extLst>
          </p:nvPr>
        </p:nvGraphicFramePr>
        <p:xfrm>
          <a:off x="5771999" y="1457198"/>
          <a:ext cx="4415544" cy="3509010"/>
        </p:xfrm>
        <a:graphic>
          <a:graphicData uri="http://schemas.openxmlformats.org/drawingml/2006/table">
            <a:tbl>
              <a:tblPr>
                <a:tableStyleId>{5C22544A-7EE6-4342-B048-85BDC9FD1C3A}</a:tableStyleId>
              </a:tblPr>
              <a:tblGrid>
                <a:gridCol w="735924">
                  <a:extLst>
                    <a:ext uri="{9D8B030D-6E8A-4147-A177-3AD203B41FA5}">
                      <a16:colId xmlns:a16="http://schemas.microsoft.com/office/drawing/2014/main" val="2739508724"/>
                    </a:ext>
                  </a:extLst>
                </a:gridCol>
                <a:gridCol w="735924">
                  <a:extLst>
                    <a:ext uri="{9D8B030D-6E8A-4147-A177-3AD203B41FA5}">
                      <a16:colId xmlns:a16="http://schemas.microsoft.com/office/drawing/2014/main" val="2077562915"/>
                    </a:ext>
                  </a:extLst>
                </a:gridCol>
                <a:gridCol w="735924">
                  <a:extLst>
                    <a:ext uri="{9D8B030D-6E8A-4147-A177-3AD203B41FA5}">
                      <a16:colId xmlns:a16="http://schemas.microsoft.com/office/drawing/2014/main" val="660861863"/>
                    </a:ext>
                  </a:extLst>
                </a:gridCol>
                <a:gridCol w="735924">
                  <a:extLst>
                    <a:ext uri="{9D8B030D-6E8A-4147-A177-3AD203B41FA5}">
                      <a16:colId xmlns:a16="http://schemas.microsoft.com/office/drawing/2014/main" val="128369826"/>
                    </a:ext>
                  </a:extLst>
                </a:gridCol>
                <a:gridCol w="735924">
                  <a:extLst>
                    <a:ext uri="{9D8B030D-6E8A-4147-A177-3AD203B41FA5}">
                      <a16:colId xmlns:a16="http://schemas.microsoft.com/office/drawing/2014/main" val="1952416406"/>
                    </a:ext>
                  </a:extLst>
                </a:gridCol>
                <a:gridCol w="735924">
                  <a:extLst>
                    <a:ext uri="{9D8B030D-6E8A-4147-A177-3AD203B41FA5}">
                      <a16:colId xmlns:a16="http://schemas.microsoft.com/office/drawing/2014/main" val="1518652400"/>
                    </a:ext>
                  </a:extLst>
                </a:gridCol>
              </a:tblGrid>
              <a:tr h="179592">
                <a:tc>
                  <a:txBody>
                    <a:bodyPr/>
                    <a:lstStyle/>
                    <a:p>
                      <a:pPr algn="ctr" fontAlgn="b"/>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fontAlgn="b"/>
                      <a:r>
                        <a:rPr lang="en-US" sz="1200" b="1" u="none" strike="noStrike">
                          <a:effectLst/>
                          <a:latin typeface="+mn-lt"/>
                        </a:rPr>
                        <a:t>Failues</a:t>
                      </a:r>
                      <a:endParaRPr lang="en-US"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gridSpan="2">
                  <a:txBody>
                    <a:bodyPr/>
                    <a:lstStyle/>
                    <a:p>
                      <a:pPr algn="ctr" fontAlgn="b"/>
                      <a:r>
                        <a:rPr lang="en-US" sz="1200" b="1" u="none" strike="noStrike" dirty="0">
                          <a:effectLst/>
                          <a:latin typeface="+mn-lt"/>
                        </a:rPr>
                        <a:t>Suspensions</a:t>
                      </a:r>
                      <a:endParaRPr lang="en-US"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904910445"/>
                  </a:ext>
                </a:extLst>
              </a:tr>
              <a:tr h="179592">
                <a:tc>
                  <a:txBody>
                    <a:bodyPr/>
                    <a:lstStyle/>
                    <a:p>
                      <a:pPr algn="ctr" fontAlgn="b"/>
                      <a:r>
                        <a:rPr lang="en-US" sz="1200" b="1" u="none" strike="noStrike">
                          <a:effectLst/>
                          <a:latin typeface="+mn-lt"/>
                        </a:rPr>
                        <a:t>Time</a:t>
                      </a:r>
                      <a:endParaRPr lang="en-US" sz="1200" b="1" i="0" u="none" strike="noStrike">
                        <a:solidFill>
                          <a:srgbClr val="4472C4"/>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200" b="1" u="none" strike="noStrike" dirty="0">
                          <a:effectLst/>
                          <a:latin typeface="+mn-lt"/>
                        </a:rPr>
                        <a:t>F(t)</a:t>
                      </a:r>
                      <a:endParaRPr lang="en-US" sz="1200" b="1" i="0" u="none" strike="noStrike" dirty="0">
                        <a:solidFill>
                          <a:srgbClr val="4472C4"/>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200" b="1" u="none" strike="noStrike" dirty="0">
                          <a:effectLst/>
                          <a:latin typeface="+mn-lt"/>
                        </a:rPr>
                        <a:t>Units</a:t>
                      </a:r>
                      <a:endParaRPr lang="en-US" sz="1200" b="1" i="0" u="none" strike="noStrike" dirty="0">
                        <a:solidFill>
                          <a:srgbClr val="4472C4"/>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dirty="0">
                          <a:effectLst/>
                          <a:latin typeface="+mn-lt"/>
                        </a:rPr>
                        <a:t> </a:t>
                      </a:r>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200" b="1" u="none" strike="noStrike">
                          <a:effectLst/>
                          <a:latin typeface="+mn-lt"/>
                        </a:rPr>
                        <a:t>Units</a:t>
                      </a:r>
                      <a:endParaRPr lang="en-US" sz="1200" b="1" i="0" u="none" strike="noStrike">
                        <a:solidFill>
                          <a:srgbClr val="4472C4"/>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 </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81664551"/>
                  </a:ext>
                </a:extLst>
              </a:tr>
              <a:tr h="350294">
                <a:tc>
                  <a:txBody>
                    <a:bodyPr/>
                    <a:lstStyle/>
                    <a:p>
                      <a:pPr algn="ctr" fontAlgn="b"/>
                      <a:r>
                        <a:rPr lang="en-CO" altLang="en-CO" sz="1200" b="1" u="none" strike="noStrike">
                          <a:effectLst/>
                          <a:latin typeface="+mn-lt"/>
                        </a:rPr>
                        <a:t>1000</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200" b="1" u="none" strike="noStrike" dirty="0">
                          <a:effectLst/>
                          <a:latin typeface="+mn-lt"/>
                        </a:rPr>
                        <a:t>8,30E-03</a:t>
                      </a:r>
                      <a:endParaRPr lang="en-US"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dirty="0">
                          <a:effectLst/>
                          <a:latin typeface="+mn-lt"/>
                        </a:rPr>
                        <a:t>0</a:t>
                      </a:r>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dirty="0">
                          <a:effectLst/>
                          <a:latin typeface="+mn-lt"/>
                        </a:rPr>
                        <a:t>                 - </a:t>
                      </a:r>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5</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          0,042 </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02913453"/>
                  </a:ext>
                </a:extLst>
              </a:tr>
              <a:tr h="350294">
                <a:tc>
                  <a:txBody>
                    <a:bodyPr/>
                    <a:lstStyle/>
                    <a:p>
                      <a:pPr algn="ctr" fontAlgn="b"/>
                      <a:r>
                        <a:rPr lang="en-CO" altLang="en-CO" sz="1200" b="1" u="none" strike="noStrike">
                          <a:effectLst/>
                          <a:latin typeface="+mn-lt"/>
                        </a:rPr>
                        <a:t>2000</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200" b="1" u="none" strike="noStrike">
                          <a:effectLst/>
                          <a:latin typeface="+mn-lt"/>
                        </a:rPr>
                        <a:t>4,96E-02</a:t>
                      </a:r>
                      <a:endParaRPr lang="en-US"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dirty="0">
                          <a:effectLst/>
                          <a:latin typeface="+mn-lt"/>
                        </a:rPr>
                        <a:t>1</a:t>
                      </a:r>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dirty="0">
                          <a:effectLst/>
                          <a:latin typeface="+mn-lt"/>
                        </a:rPr>
                        <a:t>          0,050 </a:t>
                      </a:r>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dirty="0">
                          <a:effectLst/>
                          <a:latin typeface="+mn-lt"/>
                        </a:rPr>
                        <a:t>4</a:t>
                      </a:r>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          0,198 </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8257773"/>
                  </a:ext>
                </a:extLst>
              </a:tr>
              <a:tr h="350294">
                <a:tc>
                  <a:txBody>
                    <a:bodyPr/>
                    <a:lstStyle/>
                    <a:p>
                      <a:pPr algn="ctr" fontAlgn="b"/>
                      <a:r>
                        <a:rPr lang="en-CO" altLang="en-CO" sz="1200" b="1" u="none" strike="noStrike">
                          <a:effectLst/>
                          <a:latin typeface="+mn-lt"/>
                        </a:rPr>
                        <a:t>3000</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0,1373</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1</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dirty="0">
                          <a:effectLst/>
                          <a:latin typeface="+mn-lt"/>
                        </a:rPr>
                        <a:t>          0,137 </a:t>
                      </a:r>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dirty="0">
                          <a:effectLst/>
                          <a:latin typeface="+mn-lt"/>
                        </a:rPr>
                        <a:t>4</a:t>
                      </a:r>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          0,549 </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11267807"/>
                  </a:ext>
                </a:extLst>
              </a:tr>
              <a:tr h="350294">
                <a:tc>
                  <a:txBody>
                    <a:bodyPr/>
                    <a:lstStyle/>
                    <a:p>
                      <a:pPr algn="ctr" fontAlgn="b"/>
                      <a:r>
                        <a:rPr lang="en-CO" altLang="en-CO" sz="1200" b="1" u="none" strike="noStrike">
                          <a:effectLst/>
                          <a:latin typeface="+mn-lt"/>
                        </a:rPr>
                        <a:t>4000</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dirty="0">
                          <a:effectLst/>
                          <a:latin typeface="+mn-lt"/>
                        </a:rPr>
                        <a:t>0,27</a:t>
                      </a:r>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0</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                 - </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dirty="0">
                          <a:effectLst/>
                          <a:latin typeface="+mn-lt"/>
                        </a:rPr>
                        <a:t>5</a:t>
                      </a:r>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          1,350 </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75019131"/>
                  </a:ext>
                </a:extLst>
              </a:tr>
              <a:tr h="350294">
                <a:tc gridSpan="2">
                  <a:txBody>
                    <a:bodyPr/>
                    <a:lstStyle/>
                    <a:p>
                      <a:pPr algn="ctr" fontAlgn="b"/>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l" fontAlgn="b"/>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1" u="none" strike="noStrike">
                          <a:effectLst/>
                          <a:latin typeface="+mn-lt"/>
                        </a:rPr>
                        <a:t>sumF</a:t>
                      </a:r>
                      <a:endParaRPr lang="en-US"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          0,187 </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200" b="1" u="none" strike="noStrike" dirty="0" err="1">
                          <a:effectLst/>
                          <a:latin typeface="+mn-lt"/>
                        </a:rPr>
                        <a:t>sumS</a:t>
                      </a:r>
                      <a:endParaRPr lang="en-US"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          2,139 </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3999640"/>
                  </a:ext>
                </a:extLst>
              </a:tr>
              <a:tr h="350294">
                <a:tc gridSpan="2">
                  <a:txBody>
                    <a:bodyPr/>
                    <a:lstStyle/>
                    <a:p>
                      <a:pPr algn="ctr" fontAlgn="b"/>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l" fontAlgn="b"/>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1" u="none" strike="noStrike">
                          <a:effectLst/>
                          <a:latin typeface="+mn-lt"/>
                        </a:rPr>
                        <a:t>2 x sumF</a:t>
                      </a:r>
                      <a:endParaRPr lang="en-US"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          0,374 </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200" b="1" u="none" strike="noStrike" dirty="0">
                          <a:effectLst/>
                          <a:latin typeface="+mn-lt"/>
                        </a:rPr>
                        <a:t>1 x </a:t>
                      </a:r>
                      <a:r>
                        <a:rPr lang="en-US" sz="1200" b="1" u="none" strike="noStrike" dirty="0" err="1">
                          <a:effectLst/>
                          <a:latin typeface="+mn-lt"/>
                        </a:rPr>
                        <a:t>sumS</a:t>
                      </a:r>
                      <a:endParaRPr lang="en-US"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CO" altLang="en-CO" sz="1200" b="1" u="none" strike="noStrike">
                          <a:effectLst/>
                          <a:latin typeface="+mn-lt"/>
                        </a:rPr>
                        <a:t>          2,139 </a:t>
                      </a:r>
                      <a:endParaRPr lang="en-CO" altLang="en-CO" sz="1200" b="1"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21574498"/>
                  </a:ext>
                </a:extLst>
              </a:tr>
              <a:tr h="464095">
                <a:tc gridSpan="5">
                  <a:txBody>
                    <a:bodyPr/>
                    <a:lstStyle/>
                    <a:p>
                      <a:pPr algn="ctr" fontAlgn="b"/>
                      <a:r>
                        <a:rPr lang="en-US" sz="1600" b="1" u="none" strike="noStrike" dirty="0">
                          <a:effectLst/>
                          <a:latin typeface="+mn-lt"/>
                        </a:rPr>
                        <a:t>Forecasted</a:t>
                      </a:r>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CO" altLang="en-CO" sz="1600" b="1" u="none" strike="noStrike" dirty="0">
                          <a:effectLst/>
                          <a:latin typeface="+mn-lt"/>
                        </a:rPr>
                        <a:t>          2,513 </a:t>
                      </a:r>
                      <a:endParaRPr lang="en-CO" altLang="en-CO"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56534000"/>
                  </a:ext>
                </a:extLst>
              </a:tr>
              <a:tr h="350294">
                <a:tc gridSpan="5">
                  <a:txBody>
                    <a:bodyPr/>
                    <a:lstStyle/>
                    <a:p>
                      <a:pPr algn="ctr" fontAlgn="b"/>
                      <a:r>
                        <a:rPr lang="en-US" sz="1200" b="1" u="none" strike="noStrike" dirty="0">
                          <a:effectLst/>
                          <a:latin typeface="+mn-lt"/>
                        </a:rPr>
                        <a:t>Actual</a:t>
                      </a:r>
                      <a:endParaRPr lang="en-US"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CO" altLang="en-CO" sz="1200" b="1" u="none" strike="noStrike" dirty="0">
                          <a:effectLst/>
                          <a:latin typeface="+mn-lt"/>
                        </a:rPr>
                        <a:t>          2,000 </a:t>
                      </a:r>
                      <a:endParaRPr lang="en-CO" altLang="en-CO" sz="12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7020807"/>
                  </a:ext>
                </a:extLst>
              </a:tr>
            </a:tbl>
          </a:graphicData>
        </a:graphic>
      </p:graphicFrame>
      <p:pic>
        <p:nvPicPr>
          <p:cNvPr id="15" name="Picture 20">
            <a:extLst>
              <a:ext uri="{FF2B5EF4-FFF2-40B4-BE49-F238E27FC236}">
                <a16:creationId xmlns:a16="http://schemas.microsoft.com/office/drawing/2014/main" id="{6E3814AF-D61E-2966-5CD9-9C19F4E86293}"/>
              </a:ext>
            </a:extLst>
          </p:cNvPr>
          <p:cNvPicPr>
            <a:picLocks noChangeAspect="1"/>
          </p:cNvPicPr>
          <p:nvPr/>
        </p:nvPicPr>
        <p:blipFill>
          <a:blip r:embed="rId4"/>
          <a:stretch>
            <a:fillRect/>
          </a:stretch>
        </p:blipFill>
        <p:spPr>
          <a:xfrm>
            <a:off x="1612361" y="4877024"/>
            <a:ext cx="3514486" cy="453482"/>
          </a:xfrm>
          <a:prstGeom prst="rect">
            <a:avLst/>
          </a:prstGeom>
        </p:spPr>
      </p:pic>
      <p:pic>
        <p:nvPicPr>
          <p:cNvPr id="16" name="Picture 21">
            <a:extLst>
              <a:ext uri="{FF2B5EF4-FFF2-40B4-BE49-F238E27FC236}">
                <a16:creationId xmlns:a16="http://schemas.microsoft.com/office/drawing/2014/main" id="{466EABBA-CEC8-352B-C6D6-0A0591F060E0}"/>
              </a:ext>
            </a:extLst>
          </p:cNvPr>
          <p:cNvPicPr>
            <a:picLocks noChangeAspect="1"/>
          </p:cNvPicPr>
          <p:nvPr/>
        </p:nvPicPr>
        <p:blipFill>
          <a:blip r:embed="rId5">
            <a:clrChange>
              <a:clrFrom>
                <a:srgbClr val="FFFFFD"/>
              </a:clrFrom>
              <a:clrTo>
                <a:srgbClr val="FFFFFD">
                  <a:alpha val="0"/>
                </a:srgbClr>
              </a:clrTo>
            </a:clrChange>
          </a:blip>
          <a:stretch>
            <a:fillRect/>
          </a:stretch>
        </p:blipFill>
        <p:spPr>
          <a:xfrm>
            <a:off x="1443248" y="5294905"/>
            <a:ext cx="8830295" cy="1145552"/>
          </a:xfrm>
          <a:prstGeom prst="rect">
            <a:avLst/>
          </a:prstGeom>
        </p:spPr>
      </p:pic>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D7B46190-E089-3987-9BE5-9109E2420E1E}"/>
                  </a:ext>
                </a:extLst>
              </p:cNvPr>
              <p:cNvSpPr txBox="1"/>
              <p:nvPr/>
            </p:nvSpPr>
            <p:spPr>
              <a:xfrm>
                <a:off x="3354963" y="1525321"/>
                <a:ext cx="3375773" cy="41139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CO" sz="1800" b="0" i="0" smtClean="0">
                          <a:solidFill>
                            <a:schemeClr val="bg1"/>
                          </a:solidFill>
                          <a:latin typeface="Cambria Math" panose="02040503050406030204" pitchFamily="18" charset="0"/>
                        </a:rPr>
                        <m:t>=2</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d>
                        <m:dPr>
                          <m:ctrlPr>
                            <a:rPr lang="es-CO" sz="1800" i="1">
                              <a:solidFill>
                                <a:schemeClr val="bg1"/>
                              </a:solidFill>
                              <a:latin typeface="Cambria Math" panose="02040503050406030204" pitchFamily="18" charset="0"/>
                            </a:rPr>
                          </m:ctrlPr>
                        </m:dPr>
                        <m:e>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e>
                      </m:d>
                      <m:r>
                        <a:rPr lang="es-CO" sz="1800" b="0" i="1" smtClean="0">
                          <a:solidFill>
                            <a:schemeClr val="bg1"/>
                          </a:solidFill>
                          <a:latin typeface="Cambria Math" panose="02040503050406030204" pitchFamily="18" charset="0"/>
                        </a:rPr>
                        <m:t>+    </m:t>
                      </m:r>
                      <m:r>
                        <a:rPr lang="es-CO" i="1">
                          <a:solidFill>
                            <a:schemeClr val="bg1"/>
                          </a:solidFill>
                          <a:latin typeface="Cambria Math" panose="02040503050406030204" pitchFamily="18" charset="0"/>
                        </a:rPr>
                        <m:t>𝐹</m:t>
                      </m:r>
                      <m:d>
                        <m:dPr>
                          <m:ctrlPr>
                            <a:rPr lang="es-CO" i="1">
                              <a:solidFill>
                                <a:schemeClr val="bg1"/>
                              </a:solidFill>
                              <a:latin typeface="Cambria Math" panose="02040503050406030204" pitchFamily="18" charset="0"/>
                            </a:rPr>
                          </m:ctrlPr>
                        </m:dPr>
                        <m:e>
                          <m:sSub>
                            <m:sSubPr>
                              <m:ctrlPr>
                                <a:rPr lang="es-CO" i="1">
                                  <a:solidFill>
                                    <a:schemeClr val="bg1"/>
                                  </a:solidFill>
                                  <a:latin typeface="Cambria Math" panose="02040503050406030204" pitchFamily="18" charset="0"/>
                                </a:rPr>
                              </m:ctrlPr>
                            </m:sSubPr>
                            <m:e>
                              <m:r>
                                <a:rPr lang="es-CO" i="1">
                                  <a:solidFill>
                                    <a:schemeClr val="bg1"/>
                                  </a:solidFill>
                                  <a:latin typeface="Cambria Math" panose="02040503050406030204" pitchFamily="18" charset="0"/>
                                </a:rPr>
                                <m:t>𝑡</m:t>
                              </m:r>
                            </m:e>
                            <m:sub>
                              <m:r>
                                <a:rPr lang="es-CO" b="0" i="1" smtClean="0">
                                  <a:solidFill>
                                    <a:schemeClr val="bg1"/>
                                  </a:solidFill>
                                  <a:latin typeface="Cambria Math" panose="02040503050406030204" pitchFamily="18" charset="0"/>
                                </a:rPr>
                                <m:t>𝑗</m:t>
                              </m:r>
                            </m:sub>
                          </m:sSub>
                        </m:e>
                      </m:d>
                    </m:oMath>
                  </m:oMathPara>
                </a14:m>
                <a:endParaRPr lang="es-419" dirty="0">
                  <a:solidFill>
                    <a:schemeClr val="bg1"/>
                  </a:solidFill>
                </a:endParaRPr>
              </a:p>
            </p:txBody>
          </p:sp>
        </mc:Choice>
        <mc:Fallback xmlns="">
          <p:sp>
            <p:nvSpPr>
              <p:cNvPr id="17" name="CuadroTexto 16">
                <a:extLst>
                  <a:ext uri="{FF2B5EF4-FFF2-40B4-BE49-F238E27FC236}">
                    <a16:creationId xmlns:a16="http://schemas.microsoft.com/office/drawing/2014/main" id="{D7B46190-E089-3987-9BE5-9109E2420E1E}"/>
                  </a:ext>
                </a:extLst>
              </p:cNvPr>
              <p:cNvSpPr txBox="1">
                <a:spLocks noRot="1" noChangeAspect="1" noMove="1" noResize="1" noEditPoints="1" noAdjustHandles="1" noChangeArrowheads="1" noChangeShapeType="1" noTextEdit="1"/>
              </p:cNvSpPr>
              <p:nvPr/>
            </p:nvSpPr>
            <p:spPr>
              <a:xfrm>
                <a:off x="3354963" y="1525321"/>
                <a:ext cx="3375773" cy="411395"/>
              </a:xfrm>
              <a:prstGeom prst="rect">
                <a:avLst/>
              </a:prstGeom>
              <a:blipFill>
                <a:blip r:embed="rId6"/>
                <a:stretch>
                  <a:fillRect b="-7353"/>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C7F141CE-1F93-5259-A461-303690BAC12F}"/>
                  </a:ext>
                </a:extLst>
              </p:cNvPr>
              <p:cNvSpPr txBox="1"/>
              <p:nvPr/>
            </p:nvSpPr>
            <p:spPr>
              <a:xfrm>
                <a:off x="3895522" y="1354408"/>
                <a:ext cx="408765" cy="6923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s-ES" sz="1600" i="1" smtClean="0">
                              <a:solidFill>
                                <a:schemeClr val="bg1"/>
                              </a:solidFill>
                              <a:latin typeface="Cambria Math" panose="02040503050406030204" pitchFamily="18" charset="0"/>
                            </a:rPr>
                          </m:ctrlPr>
                        </m:naryPr>
                        <m:sub>
                          <m:r>
                            <m:rPr>
                              <m:brk m:alnAt="23"/>
                            </m:rPr>
                            <a:rPr lang="es-CO" sz="1600" i="1">
                              <a:solidFill>
                                <a:schemeClr val="bg1"/>
                              </a:solidFill>
                              <a:latin typeface="Cambria Math" panose="02040503050406030204" pitchFamily="18" charset="0"/>
                            </a:rPr>
                            <m:t>𝑖</m:t>
                          </m:r>
                          <m:r>
                            <a:rPr lang="es-CO" sz="1600" i="1">
                              <a:solidFill>
                                <a:schemeClr val="bg1"/>
                              </a:solidFill>
                              <a:latin typeface="Cambria Math" panose="02040503050406030204" pitchFamily="18" charset="0"/>
                            </a:rPr>
                            <m:t>=1</m:t>
                          </m:r>
                        </m:sub>
                        <m:sup>
                          <m:r>
                            <a:rPr lang="es-CO" sz="1600" b="0" i="1" smtClean="0">
                              <a:solidFill>
                                <a:schemeClr val="bg1"/>
                              </a:solidFill>
                              <a:latin typeface="Cambria Math" panose="02040503050406030204" pitchFamily="18" charset="0"/>
                            </a:rPr>
                            <m:t>𝑟</m:t>
                          </m:r>
                        </m:sup>
                        <m:e>
                          <m:r>
                            <a:rPr lang="es-CO" sz="1600" b="0" i="1" smtClean="0">
                              <a:solidFill>
                                <a:schemeClr val="bg1"/>
                              </a:solidFill>
                              <a:latin typeface="Cambria Math" panose="02040503050406030204" pitchFamily="18" charset="0"/>
                            </a:rPr>
                            <m:t> </m:t>
                          </m:r>
                        </m:e>
                      </m:nary>
                    </m:oMath>
                  </m:oMathPara>
                </a14:m>
                <a:endParaRPr lang="es-419" sz="1200" dirty="0">
                  <a:solidFill>
                    <a:schemeClr val="bg1"/>
                  </a:solidFill>
                </a:endParaRPr>
              </a:p>
            </p:txBody>
          </p:sp>
        </mc:Choice>
        <mc:Fallback xmlns="">
          <p:sp>
            <p:nvSpPr>
              <p:cNvPr id="18" name="CuadroTexto 17">
                <a:extLst>
                  <a:ext uri="{FF2B5EF4-FFF2-40B4-BE49-F238E27FC236}">
                    <a16:creationId xmlns:a16="http://schemas.microsoft.com/office/drawing/2014/main" id="{C7F141CE-1F93-5259-A461-303690BAC12F}"/>
                  </a:ext>
                </a:extLst>
              </p:cNvPr>
              <p:cNvSpPr txBox="1">
                <a:spLocks noRot="1" noChangeAspect="1" noMove="1" noResize="1" noEditPoints="1" noAdjustHandles="1" noChangeArrowheads="1" noChangeShapeType="1" noTextEdit="1"/>
              </p:cNvSpPr>
              <p:nvPr/>
            </p:nvSpPr>
            <p:spPr>
              <a:xfrm>
                <a:off x="3895522" y="1354408"/>
                <a:ext cx="408765" cy="692305"/>
              </a:xfrm>
              <a:prstGeom prst="rect">
                <a:avLst/>
              </a:prstGeom>
              <a:blipFill>
                <a:blip r:embed="rId7"/>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E5C51E0-E6CA-3C52-1610-D46E25C95C09}"/>
                  </a:ext>
                </a:extLst>
              </p:cNvPr>
              <p:cNvSpPr txBox="1"/>
              <p:nvPr/>
            </p:nvSpPr>
            <p:spPr>
              <a:xfrm>
                <a:off x="4901595" y="1372247"/>
                <a:ext cx="408765" cy="700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s-ES" sz="1600" i="1" smtClean="0">
                              <a:solidFill>
                                <a:schemeClr val="bg1"/>
                              </a:solidFill>
                              <a:latin typeface="Cambria Math" panose="02040503050406030204" pitchFamily="18" charset="0"/>
                            </a:rPr>
                          </m:ctrlPr>
                        </m:naryPr>
                        <m:sub>
                          <m:r>
                            <a:rPr lang="es-CO" sz="1600" b="0" i="1" smtClean="0">
                              <a:solidFill>
                                <a:schemeClr val="bg1"/>
                              </a:solidFill>
                              <a:latin typeface="Cambria Math" panose="02040503050406030204" pitchFamily="18" charset="0"/>
                            </a:rPr>
                            <m:t>𝑗</m:t>
                          </m:r>
                          <m:r>
                            <a:rPr lang="es-CO" sz="1600" i="1">
                              <a:solidFill>
                                <a:schemeClr val="bg1"/>
                              </a:solidFill>
                              <a:latin typeface="Cambria Math" panose="02040503050406030204" pitchFamily="18" charset="0"/>
                            </a:rPr>
                            <m:t>=1</m:t>
                          </m:r>
                        </m:sub>
                        <m:sup>
                          <m:r>
                            <a:rPr lang="es-CO" sz="1600" b="0" i="1" smtClean="0">
                              <a:solidFill>
                                <a:schemeClr val="bg1"/>
                              </a:solidFill>
                              <a:latin typeface="Cambria Math" panose="02040503050406030204" pitchFamily="18" charset="0"/>
                            </a:rPr>
                            <m:t>𝑠</m:t>
                          </m:r>
                        </m:sup>
                        <m:e>
                          <m:r>
                            <a:rPr lang="es-CO" sz="1600" b="0" i="1" smtClean="0">
                              <a:solidFill>
                                <a:schemeClr val="bg1"/>
                              </a:solidFill>
                              <a:latin typeface="Cambria Math" panose="02040503050406030204" pitchFamily="18" charset="0"/>
                            </a:rPr>
                            <m:t> </m:t>
                          </m:r>
                        </m:e>
                      </m:nary>
                    </m:oMath>
                  </m:oMathPara>
                </a14:m>
                <a:endParaRPr lang="es-419" sz="1200" dirty="0">
                  <a:solidFill>
                    <a:schemeClr val="bg1"/>
                  </a:solidFill>
                </a:endParaRPr>
              </a:p>
            </p:txBody>
          </p:sp>
        </mc:Choice>
        <mc:Fallback xmlns="">
          <p:sp>
            <p:nvSpPr>
              <p:cNvPr id="19" name="CuadroTexto 18">
                <a:extLst>
                  <a:ext uri="{FF2B5EF4-FFF2-40B4-BE49-F238E27FC236}">
                    <a16:creationId xmlns:a16="http://schemas.microsoft.com/office/drawing/2014/main" id="{FE5C51E0-E6CA-3C52-1610-D46E25C95C09}"/>
                  </a:ext>
                </a:extLst>
              </p:cNvPr>
              <p:cNvSpPr txBox="1">
                <a:spLocks noRot="1" noChangeAspect="1" noMove="1" noResize="1" noEditPoints="1" noAdjustHandles="1" noChangeArrowheads="1" noChangeShapeType="1" noTextEdit="1"/>
              </p:cNvSpPr>
              <p:nvPr/>
            </p:nvSpPr>
            <p:spPr>
              <a:xfrm>
                <a:off x="4901595" y="1372247"/>
                <a:ext cx="408765" cy="700063"/>
              </a:xfrm>
              <a:prstGeom prst="rect">
                <a:avLst/>
              </a:prstGeom>
              <a:blipFill>
                <a:blip r:embed="rId8"/>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52387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0CC62-E4BC-64F1-8086-1A96F01E4AA5}"/>
              </a:ext>
            </a:extLst>
          </p:cNvPr>
          <p:cNvSpPr>
            <a:spLocks noGrp="1"/>
          </p:cNvSpPr>
          <p:nvPr>
            <p:ph type="ctrTitle"/>
          </p:nvPr>
        </p:nvSpPr>
        <p:spPr/>
        <p:txBody>
          <a:bodyPr/>
          <a:lstStyle/>
          <a:p>
            <a:r>
              <a:rPr lang="es-CO" dirty="0"/>
              <a:t>Plan</a:t>
            </a:r>
            <a:endParaRPr lang="es-419" dirty="0"/>
          </a:p>
        </p:txBody>
      </p:sp>
      <p:sp>
        <p:nvSpPr>
          <p:cNvPr id="3" name="Subtítulo 2">
            <a:extLst>
              <a:ext uri="{FF2B5EF4-FFF2-40B4-BE49-F238E27FC236}">
                <a16:creationId xmlns:a16="http://schemas.microsoft.com/office/drawing/2014/main" id="{E6543844-FD76-3F69-6071-7F71CA36F816}"/>
              </a:ext>
            </a:extLst>
          </p:cNvPr>
          <p:cNvSpPr>
            <a:spLocks noGrp="1"/>
          </p:cNvSpPr>
          <p:nvPr>
            <p:ph type="subTitle" idx="1"/>
          </p:nvPr>
        </p:nvSpPr>
        <p:spPr/>
        <p:txBody>
          <a:bodyPr/>
          <a:lstStyle/>
          <a:p>
            <a:endParaRPr lang="es-419" dirty="0"/>
          </a:p>
        </p:txBody>
      </p:sp>
      <p:sp>
        <p:nvSpPr>
          <p:cNvPr id="4" name="Rectangle 5">
            <a:extLst>
              <a:ext uri="{FF2B5EF4-FFF2-40B4-BE49-F238E27FC236}">
                <a16:creationId xmlns:a16="http://schemas.microsoft.com/office/drawing/2014/main" id="{FE8CD41C-F287-700D-89A7-D3D2E731FAF9}"/>
              </a:ext>
            </a:extLst>
          </p:cNvPr>
          <p:cNvSpPr/>
          <p:nvPr/>
        </p:nvSpPr>
        <p:spPr>
          <a:xfrm>
            <a:off x="4776447" y="1429789"/>
            <a:ext cx="2639107" cy="93301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s-ES" dirty="0">
                <a:solidFill>
                  <a:schemeClr val="tx1"/>
                </a:solidFill>
              </a:rPr>
              <a:t>Crear un Modelo con los Datos Disponibles</a:t>
            </a:r>
            <a:endParaRPr lang="en-US" dirty="0">
              <a:solidFill>
                <a:schemeClr val="tx1"/>
              </a:solidFill>
            </a:endParaRPr>
          </a:p>
        </p:txBody>
      </p:sp>
      <p:sp>
        <p:nvSpPr>
          <p:cNvPr id="5" name="Diamond 7">
            <a:extLst>
              <a:ext uri="{FF2B5EF4-FFF2-40B4-BE49-F238E27FC236}">
                <a16:creationId xmlns:a16="http://schemas.microsoft.com/office/drawing/2014/main" id="{33E01337-EB68-EB7B-D04C-9283630C16AC}"/>
              </a:ext>
            </a:extLst>
          </p:cNvPr>
          <p:cNvSpPr/>
          <p:nvPr/>
        </p:nvSpPr>
        <p:spPr>
          <a:xfrm>
            <a:off x="4420583" y="3436070"/>
            <a:ext cx="3350834" cy="1439987"/>
          </a:xfrm>
          <a:prstGeom prst="diamon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¿Es </a:t>
            </a:r>
            <a:r>
              <a:rPr lang="en-US" dirty="0" err="1">
                <a:solidFill>
                  <a:schemeClr val="tx1"/>
                </a:solidFill>
              </a:rPr>
              <a:t>el</a:t>
            </a:r>
            <a:r>
              <a:rPr lang="en-US" dirty="0">
                <a:solidFill>
                  <a:schemeClr val="tx1"/>
                </a:solidFill>
              </a:rPr>
              <a:t> </a:t>
            </a:r>
            <a:r>
              <a:rPr lang="en-US" dirty="0" err="1">
                <a:solidFill>
                  <a:schemeClr val="tx1"/>
                </a:solidFill>
              </a:rPr>
              <a:t>Modelo</a:t>
            </a:r>
            <a:r>
              <a:rPr lang="en-US" dirty="0">
                <a:solidFill>
                  <a:schemeClr val="tx1"/>
                </a:solidFill>
              </a:rPr>
              <a:t> </a:t>
            </a:r>
            <a:r>
              <a:rPr lang="en-US" dirty="0" err="1">
                <a:solidFill>
                  <a:schemeClr val="tx1"/>
                </a:solidFill>
              </a:rPr>
              <a:t>Significativo</a:t>
            </a:r>
            <a:r>
              <a:rPr lang="en-US" dirty="0">
                <a:solidFill>
                  <a:schemeClr val="tx1"/>
                </a:solidFill>
              </a:rPr>
              <a:t>?</a:t>
            </a:r>
          </a:p>
        </p:txBody>
      </p:sp>
      <p:cxnSp>
        <p:nvCxnSpPr>
          <p:cNvPr id="6" name="Elbow Connector 9">
            <a:extLst>
              <a:ext uri="{FF2B5EF4-FFF2-40B4-BE49-F238E27FC236}">
                <a16:creationId xmlns:a16="http://schemas.microsoft.com/office/drawing/2014/main" id="{F20ED055-3601-2912-356E-7280D07F46D0}"/>
              </a:ext>
            </a:extLst>
          </p:cNvPr>
          <p:cNvCxnSpPr>
            <a:cxnSpLocks/>
            <a:stCxn id="4" idx="2"/>
            <a:endCxn id="5" idx="0"/>
          </p:cNvCxnSpPr>
          <p:nvPr/>
        </p:nvCxnSpPr>
        <p:spPr>
          <a:xfrm rot="5400000">
            <a:off x="5559366" y="2899435"/>
            <a:ext cx="1073270" cy="1"/>
          </a:xfrm>
          <a:prstGeom prst="bentConnector3">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13">
            <a:extLst>
              <a:ext uri="{FF2B5EF4-FFF2-40B4-BE49-F238E27FC236}">
                <a16:creationId xmlns:a16="http://schemas.microsoft.com/office/drawing/2014/main" id="{97040F6F-D30C-3CFD-25D5-486056208878}"/>
              </a:ext>
            </a:extLst>
          </p:cNvPr>
          <p:cNvSpPr/>
          <p:nvPr/>
        </p:nvSpPr>
        <p:spPr>
          <a:xfrm>
            <a:off x="7571390" y="5397211"/>
            <a:ext cx="2639107" cy="88729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err="1">
                <a:solidFill>
                  <a:schemeClr val="tx1"/>
                </a:solidFill>
              </a:rPr>
              <a:t>Pronóstico</a:t>
            </a:r>
            <a:r>
              <a:rPr lang="en-US" dirty="0">
                <a:solidFill>
                  <a:schemeClr val="tx1"/>
                </a:solidFill>
              </a:rPr>
              <a:t> de </a:t>
            </a:r>
            <a:r>
              <a:rPr lang="en-US" dirty="0" err="1">
                <a:solidFill>
                  <a:schemeClr val="tx1"/>
                </a:solidFill>
              </a:rPr>
              <a:t>Eventos</a:t>
            </a:r>
            <a:r>
              <a:rPr lang="en-US" dirty="0">
                <a:solidFill>
                  <a:schemeClr val="tx1"/>
                </a:solidFill>
              </a:rPr>
              <a:t> </a:t>
            </a:r>
            <a:r>
              <a:rPr lang="en-US" dirty="0" err="1">
                <a:solidFill>
                  <a:schemeClr val="tx1"/>
                </a:solidFill>
              </a:rPr>
              <a:t>usando</a:t>
            </a:r>
            <a:r>
              <a:rPr lang="en-US" dirty="0">
                <a:solidFill>
                  <a:schemeClr val="tx1"/>
                </a:solidFill>
              </a:rPr>
              <a:t> </a:t>
            </a:r>
            <a:r>
              <a:rPr lang="en-US" dirty="0" err="1">
                <a:solidFill>
                  <a:schemeClr val="tx1"/>
                </a:solidFill>
              </a:rPr>
              <a:t>el</a:t>
            </a:r>
            <a:r>
              <a:rPr lang="en-US" dirty="0">
                <a:solidFill>
                  <a:schemeClr val="tx1"/>
                </a:solidFill>
              </a:rPr>
              <a:t> </a:t>
            </a:r>
            <a:r>
              <a:rPr lang="en-US" dirty="0" err="1">
                <a:solidFill>
                  <a:schemeClr val="tx1"/>
                </a:solidFill>
              </a:rPr>
              <a:t>Modelo</a:t>
            </a:r>
            <a:endParaRPr lang="en-US" dirty="0">
              <a:solidFill>
                <a:schemeClr val="tx1"/>
              </a:solidFill>
            </a:endParaRPr>
          </a:p>
        </p:txBody>
      </p:sp>
      <p:cxnSp>
        <p:nvCxnSpPr>
          <p:cNvPr id="8" name="Elbow Connector 15">
            <a:extLst>
              <a:ext uri="{FF2B5EF4-FFF2-40B4-BE49-F238E27FC236}">
                <a16:creationId xmlns:a16="http://schemas.microsoft.com/office/drawing/2014/main" id="{85872A45-B984-299F-F3A1-9AA6B1689EF6}"/>
              </a:ext>
            </a:extLst>
          </p:cNvPr>
          <p:cNvCxnSpPr>
            <a:cxnSpLocks/>
            <a:stCxn id="5" idx="3"/>
            <a:endCxn id="7" idx="0"/>
          </p:cNvCxnSpPr>
          <p:nvPr/>
        </p:nvCxnSpPr>
        <p:spPr>
          <a:xfrm>
            <a:off x="7771417" y="4156064"/>
            <a:ext cx="1119527" cy="1241147"/>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19">
            <a:extLst>
              <a:ext uri="{FF2B5EF4-FFF2-40B4-BE49-F238E27FC236}">
                <a16:creationId xmlns:a16="http://schemas.microsoft.com/office/drawing/2014/main" id="{C4587C43-07B0-60AB-9996-FA7F763D6434}"/>
              </a:ext>
            </a:extLst>
          </p:cNvPr>
          <p:cNvSpPr/>
          <p:nvPr/>
        </p:nvSpPr>
        <p:spPr>
          <a:xfrm>
            <a:off x="1981503" y="5351494"/>
            <a:ext cx="2639107" cy="93301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err="1">
                <a:solidFill>
                  <a:schemeClr val="tx1"/>
                </a:solidFill>
              </a:rPr>
              <a:t>Inconsistencias</a:t>
            </a:r>
            <a:r>
              <a:rPr lang="en-US" dirty="0">
                <a:solidFill>
                  <a:schemeClr val="tx1"/>
                </a:solidFill>
              </a:rPr>
              <a:t> del </a:t>
            </a:r>
            <a:r>
              <a:rPr lang="en-US" dirty="0" err="1">
                <a:solidFill>
                  <a:schemeClr val="tx1"/>
                </a:solidFill>
              </a:rPr>
              <a:t>Estudio</a:t>
            </a:r>
            <a:endParaRPr lang="en-US" dirty="0">
              <a:solidFill>
                <a:schemeClr val="tx1"/>
              </a:solidFill>
            </a:endParaRPr>
          </a:p>
        </p:txBody>
      </p:sp>
      <p:cxnSp>
        <p:nvCxnSpPr>
          <p:cNvPr id="10" name="Elbow Connector 20">
            <a:extLst>
              <a:ext uri="{FF2B5EF4-FFF2-40B4-BE49-F238E27FC236}">
                <a16:creationId xmlns:a16="http://schemas.microsoft.com/office/drawing/2014/main" id="{DBC15EFF-B381-E4B0-5D48-56695FBEB4A9}"/>
              </a:ext>
            </a:extLst>
          </p:cNvPr>
          <p:cNvCxnSpPr>
            <a:cxnSpLocks/>
            <a:stCxn id="5" idx="1"/>
            <a:endCxn id="9" idx="0"/>
          </p:cNvCxnSpPr>
          <p:nvPr/>
        </p:nvCxnSpPr>
        <p:spPr>
          <a:xfrm rot="10800000" flipV="1">
            <a:off x="3301057" y="4156064"/>
            <a:ext cx="1119526" cy="1195430"/>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ight Arrow 24">
            <a:extLst>
              <a:ext uri="{FF2B5EF4-FFF2-40B4-BE49-F238E27FC236}">
                <a16:creationId xmlns:a16="http://schemas.microsoft.com/office/drawing/2014/main" id="{10D3DD86-E892-8B99-EE1D-06C66FDDE7F0}"/>
              </a:ext>
            </a:extLst>
          </p:cNvPr>
          <p:cNvSpPr/>
          <p:nvPr/>
        </p:nvSpPr>
        <p:spPr>
          <a:xfrm>
            <a:off x="6643289" y="5165933"/>
            <a:ext cx="851338" cy="462555"/>
          </a:xfrm>
          <a:prstGeom prst="rightArrow">
            <a:avLst/>
          </a:prstGeom>
          <a:solidFill>
            <a:srgbClr val="942978"/>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Tree>
    <p:extLst>
      <p:ext uri="{BB962C8B-B14F-4D97-AF65-F5344CB8AC3E}">
        <p14:creationId xmlns:p14="http://schemas.microsoft.com/office/powerpoint/2010/main" val="1517106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758B26-0938-5122-1FDA-DA7D882DAA0C}"/>
              </a:ext>
            </a:extLst>
          </p:cNvPr>
          <p:cNvSpPr/>
          <p:nvPr/>
        </p:nvSpPr>
        <p:spPr>
          <a:xfrm>
            <a:off x="0" y="1514475"/>
            <a:ext cx="12192000" cy="130333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mc:AlternateContent xmlns:mc="http://schemas.openxmlformats.org/markup-compatibility/2006" xmlns:a14="http://schemas.microsoft.com/office/drawing/2010/main">
        <mc:Choice Requires="a14">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p:txBody>
              <a:bodyPr/>
              <a:lstStyle/>
              <a:p>
                <a:pPr algn="ctr"/>
                <a:endParaRPr lang="es-ES" dirty="0"/>
              </a:p>
              <a:p>
                <a:pPr algn="ctr"/>
                <a:endParaRPr lang="es-ES" dirty="0"/>
              </a:p>
              <a:p>
                <a:pPr algn="ctr"/>
                <a:endParaRPr lang="es-ES" dirty="0"/>
              </a:p>
              <a:p>
                <a:pPr algn="ctr"/>
                <a:r>
                  <a:rPr lang="es-ES" dirty="0"/>
                  <a:t>La suma es sobre las unidades que no fallaron </a:t>
                </a:r>
              </a:p>
              <a:p>
                <a:pPr algn="ctr"/>
                <a:r>
                  <a:rPr lang="es-ES" dirty="0"/>
                  <a:t>(suspendidas) que están “en riesgo”.</a:t>
                </a:r>
              </a:p>
              <a:p>
                <a:pPr algn="ctr"/>
                <a:endParaRPr lang="es-ES" dirty="0"/>
              </a:p>
              <a:p>
                <a:pPr algn="ctr"/>
                <a14:m>
                  <m:oMath xmlns:m="http://schemas.openxmlformats.org/officeDocument/2006/math">
                    <m:r>
                      <a:rPr lang="es-CO" sz="2800" b="0" i="1" smtClean="0">
                        <a:latin typeface="Cambria Math" panose="02040503050406030204" pitchFamily="18" charset="0"/>
                      </a:rPr>
                      <m:t>𝑢</m:t>
                    </m:r>
                    <m:r>
                      <a:rPr lang="es-CO" sz="2800" b="0" i="1" smtClean="0">
                        <a:latin typeface="Cambria Math" panose="02040503050406030204" pitchFamily="18" charset="0"/>
                      </a:rPr>
                      <m:t>=</m:t>
                    </m:r>
                  </m:oMath>
                </a14:m>
                <a:r>
                  <a:rPr lang="es-ES" dirty="0"/>
                  <a:t> Los próximos 12 meses con tasa de uso = 83,3 horas por mes </a:t>
                </a:r>
              </a:p>
              <a:p>
                <a:pPr algn="ctr"/>
                <a:r>
                  <a:rPr lang="es-ES" dirty="0"/>
                  <a:t>(1000 h/año) y 18 unidades en riesgo?</a:t>
                </a:r>
              </a:p>
              <a:p>
                <a:endParaRPr lang="es-ES" dirty="0"/>
              </a:p>
            </p:txBody>
          </p:sp>
        </mc:Choice>
        <mc:Fallback xmlns="">
          <p:sp>
            <p:nvSpPr>
              <p:cNvPr id="5" name="Subtítulo 4">
                <a:extLst>
                  <a:ext uri="{FF2B5EF4-FFF2-40B4-BE49-F238E27FC236}">
                    <a16:creationId xmlns:a16="http://schemas.microsoft.com/office/drawing/2014/main" id="{401C6EF1-B99A-504B-675E-F823C3F98D13}"/>
                  </a:ext>
                </a:extLst>
              </p:cNvPr>
              <p:cNvSpPr>
                <a:spLocks noGrp="1" noRot="1" noChangeAspect="1" noMove="1" noResize="1" noEditPoints="1" noAdjustHandles="1" noChangeArrowheads="1" noChangeShapeType="1" noTextEdit="1"/>
              </p:cNvSpPr>
              <p:nvPr>
                <p:ph type="subTitle" idx="1"/>
              </p:nvPr>
            </p:nvSpPr>
            <p:spPr>
              <a:blipFill>
                <a:blip r:embed="rId3"/>
                <a:stretch>
                  <a:fillRect/>
                </a:stretch>
              </a:blipFill>
            </p:spPr>
            <p:txBody>
              <a:bodyPr/>
              <a:lstStyle/>
              <a:p>
                <a:r>
                  <a:rPr lang="es-419">
                    <a:noFill/>
                  </a:rPr>
                  <a:t> </a:t>
                </a:r>
              </a:p>
            </p:txBody>
          </p:sp>
        </mc:Fallback>
      </mc:AlternateContent>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Fallas esperadas   </a:t>
            </a:r>
            <a:r>
              <a:rPr lang="es-ES" sz="2800" dirty="0">
                <a:solidFill>
                  <a:schemeClr val="accent6">
                    <a:lumMod val="75000"/>
                  </a:schemeClr>
                </a:solidFill>
              </a:rPr>
              <a:t>Cuando</a:t>
            </a:r>
            <a:endParaRPr lang="es-MX" dirty="0">
              <a:solidFill>
                <a:schemeClr val="accent6">
                  <a:lumMod val="75000"/>
                </a:schemeClr>
              </a:solidFill>
            </a:endParaRPr>
          </a:p>
        </p:txBody>
      </p:sp>
      <p:grpSp>
        <p:nvGrpSpPr>
          <p:cNvPr id="7" name="Grupo 6">
            <a:extLst>
              <a:ext uri="{FF2B5EF4-FFF2-40B4-BE49-F238E27FC236}">
                <a16:creationId xmlns:a16="http://schemas.microsoft.com/office/drawing/2014/main" id="{BB6926F3-165E-257E-C86B-3699A18213F5}"/>
              </a:ext>
            </a:extLst>
          </p:cNvPr>
          <p:cNvGrpSpPr/>
          <p:nvPr/>
        </p:nvGrpSpPr>
        <p:grpSpPr>
          <a:xfrm>
            <a:off x="329938" y="1723018"/>
            <a:ext cx="11545149" cy="1094787"/>
            <a:chOff x="227013" y="3235222"/>
            <a:chExt cx="6094428" cy="1094787"/>
          </a:xfrm>
        </p:grpSpPr>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0BE1038-3365-ECB5-CA82-B6CD448F671D}"/>
                    </a:ext>
                  </a:extLst>
                </p:cNvPr>
                <p:cNvSpPr txBox="1"/>
                <p:nvPr/>
              </p:nvSpPr>
              <p:spPr>
                <a:xfrm>
                  <a:off x="227013" y="3331531"/>
                  <a:ext cx="6094428" cy="889795"/>
                </a:xfrm>
                <a:prstGeom prst="rect">
                  <a:avLst/>
                </a:prstGeom>
                <a:noFill/>
              </p:spPr>
              <p:txBody>
                <a:bodyPr wrap="square">
                  <a:spAutoFit/>
                </a:bodyPr>
                <a:lstStyle/>
                <a:p>
                  <a:pPr algn="ctr"/>
                  <a:r>
                    <a:rPr lang="es-ES" sz="2800" b="1" dirty="0"/>
                    <a:t>Fallas Esperadas </a:t>
                  </a:r>
                  <a14:m>
                    <m:oMath xmlns:m="http://schemas.openxmlformats.org/officeDocument/2006/math">
                      <m:r>
                        <a:rPr lang="es-CO" sz="3200" b="1" i="0" smtClean="0">
                          <a:latin typeface="Cambria Math" panose="02040503050406030204" pitchFamily="18" charset="0"/>
                        </a:rPr>
                        <m:t>=</m:t>
                      </m:r>
                      <m:r>
                        <a:rPr lang="es-CO" sz="3200" b="1" i="1" smtClean="0">
                          <a:latin typeface="Cambria Math" panose="02040503050406030204" pitchFamily="18" charset="0"/>
                        </a:rPr>
                        <m:t>        </m:t>
                      </m:r>
                      <m:d>
                        <m:dPr>
                          <m:begChr m:val="["/>
                          <m:endChr m:val="]"/>
                          <m:ctrlPr>
                            <a:rPr lang="es-CO" sz="3200" b="1" i="1" smtClean="0">
                              <a:latin typeface="Cambria Math" panose="02040503050406030204" pitchFamily="18" charset="0"/>
                            </a:rPr>
                          </m:ctrlPr>
                        </m:dPr>
                        <m:e>
                          <m:f>
                            <m:fPr>
                              <m:ctrlPr>
                                <a:rPr lang="es-CO" sz="3200" b="1" i="1" smtClean="0">
                                  <a:latin typeface="Cambria Math" panose="02040503050406030204" pitchFamily="18" charset="0"/>
                                </a:rPr>
                              </m:ctrlPr>
                            </m:fPr>
                            <m:num>
                              <m:r>
                                <a:rPr lang="es-CO" sz="3200" b="1" i="1" smtClean="0">
                                  <a:latin typeface="Cambria Math" panose="02040503050406030204" pitchFamily="18" charset="0"/>
                                </a:rPr>
                                <m:t>𝑭</m:t>
                              </m:r>
                              <m:d>
                                <m:dPr>
                                  <m:ctrlPr>
                                    <a:rPr lang="es-CO" sz="3200" b="1" i="1" smtClean="0">
                                      <a:latin typeface="Cambria Math" panose="02040503050406030204" pitchFamily="18" charset="0"/>
                                    </a:rPr>
                                  </m:ctrlPr>
                                </m:dPr>
                                <m:e>
                                  <m:r>
                                    <a:rPr lang="es-CO" sz="3200" b="1" i="1" smtClean="0">
                                      <a:latin typeface="Cambria Math" panose="02040503050406030204" pitchFamily="18" charset="0"/>
                                    </a:rPr>
                                    <m:t>𝒕</m:t>
                                  </m:r>
                                  <m:r>
                                    <a:rPr lang="es-CO" sz="3200" b="1" i="1" smtClean="0">
                                      <a:latin typeface="Cambria Math" panose="02040503050406030204" pitchFamily="18" charset="0"/>
                                    </a:rPr>
                                    <m:t>+</m:t>
                                  </m:r>
                                  <m:r>
                                    <a:rPr lang="es-CO" sz="3200" b="1" i="1" smtClean="0">
                                      <a:latin typeface="Cambria Math" panose="02040503050406030204" pitchFamily="18" charset="0"/>
                                    </a:rPr>
                                    <m:t>𝒖</m:t>
                                  </m:r>
                                </m:e>
                              </m:d>
                              <m:r>
                                <a:rPr lang="es-CO" sz="3200" b="1" i="1" smtClean="0">
                                  <a:latin typeface="Cambria Math" panose="02040503050406030204" pitchFamily="18" charset="0"/>
                                </a:rPr>
                                <m:t>−</m:t>
                              </m:r>
                              <m:r>
                                <a:rPr lang="es-CO" sz="3200" b="1" i="1" smtClean="0">
                                  <a:latin typeface="Cambria Math" panose="02040503050406030204" pitchFamily="18" charset="0"/>
                                </a:rPr>
                                <m:t>𝑭</m:t>
                              </m:r>
                              <m:r>
                                <a:rPr lang="es-CO" sz="3200" b="1" i="1" smtClean="0">
                                  <a:latin typeface="Cambria Math" panose="02040503050406030204" pitchFamily="18" charset="0"/>
                                </a:rPr>
                                <m:t>(</m:t>
                              </m:r>
                              <m:r>
                                <a:rPr lang="es-CO" sz="3200" b="1" i="1" smtClean="0">
                                  <a:latin typeface="Cambria Math" panose="02040503050406030204" pitchFamily="18" charset="0"/>
                                </a:rPr>
                                <m:t>𝒕</m:t>
                              </m:r>
                              <m:r>
                                <a:rPr lang="es-CO" sz="3200" b="1" i="1" smtClean="0">
                                  <a:latin typeface="Cambria Math" panose="02040503050406030204" pitchFamily="18" charset="0"/>
                                </a:rPr>
                                <m:t>)</m:t>
                              </m:r>
                            </m:num>
                            <m:den>
                              <m:r>
                                <a:rPr lang="es-CO" sz="3200" b="1" i="1" smtClean="0">
                                  <a:latin typeface="Cambria Math" panose="02040503050406030204" pitchFamily="18" charset="0"/>
                                </a:rPr>
                                <m:t>𝟏</m:t>
                              </m:r>
                              <m:r>
                                <a:rPr lang="es-CO" sz="3200" b="1" i="1" smtClean="0">
                                  <a:latin typeface="Cambria Math" panose="02040503050406030204" pitchFamily="18" charset="0"/>
                                </a:rPr>
                                <m:t>−</m:t>
                              </m:r>
                              <m:r>
                                <a:rPr lang="es-CO" sz="3200" b="1" i="1" smtClean="0">
                                  <a:latin typeface="Cambria Math" panose="02040503050406030204" pitchFamily="18" charset="0"/>
                                </a:rPr>
                                <m:t>𝑭</m:t>
                              </m:r>
                              <m:r>
                                <a:rPr lang="es-CO" sz="3200" b="1" i="1" smtClean="0">
                                  <a:latin typeface="Cambria Math" panose="02040503050406030204" pitchFamily="18" charset="0"/>
                                </a:rPr>
                                <m:t>(</m:t>
                              </m:r>
                              <m:r>
                                <a:rPr lang="es-CO" sz="3200" b="1" i="1" smtClean="0">
                                  <a:latin typeface="Cambria Math" panose="02040503050406030204" pitchFamily="18" charset="0"/>
                                </a:rPr>
                                <m:t>𝒕</m:t>
                              </m:r>
                              <m:r>
                                <a:rPr lang="es-CO" sz="3200" b="1" i="1" smtClean="0">
                                  <a:latin typeface="Cambria Math" panose="02040503050406030204" pitchFamily="18" charset="0"/>
                                </a:rPr>
                                <m:t>)</m:t>
                              </m:r>
                            </m:den>
                          </m:f>
                        </m:e>
                      </m:d>
                    </m:oMath>
                  </a14:m>
                  <a:endParaRPr lang="es-ES" sz="2800" b="1" dirty="0"/>
                </a:p>
              </p:txBody>
            </p:sp>
          </mc:Choice>
          <mc:Fallback xmlns="">
            <p:sp>
              <p:nvSpPr>
                <p:cNvPr id="6" name="CuadroTexto 5">
                  <a:extLst>
                    <a:ext uri="{FF2B5EF4-FFF2-40B4-BE49-F238E27FC236}">
                      <a16:creationId xmlns:a16="http://schemas.microsoft.com/office/drawing/2014/main" id="{00BE1038-3365-ECB5-CA82-B6CD448F671D}"/>
                    </a:ext>
                  </a:extLst>
                </p:cNvPr>
                <p:cNvSpPr txBox="1">
                  <a:spLocks noRot="1" noChangeAspect="1" noMove="1" noResize="1" noEditPoints="1" noAdjustHandles="1" noChangeArrowheads="1" noChangeShapeType="1" noTextEdit="1"/>
                </p:cNvSpPr>
                <p:nvPr/>
              </p:nvSpPr>
              <p:spPr>
                <a:xfrm>
                  <a:off x="227013" y="3331531"/>
                  <a:ext cx="6094428" cy="889795"/>
                </a:xfrm>
                <a:prstGeom prst="rect">
                  <a:avLst/>
                </a:prstGeom>
                <a:blipFill>
                  <a:blip r:embed="rId4"/>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BB7F5269-6C4D-04C2-D7F1-D08C60C71575}"/>
                    </a:ext>
                  </a:extLst>
                </p:cNvPr>
                <p:cNvSpPr txBox="1"/>
                <p:nvPr/>
              </p:nvSpPr>
              <p:spPr>
                <a:xfrm>
                  <a:off x="3397407" y="3235222"/>
                  <a:ext cx="322838" cy="1094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s-ES" sz="2400" b="1" i="1" smtClean="0">
                                <a:latin typeface="Cambria Math" panose="02040503050406030204" pitchFamily="18" charset="0"/>
                              </a:rPr>
                            </m:ctrlPr>
                          </m:naryPr>
                          <m:sub>
                            <m:r>
                              <a:rPr lang="es-CO" sz="2400" b="1" i="1" smtClean="0">
                                <a:latin typeface="Cambria Math" panose="02040503050406030204" pitchFamily="18" charset="0"/>
                              </a:rPr>
                              <m:t>𝒋</m:t>
                            </m:r>
                            <m:r>
                              <a:rPr lang="es-CO" sz="2400" b="1" i="1">
                                <a:latin typeface="Cambria Math" panose="02040503050406030204" pitchFamily="18" charset="0"/>
                              </a:rPr>
                              <m:t>=</m:t>
                            </m:r>
                            <m:r>
                              <a:rPr lang="es-CO" sz="2400" b="1" i="1">
                                <a:latin typeface="Cambria Math" panose="02040503050406030204" pitchFamily="18" charset="0"/>
                              </a:rPr>
                              <m:t>𝟏</m:t>
                            </m:r>
                          </m:sub>
                          <m:sup>
                            <m:r>
                              <a:rPr lang="es-CO" sz="2400" b="1" i="1" smtClean="0">
                                <a:latin typeface="Cambria Math" panose="02040503050406030204" pitchFamily="18" charset="0"/>
                              </a:rPr>
                              <m:t>𝑺</m:t>
                            </m:r>
                          </m:sup>
                          <m:e>
                            <m:r>
                              <a:rPr lang="es-CO" sz="2400" b="1" i="1" smtClean="0">
                                <a:latin typeface="Cambria Math" panose="02040503050406030204" pitchFamily="18" charset="0"/>
                              </a:rPr>
                              <m:t> </m:t>
                            </m:r>
                          </m:e>
                        </m:nary>
                      </m:oMath>
                    </m:oMathPara>
                  </a14:m>
                  <a:endParaRPr lang="es-419" b="1" dirty="0"/>
                </a:p>
              </p:txBody>
            </p:sp>
          </mc:Choice>
          <mc:Fallback xmlns="">
            <p:sp>
              <p:nvSpPr>
                <p:cNvPr id="3" name="CuadroTexto 2">
                  <a:extLst>
                    <a:ext uri="{FF2B5EF4-FFF2-40B4-BE49-F238E27FC236}">
                      <a16:creationId xmlns:a16="http://schemas.microsoft.com/office/drawing/2014/main" id="{BB7F5269-6C4D-04C2-D7F1-D08C60C71575}"/>
                    </a:ext>
                  </a:extLst>
                </p:cNvPr>
                <p:cNvSpPr txBox="1">
                  <a:spLocks noRot="1" noChangeAspect="1" noMove="1" noResize="1" noEditPoints="1" noAdjustHandles="1" noChangeArrowheads="1" noChangeShapeType="1" noTextEdit="1"/>
                </p:cNvSpPr>
                <p:nvPr/>
              </p:nvSpPr>
              <p:spPr>
                <a:xfrm>
                  <a:off x="3397407" y="3235222"/>
                  <a:ext cx="322838" cy="1094787"/>
                </a:xfrm>
                <a:prstGeom prst="rect">
                  <a:avLst/>
                </a:prstGeom>
                <a:blipFill>
                  <a:blip r:embed="rId5"/>
                  <a:stretch>
                    <a:fillRect/>
                  </a:stretch>
                </a:blipFill>
              </p:spPr>
              <p:txBody>
                <a:bodyPr/>
                <a:lstStyle/>
                <a:p>
                  <a:r>
                    <a:rPr lang="es-419">
                      <a:noFill/>
                    </a:rPr>
                    <a:t> </a:t>
                  </a:r>
                </a:p>
              </p:txBody>
            </p:sp>
          </mc:Fallback>
        </mc:AlternateContent>
      </p:grpSp>
      <p:sp>
        <p:nvSpPr>
          <p:cNvPr id="8" name="CuadroTexto 7">
            <a:extLst>
              <a:ext uri="{FF2B5EF4-FFF2-40B4-BE49-F238E27FC236}">
                <a16:creationId xmlns:a16="http://schemas.microsoft.com/office/drawing/2014/main" id="{A94C40EA-33FB-98BD-3191-A1060F019019}"/>
              </a:ext>
            </a:extLst>
          </p:cNvPr>
          <p:cNvSpPr txBox="1"/>
          <p:nvPr/>
        </p:nvSpPr>
        <p:spPr>
          <a:xfrm>
            <a:off x="6256256" y="302991"/>
            <a:ext cx="4707715" cy="954107"/>
          </a:xfrm>
          <a:prstGeom prst="rect">
            <a:avLst/>
          </a:prstGeom>
          <a:noFill/>
        </p:spPr>
        <p:txBody>
          <a:bodyPr wrap="square">
            <a:spAutoFit/>
          </a:bodyPr>
          <a:lstStyle/>
          <a:p>
            <a:r>
              <a:rPr lang="es-ES" sz="2800" b="1" dirty="0">
                <a:solidFill>
                  <a:schemeClr val="accent6">
                    <a:lumMod val="75000"/>
                  </a:schemeClr>
                </a:solidFill>
                <a:latin typeface="+mj-lt"/>
                <a:ea typeface="+mj-ea"/>
                <a:cs typeface="+mj-cs"/>
              </a:rPr>
              <a:t>No se reemplazan las unidades defectuosas</a:t>
            </a:r>
            <a:endParaRPr lang="es-419" sz="2800" b="1"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1244775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2DDC9611-FC99-906A-30CC-47B817A86979}"/>
                  </a:ext>
                </a:extLst>
              </p:cNvPr>
              <p:cNvSpPr txBox="1"/>
              <p:nvPr/>
            </p:nvSpPr>
            <p:spPr>
              <a:xfrm>
                <a:off x="3839438" y="4731465"/>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0" i="0" smtClean="0">
                          <a:solidFill>
                            <a:schemeClr val="bg1"/>
                          </a:solidFill>
                          <a:latin typeface="Cambria Math" panose="02040503050406030204" pitchFamily="18" charset="0"/>
                        </a:rPr>
                        <m:t>=</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r>
                        <a:rPr lang="es-CO" sz="1800" i="1">
                          <a:solidFill>
                            <a:schemeClr val="bg1"/>
                          </a:solidFill>
                          <a:latin typeface="Cambria Math" panose="02040503050406030204" pitchFamily="18" charset="0"/>
                        </a:rPr>
                        <m:t>(</m:t>
                      </m:r>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r>
                        <a:rPr lang="es-CO" sz="1800" i="1">
                          <a:solidFill>
                            <a:schemeClr val="bg1"/>
                          </a:solidFill>
                          <a:latin typeface="Cambria Math" panose="02040503050406030204" pitchFamily="18" charset="0"/>
                        </a:rPr>
                        <m:t>)</m:t>
                      </m:r>
                    </m:oMath>
                  </m:oMathPara>
                </a14:m>
                <a:endParaRPr lang="es-419" dirty="0">
                  <a:solidFill>
                    <a:schemeClr val="bg1"/>
                  </a:solidFill>
                </a:endParaRPr>
              </a:p>
            </p:txBody>
          </p:sp>
        </mc:Choice>
        <mc:Fallback xmlns="">
          <p:sp>
            <p:nvSpPr>
              <p:cNvPr id="12" name="CuadroTexto 11">
                <a:extLst>
                  <a:ext uri="{FF2B5EF4-FFF2-40B4-BE49-F238E27FC236}">
                    <a16:creationId xmlns:a16="http://schemas.microsoft.com/office/drawing/2014/main" id="{2DDC9611-FC99-906A-30CC-47B817A86979}"/>
                  </a:ext>
                </a:extLst>
              </p:cNvPr>
              <p:cNvSpPr txBox="1">
                <a:spLocks noRot="1" noChangeAspect="1" noMove="1" noResize="1" noEditPoints="1" noAdjustHandles="1" noChangeArrowheads="1" noChangeShapeType="1" noTextEdit="1"/>
              </p:cNvSpPr>
              <p:nvPr/>
            </p:nvSpPr>
            <p:spPr>
              <a:xfrm>
                <a:off x="3839438" y="4731465"/>
                <a:ext cx="6094428" cy="369332"/>
              </a:xfrm>
              <a:prstGeom prst="rect">
                <a:avLst/>
              </a:prstGeom>
              <a:blipFill>
                <a:blip r:embed="rId2"/>
                <a:stretch>
                  <a:fillRect b="-14754"/>
                </a:stretch>
              </a:blipFill>
            </p:spPr>
            <p:txBody>
              <a:bodyPr/>
              <a:lstStyle/>
              <a:p>
                <a:r>
                  <a:rPr lang="es-419">
                    <a:noFill/>
                  </a:rPr>
                  <a:t> </a:t>
                </a:r>
              </a:p>
            </p:txBody>
          </p:sp>
        </mc:Fallback>
      </mc:AlternateContent>
      <p:sp>
        <p:nvSpPr>
          <p:cNvPr id="10" name="Subtítulo 2">
            <a:extLst>
              <a:ext uri="{FF2B5EF4-FFF2-40B4-BE49-F238E27FC236}">
                <a16:creationId xmlns:a16="http://schemas.microsoft.com/office/drawing/2014/main" id="{05712829-375C-49C4-7DDB-8486EF3BA302}"/>
              </a:ext>
            </a:extLst>
          </p:cNvPr>
          <p:cNvSpPr txBox="1">
            <a:spLocks/>
          </p:cNvSpPr>
          <p:nvPr/>
        </p:nvSpPr>
        <p:spPr>
          <a:xfrm>
            <a:off x="9163778" y="838986"/>
            <a:ext cx="2689200" cy="5288437"/>
          </a:xfrm>
          <a:prstGeom prst="rect">
            <a:avLst/>
          </a:prstGeom>
          <a:solidFill>
            <a:srgbClr val="94297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 sz="1100" b="1" dirty="0">
              <a:solidFill>
                <a:schemeClr val="bg1"/>
              </a:solidFill>
            </a:endParaRPr>
          </a:p>
          <a:p>
            <a:pPr algn="ctr"/>
            <a:endParaRPr lang="es-ES" b="1" dirty="0">
              <a:solidFill>
                <a:schemeClr val="bg1"/>
              </a:solidFill>
            </a:endParaRPr>
          </a:p>
          <a:p>
            <a:pPr algn="ctr"/>
            <a:r>
              <a:rPr lang="es-ES" b="1" dirty="0">
                <a:solidFill>
                  <a:schemeClr val="bg1"/>
                </a:solidFill>
              </a:rPr>
              <a:t>Pronóstico de fallas de 12 meses</a:t>
            </a:r>
          </a:p>
          <a:p>
            <a:pPr algn="ctr"/>
            <a:endParaRPr lang="es-ES" b="1" dirty="0">
              <a:solidFill>
                <a:schemeClr val="bg1"/>
              </a:solidFill>
            </a:endParaRPr>
          </a:p>
          <a:p>
            <a:pPr algn="ctr"/>
            <a:r>
              <a:rPr lang="es-ES" b="1" dirty="0">
                <a:solidFill>
                  <a:schemeClr val="bg1"/>
                </a:solidFill>
              </a:rPr>
              <a:t>18 bombas en riesgo</a:t>
            </a:r>
          </a:p>
          <a:p>
            <a:pPr algn="ctr"/>
            <a:endParaRPr lang="es-ES" b="1" dirty="0">
              <a:solidFill>
                <a:schemeClr val="bg1"/>
              </a:solidFill>
            </a:endParaRPr>
          </a:p>
          <a:p>
            <a:pPr algn="ctr"/>
            <a:r>
              <a:rPr lang="es-ES" b="1" dirty="0">
                <a:solidFill>
                  <a:schemeClr val="bg1"/>
                </a:solidFill>
              </a:rPr>
              <a:t>1000 horas de uso</a:t>
            </a:r>
            <a:endParaRPr lang="fr-FR" b="1" dirty="0">
              <a:solidFill>
                <a:schemeClr val="bg1"/>
              </a:solidFill>
            </a:endParaRPr>
          </a:p>
        </p:txBody>
      </p:sp>
      <p:sp>
        <p:nvSpPr>
          <p:cNvPr id="9" name="Text Placeholder 8">
            <a:extLst>
              <a:ext uri="{FF2B5EF4-FFF2-40B4-BE49-F238E27FC236}">
                <a16:creationId xmlns:a16="http://schemas.microsoft.com/office/drawing/2014/main" id="{12D7498B-9A1D-6E42-11C9-FCDE554642D3}"/>
              </a:ext>
            </a:extLst>
          </p:cNvPr>
          <p:cNvSpPr txBox="1">
            <a:spLocks/>
          </p:cNvSpPr>
          <p:nvPr/>
        </p:nvSpPr>
        <p:spPr>
          <a:xfrm>
            <a:off x="387358" y="5442016"/>
            <a:ext cx="8392885" cy="502889"/>
          </a:xfrm>
          <a:prstGeom prst="rect">
            <a:avLst/>
          </a:prstGeom>
          <a:noFill/>
          <a:ln w="3175">
            <a:noFill/>
          </a:ln>
        </p:spPr>
        <p:txBody>
          <a:bodyPr lIns="0" tIns="0" rIns="0" bIns="0" numCol="1" anchor="ctr"/>
          <a:lstStyle>
            <a:lvl1pPr marL="0" indent="0" algn="l" defTabSz="457200" rtl="0" eaLnBrk="1" latinLnBrk="0" hangingPunct="1">
              <a:lnSpc>
                <a:spcPct val="100000"/>
              </a:lnSpc>
              <a:spcBef>
                <a:spcPts val="1100"/>
              </a:spcBef>
              <a:buFont typeface="Arial"/>
              <a:buNone/>
              <a:defRPr sz="1400" kern="1200">
                <a:solidFill>
                  <a:schemeClr val="tx1"/>
                </a:solidFill>
                <a:latin typeface="Arial"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380985" rtl="0" eaLnBrk="1" latinLnBrk="0" hangingPunct="1">
              <a:lnSpc>
                <a:spcPct val="100000"/>
              </a:lnSpc>
              <a:spcBef>
                <a:spcPts val="0"/>
              </a:spcBef>
              <a:spcAft>
                <a:spcPts val="0"/>
              </a:spcAft>
              <a:buClrTx/>
              <a:buSzTx/>
              <a:buFont typeface="Arial"/>
              <a:buNone/>
              <a:tabLst/>
              <a:defRPr/>
            </a:pPr>
            <a:r>
              <a:rPr kumimoji="0" lang="en-US" sz="2400" i="0" u="none" strike="noStrike" kern="1200" cap="none" spc="0" normalizeH="0" baseline="0" noProof="0" dirty="0" err="1">
                <a:ln>
                  <a:noFill/>
                </a:ln>
                <a:solidFill>
                  <a:schemeClr val="tx2"/>
                </a:solidFill>
                <a:effectLst/>
                <a:uLnTx/>
                <a:uFillTx/>
                <a:latin typeface="+mn-lt"/>
                <a:cs typeface="Arial"/>
              </a:rPr>
              <a:t>Pronóstico</a:t>
            </a:r>
            <a:r>
              <a:rPr kumimoji="0" lang="en-US" sz="2400" i="0" u="none" strike="noStrike" kern="1200" cap="none" spc="0" normalizeH="0" baseline="0" noProof="0" dirty="0">
                <a:ln>
                  <a:noFill/>
                </a:ln>
                <a:solidFill>
                  <a:schemeClr val="tx2"/>
                </a:solidFill>
                <a:effectLst/>
                <a:uLnTx/>
                <a:uFillTx/>
                <a:latin typeface="+mn-lt"/>
                <a:cs typeface="Arial"/>
              </a:rPr>
              <a:t> de 12 meses = Sum [(a-b)/(1-b) x N] = 2.30</a:t>
            </a:r>
          </a:p>
        </p:txBody>
      </p:sp>
      <p:graphicFrame>
        <p:nvGraphicFramePr>
          <p:cNvPr id="14" name="Table 17">
            <a:extLst>
              <a:ext uri="{FF2B5EF4-FFF2-40B4-BE49-F238E27FC236}">
                <a16:creationId xmlns:a16="http://schemas.microsoft.com/office/drawing/2014/main" id="{F94495EB-785E-7E62-8184-76218A0D8A1D}"/>
              </a:ext>
            </a:extLst>
          </p:cNvPr>
          <p:cNvGraphicFramePr>
            <a:graphicFrameLocks noGrp="1"/>
          </p:cNvGraphicFramePr>
          <p:nvPr>
            <p:extLst>
              <p:ext uri="{D42A27DB-BD31-4B8C-83A1-F6EECF244321}">
                <p14:modId xmlns:p14="http://schemas.microsoft.com/office/powerpoint/2010/main" val="3868834652"/>
              </p:ext>
            </p:extLst>
          </p:nvPr>
        </p:nvGraphicFramePr>
        <p:xfrm>
          <a:off x="387358" y="1531778"/>
          <a:ext cx="8392886" cy="3187921"/>
        </p:xfrm>
        <a:graphic>
          <a:graphicData uri="http://schemas.openxmlformats.org/drawingml/2006/table">
            <a:tbl>
              <a:tblPr firstRow="1" firstCol="1" bandRow="1" bandCol="1">
                <a:tableStyleId>{7E9639D4-E3E2-4D34-9284-5A2195B3D0D7}</a:tableStyleId>
              </a:tblPr>
              <a:tblGrid>
                <a:gridCol w="683194">
                  <a:extLst>
                    <a:ext uri="{9D8B030D-6E8A-4147-A177-3AD203B41FA5}">
                      <a16:colId xmlns:a16="http://schemas.microsoft.com/office/drawing/2014/main" val="161508837"/>
                    </a:ext>
                  </a:extLst>
                </a:gridCol>
                <a:gridCol w="1303047">
                  <a:extLst>
                    <a:ext uri="{9D8B030D-6E8A-4147-A177-3AD203B41FA5}">
                      <a16:colId xmlns:a16="http://schemas.microsoft.com/office/drawing/2014/main" val="4159424821"/>
                    </a:ext>
                  </a:extLst>
                </a:gridCol>
                <a:gridCol w="1303047">
                  <a:extLst>
                    <a:ext uri="{9D8B030D-6E8A-4147-A177-3AD203B41FA5}">
                      <a16:colId xmlns:a16="http://schemas.microsoft.com/office/drawing/2014/main" val="2972087335"/>
                    </a:ext>
                  </a:extLst>
                </a:gridCol>
                <a:gridCol w="1845982">
                  <a:extLst>
                    <a:ext uri="{9D8B030D-6E8A-4147-A177-3AD203B41FA5}">
                      <a16:colId xmlns:a16="http://schemas.microsoft.com/office/drawing/2014/main" val="2939194298"/>
                    </a:ext>
                  </a:extLst>
                </a:gridCol>
                <a:gridCol w="1520221">
                  <a:extLst>
                    <a:ext uri="{9D8B030D-6E8A-4147-A177-3AD203B41FA5}">
                      <a16:colId xmlns:a16="http://schemas.microsoft.com/office/drawing/2014/main" val="2081072421"/>
                    </a:ext>
                  </a:extLst>
                </a:gridCol>
                <a:gridCol w="1737395">
                  <a:extLst>
                    <a:ext uri="{9D8B030D-6E8A-4147-A177-3AD203B41FA5}">
                      <a16:colId xmlns:a16="http://schemas.microsoft.com/office/drawing/2014/main" val="1654535484"/>
                    </a:ext>
                  </a:extLst>
                </a:gridCol>
              </a:tblGrid>
              <a:tr h="509919">
                <a:tc>
                  <a:txBody>
                    <a:bodyPr/>
                    <a:lstStyle/>
                    <a:p>
                      <a:pPr marL="0" marR="0" algn="ctr">
                        <a:spcBef>
                          <a:spcPts val="0"/>
                        </a:spcBef>
                        <a:spcAft>
                          <a:spcPts val="0"/>
                        </a:spcAft>
                      </a:pPr>
                      <a:r>
                        <a:rPr lang="en-US" sz="2400" b="0" dirty="0">
                          <a:solidFill>
                            <a:schemeClr val="bg2"/>
                          </a:solidFill>
                          <a:effectLst/>
                          <a:latin typeface="Futura Md BT" panose="020B0602020204020303" pitchFamily="34" charset="0"/>
                        </a:rPr>
                        <a:t>N</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2400" b="0" dirty="0">
                          <a:solidFill>
                            <a:schemeClr val="bg2"/>
                          </a:solidFill>
                          <a:effectLst/>
                          <a:latin typeface="Futura Md BT" panose="020B0602020204020303" pitchFamily="34" charset="0"/>
                        </a:rPr>
                        <a:t>t</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2400" b="0" dirty="0">
                          <a:solidFill>
                            <a:schemeClr val="bg2"/>
                          </a:solidFill>
                          <a:effectLst/>
                          <a:latin typeface="Futura Md BT" panose="020B0602020204020303" pitchFamily="34" charset="0"/>
                        </a:rPr>
                        <a:t>t + u</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2400" b="0" dirty="0">
                          <a:solidFill>
                            <a:schemeClr val="bg2"/>
                          </a:solidFill>
                          <a:effectLst/>
                          <a:latin typeface="Futura Md BT" panose="020B0602020204020303" pitchFamily="34" charset="0"/>
                        </a:rPr>
                        <a:t>a=F(</a:t>
                      </a:r>
                      <a:r>
                        <a:rPr lang="en-US" sz="2400" b="0" dirty="0" err="1">
                          <a:solidFill>
                            <a:schemeClr val="bg2"/>
                          </a:solidFill>
                          <a:effectLst/>
                          <a:latin typeface="Futura Md BT" panose="020B0602020204020303" pitchFamily="34" charset="0"/>
                        </a:rPr>
                        <a:t>t+u</a:t>
                      </a:r>
                      <a:r>
                        <a:rPr lang="en-US" sz="2400" b="0" dirty="0">
                          <a:solidFill>
                            <a:schemeClr val="bg2"/>
                          </a:solidFill>
                          <a:effectLst/>
                          <a:latin typeface="Futura Md BT" panose="020B0602020204020303" pitchFamily="34" charset="0"/>
                        </a:rPr>
                        <a:t>)</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2400" b="0" dirty="0">
                          <a:solidFill>
                            <a:schemeClr val="bg2"/>
                          </a:solidFill>
                          <a:effectLst/>
                          <a:latin typeface="Futura Md BT" panose="020B0602020204020303" pitchFamily="34" charset="0"/>
                        </a:rPr>
                        <a:t>b=F(t)</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1800" b="0" dirty="0">
                          <a:solidFill>
                            <a:schemeClr val="bg2"/>
                          </a:solidFill>
                          <a:effectLst/>
                          <a:latin typeface="Futura Md BT" panose="020B0602020204020303" pitchFamily="34" charset="0"/>
                        </a:rPr>
                        <a:t>N(a-b)/(1-b)</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979128309"/>
                  </a:ext>
                </a:extLst>
              </a:tr>
              <a:tr h="509919">
                <a:tc>
                  <a:txBody>
                    <a:bodyPr/>
                    <a:lstStyle/>
                    <a:p>
                      <a:pPr marL="0" marR="0" algn="ctr">
                        <a:spcBef>
                          <a:spcPts val="0"/>
                        </a:spcBef>
                        <a:spcAft>
                          <a:spcPts val="0"/>
                        </a:spcAft>
                      </a:pPr>
                      <a:r>
                        <a:rPr lang="en-US" sz="2400" dirty="0">
                          <a:solidFill>
                            <a:schemeClr val="tx2"/>
                          </a:solidFill>
                          <a:effectLst/>
                        </a:rPr>
                        <a:t>5</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1000</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2000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.0496</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.0082</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.2087</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78693828"/>
                  </a:ext>
                </a:extLst>
              </a:tr>
              <a:tr h="638326">
                <a:tc>
                  <a:txBody>
                    <a:bodyPr/>
                    <a:lstStyle/>
                    <a:p>
                      <a:pPr marL="0" marR="0" algn="ctr">
                        <a:spcBef>
                          <a:spcPts val="0"/>
                        </a:spcBef>
                        <a:spcAft>
                          <a:spcPts val="0"/>
                        </a:spcAft>
                      </a:pPr>
                      <a:r>
                        <a:rPr lang="en-US" sz="2400">
                          <a:solidFill>
                            <a:schemeClr val="tx2"/>
                          </a:solidFill>
                          <a:effectLst/>
                        </a:rPr>
                        <a:t>4</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2000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3000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.1374</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.0496</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.3695</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12987251"/>
                  </a:ext>
                </a:extLst>
              </a:tr>
              <a:tr h="509919">
                <a:tc>
                  <a:txBody>
                    <a:bodyPr/>
                    <a:lstStyle/>
                    <a:p>
                      <a:pPr marL="0" marR="0" algn="ctr">
                        <a:spcBef>
                          <a:spcPts val="0"/>
                        </a:spcBef>
                        <a:spcAft>
                          <a:spcPts val="0"/>
                        </a:spcAft>
                      </a:pPr>
                      <a:r>
                        <a:rPr lang="en-US" sz="2400">
                          <a:solidFill>
                            <a:schemeClr val="tx2"/>
                          </a:solidFill>
                          <a:effectLst/>
                        </a:rPr>
                        <a:t>4</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3000</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4000</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.2700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.1374</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.6149</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63980274"/>
                  </a:ext>
                </a:extLst>
              </a:tr>
              <a:tr h="509919">
                <a:tc>
                  <a:txBody>
                    <a:bodyPr/>
                    <a:lstStyle/>
                    <a:p>
                      <a:pPr marL="0" marR="0" algn="ctr">
                        <a:spcBef>
                          <a:spcPts val="0"/>
                        </a:spcBef>
                        <a:spcAft>
                          <a:spcPts val="0"/>
                        </a:spcAft>
                      </a:pPr>
                      <a:r>
                        <a:rPr lang="en-US" sz="2400" u="sng">
                          <a:solidFill>
                            <a:schemeClr val="tx2"/>
                          </a:solidFill>
                          <a:effectLst/>
                        </a:rPr>
                        <a:t>5</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4000</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5000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.4321</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.2700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u="sng" dirty="0">
                          <a:solidFill>
                            <a:schemeClr val="tx2"/>
                          </a:solidFill>
                          <a:effectLst/>
                        </a:rPr>
                        <a:t>1.110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86148532"/>
                  </a:ext>
                </a:extLst>
              </a:tr>
              <a:tr h="509919">
                <a:tc>
                  <a:txBody>
                    <a:bodyPr/>
                    <a:lstStyle/>
                    <a:p>
                      <a:pPr marL="0" marR="0" algn="ctr">
                        <a:spcBef>
                          <a:spcPts val="0"/>
                        </a:spcBef>
                        <a:spcAft>
                          <a:spcPts val="0"/>
                        </a:spcAft>
                      </a:pPr>
                      <a:r>
                        <a:rPr lang="en-US" sz="24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Total</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2.30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36431956"/>
                  </a:ext>
                </a:extLst>
              </a:tr>
            </a:tbl>
          </a:graphicData>
        </a:graphic>
      </p:graphicFrame>
    </p:spTree>
    <p:extLst>
      <p:ext uri="{BB962C8B-B14F-4D97-AF65-F5344CB8AC3E}">
        <p14:creationId xmlns:p14="http://schemas.microsoft.com/office/powerpoint/2010/main" val="3598695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CuadroTexto 11">
                <a:extLst>
                  <a:ext uri="{FF2B5EF4-FFF2-40B4-BE49-F238E27FC236}">
                    <a16:creationId xmlns:a16="http://schemas.microsoft.com/office/drawing/2014/main" id="{2DDC9611-FC99-906A-30CC-47B817A86979}"/>
                  </a:ext>
                </a:extLst>
              </p:cNvPr>
              <p:cNvSpPr txBox="1"/>
              <p:nvPr/>
            </p:nvSpPr>
            <p:spPr>
              <a:xfrm>
                <a:off x="3839438" y="4731465"/>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0" i="0" smtClean="0">
                          <a:solidFill>
                            <a:schemeClr val="bg1"/>
                          </a:solidFill>
                          <a:latin typeface="Cambria Math" panose="02040503050406030204" pitchFamily="18" charset="0"/>
                        </a:rPr>
                        <m:t>=</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r>
                        <a:rPr lang="es-CO" sz="1800" i="1">
                          <a:solidFill>
                            <a:schemeClr val="bg1"/>
                          </a:solidFill>
                          <a:latin typeface="Cambria Math" panose="02040503050406030204" pitchFamily="18" charset="0"/>
                        </a:rPr>
                        <m:t>(</m:t>
                      </m:r>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r>
                        <a:rPr lang="es-CO" sz="1800" i="1">
                          <a:solidFill>
                            <a:schemeClr val="bg1"/>
                          </a:solidFill>
                          <a:latin typeface="Cambria Math" panose="02040503050406030204" pitchFamily="18" charset="0"/>
                        </a:rPr>
                        <m:t>)</m:t>
                      </m:r>
                    </m:oMath>
                  </m:oMathPara>
                </a14:m>
                <a:endParaRPr lang="es-419" dirty="0">
                  <a:solidFill>
                    <a:schemeClr val="bg1"/>
                  </a:solidFill>
                </a:endParaRPr>
              </a:p>
            </p:txBody>
          </p:sp>
        </mc:Choice>
        <mc:Fallback>
          <p:sp>
            <p:nvSpPr>
              <p:cNvPr id="12" name="CuadroTexto 11">
                <a:extLst>
                  <a:ext uri="{FF2B5EF4-FFF2-40B4-BE49-F238E27FC236}">
                    <a16:creationId xmlns:a16="http://schemas.microsoft.com/office/drawing/2014/main" id="{2DDC9611-FC99-906A-30CC-47B817A86979}"/>
                  </a:ext>
                </a:extLst>
              </p:cNvPr>
              <p:cNvSpPr txBox="1">
                <a:spLocks noRot="1" noChangeAspect="1" noMove="1" noResize="1" noEditPoints="1" noAdjustHandles="1" noChangeArrowheads="1" noChangeShapeType="1" noTextEdit="1"/>
              </p:cNvSpPr>
              <p:nvPr/>
            </p:nvSpPr>
            <p:spPr>
              <a:xfrm>
                <a:off x="3839438" y="4731465"/>
                <a:ext cx="6094428" cy="369332"/>
              </a:xfrm>
              <a:prstGeom prst="rect">
                <a:avLst/>
              </a:prstGeom>
              <a:blipFill>
                <a:blip r:embed="rId2"/>
                <a:stretch>
                  <a:fillRect b="-20000"/>
                </a:stretch>
              </a:blipFill>
            </p:spPr>
            <p:txBody>
              <a:bodyPr/>
              <a:lstStyle/>
              <a:p>
                <a:r>
                  <a:rPr lang="es-ES_tradnl">
                    <a:noFill/>
                  </a:rPr>
                  <a:t> </a:t>
                </a:r>
              </a:p>
            </p:txBody>
          </p:sp>
        </mc:Fallback>
      </mc:AlternateContent>
      <p:sp>
        <p:nvSpPr>
          <p:cNvPr id="10" name="Subtítulo 2">
            <a:extLst>
              <a:ext uri="{FF2B5EF4-FFF2-40B4-BE49-F238E27FC236}">
                <a16:creationId xmlns:a16="http://schemas.microsoft.com/office/drawing/2014/main" id="{05712829-375C-49C4-7DDB-8486EF3BA302}"/>
              </a:ext>
            </a:extLst>
          </p:cNvPr>
          <p:cNvSpPr txBox="1">
            <a:spLocks/>
          </p:cNvSpPr>
          <p:nvPr/>
        </p:nvSpPr>
        <p:spPr>
          <a:xfrm>
            <a:off x="9163778" y="838986"/>
            <a:ext cx="2689200" cy="5288437"/>
          </a:xfrm>
          <a:prstGeom prst="rect">
            <a:avLst/>
          </a:prstGeom>
          <a:solidFill>
            <a:srgbClr val="94297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 sz="1100" b="1" dirty="0">
              <a:solidFill>
                <a:schemeClr val="bg1"/>
              </a:solidFill>
            </a:endParaRPr>
          </a:p>
          <a:p>
            <a:pPr algn="ctr"/>
            <a:endParaRPr lang="es-ES" b="1" dirty="0">
              <a:solidFill>
                <a:schemeClr val="bg1"/>
              </a:solidFill>
            </a:endParaRPr>
          </a:p>
          <a:p>
            <a:pPr algn="ctr"/>
            <a:r>
              <a:rPr lang="es-ES" b="1" dirty="0">
                <a:solidFill>
                  <a:schemeClr val="bg1"/>
                </a:solidFill>
              </a:rPr>
              <a:t>Pronóstico de fallas de 12 meses</a:t>
            </a:r>
          </a:p>
          <a:p>
            <a:pPr algn="ctr"/>
            <a:endParaRPr lang="es-ES" b="1" dirty="0">
              <a:solidFill>
                <a:schemeClr val="bg1"/>
              </a:solidFill>
            </a:endParaRPr>
          </a:p>
          <a:p>
            <a:pPr algn="ctr"/>
            <a:r>
              <a:rPr lang="es-ES" b="1" dirty="0">
                <a:solidFill>
                  <a:schemeClr val="bg1"/>
                </a:solidFill>
              </a:rPr>
              <a:t>18 bombas en riesgo</a:t>
            </a:r>
          </a:p>
          <a:p>
            <a:pPr algn="ctr"/>
            <a:endParaRPr lang="es-ES" b="1" dirty="0">
              <a:solidFill>
                <a:schemeClr val="bg1"/>
              </a:solidFill>
            </a:endParaRPr>
          </a:p>
          <a:p>
            <a:pPr algn="ctr"/>
            <a:r>
              <a:rPr lang="es-ES" b="1" dirty="0">
                <a:solidFill>
                  <a:schemeClr val="bg1"/>
                </a:solidFill>
              </a:rPr>
              <a:t>1000 horas de uso</a:t>
            </a:r>
            <a:endParaRPr lang="fr-FR" b="1" dirty="0">
              <a:solidFill>
                <a:schemeClr val="bg1"/>
              </a:solidFill>
            </a:endParaRPr>
          </a:p>
        </p:txBody>
      </p:sp>
      <p:sp>
        <p:nvSpPr>
          <p:cNvPr id="9" name="Text Placeholder 8">
            <a:extLst>
              <a:ext uri="{FF2B5EF4-FFF2-40B4-BE49-F238E27FC236}">
                <a16:creationId xmlns:a16="http://schemas.microsoft.com/office/drawing/2014/main" id="{12D7498B-9A1D-6E42-11C9-FCDE554642D3}"/>
              </a:ext>
            </a:extLst>
          </p:cNvPr>
          <p:cNvSpPr txBox="1">
            <a:spLocks/>
          </p:cNvSpPr>
          <p:nvPr/>
        </p:nvSpPr>
        <p:spPr>
          <a:xfrm>
            <a:off x="387358" y="5442016"/>
            <a:ext cx="8392885" cy="502889"/>
          </a:xfrm>
          <a:prstGeom prst="rect">
            <a:avLst/>
          </a:prstGeom>
          <a:noFill/>
          <a:ln w="3175">
            <a:noFill/>
          </a:ln>
        </p:spPr>
        <p:txBody>
          <a:bodyPr lIns="0" tIns="0" rIns="0" bIns="0" numCol="1" anchor="ctr"/>
          <a:lstStyle>
            <a:lvl1pPr marL="0" indent="0" algn="l" defTabSz="457200" rtl="0" eaLnBrk="1" latinLnBrk="0" hangingPunct="1">
              <a:lnSpc>
                <a:spcPct val="100000"/>
              </a:lnSpc>
              <a:spcBef>
                <a:spcPts val="1100"/>
              </a:spcBef>
              <a:buFont typeface="Arial"/>
              <a:buNone/>
              <a:defRPr sz="1400" kern="1200">
                <a:solidFill>
                  <a:schemeClr val="tx1"/>
                </a:solidFill>
                <a:latin typeface="Arial"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380985" rtl="0" eaLnBrk="1" latinLnBrk="0" hangingPunct="1">
              <a:lnSpc>
                <a:spcPct val="100000"/>
              </a:lnSpc>
              <a:spcBef>
                <a:spcPts val="0"/>
              </a:spcBef>
              <a:spcAft>
                <a:spcPts val="0"/>
              </a:spcAft>
              <a:buClrTx/>
              <a:buSzTx/>
              <a:buFont typeface="Arial"/>
              <a:buNone/>
              <a:tabLst/>
              <a:defRPr/>
            </a:pPr>
            <a:r>
              <a:rPr kumimoji="0" lang="en-US" sz="2400" i="0" u="none" strike="noStrike" kern="1200" cap="none" spc="0" normalizeH="0" baseline="0" noProof="0" dirty="0" err="1">
                <a:ln>
                  <a:noFill/>
                </a:ln>
                <a:solidFill>
                  <a:schemeClr val="tx2"/>
                </a:solidFill>
                <a:effectLst/>
                <a:uLnTx/>
                <a:uFillTx/>
                <a:latin typeface="+mn-lt"/>
                <a:cs typeface="Arial"/>
              </a:rPr>
              <a:t>Pronóstico</a:t>
            </a:r>
            <a:r>
              <a:rPr kumimoji="0" lang="en-US" sz="2400" i="0" u="none" strike="noStrike" kern="1200" cap="none" spc="0" normalizeH="0" baseline="0" noProof="0" dirty="0">
                <a:ln>
                  <a:noFill/>
                </a:ln>
                <a:solidFill>
                  <a:schemeClr val="tx2"/>
                </a:solidFill>
                <a:effectLst/>
                <a:uLnTx/>
                <a:uFillTx/>
                <a:latin typeface="+mn-lt"/>
                <a:cs typeface="Arial"/>
              </a:rPr>
              <a:t> de 12 meses = Sum [(a-b)/(1-b) x N] = 2.30</a:t>
            </a:r>
          </a:p>
        </p:txBody>
      </p:sp>
      <p:graphicFrame>
        <p:nvGraphicFramePr>
          <p:cNvPr id="14" name="Table 17">
            <a:extLst>
              <a:ext uri="{FF2B5EF4-FFF2-40B4-BE49-F238E27FC236}">
                <a16:creationId xmlns:a16="http://schemas.microsoft.com/office/drawing/2014/main" id="{F94495EB-785E-7E62-8184-76218A0D8A1D}"/>
              </a:ext>
            </a:extLst>
          </p:cNvPr>
          <p:cNvGraphicFramePr>
            <a:graphicFrameLocks noGrp="1"/>
          </p:cNvGraphicFramePr>
          <p:nvPr/>
        </p:nvGraphicFramePr>
        <p:xfrm>
          <a:off x="387358" y="1531778"/>
          <a:ext cx="8392886" cy="3187921"/>
        </p:xfrm>
        <a:graphic>
          <a:graphicData uri="http://schemas.openxmlformats.org/drawingml/2006/table">
            <a:tbl>
              <a:tblPr firstRow="1" firstCol="1" bandRow="1" bandCol="1">
                <a:tableStyleId>{7E9639D4-E3E2-4D34-9284-5A2195B3D0D7}</a:tableStyleId>
              </a:tblPr>
              <a:tblGrid>
                <a:gridCol w="683194">
                  <a:extLst>
                    <a:ext uri="{9D8B030D-6E8A-4147-A177-3AD203B41FA5}">
                      <a16:colId xmlns:a16="http://schemas.microsoft.com/office/drawing/2014/main" val="161508837"/>
                    </a:ext>
                  </a:extLst>
                </a:gridCol>
                <a:gridCol w="1303047">
                  <a:extLst>
                    <a:ext uri="{9D8B030D-6E8A-4147-A177-3AD203B41FA5}">
                      <a16:colId xmlns:a16="http://schemas.microsoft.com/office/drawing/2014/main" val="4159424821"/>
                    </a:ext>
                  </a:extLst>
                </a:gridCol>
                <a:gridCol w="1303047">
                  <a:extLst>
                    <a:ext uri="{9D8B030D-6E8A-4147-A177-3AD203B41FA5}">
                      <a16:colId xmlns:a16="http://schemas.microsoft.com/office/drawing/2014/main" val="2972087335"/>
                    </a:ext>
                  </a:extLst>
                </a:gridCol>
                <a:gridCol w="1845982">
                  <a:extLst>
                    <a:ext uri="{9D8B030D-6E8A-4147-A177-3AD203B41FA5}">
                      <a16:colId xmlns:a16="http://schemas.microsoft.com/office/drawing/2014/main" val="2939194298"/>
                    </a:ext>
                  </a:extLst>
                </a:gridCol>
                <a:gridCol w="1520221">
                  <a:extLst>
                    <a:ext uri="{9D8B030D-6E8A-4147-A177-3AD203B41FA5}">
                      <a16:colId xmlns:a16="http://schemas.microsoft.com/office/drawing/2014/main" val="2081072421"/>
                    </a:ext>
                  </a:extLst>
                </a:gridCol>
                <a:gridCol w="1737395">
                  <a:extLst>
                    <a:ext uri="{9D8B030D-6E8A-4147-A177-3AD203B41FA5}">
                      <a16:colId xmlns:a16="http://schemas.microsoft.com/office/drawing/2014/main" val="1654535484"/>
                    </a:ext>
                  </a:extLst>
                </a:gridCol>
              </a:tblGrid>
              <a:tr h="509919">
                <a:tc>
                  <a:txBody>
                    <a:bodyPr/>
                    <a:lstStyle/>
                    <a:p>
                      <a:pPr marL="0" marR="0" algn="ctr">
                        <a:spcBef>
                          <a:spcPts val="0"/>
                        </a:spcBef>
                        <a:spcAft>
                          <a:spcPts val="0"/>
                        </a:spcAft>
                      </a:pPr>
                      <a:r>
                        <a:rPr lang="en-US" sz="2400" b="0" dirty="0">
                          <a:solidFill>
                            <a:schemeClr val="bg2"/>
                          </a:solidFill>
                          <a:effectLst/>
                          <a:latin typeface="Futura Md BT" panose="020B0602020204020303" pitchFamily="34" charset="0"/>
                        </a:rPr>
                        <a:t>N</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2400" b="0" dirty="0">
                          <a:solidFill>
                            <a:schemeClr val="bg2"/>
                          </a:solidFill>
                          <a:effectLst/>
                          <a:latin typeface="Futura Md BT" panose="020B0602020204020303" pitchFamily="34" charset="0"/>
                        </a:rPr>
                        <a:t>t</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2400" b="0" dirty="0">
                          <a:solidFill>
                            <a:schemeClr val="bg2"/>
                          </a:solidFill>
                          <a:effectLst/>
                          <a:latin typeface="Futura Md BT" panose="020B0602020204020303" pitchFamily="34" charset="0"/>
                        </a:rPr>
                        <a:t>t + u</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2400" b="0" dirty="0">
                          <a:solidFill>
                            <a:schemeClr val="bg2"/>
                          </a:solidFill>
                          <a:effectLst/>
                          <a:latin typeface="Futura Md BT" panose="020B0602020204020303" pitchFamily="34" charset="0"/>
                        </a:rPr>
                        <a:t>a=F(</a:t>
                      </a:r>
                      <a:r>
                        <a:rPr lang="en-US" sz="2400" b="0" dirty="0" err="1">
                          <a:solidFill>
                            <a:schemeClr val="bg2"/>
                          </a:solidFill>
                          <a:effectLst/>
                          <a:latin typeface="Futura Md BT" panose="020B0602020204020303" pitchFamily="34" charset="0"/>
                        </a:rPr>
                        <a:t>t+u</a:t>
                      </a:r>
                      <a:r>
                        <a:rPr lang="en-US" sz="2400" b="0" dirty="0">
                          <a:solidFill>
                            <a:schemeClr val="bg2"/>
                          </a:solidFill>
                          <a:effectLst/>
                          <a:latin typeface="Futura Md BT" panose="020B0602020204020303" pitchFamily="34" charset="0"/>
                        </a:rPr>
                        <a:t>)</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2400" b="0" dirty="0">
                          <a:solidFill>
                            <a:schemeClr val="bg2"/>
                          </a:solidFill>
                          <a:effectLst/>
                          <a:latin typeface="Futura Md BT" panose="020B0602020204020303" pitchFamily="34" charset="0"/>
                        </a:rPr>
                        <a:t>b=F(t)</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1800" b="0" dirty="0">
                          <a:solidFill>
                            <a:schemeClr val="bg2"/>
                          </a:solidFill>
                          <a:effectLst/>
                          <a:latin typeface="Futura Md BT" panose="020B0602020204020303" pitchFamily="34" charset="0"/>
                        </a:rPr>
                        <a:t>N(a-b)/(1-b)</a:t>
                      </a:r>
                      <a:endParaRPr lang="en-US" sz="1000" b="0" dirty="0">
                        <a:solidFill>
                          <a:schemeClr val="bg2"/>
                        </a:solidFill>
                        <a:effectLst/>
                        <a:latin typeface="Futura Md BT" panose="020B0602020204020303"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979128309"/>
                  </a:ext>
                </a:extLst>
              </a:tr>
              <a:tr h="509919">
                <a:tc>
                  <a:txBody>
                    <a:bodyPr/>
                    <a:lstStyle/>
                    <a:p>
                      <a:pPr marL="0" marR="0" algn="ctr">
                        <a:spcBef>
                          <a:spcPts val="0"/>
                        </a:spcBef>
                        <a:spcAft>
                          <a:spcPts val="0"/>
                        </a:spcAft>
                      </a:pPr>
                      <a:r>
                        <a:rPr lang="en-US" sz="2400" dirty="0">
                          <a:solidFill>
                            <a:schemeClr val="tx2"/>
                          </a:solidFill>
                          <a:effectLst/>
                        </a:rPr>
                        <a:t>5</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1000</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2000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.0496</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.0082</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.2087</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78693828"/>
                  </a:ext>
                </a:extLst>
              </a:tr>
              <a:tr h="638326">
                <a:tc>
                  <a:txBody>
                    <a:bodyPr/>
                    <a:lstStyle/>
                    <a:p>
                      <a:pPr marL="0" marR="0" algn="ctr">
                        <a:spcBef>
                          <a:spcPts val="0"/>
                        </a:spcBef>
                        <a:spcAft>
                          <a:spcPts val="0"/>
                        </a:spcAft>
                      </a:pPr>
                      <a:r>
                        <a:rPr lang="en-US" sz="2400">
                          <a:solidFill>
                            <a:schemeClr val="tx2"/>
                          </a:solidFill>
                          <a:effectLst/>
                        </a:rPr>
                        <a:t>4</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2000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3000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.1374</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.0496</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.3695</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12987251"/>
                  </a:ext>
                </a:extLst>
              </a:tr>
              <a:tr h="509919">
                <a:tc>
                  <a:txBody>
                    <a:bodyPr/>
                    <a:lstStyle/>
                    <a:p>
                      <a:pPr marL="0" marR="0" algn="ctr">
                        <a:spcBef>
                          <a:spcPts val="0"/>
                        </a:spcBef>
                        <a:spcAft>
                          <a:spcPts val="0"/>
                        </a:spcAft>
                      </a:pPr>
                      <a:r>
                        <a:rPr lang="en-US" sz="2400">
                          <a:solidFill>
                            <a:schemeClr val="tx2"/>
                          </a:solidFill>
                          <a:effectLst/>
                        </a:rPr>
                        <a:t>4</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3000</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4000</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.2700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.1374</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.6149</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63980274"/>
                  </a:ext>
                </a:extLst>
              </a:tr>
              <a:tr h="509919">
                <a:tc>
                  <a:txBody>
                    <a:bodyPr/>
                    <a:lstStyle/>
                    <a:p>
                      <a:pPr marL="0" marR="0" algn="ctr">
                        <a:spcBef>
                          <a:spcPts val="0"/>
                        </a:spcBef>
                        <a:spcAft>
                          <a:spcPts val="0"/>
                        </a:spcAft>
                      </a:pPr>
                      <a:r>
                        <a:rPr lang="en-US" sz="2400" u="sng">
                          <a:solidFill>
                            <a:schemeClr val="tx2"/>
                          </a:solidFill>
                          <a:effectLst/>
                        </a:rPr>
                        <a:t>5</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4000</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5000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.4321</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.2700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u="sng" dirty="0">
                          <a:solidFill>
                            <a:schemeClr val="tx2"/>
                          </a:solidFill>
                          <a:effectLst/>
                        </a:rPr>
                        <a:t>1.110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86148532"/>
                  </a:ext>
                </a:extLst>
              </a:tr>
              <a:tr h="509919">
                <a:tc>
                  <a:txBody>
                    <a:bodyPr/>
                    <a:lstStyle/>
                    <a:p>
                      <a:pPr marL="0" marR="0" algn="ctr">
                        <a:spcBef>
                          <a:spcPts val="0"/>
                        </a:spcBef>
                        <a:spcAft>
                          <a:spcPts val="0"/>
                        </a:spcAft>
                      </a:pPr>
                      <a:r>
                        <a:rPr lang="en-US" sz="24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a:solidFill>
                            <a:schemeClr val="tx2"/>
                          </a:solidFill>
                          <a:effectLst/>
                        </a:rPr>
                        <a:t> </a:t>
                      </a:r>
                      <a:endParaRPr lang="en-US" sz="100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Total</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r>
                        <a:rPr lang="en-US" sz="2400" dirty="0">
                          <a:solidFill>
                            <a:schemeClr val="tx2"/>
                          </a:solidFill>
                          <a:effectLst/>
                        </a:rPr>
                        <a:t>2.30</a:t>
                      </a:r>
                      <a:endParaRPr lang="en-US" sz="100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36431956"/>
                  </a:ext>
                </a:extLst>
              </a:tr>
            </a:tbl>
          </a:graphicData>
        </a:graphic>
      </p:graphicFrame>
      <p:sp>
        <p:nvSpPr>
          <p:cNvPr id="2" name="Rounded Rectangle 1">
            <a:extLst>
              <a:ext uri="{FF2B5EF4-FFF2-40B4-BE49-F238E27FC236}">
                <a16:creationId xmlns:a16="http://schemas.microsoft.com/office/drawing/2014/main" id="{C9258379-E55E-302F-8BE9-26DC5CAC460F}"/>
              </a:ext>
            </a:extLst>
          </p:cNvPr>
          <p:cNvSpPr/>
          <p:nvPr/>
        </p:nvSpPr>
        <p:spPr>
          <a:xfrm rot="20218977">
            <a:off x="926327" y="2760148"/>
            <a:ext cx="10912795" cy="2045555"/>
          </a:xfrm>
          <a:prstGeom prst="round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4400" dirty="0"/>
              <a:t>¿Le sirve este pronóstico cuantitativo de fallas para Gerenciar su Activo Industrial?</a:t>
            </a:r>
            <a:endParaRPr lang="es-ES_tradnl" sz="4400" u="sng" dirty="0"/>
          </a:p>
        </p:txBody>
      </p:sp>
    </p:spTree>
    <p:extLst>
      <p:ext uri="{BB962C8B-B14F-4D97-AF65-F5344CB8AC3E}">
        <p14:creationId xmlns:p14="http://schemas.microsoft.com/office/powerpoint/2010/main" val="1906852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2DDC9611-FC99-906A-30CC-47B817A86979}"/>
                  </a:ext>
                </a:extLst>
              </p:cNvPr>
              <p:cNvSpPr txBox="1"/>
              <p:nvPr/>
            </p:nvSpPr>
            <p:spPr>
              <a:xfrm>
                <a:off x="3839438" y="4731465"/>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0" i="0" smtClean="0">
                          <a:solidFill>
                            <a:schemeClr val="bg1"/>
                          </a:solidFill>
                          <a:latin typeface="Cambria Math" panose="02040503050406030204" pitchFamily="18" charset="0"/>
                        </a:rPr>
                        <m:t>=</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r>
                        <a:rPr lang="es-CO" sz="1800" i="1">
                          <a:solidFill>
                            <a:schemeClr val="bg1"/>
                          </a:solidFill>
                          <a:latin typeface="Cambria Math" panose="02040503050406030204" pitchFamily="18" charset="0"/>
                        </a:rPr>
                        <m:t>(</m:t>
                      </m:r>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r>
                        <a:rPr lang="es-CO" sz="1800" i="1">
                          <a:solidFill>
                            <a:schemeClr val="bg1"/>
                          </a:solidFill>
                          <a:latin typeface="Cambria Math" panose="02040503050406030204" pitchFamily="18" charset="0"/>
                        </a:rPr>
                        <m:t>)</m:t>
                      </m:r>
                    </m:oMath>
                  </m:oMathPara>
                </a14:m>
                <a:endParaRPr lang="es-419" dirty="0">
                  <a:solidFill>
                    <a:schemeClr val="bg1"/>
                  </a:solidFill>
                </a:endParaRPr>
              </a:p>
            </p:txBody>
          </p:sp>
        </mc:Choice>
        <mc:Fallback xmlns="">
          <p:sp>
            <p:nvSpPr>
              <p:cNvPr id="12" name="CuadroTexto 11">
                <a:extLst>
                  <a:ext uri="{FF2B5EF4-FFF2-40B4-BE49-F238E27FC236}">
                    <a16:creationId xmlns:a16="http://schemas.microsoft.com/office/drawing/2014/main" id="{2DDC9611-FC99-906A-30CC-47B817A86979}"/>
                  </a:ext>
                </a:extLst>
              </p:cNvPr>
              <p:cNvSpPr txBox="1">
                <a:spLocks noRot="1" noChangeAspect="1" noMove="1" noResize="1" noEditPoints="1" noAdjustHandles="1" noChangeArrowheads="1" noChangeShapeType="1" noTextEdit="1"/>
              </p:cNvSpPr>
              <p:nvPr/>
            </p:nvSpPr>
            <p:spPr>
              <a:xfrm>
                <a:off x="3839438" y="4731465"/>
                <a:ext cx="6094428" cy="369332"/>
              </a:xfrm>
              <a:prstGeom prst="rect">
                <a:avLst/>
              </a:prstGeom>
              <a:blipFill>
                <a:blip r:embed="rId2"/>
                <a:stretch>
                  <a:fillRect b="-14754"/>
                </a:stretch>
              </a:blipFill>
            </p:spPr>
            <p:txBody>
              <a:bodyPr/>
              <a:lstStyle/>
              <a:p>
                <a:r>
                  <a:rPr lang="es-419">
                    <a:noFill/>
                  </a:rPr>
                  <a:t> </a:t>
                </a:r>
              </a:p>
            </p:txBody>
          </p:sp>
        </mc:Fallback>
      </mc:AlternateContent>
      <p:sp>
        <p:nvSpPr>
          <p:cNvPr id="10" name="Subtítulo 2">
            <a:extLst>
              <a:ext uri="{FF2B5EF4-FFF2-40B4-BE49-F238E27FC236}">
                <a16:creationId xmlns:a16="http://schemas.microsoft.com/office/drawing/2014/main" id="{05712829-375C-49C4-7DDB-8486EF3BA302}"/>
              </a:ext>
            </a:extLst>
          </p:cNvPr>
          <p:cNvSpPr txBox="1">
            <a:spLocks/>
          </p:cNvSpPr>
          <p:nvPr/>
        </p:nvSpPr>
        <p:spPr>
          <a:xfrm>
            <a:off x="9163778" y="838986"/>
            <a:ext cx="2689200" cy="5288437"/>
          </a:xfrm>
          <a:prstGeom prst="rect">
            <a:avLst/>
          </a:prstGeom>
          <a:solidFill>
            <a:srgbClr val="94297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 sz="1100" b="1" dirty="0">
              <a:solidFill>
                <a:schemeClr val="bg1"/>
              </a:solidFill>
            </a:endParaRPr>
          </a:p>
          <a:p>
            <a:pPr algn="ctr"/>
            <a:endParaRPr lang="es-ES" b="1" dirty="0">
              <a:solidFill>
                <a:schemeClr val="bg1"/>
              </a:solidFill>
            </a:endParaRPr>
          </a:p>
          <a:p>
            <a:pPr algn="ctr"/>
            <a:r>
              <a:rPr lang="es-ES" b="1" dirty="0">
                <a:solidFill>
                  <a:schemeClr val="bg1"/>
                </a:solidFill>
              </a:rPr>
              <a:t>Pronóstico de fallas de 12 meses</a:t>
            </a:r>
          </a:p>
          <a:p>
            <a:pPr algn="ctr"/>
            <a:endParaRPr lang="es-ES" b="1" dirty="0">
              <a:solidFill>
                <a:schemeClr val="bg1"/>
              </a:solidFill>
            </a:endParaRPr>
          </a:p>
          <a:p>
            <a:pPr algn="ctr"/>
            <a:r>
              <a:rPr lang="es-ES" b="1" dirty="0">
                <a:solidFill>
                  <a:schemeClr val="bg1"/>
                </a:solidFill>
              </a:rPr>
              <a:t>18 bombas en riesgo</a:t>
            </a:r>
          </a:p>
          <a:p>
            <a:pPr algn="ctr"/>
            <a:endParaRPr lang="es-ES" b="1" dirty="0">
              <a:solidFill>
                <a:schemeClr val="bg1"/>
              </a:solidFill>
            </a:endParaRPr>
          </a:p>
          <a:p>
            <a:pPr algn="ctr"/>
            <a:r>
              <a:rPr lang="es-ES" b="1" dirty="0">
                <a:solidFill>
                  <a:schemeClr val="bg1"/>
                </a:solidFill>
              </a:rPr>
              <a:t>1000 horas de uso</a:t>
            </a:r>
            <a:endParaRPr lang="fr-FR" b="1" dirty="0">
              <a:solidFill>
                <a:schemeClr val="bg1"/>
              </a:solidFill>
            </a:endParaRPr>
          </a:p>
        </p:txBody>
      </p:sp>
      <p:pic>
        <p:nvPicPr>
          <p:cNvPr id="2" name="Picture 6">
            <a:extLst>
              <a:ext uri="{FF2B5EF4-FFF2-40B4-BE49-F238E27FC236}">
                <a16:creationId xmlns:a16="http://schemas.microsoft.com/office/drawing/2014/main" id="{8FC784DD-1E2D-FF4F-896F-21124566415A}"/>
              </a:ext>
            </a:extLst>
          </p:cNvPr>
          <p:cNvPicPr>
            <a:picLocks noChangeAspect="1"/>
          </p:cNvPicPr>
          <p:nvPr/>
        </p:nvPicPr>
        <p:blipFill>
          <a:blip r:embed="rId3">
            <a:clrChange>
              <a:clrFrom>
                <a:srgbClr val="FFFFFD"/>
              </a:clrFrom>
              <a:clrTo>
                <a:srgbClr val="FFFFFD">
                  <a:alpha val="0"/>
                </a:srgbClr>
              </a:clrTo>
            </a:clrChange>
          </a:blip>
          <a:stretch>
            <a:fillRect/>
          </a:stretch>
        </p:blipFill>
        <p:spPr>
          <a:xfrm>
            <a:off x="456991" y="501640"/>
            <a:ext cx="8570312" cy="5854719"/>
          </a:xfrm>
          <a:prstGeom prst="rect">
            <a:avLst/>
          </a:prstGeom>
        </p:spPr>
      </p:pic>
      <p:pic>
        <p:nvPicPr>
          <p:cNvPr id="3" name="Picture 7">
            <a:extLst>
              <a:ext uri="{FF2B5EF4-FFF2-40B4-BE49-F238E27FC236}">
                <a16:creationId xmlns:a16="http://schemas.microsoft.com/office/drawing/2014/main" id="{F6CCE59D-6AC5-1870-F6FF-710BBE80D05A}"/>
              </a:ext>
            </a:extLst>
          </p:cNvPr>
          <p:cNvPicPr>
            <a:picLocks noChangeAspect="1"/>
          </p:cNvPicPr>
          <p:nvPr/>
        </p:nvPicPr>
        <p:blipFill>
          <a:blip r:embed="rId4"/>
          <a:stretch>
            <a:fillRect/>
          </a:stretch>
        </p:blipFill>
        <p:spPr>
          <a:xfrm>
            <a:off x="1672353" y="1115537"/>
            <a:ext cx="4671853" cy="259547"/>
          </a:xfrm>
          <a:prstGeom prst="rect">
            <a:avLst/>
          </a:prstGeom>
        </p:spPr>
      </p:pic>
      <p:sp>
        <p:nvSpPr>
          <p:cNvPr id="4" name="Rounded Rectangle 8">
            <a:extLst>
              <a:ext uri="{FF2B5EF4-FFF2-40B4-BE49-F238E27FC236}">
                <a16:creationId xmlns:a16="http://schemas.microsoft.com/office/drawing/2014/main" id="{A2E67965-13BE-1FF1-AC2E-12FFC42EC3AF}"/>
              </a:ext>
            </a:extLst>
          </p:cNvPr>
          <p:cNvSpPr/>
          <p:nvPr/>
        </p:nvSpPr>
        <p:spPr>
          <a:xfrm>
            <a:off x="734641" y="3736502"/>
            <a:ext cx="346841" cy="111409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5" name="Picture 9">
            <a:extLst>
              <a:ext uri="{FF2B5EF4-FFF2-40B4-BE49-F238E27FC236}">
                <a16:creationId xmlns:a16="http://schemas.microsoft.com/office/drawing/2014/main" id="{B0D988E4-31A4-9130-43C3-36F94442E78D}"/>
              </a:ext>
            </a:extLst>
          </p:cNvPr>
          <p:cNvPicPr>
            <a:picLocks noChangeAspect="1"/>
          </p:cNvPicPr>
          <p:nvPr/>
        </p:nvPicPr>
        <p:blipFill>
          <a:blip r:embed="rId5"/>
          <a:stretch>
            <a:fillRect/>
          </a:stretch>
        </p:blipFill>
        <p:spPr>
          <a:xfrm>
            <a:off x="1751847" y="1383947"/>
            <a:ext cx="4592359" cy="175133"/>
          </a:xfrm>
          <a:prstGeom prst="rect">
            <a:avLst/>
          </a:prstGeom>
        </p:spPr>
      </p:pic>
    </p:spTree>
    <p:extLst>
      <p:ext uri="{BB962C8B-B14F-4D97-AF65-F5344CB8AC3E}">
        <p14:creationId xmlns:p14="http://schemas.microsoft.com/office/powerpoint/2010/main" val="1969023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2DDC9611-FC99-906A-30CC-47B817A86979}"/>
                  </a:ext>
                </a:extLst>
              </p:cNvPr>
              <p:cNvSpPr txBox="1"/>
              <p:nvPr/>
            </p:nvSpPr>
            <p:spPr>
              <a:xfrm>
                <a:off x="3839438" y="4731465"/>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0" i="0" smtClean="0">
                          <a:solidFill>
                            <a:schemeClr val="bg1"/>
                          </a:solidFill>
                          <a:latin typeface="Cambria Math" panose="02040503050406030204" pitchFamily="18" charset="0"/>
                        </a:rPr>
                        <m:t>=</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r>
                        <a:rPr lang="es-CO" sz="1800" i="1">
                          <a:solidFill>
                            <a:schemeClr val="bg1"/>
                          </a:solidFill>
                          <a:latin typeface="Cambria Math" panose="02040503050406030204" pitchFamily="18" charset="0"/>
                        </a:rPr>
                        <m:t>(</m:t>
                      </m:r>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r>
                        <a:rPr lang="es-CO" sz="1800" i="1">
                          <a:solidFill>
                            <a:schemeClr val="bg1"/>
                          </a:solidFill>
                          <a:latin typeface="Cambria Math" panose="02040503050406030204" pitchFamily="18" charset="0"/>
                        </a:rPr>
                        <m:t>)</m:t>
                      </m:r>
                    </m:oMath>
                  </m:oMathPara>
                </a14:m>
                <a:endParaRPr lang="es-419" dirty="0">
                  <a:solidFill>
                    <a:schemeClr val="bg1"/>
                  </a:solidFill>
                </a:endParaRPr>
              </a:p>
            </p:txBody>
          </p:sp>
        </mc:Choice>
        <mc:Fallback xmlns="">
          <p:sp>
            <p:nvSpPr>
              <p:cNvPr id="12" name="CuadroTexto 11">
                <a:extLst>
                  <a:ext uri="{FF2B5EF4-FFF2-40B4-BE49-F238E27FC236}">
                    <a16:creationId xmlns:a16="http://schemas.microsoft.com/office/drawing/2014/main" id="{2DDC9611-FC99-906A-30CC-47B817A86979}"/>
                  </a:ext>
                </a:extLst>
              </p:cNvPr>
              <p:cNvSpPr txBox="1">
                <a:spLocks noRot="1" noChangeAspect="1" noMove="1" noResize="1" noEditPoints="1" noAdjustHandles="1" noChangeArrowheads="1" noChangeShapeType="1" noTextEdit="1"/>
              </p:cNvSpPr>
              <p:nvPr/>
            </p:nvSpPr>
            <p:spPr>
              <a:xfrm>
                <a:off x="3839438" y="4731465"/>
                <a:ext cx="6094428" cy="369332"/>
              </a:xfrm>
              <a:prstGeom prst="rect">
                <a:avLst/>
              </a:prstGeom>
              <a:blipFill>
                <a:blip r:embed="rId2"/>
                <a:stretch>
                  <a:fillRect b="-14754"/>
                </a:stretch>
              </a:blipFill>
            </p:spPr>
            <p:txBody>
              <a:bodyPr/>
              <a:lstStyle/>
              <a:p>
                <a:r>
                  <a:rPr lang="es-419">
                    <a:noFill/>
                  </a:rPr>
                  <a:t> </a:t>
                </a:r>
              </a:p>
            </p:txBody>
          </p:sp>
        </mc:Fallback>
      </mc:AlternateContent>
      <p:sp>
        <p:nvSpPr>
          <p:cNvPr id="10" name="Subtítulo 2">
            <a:extLst>
              <a:ext uri="{FF2B5EF4-FFF2-40B4-BE49-F238E27FC236}">
                <a16:creationId xmlns:a16="http://schemas.microsoft.com/office/drawing/2014/main" id="{05712829-375C-49C4-7DDB-8486EF3BA302}"/>
              </a:ext>
            </a:extLst>
          </p:cNvPr>
          <p:cNvSpPr txBox="1">
            <a:spLocks/>
          </p:cNvSpPr>
          <p:nvPr/>
        </p:nvSpPr>
        <p:spPr>
          <a:xfrm>
            <a:off x="9163778" y="838986"/>
            <a:ext cx="2689200" cy="5288437"/>
          </a:xfrm>
          <a:prstGeom prst="rect">
            <a:avLst/>
          </a:prstGeom>
          <a:solidFill>
            <a:srgbClr val="94297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 sz="1100" b="1" dirty="0">
              <a:solidFill>
                <a:schemeClr val="bg1"/>
              </a:solidFill>
            </a:endParaRPr>
          </a:p>
          <a:p>
            <a:pPr algn="ctr"/>
            <a:endParaRPr lang="es-ES" b="1" dirty="0">
              <a:solidFill>
                <a:schemeClr val="bg1"/>
              </a:solidFill>
            </a:endParaRPr>
          </a:p>
          <a:p>
            <a:pPr algn="ctr"/>
            <a:r>
              <a:rPr lang="es-ES" b="1" dirty="0">
                <a:solidFill>
                  <a:schemeClr val="bg1"/>
                </a:solidFill>
              </a:rPr>
              <a:t>Pronóstico de fallas de 12 meses</a:t>
            </a:r>
          </a:p>
          <a:p>
            <a:pPr algn="ctr"/>
            <a:endParaRPr lang="es-ES" b="1" dirty="0">
              <a:solidFill>
                <a:schemeClr val="bg1"/>
              </a:solidFill>
            </a:endParaRPr>
          </a:p>
          <a:p>
            <a:pPr algn="ctr"/>
            <a:r>
              <a:rPr lang="es-ES" b="1" dirty="0">
                <a:solidFill>
                  <a:schemeClr val="bg1"/>
                </a:solidFill>
              </a:rPr>
              <a:t>18 bombas en riesgo</a:t>
            </a:r>
          </a:p>
          <a:p>
            <a:pPr algn="ctr"/>
            <a:endParaRPr lang="es-ES" b="1" dirty="0">
              <a:solidFill>
                <a:schemeClr val="bg1"/>
              </a:solidFill>
            </a:endParaRPr>
          </a:p>
          <a:p>
            <a:pPr algn="ctr"/>
            <a:r>
              <a:rPr lang="es-ES" b="1" dirty="0">
                <a:solidFill>
                  <a:schemeClr val="bg1"/>
                </a:solidFill>
              </a:rPr>
              <a:t>1000 horas de uso</a:t>
            </a:r>
            <a:endParaRPr lang="fr-FR" b="1" dirty="0">
              <a:solidFill>
                <a:schemeClr val="bg1"/>
              </a:solidFill>
            </a:endParaRPr>
          </a:p>
        </p:txBody>
      </p:sp>
      <p:pic>
        <p:nvPicPr>
          <p:cNvPr id="11" name="Picture 5">
            <a:extLst>
              <a:ext uri="{FF2B5EF4-FFF2-40B4-BE49-F238E27FC236}">
                <a16:creationId xmlns:a16="http://schemas.microsoft.com/office/drawing/2014/main" id="{3DCF49A4-A479-B4BC-C78E-DDA9E467DA02}"/>
              </a:ext>
            </a:extLst>
          </p:cNvPr>
          <p:cNvPicPr>
            <a:picLocks noChangeAspect="1"/>
          </p:cNvPicPr>
          <p:nvPr/>
        </p:nvPicPr>
        <p:blipFill>
          <a:blip r:embed="rId3">
            <a:clrChange>
              <a:clrFrom>
                <a:srgbClr val="FFFFFD"/>
              </a:clrFrom>
              <a:clrTo>
                <a:srgbClr val="FFFFFD">
                  <a:alpha val="0"/>
                </a:srgbClr>
              </a:clrTo>
            </a:clrChange>
          </a:blip>
          <a:stretch>
            <a:fillRect/>
          </a:stretch>
        </p:blipFill>
        <p:spPr>
          <a:xfrm>
            <a:off x="292608" y="280418"/>
            <a:ext cx="8772589" cy="5958261"/>
          </a:xfrm>
          <a:prstGeom prst="rect">
            <a:avLst/>
          </a:prstGeom>
        </p:spPr>
      </p:pic>
      <p:pic>
        <p:nvPicPr>
          <p:cNvPr id="13" name="Picture 7">
            <a:extLst>
              <a:ext uri="{FF2B5EF4-FFF2-40B4-BE49-F238E27FC236}">
                <a16:creationId xmlns:a16="http://schemas.microsoft.com/office/drawing/2014/main" id="{D4F4BD2C-971E-3FD6-43F0-892508517EBF}"/>
              </a:ext>
            </a:extLst>
          </p:cNvPr>
          <p:cNvPicPr>
            <a:picLocks noChangeAspect="1"/>
          </p:cNvPicPr>
          <p:nvPr/>
        </p:nvPicPr>
        <p:blipFill>
          <a:blip r:embed="rId4"/>
          <a:stretch>
            <a:fillRect/>
          </a:stretch>
        </p:blipFill>
        <p:spPr>
          <a:xfrm>
            <a:off x="1662926" y="950386"/>
            <a:ext cx="4671853" cy="259547"/>
          </a:xfrm>
          <a:prstGeom prst="rect">
            <a:avLst/>
          </a:prstGeom>
        </p:spPr>
      </p:pic>
      <p:sp>
        <p:nvSpPr>
          <p:cNvPr id="14" name="Rounded Rectangle 8">
            <a:extLst>
              <a:ext uri="{FF2B5EF4-FFF2-40B4-BE49-F238E27FC236}">
                <a16:creationId xmlns:a16="http://schemas.microsoft.com/office/drawing/2014/main" id="{9412726C-E5AE-4A44-1D18-0B6764582D16}"/>
              </a:ext>
            </a:extLst>
          </p:cNvPr>
          <p:cNvSpPr/>
          <p:nvPr/>
        </p:nvSpPr>
        <p:spPr>
          <a:xfrm>
            <a:off x="562882" y="3560841"/>
            <a:ext cx="346841" cy="111409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5" name="Picture 10">
            <a:extLst>
              <a:ext uri="{FF2B5EF4-FFF2-40B4-BE49-F238E27FC236}">
                <a16:creationId xmlns:a16="http://schemas.microsoft.com/office/drawing/2014/main" id="{8A4C8426-C285-3CA3-051D-87136E03CF09}"/>
              </a:ext>
            </a:extLst>
          </p:cNvPr>
          <p:cNvPicPr>
            <a:picLocks noChangeAspect="1"/>
          </p:cNvPicPr>
          <p:nvPr/>
        </p:nvPicPr>
        <p:blipFill>
          <a:blip r:embed="rId5"/>
          <a:stretch>
            <a:fillRect/>
          </a:stretch>
        </p:blipFill>
        <p:spPr>
          <a:xfrm>
            <a:off x="1763651" y="1227394"/>
            <a:ext cx="4437452" cy="201703"/>
          </a:xfrm>
          <a:prstGeom prst="rect">
            <a:avLst/>
          </a:prstGeom>
        </p:spPr>
      </p:pic>
    </p:spTree>
    <p:extLst>
      <p:ext uri="{BB962C8B-B14F-4D97-AF65-F5344CB8AC3E}">
        <p14:creationId xmlns:p14="http://schemas.microsoft.com/office/powerpoint/2010/main" val="157753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6FCFC2-0C6A-6B5C-4347-E2E0709B0E77}"/>
              </a:ext>
            </a:extLst>
          </p:cNvPr>
          <p:cNvSpPr/>
          <p:nvPr/>
        </p:nvSpPr>
        <p:spPr>
          <a:xfrm>
            <a:off x="0" y="1164920"/>
            <a:ext cx="12192000" cy="14756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a:xfrm>
            <a:off x="53904" y="99293"/>
            <a:ext cx="9754591" cy="858982"/>
          </a:xfrm>
        </p:spPr>
        <p:txBody>
          <a:bodyPr/>
          <a:lstStyle/>
          <a:p>
            <a:r>
              <a:rPr lang="es-MX" dirty="0"/>
              <a:t>Contexto de Micro-Vista</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1968845" y="1375714"/>
            <a:ext cx="9845447" cy="474425"/>
          </a:xfrm>
        </p:spPr>
        <p:txBody>
          <a:bodyPr/>
          <a:lstStyle/>
          <a:p>
            <a:r>
              <a:rPr lang="es-ES" sz="2400" dirty="0"/>
              <a:t>“Aprender de las Poblaciones de Equipos” </a:t>
            </a:r>
            <a:r>
              <a:rPr lang="es-MX" sz="2400" dirty="0">
                <a:sym typeface="Wingdings" panose="05000000000000000000" pitchFamily="2" charset="2"/>
              </a:rPr>
              <a:t></a:t>
            </a:r>
            <a:r>
              <a:rPr lang="es-ES" sz="2400" dirty="0"/>
              <a:t> Modelamiento</a:t>
            </a:r>
          </a:p>
          <a:p>
            <a:r>
              <a:rPr lang="es-ES" sz="2400" b="1" dirty="0"/>
              <a:t>Caso A: </a:t>
            </a:r>
            <a:r>
              <a:rPr lang="es-ES" sz="2400" dirty="0"/>
              <a:t>Todos envejecen simultáneamente. Comparten condiciones</a:t>
            </a:r>
            <a:endParaRPr lang="es-MX" sz="2400" dirty="0"/>
          </a:p>
        </p:txBody>
      </p:sp>
      <p:sp>
        <p:nvSpPr>
          <p:cNvPr id="9" name="Rectangle 7">
            <a:extLst>
              <a:ext uri="{FF2B5EF4-FFF2-40B4-BE49-F238E27FC236}">
                <a16:creationId xmlns:a16="http://schemas.microsoft.com/office/drawing/2014/main" id="{BF720793-4469-AA23-A92E-2A3D1500BBB0}"/>
              </a:ext>
            </a:extLst>
          </p:cNvPr>
          <p:cNvSpPr/>
          <p:nvPr/>
        </p:nvSpPr>
        <p:spPr>
          <a:xfrm>
            <a:off x="119701" y="1217332"/>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21">
            <a:extLst>
              <a:ext uri="{FF2B5EF4-FFF2-40B4-BE49-F238E27FC236}">
                <a16:creationId xmlns:a16="http://schemas.microsoft.com/office/drawing/2014/main" id="{2513CFE1-D5DE-1AF6-0226-9199E69E4338}"/>
              </a:ext>
            </a:extLst>
          </p:cNvPr>
          <p:cNvSpPr/>
          <p:nvPr/>
        </p:nvSpPr>
        <p:spPr>
          <a:xfrm>
            <a:off x="733056" y="2727269"/>
            <a:ext cx="412173" cy="3249468"/>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38">
            <a:extLst>
              <a:ext uri="{FF2B5EF4-FFF2-40B4-BE49-F238E27FC236}">
                <a16:creationId xmlns:a16="http://schemas.microsoft.com/office/drawing/2014/main" id="{62B868DE-B258-09C4-9F70-EB35ED97FF1A}"/>
              </a:ext>
            </a:extLst>
          </p:cNvPr>
          <p:cNvSpPr/>
          <p:nvPr/>
        </p:nvSpPr>
        <p:spPr>
          <a:xfrm rot="5400000">
            <a:off x="4828170" y="1936847"/>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41">
            <a:extLst>
              <a:ext uri="{FF2B5EF4-FFF2-40B4-BE49-F238E27FC236}">
                <a16:creationId xmlns:a16="http://schemas.microsoft.com/office/drawing/2014/main" id="{4C4EFB3C-C28B-6C4C-5DBB-2F438284097F}"/>
              </a:ext>
            </a:extLst>
          </p:cNvPr>
          <p:cNvCxnSpPr>
            <a:cxnSpLocks/>
          </p:cNvCxnSpPr>
          <p:nvPr/>
        </p:nvCxnSpPr>
        <p:spPr>
          <a:xfrm>
            <a:off x="1032660" y="3470518"/>
            <a:ext cx="1583964"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8D73D83E-1667-16F3-5498-7E47C53A6F8F}"/>
              </a:ext>
            </a:extLst>
          </p:cNvPr>
          <p:cNvCxnSpPr>
            <a:cxnSpLocks/>
          </p:cNvCxnSpPr>
          <p:nvPr/>
        </p:nvCxnSpPr>
        <p:spPr>
          <a:xfrm>
            <a:off x="1032660" y="3974670"/>
            <a:ext cx="26245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207CAB45-E576-897D-8B3A-C4B3DE9B3F88}"/>
              </a:ext>
            </a:extLst>
          </p:cNvPr>
          <p:cNvCxnSpPr>
            <a:cxnSpLocks/>
          </p:cNvCxnSpPr>
          <p:nvPr/>
        </p:nvCxnSpPr>
        <p:spPr>
          <a:xfrm>
            <a:off x="1032660" y="4226746"/>
            <a:ext cx="21290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213EFDA3-4393-F1A6-36A7-DCE64952CFDB}"/>
              </a:ext>
            </a:extLst>
          </p:cNvPr>
          <p:cNvCxnSpPr>
            <a:cxnSpLocks/>
          </p:cNvCxnSpPr>
          <p:nvPr/>
        </p:nvCxnSpPr>
        <p:spPr>
          <a:xfrm>
            <a:off x="1032660" y="4730898"/>
            <a:ext cx="3220479"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48">
            <a:extLst>
              <a:ext uri="{FF2B5EF4-FFF2-40B4-BE49-F238E27FC236}">
                <a16:creationId xmlns:a16="http://schemas.microsoft.com/office/drawing/2014/main" id="{E3B33576-7580-7162-B93E-BA0369AE868A}"/>
              </a:ext>
            </a:extLst>
          </p:cNvPr>
          <p:cNvCxnSpPr>
            <a:cxnSpLocks/>
          </p:cNvCxnSpPr>
          <p:nvPr/>
        </p:nvCxnSpPr>
        <p:spPr>
          <a:xfrm>
            <a:off x="1032660" y="3722594"/>
            <a:ext cx="43877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50">
            <a:extLst>
              <a:ext uri="{FF2B5EF4-FFF2-40B4-BE49-F238E27FC236}">
                <a16:creationId xmlns:a16="http://schemas.microsoft.com/office/drawing/2014/main" id="{50E33914-9C7B-7C6A-A7E7-767F2DA4BEB9}"/>
              </a:ext>
            </a:extLst>
          </p:cNvPr>
          <p:cNvCxnSpPr>
            <a:cxnSpLocks/>
          </p:cNvCxnSpPr>
          <p:nvPr/>
        </p:nvCxnSpPr>
        <p:spPr>
          <a:xfrm>
            <a:off x="1032660" y="4478822"/>
            <a:ext cx="35114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7A84792A-B1FE-3C90-22BE-C356AECBF831}"/>
              </a:ext>
            </a:extLst>
          </p:cNvPr>
          <p:cNvCxnSpPr>
            <a:cxnSpLocks/>
          </p:cNvCxnSpPr>
          <p:nvPr/>
        </p:nvCxnSpPr>
        <p:spPr>
          <a:xfrm>
            <a:off x="1032660" y="4982974"/>
            <a:ext cx="4037716"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5" name="Straight Connector 54">
            <a:extLst>
              <a:ext uri="{FF2B5EF4-FFF2-40B4-BE49-F238E27FC236}">
                <a16:creationId xmlns:a16="http://schemas.microsoft.com/office/drawing/2014/main" id="{5962BAE2-E6AF-7E66-0823-27726B6D43E5}"/>
              </a:ext>
            </a:extLst>
          </p:cNvPr>
          <p:cNvCxnSpPr>
            <a:cxnSpLocks/>
          </p:cNvCxnSpPr>
          <p:nvPr/>
        </p:nvCxnSpPr>
        <p:spPr>
          <a:xfrm>
            <a:off x="1032660" y="5235050"/>
            <a:ext cx="3258398"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0217B697-7FE6-0DF4-32A7-E52AA35D8D25}"/>
              </a:ext>
            </a:extLst>
          </p:cNvPr>
          <p:cNvCxnSpPr>
            <a:cxnSpLocks/>
          </p:cNvCxnSpPr>
          <p:nvPr/>
        </p:nvCxnSpPr>
        <p:spPr>
          <a:xfrm>
            <a:off x="1032660" y="5487126"/>
            <a:ext cx="49001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8" name="Straight Connector 57">
            <a:extLst>
              <a:ext uri="{FF2B5EF4-FFF2-40B4-BE49-F238E27FC236}">
                <a16:creationId xmlns:a16="http://schemas.microsoft.com/office/drawing/2014/main" id="{12E7A95E-59D7-4AC8-0E2A-676818C79DB8}"/>
              </a:ext>
            </a:extLst>
          </p:cNvPr>
          <p:cNvCxnSpPr>
            <a:cxnSpLocks/>
          </p:cNvCxnSpPr>
          <p:nvPr/>
        </p:nvCxnSpPr>
        <p:spPr>
          <a:xfrm>
            <a:off x="1032660" y="5739200"/>
            <a:ext cx="65003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6">
            <a:extLst>
              <a:ext uri="{FF2B5EF4-FFF2-40B4-BE49-F238E27FC236}">
                <a16:creationId xmlns:a16="http://schemas.microsoft.com/office/drawing/2014/main" id="{B3A90A7D-94D4-6EF6-EF64-E1F07A9101E6}"/>
              </a:ext>
            </a:extLst>
          </p:cNvPr>
          <p:cNvCxnSpPr/>
          <p:nvPr/>
        </p:nvCxnSpPr>
        <p:spPr>
          <a:xfrm>
            <a:off x="2503929" y="2826279"/>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ight Arrow 8">
            <a:extLst>
              <a:ext uri="{FF2B5EF4-FFF2-40B4-BE49-F238E27FC236}">
                <a16:creationId xmlns:a16="http://schemas.microsoft.com/office/drawing/2014/main" id="{8DBC7CBE-15E2-E5C4-78F6-4C43254A6AED}"/>
              </a:ext>
            </a:extLst>
          </p:cNvPr>
          <p:cNvSpPr/>
          <p:nvPr/>
        </p:nvSpPr>
        <p:spPr>
          <a:xfrm>
            <a:off x="99129" y="6139294"/>
            <a:ext cx="2404800" cy="616054"/>
          </a:xfrm>
          <a:prstGeom prst="rightArrow">
            <a:avLst>
              <a:gd name="adj1" fmla="val 66867"/>
              <a:gd name="adj2" fmla="val 50000"/>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Edad</a:t>
            </a:r>
            <a:r>
              <a:rPr lang="en-US" dirty="0">
                <a:solidFill>
                  <a:schemeClr val="tx1"/>
                </a:solidFill>
              </a:rPr>
              <a:t> todos “</a:t>
            </a:r>
            <a:r>
              <a:rPr lang="en-US" dirty="0" err="1">
                <a:solidFill>
                  <a:schemeClr val="tx1"/>
                </a:solidFill>
              </a:rPr>
              <a:t>Vivos</a:t>
            </a:r>
            <a:r>
              <a:rPr lang="en-US" dirty="0">
                <a:solidFill>
                  <a:schemeClr val="tx1"/>
                </a:solidFill>
              </a:rPr>
              <a:t>”</a:t>
            </a:r>
          </a:p>
        </p:txBody>
      </p:sp>
      <p:cxnSp>
        <p:nvCxnSpPr>
          <p:cNvPr id="44" name="Straight Connector 9">
            <a:extLst>
              <a:ext uri="{FF2B5EF4-FFF2-40B4-BE49-F238E27FC236}">
                <a16:creationId xmlns:a16="http://schemas.microsoft.com/office/drawing/2014/main" id="{41695A30-5852-5439-5803-A3C8D8C45507}"/>
              </a:ext>
            </a:extLst>
          </p:cNvPr>
          <p:cNvCxnSpPr/>
          <p:nvPr/>
        </p:nvCxnSpPr>
        <p:spPr>
          <a:xfrm>
            <a:off x="7654356" y="2808579"/>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5" name="Left Arrow 12">
            <a:extLst>
              <a:ext uri="{FF2B5EF4-FFF2-40B4-BE49-F238E27FC236}">
                <a16:creationId xmlns:a16="http://schemas.microsoft.com/office/drawing/2014/main" id="{0F246AC0-688B-4158-F268-ACFC7BE351CE}"/>
              </a:ext>
            </a:extLst>
          </p:cNvPr>
          <p:cNvSpPr/>
          <p:nvPr/>
        </p:nvSpPr>
        <p:spPr>
          <a:xfrm>
            <a:off x="7654355" y="6135936"/>
            <a:ext cx="2917596" cy="622771"/>
          </a:xfrm>
          <a:prstGeom prst="leftArrow">
            <a:avLst>
              <a:gd name="adj1" fmla="val 65137"/>
              <a:gd name="adj2" fmla="val 5151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Edad</a:t>
            </a:r>
            <a:r>
              <a:rPr lang="en-US" dirty="0">
                <a:solidFill>
                  <a:sysClr val="windowText" lastClr="000000"/>
                </a:solidFill>
              </a:rPr>
              <a:t> todos ”Muertos”</a:t>
            </a:r>
          </a:p>
        </p:txBody>
      </p:sp>
      <p:sp>
        <p:nvSpPr>
          <p:cNvPr id="54" name="Rectangle 18">
            <a:extLst>
              <a:ext uri="{FF2B5EF4-FFF2-40B4-BE49-F238E27FC236}">
                <a16:creationId xmlns:a16="http://schemas.microsoft.com/office/drawing/2014/main" id="{10656E66-A85F-95A0-8547-DD49083E8E7C}"/>
              </a:ext>
            </a:extLst>
          </p:cNvPr>
          <p:cNvSpPr/>
          <p:nvPr/>
        </p:nvSpPr>
        <p:spPr>
          <a:xfrm>
            <a:off x="119701" y="1673214"/>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0">
            <a:extLst>
              <a:ext uri="{FF2B5EF4-FFF2-40B4-BE49-F238E27FC236}">
                <a16:creationId xmlns:a16="http://schemas.microsoft.com/office/drawing/2014/main" id="{E86E8495-8AF7-3F21-EF5C-E3DD6C82A036}"/>
              </a:ext>
            </a:extLst>
          </p:cNvPr>
          <p:cNvSpPr/>
          <p:nvPr/>
        </p:nvSpPr>
        <p:spPr>
          <a:xfrm>
            <a:off x="119701" y="2119226"/>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8AAB6E-B133-94ED-5D03-6BE4C78E4703}"/>
              </a:ext>
            </a:extLst>
          </p:cNvPr>
          <p:cNvSpPr txBox="1"/>
          <p:nvPr/>
        </p:nvSpPr>
        <p:spPr>
          <a:xfrm>
            <a:off x="9074902" y="5728953"/>
            <a:ext cx="1152377" cy="461665"/>
          </a:xfrm>
          <a:prstGeom prst="rect">
            <a:avLst/>
          </a:prstGeom>
          <a:noFill/>
        </p:spPr>
        <p:txBody>
          <a:bodyPr wrap="square" rtlCol="0">
            <a:spAutoFit/>
          </a:bodyPr>
          <a:lstStyle/>
          <a:p>
            <a:r>
              <a:rPr lang="es-ES_tradnl" sz="2400" dirty="0">
                <a:solidFill>
                  <a:schemeClr val="accent6"/>
                </a:solidFill>
              </a:rPr>
              <a:t>tiempo</a:t>
            </a:r>
          </a:p>
        </p:txBody>
      </p:sp>
      <p:cxnSp>
        <p:nvCxnSpPr>
          <p:cNvPr id="6" name="Straight Connector 5">
            <a:extLst>
              <a:ext uri="{FF2B5EF4-FFF2-40B4-BE49-F238E27FC236}">
                <a16:creationId xmlns:a16="http://schemas.microsoft.com/office/drawing/2014/main" id="{1BF68BD0-9B71-94DF-82B1-C714F2B0C4A4}"/>
              </a:ext>
            </a:extLst>
          </p:cNvPr>
          <p:cNvCxnSpPr/>
          <p:nvPr/>
        </p:nvCxnSpPr>
        <p:spPr>
          <a:xfrm>
            <a:off x="82783"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107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9159593C-4C92-225B-2BBE-ABCA5D90A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19725" y="570144"/>
            <a:ext cx="9144000" cy="57150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Subtítulo 2">
            <a:extLst>
              <a:ext uri="{FF2B5EF4-FFF2-40B4-BE49-F238E27FC236}">
                <a16:creationId xmlns:a16="http://schemas.microsoft.com/office/drawing/2014/main" id="{05712829-375C-49C4-7DDB-8486EF3BA302}"/>
              </a:ext>
            </a:extLst>
          </p:cNvPr>
          <p:cNvSpPr txBox="1">
            <a:spLocks/>
          </p:cNvSpPr>
          <p:nvPr/>
        </p:nvSpPr>
        <p:spPr>
          <a:xfrm>
            <a:off x="28275" y="0"/>
            <a:ext cx="2687538" cy="6762750"/>
          </a:xfrm>
          <a:prstGeom prst="rect">
            <a:avLst/>
          </a:prstGeom>
          <a:solidFill>
            <a:srgbClr val="94297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solidFill>
                <a:schemeClr val="bg1"/>
              </a:solidFill>
            </a:endParaRPr>
          </a:p>
          <a:p>
            <a:pPr algn="ctr"/>
            <a:endParaRPr lang="es-ES" b="1" dirty="0">
              <a:solidFill>
                <a:schemeClr val="bg1"/>
              </a:solidFill>
            </a:endParaRPr>
          </a:p>
          <a:p>
            <a:pPr algn="ctr"/>
            <a:endParaRPr lang="es-ES" b="1" dirty="0">
              <a:solidFill>
                <a:schemeClr val="bg1"/>
              </a:solidFill>
            </a:endParaRPr>
          </a:p>
          <a:p>
            <a:pPr algn="ctr"/>
            <a:endParaRPr lang="es-ES" b="1" dirty="0">
              <a:solidFill>
                <a:schemeClr val="bg1"/>
              </a:solidFill>
            </a:endParaRPr>
          </a:p>
          <a:p>
            <a:pPr algn="ctr"/>
            <a:r>
              <a:rPr lang="es-ES" b="1" dirty="0">
                <a:solidFill>
                  <a:schemeClr val="bg1"/>
                </a:solidFill>
              </a:rPr>
              <a:t>Pronóstico de fallas del sistema</a:t>
            </a:r>
          </a:p>
        </p:txBody>
      </p:sp>
    </p:spTree>
    <p:extLst>
      <p:ext uri="{BB962C8B-B14F-4D97-AF65-F5344CB8AC3E}">
        <p14:creationId xmlns:p14="http://schemas.microsoft.com/office/powerpoint/2010/main" val="3787303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9159593C-4C92-225B-2BBE-ABCA5D90A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19725" y="570144"/>
            <a:ext cx="9144000" cy="57150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Subtítulo 2">
            <a:extLst>
              <a:ext uri="{FF2B5EF4-FFF2-40B4-BE49-F238E27FC236}">
                <a16:creationId xmlns:a16="http://schemas.microsoft.com/office/drawing/2014/main" id="{05712829-375C-49C4-7DDB-8486EF3BA302}"/>
              </a:ext>
            </a:extLst>
          </p:cNvPr>
          <p:cNvSpPr txBox="1">
            <a:spLocks/>
          </p:cNvSpPr>
          <p:nvPr/>
        </p:nvSpPr>
        <p:spPr>
          <a:xfrm>
            <a:off x="28275" y="0"/>
            <a:ext cx="2687538" cy="6762750"/>
          </a:xfrm>
          <a:prstGeom prst="rect">
            <a:avLst/>
          </a:prstGeom>
          <a:solidFill>
            <a:srgbClr val="94297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CO" sz="2400" b="1" dirty="0">
              <a:solidFill>
                <a:schemeClr val="bg1"/>
              </a:solidFill>
            </a:endParaRPr>
          </a:p>
          <a:p>
            <a:pPr algn="ctr"/>
            <a:endParaRPr lang="es-ES" b="1" dirty="0">
              <a:solidFill>
                <a:schemeClr val="bg1"/>
              </a:solidFill>
            </a:endParaRPr>
          </a:p>
          <a:p>
            <a:pPr algn="ctr"/>
            <a:endParaRPr lang="es-ES" b="1" dirty="0">
              <a:solidFill>
                <a:schemeClr val="bg1"/>
              </a:solidFill>
            </a:endParaRPr>
          </a:p>
          <a:p>
            <a:pPr algn="ctr"/>
            <a:endParaRPr lang="es-ES" b="1" dirty="0">
              <a:solidFill>
                <a:schemeClr val="bg1"/>
              </a:solidFill>
            </a:endParaRPr>
          </a:p>
          <a:p>
            <a:pPr algn="ctr"/>
            <a:r>
              <a:rPr lang="es-ES" b="1" dirty="0">
                <a:solidFill>
                  <a:schemeClr val="bg1"/>
                </a:solidFill>
              </a:rPr>
              <a:t>Pronóstico de fallas del sistema</a:t>
            </a:r>
          </a:p>
        </p:txBody>
      </p:sp>
      <p:sp>
        <p:nvSpPr>
          <p:cNvPr id="2" name="Rounded Rectangle 1">
            <a:extLst>
              <a:ext uri="{FF2B5EF4-FFF2-40B4-BE49-F238E27FC236}">
                <a16:creationId xmlns:a16="http://schemas.microsoft.com/office/drawing/2014/main" id="{17BAED6B-9A9D-A1CB-D04F-E266E76AF08E}"/>
              </a:ext>
            </a:extLst>
          </p:cNvPr>
          <p:cNvSpPr/>
          <p:nvPr/>
        </p:nvSpPr>
        <p:spPr>
          <a:xfrm rot="20218977">
            <a:off x="926327" y="2760148"/>
            <a:ext cx="10912795" cy="2045555"/>
          </a:xfrm>
          <a:prstGeom prst="round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4400" dirty="0"/>
              <a:t>¿Le sirve este pronóstico cuantitativo de fallas para Gerenciar su Activo Industrial?</a:t>
            </a:r>
            <a:endParaRPr lang="es-ES_tradnl" sz="4400" u="sng" dirty="0"/>
          </a:p>
        </p:txBody>
      </p:sp>
    </p:spTree>
    <p:extLst>
      <p:ext uri="{BB962C8B-B14F-4D97-AF65-F5344CB8AC3E}">
        <p14:creationId xmlns:p14="http://schemas.microsoft.com/office/powerpoint/2010/main" val="147445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227013" y="1429789"/>
            <a:ext cx="4124324" cy="4832465"/>
          </a:xfrm>
        </p:spPr>
        <p:txBody>
          <a:bodyPr/>
          <a:lstStyle/>
          <a:p>
            <a:r>
              <a:rPr lang="es-ES" sz="2400" dirty="0"/>
              <a:t>Las simulaciones de </a:t>
            </a:r>
            <a:r>
              <a:rPr lang="es-ES" sz="2400" b="1" dirty="0"/>
              <a:t>Monte Carlo </a:t>
            </a:r>
            <a:r>
              <a:rPr lang="es-ES" sz="2400" dirty="0"/>
              <a:t>usan números aleatorios y los convierten en eventos aleatorios como time-</a:t>
            </a:r>
            <a:r>
              <a:rPr lang="es-ES" sz="2400" dirty="0" err="1"/>
              <a:t>to</a:t>
            </a:r>
            <a:r>
              <a:rPr lang="es-ES" sz="2400" dirty="0"/>
              <a:t>-</a:t>
            </a:r>
            <a:r>
              <a:rPr lang="es-ES" sz="2400" dirty="0" err="1"/>
              <a:t>failure</a:t>
            </a:r>
            <a:r>
              <a:rPr lang="es-ES" sz="2400" dirty="0"/>
              <a:t>.</a:t>
            </a:r>
          </a:p>
          <a:p>
            <a:endParaRPr lang="es-ES" sz="2400" dirty="0"/>
          </a:p>
          <a:p>
            <a:r>
              <a:rPr lang="es-ES" sz="2400" dirty="0"/>
              <a:t>Hay muchas formas, pero la más popular usa </a:t>
            </a:r>
            <a:r>
              <a:rPr lang="es-ES" sz="2400" b="1" dirty="0"/>
              <a:t>la CDF inversa</a:t>
            </a:r>
            <a:r>
              <a:rPr lang="es-ES" sz="2400" dirty="0"/>
              <a:t>.</a:t>
            </a: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Monte Carlo</a:t>
            </a:r>
            <a:endParaRPr lang="es-MX" dirty="0">
              <a:solidFill>
                <a:schemeClr val="accent6">
                  <a:lumMod val="75000"/>
                </a:schemeClr>
              </a:solidFill>
            </a:endParaRPr>
          </a:p>
        </p:txBody>
      </p:sp>
      <p:pic>
        <p:nvPicPr>
          <p:cNvPr id="4" name="Picture 6">
            <a:extLst>
              <a:ext uri="{FF2B5EF4-FFF2-40B4-BE49-F238E27FC236}">
                <a16:creationId xmlns:a16="http://schemas.microsoft.com/office/drawing/2014/main" id="{8D88DE7A-2AA3-E66E-2967-62149364AC61}"/>
              </a:ext>
            </a:extLst>
          </p:cNvPr>
          <p:cNvPicPr>
            <a:picLocks/>
          </p:cNvPicPr>
          <p:nvPr/>
        </p:nvPicPr>
        <p:blipFill>
          <a:blip r:embed="rId3"/>
          <a:stretch>
            <a:fillRect/>
          </a:stretch>
        </p:blipFill>
        <p:spPr>
          <a:xfrm>
            <a:off x="4351336" y="830372"/>
            <a:ext cx="7600950" cy="5337368"/>
          </a:xfrm>
          <a:prstGeom prst="rect">
            <a:avLst/>
          </a:prstGeom>
        </p:spPr>
      </p:pic>
    </p:spTree>
    <p:extLst>
      <p:ext uri="{BB962C8B-B14F-4D97-AF65-F5344CB8AC3E}">
        <p14:creationId xmlns:p14="http://schemas.microsoft.com/office/powerpoint/2010/main" val="3241090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7343479" y="1429789"/>
            <a:ext cx="4608805" cy="4832465"/>
          </a:xfrm>
        </p:spPr>
        <p:txBody>
          <a:bodyPr/>
          <a:lstStyle/>
          <a:p>
            <a:endParaRPr lang="es-ES" sz="2400" dirty="0"/>
          </a:p>
          <a:p>
            <a:endParaRPr lang="es-ES" sz="2400" dirty="0"/>
          </a:p>
          <a:p>
            <a:endParaRPr lang="es-ES" sz="2400" dirty="0"/>
          </a:p>
          <a:p>
            <a:endParaRPr lang="es-ES" sz="2400" dirty="0"/>
          </a:p>
          <a:p>
            <a:r>
              <a:rPr lang="es-ES" sz="2400" dirty="0"/>
              <a:t>¿Es significativo el reemplazo preventivo del </a:t>
            </a:r>
            <a:r>
              <a:rPr lang="es-ES" sz="2400" u="sng" dirty="0"/>
              <a:t>tubo de aceite</a:t>
            </a:r>
            <a:r>
              <a:rPr lang="es-ES" sz="2400" dirty="0"/>
              <a:t> a las 500 horas?</a:t>
            </a: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Monte Carlo</a:t>
            </a:r>
            <a:endParaRPr lang="es-MX" dirty="0">
              <a:solidFill>
                <a:schemeClr val="accent6">
                  <a:lumMod val="75000"/>
                </a:schemeClr>
              </a:solidFill>
            </a:endParaRPr>
          </a:p>
        </p:txBody>
      </p:sp>
      <p:pic>
        <p:nvPicPr>
          <p:cNvPr id="3" name="Picture 13">
            <a:extLst>
              <a:ext uri="{FF2B5EF4-FFF2-40B4-BE49-F238E27FC236}">
                <a16:creationId xmlns:a16="http://schemas.microsoft.com/office/drawing/2014/main" id="{9A4062F5-1F49-86BE-4267-E08E312B16B0}"/>
              </a:ext>
            </a:extLst>
          </p:cNvPr>
          <p:cNvPicPr>
            <a:picLocks noChangeAspect="1"/>
          </p:cNvPicPr>
          <p:nvPr/>
        </p:nvPicPr>
        <p:blipFill>
          <a:blip r:embed="rId3"/>
          <a:stretch>
            <a:fillRect/>
          </a:stretch>
        </p:blipFill>
        <p:spPr>
          <a:xfrm>
            <a:off x="5581541" y="1279747"/>
            <a:ext cx="1494600" cy="1326457"/>
          </a:xfrm>
          <a:prstGeom prst="rect">
            <a:avLst/>
          </a:prstGeom>
        </p:spPr>
      </p:pic>
      <p:pic>
        <p:nvPicPr>
          <p:cNvPr id="6" name="Picture 17">
            <a:extLst>
              <a:ext uri="{FF2B5EF4-FFF2-40B4-BE49-F238E27FC236}">
                <a16:creationId xmlns:a16="http://schemas.microsoft.com/office/drawing/2014/main" id="{4197873B-FD06-15D1-B8C4-A73EC8054421}"/>
              </a:ext>
            </a:extLst>
          </p:cNvPr>
          <p:cNvPicPr>
            <a:picLocks noChangeAspect="1"/>
          </p:cNvPicPr>
          <p:nvPr/>
        </p:nvPicPr>
        <p:blipFill>
          <a:blip r:embed="rId4"/>
          <a:stretch>
            <a:fillRect/>
          </a:stretch>
        </p:blipFill>
        <p:spPr>
          <a:xfrm>
            <a:off x="157954" y="1279747"/>
            <a:ext cx="5417663" cy="1314893"/>
          </a:xfrm>
          <a:prstGeom prst="rect">
            <a:avLst/>
          </a:prstGeom>
        </p:spPr>
      </p:pic>
      <p:pic>
        <p:nvPicPr>
          <p:cNvPr id="7" name="Picture 6">
            <a:extLst>
              <a:ext uri="{FF2B5EF4-FFF2-40B4-BE49-F238E27FC236}">
                <a16:creationId xmlns:a16="http://schemas.microsoft.com/office/drawing/2014/main" id="{63998568-E823-5019-CD30-7A7FEF699733}"/>
              </a:ext>
            </a:extLst>
          </p:cNvPr>
          <p:cNvPicPr>
            <a:picLocks noChangeAspect="1"/>
          </p:cNvPicPr>
          <p:nvPr/>
        </p:nvPicPr>
        <p:blipFill>
          <a:blip r:embed="rId5"/>
          <a:stretch>
            <a:fillRect/>
          </a:stretch>
        </p:blipFill>
        <p:spPr>
          <a:xfrm>
            <a:off x="281181" y="2641668"/>
            <a:ext cx="6794960" cy="3640913"/>
          </a:xfrm>
          <a:prstGeom prst="rect">
            <a:avLst/>
          </a:prstGeom>
        </p:spPr>
      </p:pic>
    </p:spTree>
    <p:extLst>
      <p:ext uri="{BB962C8B-B14F-4D97-AF65-F5344CB8AC3E}">
        <p14:creationId xmlns:p14="http://schemas.microsoft.com/office/powerpoint/2010/main" val="2278793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227013" y="1429789"/>
            <a:ext cx="7180343" cy="4832465"/>
          </a:xfrm>
        </p:spPr>
        <p:txBody>
          <a:bodyPr/>
          <a:lstStyle/>
          <a:p>
            <a:r>
              <a:rPr lang="en-US" sz="2400" dirty="0">
                <a:solidFill>
                  <a:schemeClr val="accent6">
                    <a:lumMod val="75000"/>
                  </a:schemeClr>
                </a:solidFill>
              </a:rPr>
              <a:t> </a:t>
            </a:r>
            <a:r>
              <a:rPr lang="en-US" sz="2400" b="1" dirty="0" err="1">
                <a:solidFill>
                  <a:schemeClr val="accent6">
                    <a:lumMod val="75000"/>
                  </a:schemeClr>
                </a:solidFill>
              </a:rPr>
              <a:t>t</a:t>
            </a:r>
            <a:r>
              <a:rPr lang="en-US" sz="2400" b="1" baseline="-25000" dirty="0" err="1">
                <a:solidFill>
                  <a:schemeClr val="accent6">
                    <a:lumMod val="75000"/>
                  </a:schemeClr>
                </a:solidFill>
              </a:rPr>
              <a:t>p</a:t>
            </a:r>
            <a:r>
              <a:rPr lang="en-US" sz="2400" b="1" dirty="0">
                <a:solidFill>
                  <a:schemeClr val="accent6">
                    <a:lumMod val="75000"/>
                  </a:schemeClr>
                </a:solidFill>
              </a:rPr>
              <a:t>: </a:t>
            </a:r>
            <a:r>
              <a:rPr lang="es-ES" sz="2400" dirty="0"/>
              <a:t>¿Cuál es el “mejor” Intervalo de Tiempo para la reparación preventiva?</a:t>
            </a: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Reemplazo Óptimo de Piezas</a:t>
            </a:r>
            <a:endParaRPr lang="es-MX" dirty="0">
              <a:solidFill>
                <a:schemeClr val="accent6">
                  <a:lumMod val="75000"/>
                </a:schemeClr>
              </a:solidFill>
            </a:endParaRPr>
          </a:p>
        </p:txBody>
      </p:sp>
      <p:pic>
        <p:nvPicPr>
          <p:cNvPr id="4" name="Picture 1">
            <a:extLst>
              <a:ext uri="{FF2B5EF4-FFF2-40B4-BE49-F238E27FC236}">
                <a16:creationId xmlns:a16="http://schemas.microsoft.com/office/drawing/2014/main" id="{FDAB9F4A-ADC4-EE26-CC82-E648C1DB0BB6}"/>
              </a:ext>
            </a:extLst>
          </p:cNvPr>
          <p:cNvPicPr>
            <a:picLocks noChangeAspect="1"/>
          </p:cNvPicPr>
          <p:nvPr/>
        </p:nvPicPr>
        <p:blipFill>
          <a:blip r:embed="rId3"/>
          <a:stretch>
            <a:fillRect/>
          </a:stretch>
        </p:blipFill>
        <p:spPr>
          <a:xfrm>
            <a:off x="7407356" y="1830952"/>
            <a:ext cx="3516829" cy="2288058"/>
          </a:xfrm>
          <a:prstGeom prst="rect">
            <a:avLst/>
          </a:prstGeom>
        </p:spPr>
      </p:pic>
      <p:sp>
        <p:nvSpPr>
          <p:cNvPr id="8" name="Text Placeholder 3">
            <a:extLst>
              <a:ext uri="{FF2B5EF4-FFF2-40B4-BE49-F238E27FC236}">
                <a16:creationId xmlns:a16="http://schemas.microsoft.com/office/drawing/2014/main" id="{C233BE25-58B8-69DD-7B6C-C1B0E85E9B00}"/>
              </a:ext>
            </a:extLst>
          </p:cNvPr>
          <p:cNvSpPr txBox="1">
            <a:spLocks/>
          </p:cNvSpPr>
          <p:nvPr/>
        </p:nvSpPr>
        <p:spPr>
          <a:xfrm>
            <a:off x="6436965" y="1265199"/>
            <a:ext cx="4335269" cy="730459"/>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3600" dirty="0">
                <a:solidFill>
                  <a:schemeClr val="accent6">
                    <a:lumMod val="75000"/>
                  </a:schemeClr>
                </a:solidFill>
              </a:rPr>
              <a:t> F(</a:t>
            </a:r>
            <a:r>
              <a:rPr lang="en-US" sz="3600" dirty="0" err="1">
                <a:solidFill>
                  <a:schemeClr val="accent6">
                    <a:lumMod val="75000"/>
                  </a:schemeClr>
                </a:solidFill>
              </a:rPr>
              <a:t>t</a:t>
            </a:r>
            <a:r>
              <a:rPr lang="en-US" sz="3600" baseline="-25000" dirty="0" err="1">
                <a:solidFill>
                  <a:schemeClr val="accent6">
                    <a:lumMod val="75000"/>
                  </a:schemeClr>
                </a:solidFill>
              </a:rPr>
              <a:t>p</a:t>
            </a:r>
            <a:r>
              <a:rPr lang="en-US" sz="3600" dirty="0">
                <a:solidFill>
                  <a:schemeClr val="accent6">
                    <a:lumMod val="75000"/>
                  </a:schemeClr>
                </a:solidFill>
              </a:rPr>
              <a:t>)</a:t>
            </a:r>
          </a:p>
        </p:txBody>
      </p:sp>
      <p:sp>
        <p:nvSpPr>
          <p:cNvPr id="3" name="Text Placeholder 3">
            <a:extLst>
              <a:ext uri="{FF2B5EF4-FFF2-40B4-BE49-F238E27FC236}">
                <a16:creationId xmlns:a16="http://schemas.microsoft.com/office/drawing/2014/main" id="{A9436CD7-CD87-3F66-5EDD-C9BF13A6B7C6}"/>
              </a:ext>
            </a:extLst>
          </p:cNvPr>
          <p:cNvSpPr txBox="1">
            <a:spLocks/>
          </p:cNvSpPr>
          <p:nvPr/>
        </p:nvSpPr>
        <p:spPr>
          <a:xfrm>
            <a:off x="600074" y="3115562"/>
            <a:ext cx="5056369" cy="730459"/>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3600" dirty="0" err="1">
                <a:solidFill>
                  <a:schemeClr val="accent6">
                    <a:lumMod val="75000"/>
                  </a:schemeClr>
                </a:solidFill>
              </a:rPr>
              <a:t>Costo</a:t>
            </a:r>
            <a:r>
              <a:rPr lang="en-US" sz="3600" dirty="0">
                <a:solidFill>
                  <a:schemeClr val="accent6">
                    <a:lumMod val="75000"/>
                  </a:schemeClr>
                </a:solidFill>
              </a:rPr>
              <a:t> del </a:t>
            </a:r>
            <a:r>
              <a:rPr lang="en-US" sz="3600" dirty="0" err="1">
                <a:solidFill>
                  <a:schemeClr val="accent6">
                    <a:lumMod val="75000"/>
                  </a:schemeClr>
                </a:solidFill>
              </a:rPr>
              <a:t>Preventivo</a:t>
            </a:r>
            <a:r>
              <a:rPr lang="en-US" sz="3600" dirty="0">
                <a:solidFill>
                  <a:schemeClr val="accent6">
                    <a:lumMod val="75000"/>
                  </a:schemeClr>
                </a:solidFill>
              </a:rPr>
              <a:t> + </a:t>
            </a:r>
            <a:r>
              <a:rPr lang="en-US" sz="3600" dirty="0" err="1">
                <a:solidFill>
                  <a:schemeClr val="accent6">
                    <a:lumMod val="75000"/>
                  </a:schemeClr>
                </a:solidFill>
              </a:rPr>
              <a:t>Costo</a:t>
            </a:r>
            <a:r>
              <a:rPr lang="en-US" sz="3600" dirty="0">
                <a:solidFill>
                  <a:schemeClr val="accent6">
                    <a:lumMod val="75000"/>
                  </a:schemeClr>
                </a:solidFill>
              </a:rPr>
              <a:t> de la </a:t>
            </a:r>
            <a:r>
              <a:rPr lang="en-US" sz="3600" dirty="0" err="1">
                <a:solidFill>
                  <a:schemeClr val="accent6">
                    <a:lumMod val="75000"/>
                  </a:schemeClr>
                </a:solidFill>
              </a:rPr>
              <a:t>Falla</a:t>
            </a:r>
            <a:endParaRPr lang="en-US" sz="3600" dirty="0">
              <a:solidFill>
                <a:schemeClr val="accent6">
                  <a:lumMod val="75000"/>
                </a:schemeClr>
              </a:solidFill>
            </a:endParaRPr>
          </a:p>
        </p:txBody>
      </p:sp>
    </p:spTree>
    <p:extLst>
      <p:ext uri="{BB962C8B-B14F-4D97-AF65-F5344CB8AC3E}">
        <p14:creationId xmlns:p14="http://schemas.microsoft.com/office/powerpoint/2010/main" val="1811119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227013" y="1429789"/>
            <a:ext cx="7180343" cy="4832465"/>
          </a:xfrm>
        </p:spPr>
        <p:txBody>
          <a:bodyPr/>
          <a:lstStyle/>
          <a:p>
            <a:r>
              <a:rPr lang="en-US" sz="2400" dirty="0">
                <a:solidFill>
                  <a:schemeClr val="accent6">
                    <a:lumMod val="75000"/>
                  </a:schemeClr>
                </a:solidFill>
              </a:rPr>
              <a:t> </a:t>
            </a:r>
            <a:r>
              <a:rPr lang="en-US" sz="2400" b="1" dirty="0" err="1">
                <a:solidFill>
                  <a:schemeClr val="accent6">
                    <a:lumMod val="75000"/>
                  </a:schemeClr>
                </a:solidFill>
              </a:rPr>
              <a:t>t</a:t>
            </a:r>
            <a:r>
              <a:rPr lang="en-US" sz="2400" b="1" baseline="-25000" dirty="0" err="1">
                <a:solidFill>
                  <a:schemeClr val="accent6">
                    <a:lumMod val="75000"/>
                  </a:schemeClr>
                </a:solidFill>
              </a:rPr>
              <a:t>p</a:t>
            </a:r>
            <a:r>
              <a:rPr lang="en-US" sz="2400" b="1" dirty="0">
                <a:solidFill>
                  <a:schemeClr val="accent6">
                    <a:lumMod val="75000"/>
                  </a:schemeClr>
                </a:solidFill>
              </a:rPr>
              <a:t>: </a:t>
            </a:r>
            <a:r>
              <a:rPr lang="es-ES" sz="2400" dirty="0"/>
              <a:t>¿Cuál es el “mejor” Intervalo de Tiempo para la reparación preventiva?</a:t>
            </a: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Reemplazo Óptimo de Piezas</a:t>
            </a:r>
            <a:endParaRPr lang="es-MX" dirty="0">
              <a:solidFill>
                <a:schemeClr val="accent6">
                  <a:lumMod val="75000"/>
                </a:schemeClr>
              </a:solidFill>
            </a:endParaRPr>
          </a:p>
        </p:txBody>
      </p:sp>
      <p:pic>
        <p:nvPicPr>
          <p:cNvPr id="4" name="Picture 1">
            <a:extLst>
              <a:ext uri="{FF2B5EF4-FFF2-40B4-BE49-F238E27FC236}">
                <a16:creationId xmlns:a16="http://schemas.microsoft.com/office/drawing/2014/main" id="{FDAB9F4A-ADC4-EE26-CC82-E648C1DB0BB6}"/>
              </a:ext>
            </a:extLst>
          </p:cNvPr>
          <p:cNvPicPr>
            <a:picLocks noChangeAspect="1"/>
          </p:cNvPicPr>
          <p:nvPr/>
        </p:nvPicPr>
        <p:blipFill>
          <a:blip r:embed="rId3"/>
          <a:stretch>
            <a:fillRect/>
          </a:stretch>
        </p:blipFill>
        <p:spPr>
          <a:xfrm>
            <a:off x="7407356" y="1830952"/>
            <a:ext cx="3516829" cy="2288058"/>
          </a:xfrm>
          <a:prstGeom prst="rect">
            <a:avLst/>
          </a:prstGeom>
        </p:spPr>
      </p:pic>
      <p:sp>
        <p:nvSpPr>
          <p:cNvPr id="8" name="Text Placeholder 3">
            <a:extLst>
              <a:ext uri="{FF2B5EF4-FFF2-40B4-BE49-F238E27FC236}">
                <a16:creationId xmlns:a16="http://schemas.microsoft.com/office/drawing/2014/main" id="{C233BE25-58B8-69DD-7B6C-C1B0E85E9B00}"/>
              </a:ext>
            </a:extLst>
          </p:cNvPr>
          <p:cNvSpPr txBox="1">
            <a:spLocks/>
          </p:cNvSpPr>
          <p:nvPr/>
        </p:nvSpPr>
        <p:spPr>
          <a:xfrm>
            <a:off x="6436965" y="1265199"/>
            <a:ext cx="4335269" cy="730459"/>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3600" dirty="0">
                <a:solidFill>
                  <a:schemeClr val="accent6">
                    <a:lumMod val="75000"/>
                  </a:schemeClr>
                </a:solidFill>
              </a:rPr>
              <a:t> F(</a:t>
            </a:r>
            <a:r>
              <a:rPr lang="en-US" sz="3600" dirty="0" err="1">
                <a:solidFill>
                  <a:schemeClr val="accent6">
                    <a:lumMod val="75000"/>
                  </a:schemeClr>
                </a:solidFill>
              </a:rPr>
              <a:t>t</a:t>
            </a:r>
            <a:r>
              <a:rPr lang="en-US" sz="3600" baseline="-25000" dirty="0" err="1">
                <a:solidFill>
                  <a:schemeClr val="accent6">
                    <a:lumMod val="75000"/>
                  </a:schemeClr>
                </a:solidFill>
              </a:rPr>
              <a:t>p</a:t>
            </a:r>
            <a:r>
              <a:rPr lang="en-US" sz="3600" dirty="0">
                <a:solidFill>
                  <a:schemeClr val="accent6">
                    <a:lumMod val="75000"/>
                  </a:schemeClr>
                </a:solidFill>
              </a:rPr>
              <a:t>)</a:t>
            </a:r>
          </a:p>
        </p:txBody>
      </p:sp>
      <p:sp>
        <p:nvSpPr>
          <p:cNvPr id="9" name="Text Placeholder 3">
            <a:extLst>
              <a:ext uri="{FF2B5EF4-FFF2-40B4-BE49-F238E27FC236}">
                <a16:creationId xmlns:a16="http://schemas.microsoft.com/office/drawing/2014/main" id="{B28F2A0C-E687-0DD1-DD1E-12F0AF0CF100}"/>
              </a:ext>
            </a:extLst>
          </p:cNvPr>
          <p:cNvSpPr txBox="1">
            <a:spLocks/>
          </p:cNvSpPr>
          <p:nvPr/>
        </p:nvSpPr>
        <p:spPr>
          <a:xfrm>
            <a:off x="256102" y="2632340"/>
            <a:ext cx="6545092" cy="730459"/>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s-ES" sz="3600" dirty="0">
                <a:solidFill>
                  <a:schemeClr val="accent6">
                    <a:lumMod val="75000"/>
                  </a:schemeClr>
                </a:solidFill>
              </a:rPr>
              <a:t>Dada una “Ventana de Tiempo"</a:t>
            </a:r>
            <a:endParaRPr lang="en-US" sz="3600" dirty="0">
              <a:solidFill>
                <a:schemeClr val="accent6">
                  <a:lumMod val="75000"/>
                </a:schemeClr>
              </a:solidFill>
            </a:endParaRPr>
          </a:p>
        </p:txBody>
      </p:sp>
      <p:sp>
        <p:nvSpPr>
          <p:cNvPr id="10" name="Rectangle 99">
            <a:extLst>
              <a:ext uri="{FF2B5EF4-FFF2-40B4-BE49-F238E27FC236}">
                <a16:creationId xmlns:a16="http://schemas.microsoft.com/office/drawing/2014/main" id="{E335E60B-D9C1-C96B-5B3A-31FA4222646E}"/>
              </a:ext>
            </a:extLst>
          </p:cNvPr>
          <p:cNvSpPr/>
          <p:nvPr/>
        </p:nvSpPr>
        <p:spPr>
          <a:xfrm>
            <a:off x="610637" y="4534359"/>
            <a:ext cx="1157746" cy="43859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err="1">
                <a:solidFill>
                  <a:schemeClr val="tx1"/>
                </a:solidFill>
              </a:rPr>
              <a:t>t</a:t>
            </a:r>
            <a:r>
              <a:rPr lang="en-US" baseline="-25000" dirty="0" err="1">
                <a:solidFill>
                  <a:schemeClr val="tx1"/>
                </a:solidFill>
              </a:rPr>
              <a:t>p</a:t>
            </a:r>
            <a:endParaRPr lang="en-US" baseline="-25000" dirty="0">
              <a:solidFill>
                <a:schemeClr val="tx1"/>
              </a:solidFill>
            </a:endParaRPr>
          </a:p>
        </p:txBody>
      </p:sp>
      <p:sp>
        <p:nvSpPr>
          <p:cNvPr id="11" name="Rectangle 100">
            <a:extLst>
              <a:ext uri="{FF2B5EF4-FFF2-40B4-BE49-F238E27FC236}">
                <a16:creationId xmlns:a16="http://schemas.microsoft.com/office/drawing/2014/main" id="{4A76E168-B935-9CD7-8562-61A7AE825C98}"/>
              </a:ext>
            </a:extLst>
          </p:cNvPr>
          <p:cNvSpPr/>
          <p:nvPr/>
        </p:nvSpPr>
        <p:spPr>
          <a:xfrm>
            <a:off x="2550916" y="3194128"/>
            <a:ext cx="1157746" cy="43859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VT</a:t>
            </a:r>
            <a:endParaRPr lang="en-US" baseline="-25000" dirty="0">
              <a:solidFill>
                <a:schemeClr val="tx1"/>
              </a:solidFill>
            </a:endParaRPr>
          </a:p>
        </p:txBody>
      </p:sp>
      <p:sp>
        <p:nvSpPr>
          <p:cNvPr id="12" name="Oval 101">
            <a:extLst>
              <a:ext uri="{FF2B5EF4-FFF2-40B4-BE49-F238E27FC236}">
                <a16:creationId xmlns:a16="http://schemas.microsoft.com/office/drawing/2014/main" id="{5FCED11C-EE5E-7807-1FDA-E61064A199BF}"/>
              </a:ext>
            </a:extLst>
          </p:cNvPr>
          <p:cNvSpPr/>
          <p:nvPr/>
        </p:nvSpPr>
        <p:spPr>
          <a:xfrm>
            <a:off x="2500203" y="4313483"/>
            <a:ext cx="1259173" cy="88034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t>VT / </a:t>
            </a:r>
            <a:r>
              <a:rPr lang="en-US" dirty="0" err="1"/>
              <a:t>t</a:t>
            </a:r>
            <a:r>
              <a:rPr lang="en-US" baseline="-25000" dirty="0" err="1"/>
              <a:t>p</a:t>
            </a:r>
            <a:endParaRPr lang="en-US" baseline="-25000" dirty="0"/>
          </a:p>
        </p:txBody>
      </p:sp>
      <p:cxnSp>
        <p:nvCxnSpPr>
          <p:cNvPr id="13" name="Straight Connector 13">
            <a:extLst>
              <a:ext uri="{FF2B5EF4-FFF2-40B4-BE49-F238E27FC236}">
                <a16:creationId xmlns:a16="http://schemas.microsoft.com/office/drawing/2014/main" id="{741829B7-7D21-FC5A-BB86-61AF6DC93AF3}"/>
              </a:ext>
            </a:extLst>
          </p:cNvPr>
          <p:cNvCxnSpPr>
            <a:cxnSpLocks/>
            <a:stCxn id="11" idx="2"/>
            <a:endCxn id="12" idx="0"/>
          </p:cNvCxnSpPr>
          <p:nvPr/>
        </p:nvCxnSpPr>
        <p:spPr>
          <a:xfrm rot="16200000" flipH="1">
            <a:off x="2789407" y="3973100"/>
            <a:ext cx="680764" cy="1"/>
          </a:xfrm>
          <a:prstGeom prst="bentConnector3">
            <a:avLst>
              <a:gd name="adj1" fmla="val 50000"/>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497184-0155-C0BB-60C5-35823334BCB2}"/>
              </a:ext>
            </a:extLst>
          </p:cNvPr>
          <p:cNvCxnSpPr>
            <a:cxnSpLocks/>
            <a:stCxn id="10" idx="3"/>
            <a:endCxn id="12" idx="2"/>
          </p:cNvCxnSpPr>
          <p:nvPr/>
        </p:nvCxnSpPr>
        <p:spPr>
          <a:xfrm>
            <a:off x="1768383" y="4753655"/>
            <a:ext cx="731820" cy="12700"/>
          </a:xfrm>
          <a:prstGeom prst="bentConnector3">
            <a:avLst>
              <a:gd name="adj1" fmla="val 50000"/>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14">
            <a:extLst>
              <a:ext uri="{FF2B5EF4-FFF2-40B4-BE49-F238E27FC236}">
                <a16:creationId xmlns:a16="http://schemas.microsoft.com/office/drawing/2014/main" id="{45821ABE-B657-92B4-5B8D-B890302544AB}"/>
              </a:ext>
            </a:extLst>
          </p:cNvPr>
          <p:cNvSpPr/>
          <p:nvPr/>
        </p:nvSpPr>
        <p:spPr>
          <a:xfrm>
            <a:off x="4491196" y="4534359"/>
            <a:ext cx="1157746" cy="43859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 </a:t>
            </a:r>
            <a:r>
              <a:rPr lang="en-US" dirty="0" err="1">
                <a:solidFill>
                  <a:schemeClr val="tx1"/>
                </a:solidFill>
              </a:rPr>
              <a:t>Intv</a:t>
            </a:r>
            <a:r>
              <a:rPr lang="en-US" dirty="0">
                <a:solidFill>
                  <a:schemeClr val="tx1"/>
                </a:solidFill>
              </a:rPr>
              <a:t>.</a:t>
            </a:r>
            <a:endParaRPr lang="en-US" baseline="-25000" dirty="0">
              <a:solidFill>
                <a:schemeClr val="tx1"/>
              </a:solidFill>
            </a:endParaRPr>
          </a:p>
        </p:txBody>
      </p:sp>
      <p:cxnSp>
        <p:nvCxnSpPr>
          <p:cNvPr id="16" name="Straight Connector 13">
            <a:extLst>
              <a:ext uri="{FF2B5EF4-FFF2-40B4-BE49-F238E27FC236}">
                <a16:creationId xmlns:a16="http://schemas.microsoft.com/office/drawing/2014/main" id="{16061F7E-9CEE-CC5D-910F-A07FCB54A5CA}"/>
              </a:ext>
            </a:extLst>
          </p:cNvPr>
          <p:cNvCxnSpPr>
            <a:cxnSpLocks/>
            <a:stCxn id="12" idx="6"/>
            <a:endCxn id="15" idx="1"/>
          </p:cNvCxnSpPr>
          <p:nvPr/>
        </p:nvCxnSpPr>
        <p:spPr>
          <a:xfrm>
            <a:off x="3759376" y="4753655"/>
            <a:ext cx="731820" cy="12700"/>
          </a:xfrm>
          <a:prstGeom prst="bentConnector3">
            <a:avLst>
              <a:gd name="adj1" fmla="val 50000"/>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Left-Right Arrow 119">
            <a:extLst>
              <a:ext uri="{FF2B5EF4-FFF2-40B4-BE49-F238E27FC236}">
                <a16:creationId xmlns:a16="http://schemas.microsoft.com/office/drawing/2014/main" id="{B1E22708-D1E5-9277-DE69-CA88346891DB}"/>
              </a:ext>
            </a:extLst>
          </p:cNvPr>
          <p:cNvSpPr/>
          <p:nvPr/>
        </p:nvSpPr>
        <p:spPr>
          <a:xfrm>
            <a:off x="7904155" y="2011088"/>
            <a:ext cx="1849820" cy="462774"/>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600" dirty="0"/>
              <a:t>VT</a:t>
            </a:r>
          </a:p>
        </p:txBody>
      </p:sp>
      <p:sp>
        <p:nvSpPr>
          <p:cNvPr id="18" name="Rectangle 120">
            <a:extLst>
              <a:ext uri="{FF2B5EF4-FFF2-40B4-BE49-F238E27FC236}">
                <a16:creationId xmlns:a16="http://schemas.microsoft.com/office/drawing/2014/main" id="{92E35B76-2C95-203A-4C0E-5AA29EBC2B01}"/>
              </a:ext>
            </a:extLst>
          </p:cNvPr>
          <p:cNvSpPr/>
          <p:nvPr/>
        </p:nvSpPr>
        <p:spPr>
          <a:xfrm>
            <a:off x="2253315" y="5313619"/>
            <a:ext cx="1871971" cy="91119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Costo de </a:t>
            </a:r>
            <a:r>
              <a:rPr lang="en-US" dirty="0" err="1">
                <a:solidFill>
                  <a:schemeClr val="tx1"/>
                </a:solidFill>
              </a:rPr>
              <a:t>Reparación</a:t>
            </a:r>
            <a:r>
              <a:rPr lang="en-US" dirty="0">
                <a:solidFill>
                  <a:schemeClr val="tx1"/>
                </a:solidFill>
              </a:rPr>
              <a:t> </a:t>
            </a:r>
            <a:r>
              <a:rPr lang="en-US" dirty="0" err="1">
                <a:solidFill>
                  <a:schemeClr val="tx1"/>
                </a:solidFill>
              </a:rPr>
              <a:t>Preventiva</a:t>
            </a:r>
            <a:endParaRPr lang="en-US" dirty="0">
              <a:solidFill>
                <a:schemeClr val="tx1"/>
              </a:solidFill>
            </a:endParaRPr>
          </a:p>
        </p:txBody>
      </p:sp>
      <p:sp>
        <p:nvSpPr>
          <p:cNvPr id="19" name="Oval 121">
            <a:extLst>
              <a:ext uri="{FF2B5EF4-FFF2-40B4-BE49-F238E27FC236}">
                <a16:creationId xmlns:a16="http://schemas.microsoft.com/office/drawing/2014/main" id="{1B56BBEE-E931-EA3F-AE42-CF933AA3FB94}"/>
              </a:ext>
            </a:extLst>
          </p:cNvPr>
          <p:cNvSpPr/>
          <p:nvPr/>
        </p:nvSpPr>
        <p:spPr>
          <a:xfrm>
            <a:off x="5881231" y="5329042"/>
            <a:ext cx="1259173" cy="88034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t>VT / </a:t>
            </a:r>
            <a:r>
              <a:rPr lang="en-US" dirty="0" err="1"/>
              <a:t>t</a:t>
            </a:r>
            <a:r>
              <a:rPr lang="en-US" baseline="-25000" dirty="0" err="1"/>
              <a:t>p</a:t>
            </a:r>
            <a:endParaRPr lang="en-US" baseline="-25000" dirty="0"/>
          </a:p>
        </p:txBody>
      </p:sp>
      <p:cxnSp>
        <p:nvCxnSpPr>
          <p:cNvPr id="20" name="Straight Connector 13">
            <a:extLst>
              <a:ext uri="{FF2B5EF4-FFF2-40B4-BE49-F238E27FC236}">
                <a16:creationId xmlns:a16="http://schemas.microsoft.com/office/drawing/2014/main" id="{7BAD6042-F020-EE1E-B92B-C6DC2360175E}"/>
              </a:ext>
            </a:extLst>
          </p:cNvPr>
          <p:cNvCxnSpPr>
            <a:cxnSpLocks/>
            <a:stCxn id="15" idx="3"/>
            <a:endCxn id="19" idx="0"/>
          </p:cNvCxnSpPr>
          <p:nvPr/>
        </p:nvCxnSpPr>
        <p:spPr>
          <a:xfrm>
            <a:off x="5648942" y="4753655"/>
            <a:ext cx="861876" cy="575387"/>
          </a:xfrm>
          <a:prstGeom prst="bentConnector2">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13">
            <a:extLst>
              <a:ext uri="{FF2B5EF4-FFF2-40B4-BE49-F238E27FC236}">
                <a16:creationId xmlns:a16="http://schemas.microsoft.com/office/drawing/2014/main" id="{B2B82314-5CC0-0C1D-4456-43A4CE1C8434}"/>
              </a:ext>
            </a:extLst>
          </p:cNvPr>
          <p:cNvCxnSpPr>
            <a:cxnSpLocks/>
            <a:stCxn id="18" idx="3"/>
            <a:endCxn id="19" idx="2"/>
          </p:cNvCxnSpPr>
          <p:nvPr/>
        </p:nvCxnSpPr>
        <p:spPr>
          <a:xfrm flipV="1">
            <a:off x="4125286" y="5769214"/>
            <a:ext cx="1755945" cy="1"/>
          </a:xfrm>
          <a:prstGeom prst="bentConnector3">
            <a:avLst>
              <a:gd name="adj1" fmla="val 50000"/>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133">
            <a:extLst>
              <a:ext uri="{FF2B5EF4-FFF2-40B4-BE49-F238E27FC236}">
                <a16:creationId xmlns:a16="http://schemas.microsoft.com/office/drawing/2014/main" id="{68EAFEB9-8388-FB54-7D57-D1AFA1F44E94}"/>
              </a:ext>
            </a:extLst>
          </p:cNvPr>
          <p:cNvSpPr/>
          <p:nvPr/>
        </p:nvSpPr>
        <p:spPr>
          <a:xfrm>
            <a:off x="8266763" y="5313619"/>
            <a:ext cx="1871971" cy="911191"/>
          </a:xfrm>
          <a:prstGeom prst="rect">
            <a:avLst/>
          </a:prstGeom>
          <a:solidFill>
            <a:schemeClr val="accent6">
              <a:lumMod val="20000"/>
              <a:lumOff val="80000"/>
            </a:schemeClr>
          </a:solidFill>
          <a:ln w="57150">
            <a:solidFill>
              <a:srgbClr val="942978"/>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s-CO" dirty="0">
                <a:solidFill>
                  <a:schemeClr val="tx1"/>
                </a:solidFill>
              </a:rPr>
              <a:t>Costo Preventivo para VT</a:t>
            </a:r>
          </a:p>
        </p:txBody>
      </p:sp>
      <p:cxnSp>
        <p:nvCxnSpPr>
          <p:cNvPr id="23" name="Straight Connector 13">
            <a:extLst>
              <a:ext uri="{FF2B5EF4-FFF2-40B4-BE49-F238E27FC236}">
                <a16:creationId xmlns:a16="http://schemas.microsoft.com/office/drawing/2014/main" id="{00081D0B-1F72-B7EF-612B-CF749AD9A09D}"/>
              </a:ext>
            </a:extLst>
          </p:cNvPr>
          <p:cNvCxnSpPr>
            <a:cxnSpLocks/>
            <a:stCxn id="19" idx="6"/>
            <a:endCxn id="22" idx="1"/>
          </p:cNvCxnSpPr>
          <p:nvPr/>
        </p:nvCxnSpPr>
        <p:spPr>
          <a:xfrm>
            <a:off x="7140404" y="5769214"/>
            <a:ext cx="1126359" cy="1"/>
          </a:xfrm>
          <a:prstGeom prst="bentConnector3">
            <a:avLst>
              <a:gd name="adj1" fmla="val 50000"/>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DF6E32B7-06F5-B0DE-AE30-A1D3120CE6CF}"/>
              </a:ext>
            </a:extLst>
          </p:cNvPr>
          <p:cNvSpPr txBox="1">
            <a:spLocks/>
          </p:cNvSpPr>
          <p:nvPr/>
        </p:nvSpPr>
        <p:spPr>
          <a:xfrm>
            <a:off x="-952007" y="2138788"/>
            <a:ext cx="6027426" cy="730459"/>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3600" dirty="0" err="1">
                <a:solidFill>
                  <a:schemeClr val="accent6">
                    <a:lumMod val="75000"/>
                  </a:schemeClr>
                </a:solidFill>
              </a:rPr>
              <a:t>Parte</a:t>
            </a:r>
            <a:r>
              <a:rPr lang="en-US" sz="3600" dirty="0">
                <a:solidFill>
                  <a:schemeClr val="accent6">
                    <a:lumMod val="75000"/>
                  </a:schemeClr>
                </a:solidFill>
              </a:rPr>
              <a:t> </a:t>
            </a:r>
            <a:r>
              <a:rPr lang="en-US" sz="3600" u="sng" dirty="0" err="1">
                <a:solidFill>
                  <a:schemeClr val="accent6">
                    <a:lumMod val="75000"/>
                  </a:schemeClr>
                </a:solidFill>
              </a:rPr>
              <a:t>Preventiva</a:t>
            </a:r>
            <a:endParaRPr lang="en-US" sz="3600" u="sng" dirty="0">
              <a:solidFill>
                <a:schemeClr val="accent6">
                  <a:lumMod val="75000"/>
                </a:schemeClr>
              </a:solidFill>
            </a:endParaRPr>
          </a:p>
        </p:txBody>
      </p:sp>
    </p:spTree>
    <p:extLst>
      <p:ext uri="{BB962C8B-B14F-4D97-AF65-F5344CB8AC3E}">
        <p14:creationId xmlns:p14="http://schemas.microsoft.com/office/powerpoint/2010/main" val="13817967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DAB9F4A-ADC4-EE26-CC82-E648C1DB0BB6}"/>
              </a:ext>
            </a:extLst>
          </p:cNvPr>
          <p:cNvPicPr>
            <a:picLocks noChangeAspect="1"/>
          </p:cNvPicPr>
          <p:nvPr/>
        </p:nvPicPr>
        <p:blipFill>
          <a:blip r:embed="rId3"/>
          <a:stretch>
            <a:fillRect/>
          </a:stretch>
        </p:blipFill>
        <p:spPr>
          <a:xfrm>
            <a:off x="7407356" y="1830952"/>
            <a:ext cx="3516829" cy="2288058"/>
          </a:xfrm>
          <a:prstGeom prst="rect">
            <a:avLst/>
          </a:prstGeom>
        </p:spPr>
      </p:pic>
      <p:cxnSp>
        <p:nvCxnSpPr>
          <p:cNvPr id="32" name="Straight Connector 88">
            <a:extLst>
              <a:ext uri="{FF2B5EF4-FFF2-40B4-BE49-F238E27FC236}">
                <a16:creationId xmlns:a16="http://schemas.microsoft.com/office/drawing/2014/main" id="{C7057554-AFF3-8406-9906-8B765343D7E5}"/>
              </a:ext>
            </a:extLst>
          </p:cNvPr>
          <p:cNvCxnSpPr>
            <a:cxnSpLocks/>
            <a:stCxn id="31" idx="0"/>
            <a:endCxn id="29" idx="4"/>
          </p:cNvCxnSpPr>
          <p:nvPr/>
        </p:nvCxnSpPr>
        <p:spPr>
          <a:xfrm flipV="1">
            <a:off x="9224710" y="3156814"/>
            <a:ext cx="0" cy="841285"/>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227013" y="1429789"/>
            <a:ext cx="7180343" cy="4832465"/>
          </a:xfrm>
        </p:spPr>
        <p:txBody>
          <a:bodyPr/>
          <a:lstStyle/>
          <a:p>
            <a:r>
              <a:rPr lang="en-US" sz="2400" dirty="0">
                <a:solidFill>
                  <a:schemeClr val="accent6">
                    <a:lumMod val="75000"/>
                  </a:schemeClr>
                </a:solidFill>
              </a:rPr>
              <a:t> </a:t>
            </a:r>
            <a:r>
              <a:rPr lang="en-US" sz="2400" b="1" dirty="0" err="1">
                <a:solidFill>
                  <a:schemeClr val="accent6">
                    <a:lumMod val="75000"/>
                  </a:schemeClr>
                </a:solidFill>
              </a:rPr>
              <a:t>t</a:t>
            </a:r>
            <a:r>
              <a:rPr lang="en-US" sz="2400" b="1" baseline="-25000" dirty="0" err="1">
                <a:solidFill>
                  <a:schemeClr val="accent6">
                    <a:lumMod val="75000"/>
                  </a:schemeClr>
                </a:solidFill>
              </a:rPr>
              <a:t>p</a:t>
            </a:r>
            <a:r>
              <a:rPr lang="en-US" sz="2400" b="1" dirty="0">
                <a:solidFill>
                  <a:schemeClr val="accent6">
                    <a:lumMod val="75000"/>
                  </a:schemeClr>
                </a:solidFill>
              </a:rPr>
              <a:t>: </a:t>
            </a:r>
            <a:r>
              <a:rPr lang="es-ES" sz="2400" dirty="0"/>
              <a:t>¿Cuál es el “mejor” Intervalo de Tiempo para la reparación preventiva?</a:t>
            </a: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Reemplazo Óptimo de Piezas</a:t>
            </a:r>
            <a:endParaRPr lang="es-MX" dirty="0">
              <a:solidFill>
                <a:schemeClr val="accent6">
                  <a:lumMod val="75000"/>
                </a:schemeClr>
              </a:solidFill>
            </a:endParaRPr>
          </a:p>
        </p:txBody>
      </p:sp>
      <p:sp>
        <p:nvSpPr>
          <p:cNvPr id="8" name="Text Placeholder 3">
            <a:extLst>
              <a:ext uri="{FF2B5EF4-FFF2-40B4-BE49-F238E27FC236}">
                <a16:creationId xmlns:a16="http://schemas.microsoft.com/office/drawing/2014/main" id="{C233BE25-58B8-69DD-7B6C-C1B0E85E9B00}"/>
              </a:ext>
            </a:extLst>
          </p:cNvPr>
          <p:cNvSpPr txBox="1">
            <a:spLocks/>
          </p:cNvSpPr>
          <p:nvPr/>
        </p:nvSpPr>
        <p:spPr>
          <a:xfrm>
            <a:off x="6436965" y="1265199"/>
            <a:ext cx="4335269" cy="730459"/>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3600" dirty="0">
                <a:solidFill>
                  <a:schemeClr val="accent6">
                    <a:lumMod val="75000"/>
                  </a:schemeClr>
                </a:solidFill>
              </a:rPr>
              <a:t> F(</a:t>
            </a:r>
            <a:r>
              <a:rPr lang="en-US" sz="3600" dirty="0" err="1">
                <a:solidFill>
                  <a:schemeClr val="accent6">
                    <a:lumMod val="75000"/>
                  </a:schemeClr>
                </a:solidFill>
              </a:rPr>
              <a:t>t</a:t>
            </a:r>
            <a:r>
              <a:rPr lang="en-US" sz="3600" baseline="-25000" dirty="0" err="1">
                <a:solidFill>
                  <a:schemeClr val="accent6">
                    <a:lumMod val="75000"/>
                  </a:schemeClr>
                </a:solidFill>
              </a:rPr>
              <a:t>p</a:t>
            </a:r>
            <a:r>
              <a:rPr lang="en-US" sz="3600" dirty="0">
                <a:solidFill>
                  <a:schemeClr val="accent6">
                    <a:lumMod val="75000"/>
                  </a:schemeClr>
                </a:solidFill>
              </a:rPr>
              <a:t>)</a:t>
            </a:r>
          </a:p>
        </p:txBody>
      </p:sp>
      <p:sp>
        <p:nvSpPr>
          <p:cNvPr id="24" name="Text Placeholder 3">
            <a:extLst>
              <a:ext uri="{FF2B5EF4-FFF2-40B4-BE49-F238E27FC236}">
                <a16:creationId xmlns:a16="http://schemas.microsoft.com/office/drawing/2014/main" id="{DF6E32B7-06F5-B0DE-AE30-A1D3120CE6CF}"/>
              </a:ext>
            </a:extLst>
          </p:cNvPr>
          <p:cNvSpPr txBox="1">
            <a:spLocks/>
          </p:cNvSpPr>
          <p:nvPr/>
        </p:nvSpPr>
        <p:spPr>
          <a:xfrm>
            <a:off x="264051" y="2138788"/>
            <a:ext cx="6027426" cy="730459"/>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600" dirty="0" err="1">
                <a:solidFill>
                  <a:schemeClr val="accent6">
                    <a:lumMod val="75000"/>
                  </a:schemeClr>
                </a:solidFill>
              </a:rPr>
              <a:t>Parte</a:t>
            </a:r>
            <a:r>
              <a:rPr lang="en-US" sz="3600" dirty="0">
                <a:solidFill>
                  <a:schemeClr val="accent6">
                    <a:lumMod val="75000"/>
                  </a:schemeClr>
                </a:solidFill>
              </a:rPr>
              <a:t> </a:t>
            </a:r>
            <a:r>
              <a:rPr lang="en-US" sz="3600" u="sng" dirty="0" err="1">
                <a:solidFill>
                  <a:schemeClr val="accent6">
                    <a:lumMod val="75000"/>
                  </a:schemeClr>
                </a:solidFill>
              </a:rPr>
              <a:t>Correctiva</a:t>
            </a:r>
            <a:endParaRPr lang="en-US" sz="3600" u="sng" dirty="0">
              <a:solidFill>
                <a:schemeClr val="accent6">
                  <a:lumMod val="75000"/>
                </a:schemeClr>
              </a:solidFill>
            </a:endParaRPr>
          </a:p>
        </p:txBody>
      </p:sp>
      <p:cxnSp>
        <p:nvCxnSpPr>
          <p:cNvPr id="3" name="Straight Connector 13">
            <a:extLst>
              <a:ext uri="{FF2B5EF4-FFF2-40B4-BE49-F238E27FC236}">
                <a16:creationId xmlns:a16="http://schemas.microsoft.com/office/drawing/2014/main" id="{02CF3692-69A2-4DC2-F5FC-86A3B4AE9802}"/>
              </a:ext>
            </a:extLst>
          </p:cNvPr>
          <p:cNvCxnSpPr>
            <a:cxnSpLocks/>
            <a:stCxn id="29" idx="2"/>
            <a:endCxn id="6" idx="0"/>
          </p:cNvCxnSpPr>
          <p:nvPr/>
        </p:nvCxnSpPr>
        <p:spPr>
          <a:xfrm rot="10800000" flipV="1">
            <a:off x="5501678" y="3089849"/>
            <a:ext cx="3664092" cy="2130500"/>
          </a:xfrm>
          <a:prstGeom prst="bentConnector2">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Oval 14">
            <a:extLst>
              <a:ext uri="{FF2B5EF4-FFF2-40B4-BE49-F238E27FC236}">
                <a16:creationId xmlns:a16="http://schemas.microsoft.com/office/drawing/2014/main" id="{854086F1-2231-D3CA-D38F-D33590783A47}"/>
              </a:ext>
            </a:extLst>
          </p:cNvPr>
          <p:cNvSpPr/>
          <p:nvPr/>
        </p:nvSpPr>
        <p:spPr>
          <a:xfrm>
            <a:off x="4991696" y="5220349"/>
            <a:ext cx="1019963" cy="91119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t>a x b</a:t>
            </a:r>
          </a:p>
        </p:txBody>
      </p:sp>
      <p:sp>
        <p:nvSpPr>
          <p:cNvPr id="7" name="Rectangle 18">
            <a:extLst>
              <a:ext uri="{FF2B5EF4-FFF2-40B4-BE49-F238E27FC236}">
                <a16:creationId xmlns:a16="http://schemas.microsoft.com/office/drawing/2014/main" id="{8A76F90E-0DA9-68C2-B7C7-847CB4DDFB38}"/>
              </a:ext>
            </a:extLst>
          </p:cNvPr>
          <p:cNvSpPr/>
          <p:nvPr/>
        </p:nvSpPr>
        <p:spPr>
          <a:xfrm>
            <a:off x="2483263" y="5219050"/>
            <a:ext cx="1871971" cy="91119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Costo de </a:t>
            </a:r>
            <a:r>
              <a:rPr lang="en-US" dirty="0" err="1">
                <a:solidFill>
                  <a:schemeClr val="tx1"/>
                </a:solidFill>
              </a:rPr>
              <a:t>Reparación</a:t>
            </a:r>
            <a:r>
              <a:rPr lang="en-US" dirty="0">
                <a:solidFill>
                  <a:schemeClr val="tx1"/>
                </a:solidFill>
              </a:rPr>
              <a:t> </a:t>
            </a:r>
            <a:r>
              <a:rPr lang="en-US" dirty="0" err="1">
                <a:solidFill>
                  <a:schemeClr val="tx1"/>
                </a:solidFill>
              </a:rPr>
              <a:t>Correctiva</a:t>
            </a:r>
            <a:endParaRPr lang="en-US" dirty="0">
              <a:solidFill>
                <a:schemeClr val="tx1"/>
              </a:solidFill>
            </a:endParaRPr>
          </a:p>
        </p:txBody>
      </p:sp>
      <p:cxnSp>
        <p:nvCxnSpPr>
          <p:cNvPr id="25" name="Straight Connector 19">
            <a:extLst>
              <a:ext uri="{FF2B5EF4-FFF2-40B4-BE49-F238E27FC236}">
                <a16:creationId xmlns:a16="http://schemas.microsoft.com/office/drawing/2014/main" id="{4502E9AA-11BA-174D-0BEA-5CDA1267100F}"/>
              </a:ext>
            </a:extLst>
          </p:cNvPr>
          <p:cNvCxnSpPr>
            <a:cxnSpLocks/>
            <a:stCxn id="7" idx="3"/>
            <a:endCxn id="6" idx="2"/>
          </p:cNvCxnSpPr>
          <p:nvPr/>
        </p:nvCxnSpPr>
        <p:spPr>
          <a:xfrm>
            <a:off x="4355234" y="5674646"/>
            <a:ext cx="636462" cy="1298"/>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4">
            <a:extLst>
              <a:ext uri="{FF2B5EF4-FFF2-40B4-BE49-F238E27FC236}">
                <a16:creationId xmlns:a16="http://schemas.microsoft.com/office/drawing/2014/main" id="{24ED7BCC-8D97-90D1-6A4D-EEFCD7816C8E}"/>
              </a:ext>
            </a:extLst>
          </p:cNvPr>
          <p:cNvSpPr/>
          <p:nvPr/>
        </p:nvSpPr>
        <p:spPr>
          <a:xfrm>
            <a:off x="4000669" y="4111758"/>
            <a:ext cx="2646569" cy="73755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P() </a:t>
            </a:r>
            <a:r>
              <a:rPr lang="es-ES" dirty="0">
                <a:solidFill>
                  <a:schemeClr val="tx1"/>
                </a:solidFill>
              </a:rPr>
              <a:t>de ocurrir una falla a la edad </a:t>
            </a:r>
            <a:r>
              <a:rPr lang="en-US" dirty="0" err="1">
                <a:solidFill>
                  <a:schemeClr val="tx1"/>
                </a:solidFill>
              </a:rPr>
              <a:t>t</a:t>
            </a:r>
            <a:r>
              <a:rPr lang="en-US" baseline="-25000" dirty="0" err="1">
                <a:solidFill>
                  <a:schemeClr val="tx1"/>
                </a:solidFill>
              </a:rPr>
              <a:t>p</a:t>
            </a:r>
            <a:endParaRPr lang="en-US" baseline="-25000" dirty="0">
              <a:solidFill>
                <a:schemeClr val="tx1"/>
              </a:solidFill>
            </a:endParaRPr>
          </a:p>
        </p:txBody>
      </p:sp>
      <p:sp>
        <p:nvSpPr>
          <p:cNvPr id="27" name="Rectangle 26">
            <a:extLst>
              <a:ext uri="{FF2B5EF4-FFF2-40B4-BE49-F238E27FC236}">
                <a16:creationId xmlns:a16="http://schemas.microsoft.com/office/drawing/2014/main" id="{052B4D79-E6A3-E713-94C3-0E44E9D3E3B4}"/>
              </a:ext>
            </a:extLst>
          </p:cNvPr>
          <p:cNvSpPr/>
          <p:nvPr/>
        </p:nvSpPr>
        <p:spPr>
          <a:xfrm>
            <a:off x="9718066" y="5196120"/>
            <a:ext cx="1692160" cy="95705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P() </a:t>
            </a:r>
            <a:r>
              <a:rPr lang="es-ES" dirty="0">
                <a:solidFill>
                  <a:schemeClr val="tx1"/>
                </a:solidFill>
              </a:rPr>
              <a:t>del Costo Correctivo a la edad </a:t>
            </a:r>
            <a:r>
              <a:rPr lang="en-US" dirty="0" err="1">
                <a:solidFill>
                  <a:schemeClr val="tx1"/>
                </a:solidFill>
              </a:rPr>
              <a:t>t</a:t>
            </a:r>
            <a:r>
              <a:rPr lang="en-US" baseline="-25000" dirty="0" err="1">
                <a:solidFill>
                  <a:schemeClr val="tx1"/>
                </a:solidFill>
              </a:rPr>
              <a:t>p</a:t>
            </a:r>
            <a:endParaRPr lang="en-US" baseline="-25000" dirty="0">
              <a:solidFill>
                <a:schemeClr val="tx1"/>
              </a:solidFill>
            </a:endParaRPr>
          </a:p>
        </p:txBody>
      </p:sp>
      <p:cxnSp>
        <p:nvCxnSpPr>
          <p:cNvPr id="28" name="Straight Connector 27">
            <a:extLst>
              <a:ext uri="{FF2B5EF4-FFF2-40B4-BE49-F238E27FC236}">
                <a16:creationId xmlns:a16="http://schemas.microsoft.com/office/drawing/2014/main" id="{AD9854C3-AD1C-A301-2DCD-310927FE82F4}"/>
              </a:ext>
            </a:extLst>
          </p:cNvPr>
          <p:cNvCxnSpPr>
            <a:cxnSpLocks/>
            <a:stCxn id="6" idx="6"/>
            <a:endCxn id="27" idx="1"/>
          </p:cNvCxnSpPr>
          <p:nvPr/>
        </p:nvCxnSpPr>
        <p:spPr>
          <a:xfrm flipV="1">
            <a:off x="6011659" y="5674647"/>
            <a:ext cx="3706407" cy="1297"/>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Oval 35">
            <a:extLst>
              <a:ext uri="{FF2B5EF4-FFF2-40B4-BE49-F238E27FC236}">
                <a16:creationId xmlns:a16="http://schemas.microsoft.com/office/drawing/2014/main" id="{4EA55970-F2BA-5472-7790-9E4F9A9E745B}"/>
              </a:ext>
            </a:extLst>
          </p:cNvPr>
          <p:cNvSpPr/>
          <p:nvPr/>
        </p:nvSpPr>
        <p:spPr>
          <a:xfrm>
            <a:off x="9165770" y="3022883"/>
            <a:ext cx="117879" cy="13393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31" name="Rectangle 83">
            <a:extLst>
              <a:ext uri="{FF2B5EF4-FFF2-40B4-BE49-F238E27FC236}">
                <a16:creationId xmlns:a16="http://schemas.microsoft.com/office/drawing/2014/main" id="{9BA1C582-B6AE-73CB-DF29-506D10D2F246}"/>
              </a:ext>
            </a:extLst>
          </p:cNvPr>
          <p:cNvSpPr/>
          <p:nvPr/>
        </p:nvSpPr>
        <p:spPr>
          <a:xfrm>
            <a:off x="8653629" y="3998099"/>
            <a:ext cx="1142162" cy="79142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3600" dirty="0" err="1">
                <a:solidFill>
                  <a:schemeClr val="tx1"/>
                </a:solidFill>
              </a:rPr>
              <a:t>t</a:t>
            </a:r>
            <a:r>
              <a:rPr lang="en-US" sz="3600" baseline="-25000" dirty="0" err="1">
                <a:solidFill>
                  <a:schemeClr val="tx1"/>
                </a:solidFill>
              </a:rPr>
              <a:t>p</a:t>
            </a:r>
            <a:endParaRPr lang="en-US" sz="3600" baseline="-25000" dirty="0">
              <a:solidFill>
                <a:schemeClr val="tx1"/>
              </a:solidFill>
            </a:endParaRPr>
          </a:p>
        </p:txBody>
      </p:sp>
    </p:spTree>
    <p:extLst>
      <p:ext uri="{BB962C8B-B14F-4D97-AF65-F5344CB8AC3E}">
        <p14:creationId xmlns:p14="http://schemas.microsoft.com/office/powerpoint/2010/main" val="3933745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DAB9F4A-ADC4-EE26-CC82-E648C1DB0BB6}"/>
              </a:ext>
            </a:extLst>
          </p:cNvPr>
          <p:cNvPicPr>
            <a:picLocks noChangeAspect="1"/>
          </p:cNvPicPr>
          <p:nvPr/>
        </p:nvPicPr>
        <p:blipFill>
          <a:blip r:embed="rId3"/>
          <a:stretch>
            <a:fillRect/>
          </a:stretch>
        </p:blipFill>
        <p:spPr>
          <a:xfrm>
            <a:off x="7407356" y="1830952"/>
            <a:ext cx="3516829" cy="2288058"/>
          </a:xfrm>
          <a:prstGeom prst="rect">
            <a:avLst/>
          </a:prstGeom>
        </p:spPr>
      </p:pic>
      <p:cxnSp>
        <p:nvCxnSpPr>
          <p:cNvPr id="32" name="Straight Connector 88">
            <a:extLst>
              <a:ext uri="{FF2B5EF4-FFF2-40B4-BE49-F238E27FC236}">
                <a16:creationId xmlns:a16="http://schemas.microsoft.com/office/drawing/2014/main" id="{C7057554-AFF3-8406-9906-8B765343D7E5}"/>
              </a:ext>
            </a:extLst>
          </p:cNvPr>
          <p:cNvCxnSpPr>
            <a:cxnSpLocks/>
            <a:stCxn id="31" idx="0"/>
            <a:endCxn id="29" idx="4"/>
          </p:cNvCxnSpPr>
          <p:nvPr/>
        </p:nvCxnSpPr>
        <p:spPr>
          <a:xfrm flipV="1">
            <a:off x="9224710" y="3156814"/>
            <a:ext cx="0" cy="841285"/>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227013" y="1429789"/>
            <a:ext cx="7180343" cy="4832465"/>
          </a:xfrm>
        </p:spPr>
        <p:txBody>
          <a:bodyPr/>
          <a:lstStyle/>
          <a:p>
            <a:r>
              <a:rPr lang="en-US" sz="2400" dirty="0">
                <a:solidFill>
                  <a:schemeClr val="accent6">
                    <a:lumMod val="75000"/>
                  </a:schemeClr>
                </a:solidFill>
              </a:rPr>
              <a:t> </a:t>
            </a:r>
            <a:r>
              <a:rPr lang="en-US" sz="2400" b="1" dirty="0" err="1">
                <a:solidFill>
                  <a:schemeClr val="accent6">
                    <a:lumMod val="75000"/>
                  </a:schemeClr>
                </a:solidFill>
              </a:rPr>
              <a:t>t</a:t>
            </a:r>
            <a:r>
              <a:rPr lang="en-US" sz="2400" b="1" baseline="-25000" dirty="0" err="1">
                <a:solidFill>
                  <a:schemeClr val="accent6">
                    <a:lumMod val="75000"/>
                  </a:schemeClr>
                </a:solidFill>
              </a:rPr>
              <a:t>p</a:t>
            </a:r>
            <a:r>
              <a:rPr lang="en-US" sz="2400" b="1" dirty="0">
                <a:solidFill>
                  <a:schemeClr val="accent6">
                    <a:lumMod val="75000"/>
                  </a:schemeClr>
                </a:solidFill>
              </a:rPr>
              <a:t>: </a:t>
            </a:r>
            <a:r>
              <a:rPr lang="es-ES" sz="2400" dirty="0"/>
              <a:t>¿Cuál es el “mejor” Intervalo de Tiempo para la reparación preventiva?</a:t>
            </a: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Reemplazo Óptimo de Piezas</a:t>
            </a:r>
            <a:endParaRPr lang="es-MX" dirty="0">
              <a:solidFill>
                <a:schemeClr val="accent6">
                  <a:lumMod val="75000"/>
                </a:schemeClr>
              </a:solidFill>
            </a:endParaRPr>
          </a:p>
        </p:txBody>
      </p:sp>
      <p:sp>
        <p:nvSpPr>
          <p:cNvPr id="8" name="Text Placeholder 3">
            <a:extLst>
              <a:ext uri="{FF2B5EF4-FFF2-40B4-BE49-F238E27FC236}">
                <a16:creationId xmlns:a16="http://schemas.microsoft.com/office/drawing/2014/main" id="{C233BE25-58B8-69DD-7B6C-C1B0E85E9B00}"/>
              </a:ext>
            </a:extLst>
          </p:cNvPr>
          <p:cNvSpPr txBox="1">
            <a:spLocks/>
          </p:cNvSpPr>
          <p:nvPr/>
        </p:nvSpPr>
        <p:spPr>
          <a:xfrm>
            <a:off x="6436965" y="1265199"/>
            <a:ext cx="4335269" cy="730459"/>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3600" dirty="0">
                <a:solidFill>
                  <a:schemeClr val="accent6">
                    <a:lumMod val="75000"/>
                  </a:schemeClr>
                </a:solidFill>
              </a:rPr>
              <a:t> F(</a:t>
            </a:r>
            <a:r>
              <a:rPr lang="en-US" sz="3600" dirty="0" err="1">
                <a:solidFill>
                  <a:schemeClr val="accent6">
                    <a:lumMod val="75000"/>
                  </a:schemeClr>
                </a:solidFill>
              </a:rPr>
              <a:t>t</a:t>
            </a:r>
            <a:r>
              <a:rPr lang="en-US" sz="3600" baseline="-25000" dirty="0" err="1">
                <a:solidFill>
                  <a:schemeClr val="accent6">
                    <a:lumMod val="75000"/>
                  </a:schemeClr>
                </a:solidFill>
              </a:rPr>
              <a:t>p</a:t>
            </a:r>
            <a:r>
              <a:rPr lang="en-US" sz="3600" dirty="0">
                <a:solidFill>
                  <a:schemeClr val="accent6">
                    <a:lumMod val="75000"/>
                  </a:schemeClr>
                </a:solidFill>
              </a:rPr>
              <a:t>)</a:t>
            </a:r>
          </a:p>
        </p:txBody>
      </p:sp>
      <p:sp>
        <p:nvSpPr>
          <p:cNvPr id="24" name="Text Placeholder 3">
            <a:extLst>
              <a:ext uri="{FF2B5EF4-FFF2-40B4-BE49-F238E27FC236}">
                <a16:creationId xmlns:a16="http://schemas.microsoft.com/office/drawing/2014/main" id="{DF6E32B7-06F5-B0DE-AE30-A1D3120CE6CF}"/>
              </a:ext>
            </a:extLst>
          </p:cNvPr>
          <p:cNvSpPr txBox="1">
            <a:spLocks/>
          </p:cNvSpPr>
          <p:nvPr/>
        </p:nvSpPr>
        <p:spPr>
          <a:xfrm>
            <a:off x="264051" y="2138788"/>
            <a:ext cx="6027426" cy="730459"/>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600" dirty="0" err="1">
                <a:solidFill>
                  <a:schemeClr val="accent6">
                    <a:lumMod val="75000"/>
                  </a:schemeClr>
                </a:solidFill>
              </a:rPr>
              <a:t>Parte</a:t>
            </a:r>
            <a:r>
              <a:rPr lang="en-US" sz="3600" dirty="0">
                <a:solidFill>
                  <a:schemeClr val="accent6">
                    <a:lumMod val="75000"/>
                  </a:schemeClr>
                </a:solidFill>
              </a:rPr>
              <a:t> </a:t>
            </a:r>
            <a:r>
              <a:rPr lang="en-US" sz="3600" dirty="0" err="1">
                <a:solidFill>
                  <a:schemeClr val="accent6">
                    <a:lumMod val="75000"/>
                  </a:schemeClr>
                </a:solidFill>
              </a:rPr>
              <a:t>Correctiva</a:t>
            </a:r>
            <a:endParaRPr lang="en-US" sz="3600" dirty="0">
              <a:solidFill>
                <a:schemeClr val="accent6">
                  <a:lumMod val="75000"/>
                </a:schemeClr>
              </a:solidFill>
            </a:endParaRPr>
          </a:p>
        </p:txBody>
      </p:sp>
      <p:cxnSp>
        <p:nvCxnSpPr>
          <p:cNvPr id="3" name="Straight Connector 13">
            <a:extLst>
              <a:ext uri="{FF2B5EF4-FFF2-40B4-BE49-F238E27FC236}">
                <a16:creationId xmlns:a16="http://schemas.microsoft.com/office/drawing/2014/main" id="{02CF3692-69A2-4DC2-F5FC-86A3B4AE9802}"/>
              </a:ext>
            </a:extLst>
          </p:cNvPr>
          <p:cNvCxnSpPr>
            <a:cxnSpLocks/>
            <a:stCxn id="29" idx="2"/>
            <a:endCxn id="6" idx="0"/>
          </p:cNvCxnSpPr>
          <p:nvPr/>
        </p:nvCxnSpPr>
        <p:spPr>
          <a:xfrm rot="10800000" flipV="1">
            <a:off x="5501678" y="3089849"/>
            <a:ext cx="3664092" cy="2130500"/>
          </a:xfrm>
          <a:prstGeom prst="bentConnector2">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Oval 14">
            <a:extLst>
              <a:ext uri="{FF2B5EF4-FFF2-40B4-BE49-F238E27FC236}">
                <a16:creationId xmlns:a16="http://schemas.microsoft.com/office/drawing/2014/main" id="{854086F1-2231-D3CA-D38F-D33590783A47}"/>
              </a:ext>
            </a:extLst>
          </p:cNvPr>
          <p:cNvSpPr/>
          <p:nvPr/>
        </p:nvSpPr>
        <p:spPr>
          <a:xfrm>
            <a:off x="4991696" y="5220349"/>
            <a:ext cx="1019963" cy="91119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t>a x b</a:t>
            </a:r>
          </a:p>
        </p:txBody>
      </p:sp>
      <p:sp>
        <p:nvSpPr>
          <p:cNvPr id="7" name="Rectangle 18">
            <a:extLst>
              <a:ext uri="{FF2B5EF4-FFF2-40B4-BE49-F238E27FC236}">
                <a16:creationId xmlns:a16="http://schemas.microsoft.com/office/drawing/2014/main" id="{8A76F90E-0DA9-68C2-B7C7-847CB4DDFB38}"/>
              </a:ext>
            </a:extLst>
          </p:cNvPr>
          <p:cNvSpPr/>
          <p:nvPr/>
        </p:nvSpPr>
        <p:spPr>
          <a:xfrm>
            <a:off x="2483263" y="5219050"/>
            <a:ext cx="1871971" cy="91119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Costo de </a:t>
            </a:r>
            <a:r>
              <a:rPr lang="en-US" dirty="0" err="1">
                <a:solidFill>
                  <a:schemeClr val="tx1"/>
                </a:solidFill>
              </a:rPr>
              <a:t>Reparación</a:t>
            </a:r>
            <a:r>
              <a:rPr lang="en-US" dirty="0">
                <a:solidFill>
                  <a:schemeClr val="tx1"/>
                </a:solidFill>
              </a:rPr>
              <a:t> </a:t>
            </a:r>
            <a:r>
              <a:rPr lang="en-US" dirty="0" err="1">
                <a:solidFill>
                  <a:schemeClr val="tx1"/>
                </a:solidFill>
              </a:rPr>
              <a:t>Correctiva</a:t>
            </a:r>
            <a:endParaRPr lang="en-US" dirty="0">
              <a:solidFill>
                <a:schemeClr val="tx1"/>
              </a:solidFill>
            </a:endParaRPr>
          </a:p>
        </p:txBody>
      </p:sp>
      <p:cxnSp>
        <p:nvCxnSpPr>
          <p:cNvPr id="25" name="Straight Connector 19">
            <a:extLst>
              <a:ext uri="{FF2B5EF4-FFF2-40B4-BE49-F238E27FC236}">
                <a16:creationId xmlns:a16="http://schemas.microsoft.com/office/drawing/2014/main" id="{4502E9AA-11BA-174D-0BEA-5CDA1267100F}"/>
              </a:ext>
            </a:extLst>
          </p:cNvPr>
          <p:cNvCxnSpPr>
            <a:cxnSpLocks/>
            <a:stCxn id="7" idx="3"/>
            <a:endCxn id="6" idx="2"/>
          </p:cNvCxnSpPr>
          <p:nvPr/>
        </p:nvCxnSpPr>
        <p:spPr>
          <a:xfrm>
            <a:off x="4355234" y="5674646"/>
            <a:ext cx="636462" cy="1298"/>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4">
            <a:extLst>
              <a:ext uri="{FF2B5EF4-FFF2-40B4-BE49-F238E27FC236}">
                <a16:creationId xmlns:a16="http://schemas.microsoft.com/office/drawing/2014/main" id="{24ED7BCC-8D97-90D1-6A4D-EEFCD7816C8E}"/>
              </a:ext>
            </a:extLst>
          </p:cNvPr>
          <p:cNvSpPr/>
          <p:nvPr/>
        </p:nvSpPr>
        <p:spPr>
          <a:xfrm>
            <a:off x="4000669" y="4111758"/>
            <a:ext cx="2646569" cy="73755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P() </a:t>
            </a:r>
            <a:r>
              <a:rPr lang="es-ES" dirty="0">
                <a:solidFill>
                  <a:schemeClr val="tx1"/>
                </a:solidFill>
              </a:rPr>
              <a:t>de ocurrir una falla a la edad </a:t>
            </a:r>
            <a:r>
              <a:rPr lang="en-US" dirty="0" err="1">
                <a:solidFill>
                  <a:schemeClr val="tx1"/>
                </a:solidFill>
              </a:rPr>
              <a:t>t</a:t>
            </a:r>
            <a:r>
              <a:rPr lang="en-US" baseline="-25000" dirty="0" err="1">
                <a:solidFill>
                  <a:schemeClr val="tx1"/>
                </a:solidFill>
              </a:rPr>
              <a:t>p</a:t>
            </a:r>
            <a:endParaRPr lang="en-US" baseline="-25000" dirty="0">
              <a:solidFill>
                <a:schemeClr val="tx1"/>
              </a:solidFill>
            </a:endParaRPr>
          </a:p>
        </p:txBody>
      </p:sp>
      <p:sp>
        <p:nvSpPr>
          <p:cNvPr id="27" name="Rectangle 26">
            <a:extLst>
              <a:ext uri="{FF2B5EF4-FFF2-40B4-BE49-F238E27FC236}">
                <a16:creationId xmlns:a16="http://schemas.microsoft.com/office/drawing/2014/main" id="{052B4D79-E6A3-E713-94C3-0E44E9D3E3B4}"/>
              </a:ext>
            </a:extLst>
          </p:cNvPr>
          <p:cNvSpPr/>
          <p:nvPr/>
        </p:nvSpPr>
        <p:spPr>
          <a:xfrm>
            <a:off x="9718066" y="5196120"/>
            <a:ext cx="1692160" cy="95705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P() </a:t>
            </a:r>
            <a:r>
              <a:rPr lang="es-ES" dirty="0">
                <a:solidFill>
                  <a:schemeClr val="tx1"/>
                </a:solidFill>
              </a:rPr>
              <a:t>del Costo Correctivo a la edad </a:t>
            </a:r>
            <a:r>
              <a:rPr lang="en-US" dirty="0" err="1">
                <a:solidFill>
                  <a:schemeClr val="tx1"/>
                </a:solidFill>
              </a:rPr>
              <a:t>t</a:t>
            </a:r>
            <a:r>
              <a:rPr lang="en-US" baseline="-25000" dirty="0" err="1">
                <a:solidFill>
                  <a:schemeClr val="tx1"/>
                </a:solidFill>
              </a:rPr>
              <a:t>p</a:t>
            </a:r>
            <a:endParaRPr lang="en-US" baseline="-25000" dirty="0">
              <a:solidFill>
                <a:schemeClr val="tx1"/>
              </a:solidFill>
            </a:endParaRPr>
          </a:p>
        </p:txBody>
      </p:sp>
      <p:cxnSp>
        <p:nvCxnSpPr>
          <p:cNvPr id="28" name="Straight Connector 27">
            <a:extLst>
              <a:ext uri="{FF2B5EF4-FFF2-40B4-BE49-F238E27FC236}">
                <a16:creationId xmlns:a16="http://schemas.microsoft.com/office/drawing/2014/main" id="{AD9854C3-AD1C-A301-2DCD-310927FE82F4}"/>
              </a:ext>
            </a:extLst>
          </p:cNvPr>
          <p:cNvCxnSpPr>
            <a:cxnSpLocks/>
            <a:stCxn id="6" idx="6"/>
            <a:endCxn id="27" idx="1"/>
          </p:cNvCxnSpPr>
          <p:nvPr/>
        </p:nvCxnSpPr>
        <p:spPr>
          <a:xfrm flipV="1">
            <a:off x="6011659" y="5674647"/>
            <a:ext cx="3706407" cy="1297"/>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Oval 35">
            <a:extLst>
              <a:ext uri="{FF2B5EF4-FFF2-40B4-BE49-F238E27FC236}">
                <a16:creationId xmlns:a16="http://schemas.microsoft.com/office/drawing/2014/main" id="{4EA55970-F2BA-5472-7790-9E4F9A9E745B}"/>
              </a:ext>
            </a:extLst>
          </p:cNvPr>
          <p:cNvSpPr/>
          <p:nvPr/>
        </p:nvSpPr>
        <p:spPr>
          <a:xfrm>
            <a:off x="9165770" y="3022883"/>
            <a:ext cx="117879" cy="13393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31" name="Rectangle 83">
            <a:extLst>
              <a:ext uri="{FF2B5EF4-FFF2-40B4-BE49-F238E27FC236}">
                <a16:creationId xmlns:a16="http://schemas.microsoft.com/office/drawing/2014/main" id="{9BA1C582-B6AE-73CB-DF29-506D10D2F246}"/>
              </a:ext>
            </a:extLst>
          </p:cNvPr>
          <p:cNvSpPr/>
          <p:nvPr/>
        </p:nvSpPr>
        <p:spPr>
          <a:xfrm>
            <a:off x="8653629" y="3998099"/>
            <a:ext cx="1142162" cy="79142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3600" dirty="0" err="1">
                <a:solidFill>
                  <a:schemeClr val="tx1"/>
                </a:solidFill>
              </a:rPr>
              <a:t>t</a:t>
            </a:r>
            <a:r>
              <a:rPr lang="en-US" sz="3600" baseline="-25000" dirty="0" err="1">
                <a:solidFill>
                  <a:schemeClr val="tx1"/>
                </a:solidFill>
              </a:rPr>
              <a:t>p</a:t>
            </a:r>
            <a:endParaRPr lang="en-US" sz="3600" baseline="-25000" dirty="0">
              <a:solidFill>
                <a:schemeClr val="tx1"/>
              </a:solidFill>
            </a:endParaRPr>
          </a:p>
        </p:txBody>
      </p:sp>
      <p:sp>
        <p:nvSpPr>
          <p:cNvPr id="9" name="Right Arrow 4">
            <a:extLst>
              <a:ext uri="{FF2B5EF4-FFF2-40B4-BE49-F238E27FC236}">
                <a16:creationId xmlns:a16="http://schemas.microsoft.com/office/drawing/2014/main" id="{4BEF4C2C-78C1-993C-464F-94CBD25A0196}"/>
              </a:ext>
            </a:extLst>
          </p:cNvPr>
          <p:cNvSpPr/>
          <p:nvPr/>
        </p:nvSpPr>
        <p:spPr>
          <a:xfrm>
            <a:off x="9553903" y="2994809"/>
            <a:ext cx="767256" cy="240968"/>
          </a:xfrm>
          <a:prstGeom prst="rightArrow">
            <a:avLst/>
          </a:prstGeom>
          <a:solidFill>
            <a:srgbClr val="9429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0" name="Right Arrow 6">
            <a:extLst>
              <a:ext uri="{FF2B5EF4-FFF2-40B4-BE49-F238E27FC236}">
                <a16:creationId xmlns:a16="http://schemas.microsoft.com/office/drawing/2014/main" id="{8C98A461-8D27-6CC8-0B5B-CE1E274C450A}"/>
              </a:ext>
            </a:extLst>
          </p:cNvPr>
          <p:cNvSpPr/>
          <p:nvPr/>
        </p:nvSpPr>
        <p:spPr>
          <a:xfrm rot="16200000">
            <a:off x="8841081" y="2279953"/>
            <a:ext cx="767256" cy="240968"/>
          </a:xfrm>
          <a:prstGeom prst="rightArrow">
            <a:avLst/>
          </a:prstGeom>
          <a:solidFill>
            <a:srgbClr val="9429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1" name="Right Arrow 10">
            <a:extLst>
              <a:ext uri="{FF2B5EF4-FFF2-40B4-BE49-F238E27FC236}">
                <a16:creationId xmlns:a16="http://schemas.microsoft.com/office/drawing/2014/main" id="{242528AD-11F8-7E5E-F662-227D438B3770}"/>
              </a:ext>
            </a:extLst>
          </p:cNvPr>
          <p:cNvSpPr/>
          <p:nvPr/>
        </p:nvSpPr>
        <p:spPr>
          <a:xfrm rot="16200000">
            <a:off x="11312719" y="5554161"/>
            <a:ext cx="767256" cy="240968"/>
          </a:xfrm>
          <a:prstGeom prst="rightArrow">
            <a:avLst/>
          </a:prstGeom>
          <a:solidFill>
            <a:srgbClr val="9429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Tree>
    <p:extLst>
      <p:ext uri="{BB962C8B-B14F-4D97-AF65-F5344CB8AC3E}">
        <p14:creationId xmlns:p14="http://schemas.microsoft.com/office/powerpoint/2010/main" val="33795315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227013" y="1429789"/>
            <a:ext cx="7180343" cy="4832465"/>
          </a:xfrm>
        </p:spPr>
        <p:txBody>
          <a:bodyPr/>
          <a:lstStyle/>
          <a:p>
            <a:r>
              <a:rPr lang="en-US" sz="2400" dirty="0">
                <a:solidFill>
                  <a:schemeClr val="accent6">
                    <a:lumMod val="75000"/>
                  </a:schemeClr>
                </a:solidFill>
              </a:rPr>
              <a:t> </a:t>
            </a:r>
            <a:r>
              <a:rPr lang="en-US" sz="2400" b="1" dirty="0" err="1">
                <a:solidFill>
                  <a:schemeClr val="accent6">
                    <a:lumMod val="75000"/>
                  </a:schemeClr>
                </a:solidFill>
              </a:rPr>
              <a:t>t</a:t>
            </a:r>
            <a:r>
              <a:rPr lang="en-US" sz="2400" b="1" baseline="-25000" dirty="0" err="1">
                <a:solidFill>
                  <a:schemeClr val="accent6">
                    <a:lumMod val="75000"/>
                  </a:schemeClr>
                </a:solidFill>
              </a:rPr>
              <a:t>p</a:t>
            </a:r>
            <a:r>
              <a:rPr lang="en-US" sz="2400" b="1" dirty="0">
                <a:solidFill>
                  <a:schemeClr val="accent6">
                    <a:lumMod val="75000"/>
                  </a:schemeClr>
                </a:solidFill>
              </a:rPr>
              <a:t>: </a:t>
            </a:r>
            <a:r>
              <a:rPr lang="es-ES" sz="2400" dirty="0"/>
              <a:t>¿Cuál es el “mejor” Intervalo de Tiempo para la reparación preventiva?</a:t>
            </a: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Reemplazo Óptimo de Piezas</a:t>
            </a:r>
            <a:endParaRPr lang="es-MX" dirty="0">
              <a:solidFill>
                <a:schemeClr val="accent6">
                  <a:lumMod val="75000"/>
                </a:schemeClr>
              </a:solidFill>
            </a:endParaRPr>
          </a:p>
        </p:txBody>
      </p:sp>
      <p:sp>
        <p:nvSpPr>
          <p:cNvPr id="9" name="Oval 14">
            <a:extLst>
              <a:ext uri="{FF2B5EF4-FFF2-40B4-BE49-F238E27FC236}">
                <a16:creationId xmlns:a16="http://schemas.microsoft.com/office/drawing/2014/main" id="{E0C101AA-4726-6585-E4F3-B08A6741E503}"/>
              </a:ext>
            </a:extLst>
          </p:cNvPr>
          <p:cNvSpPr/>
          <p:nvPr/>
        </p:nvSpPr>
        <p:spPr>
          <a:xfrm>
            <a:off x="1795043" y="5243213"/>
            <a:ext cx="1019963" cy="91119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t>a x b</a:t>
            </a:r>
          </a:p>
        </p:txBody>
      </p:sp>
      <p:sp>
        <p:nvSpPr>
          <p:cNvPr id="10" name="Rectangle 18">
            <a:extLst>
              <a:ext uri="{FF2B5EF4-FFF2-40B4-BE49-F238E27FC236}">
                <a16:creationId xmlns:a16="http://schemas.microsoft.com/office/drawing/2014/main" id="{475F1E9C-7041-1623-A039-16C23EEBCDA9}"/>
              </a:ext>
            </a:extLst>
          </p:cNvPr>
          <p:cNvSpPr/>
          <p:nvPr/>
        </p:nvSpPr>
        <p:spPr>
          <a:xfrm>
            <a:off x="119393" y="5191059"/>
            <a:ext cx="1383012" cy="1015497"/>
          </a:xfrm>
          <a:prstGeom prst="rect">
            <a:avLst/>
          </a:prstGeom>
          <a:solidFill>
            <a:schemeClr val="accent6">
              <a:lumMod val="20000"/>
              <a:lumOff val="80000"/>
            </a:schemeClr>
          </a:solidFill>
          <a:ln>
            <a:solidFill>
              <a:srgbClr val="942978"/>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Costo de </a:t>
            </a:r>
            <a:r>
              <a:rPr lang="en-US" dirty="0" err="1">
                <a:solidFill>
                  <a:schemeClr val="tx1"/>
                </a:solidFill>
              </a:rPr>
              <a:t>Reparación</a:t>
            </a:r>
            <a:r>
              <a:rPr lang="en-US" dirty="0">
                <a:solidFill>
                  <a:schemeClr val="tx1"/>
                </a:solidFill>
              </a:rPr>
              <a:t> </a:t>
            </a:r>
            <a:r>
              <a:rPr lang="en-US" dirty="0" err="1">
                <a:solidFill>
                  <a:schemeClr val="tx1"/>
                </a:solidFill>
              </a:rPr>
              <a:t>Correctiva</a:t>
            </a:r>
            <a:endParaRPr lang="en-US" dirty="0">
              <a:solidFill>
                <a:schemeClr val="tx1"/>
              </a:solidFill>
            </a:endParaRPr>
          </a:p>
        </p:txBody>
      </p:sp>
      <p:cxnSp>
        <p:nvCxnSpPr>
          <p:cNvPr id="11" name="Straight Connector 19">
            <a:extLst>
              <a:ext uri="{FF2B5EF4-FFF2-40B4-BE49-F238E27FC236}">
                <a16:creationId xmlns:a16="http://schemas.microsoft.com/office/drawing/2014/main" id="{E9A77F34-41F1-9757-12CD-BB9E52D27C41}"/>
              </a:ext>
            </a:extLst>
          </p:cNvPr>
          <p:cNvCxnSpPr>
            <a:cxnSpLocks/>
            <a:stCxn id="10" idx="3"/>
            <a:endCxn id="9" idx="2"/>
          </p:cNvCxnSpPr>
          <p:nvPr/>
        </p:nvCxnSpPr>
        <p:spPr>
          <a:xfrm>
            <a:off x="1502405" y="5698808"/>
            <a:ext cx="292638" cy="0"/>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24">
            <a:extLst>
              <a:ext uri="{FF2B5EF4-FFF2-40B4-BE49-F238E27FC236}">
                <a16:creationId xmlns:a16="http://schemas.microsoft.com/office/drawing/2014/main" id="{B452D53B-75D5-70B9-8FE1-ECB6603E9A67}"/>
              </a:ext>
            </a:extLst>
          </p:cNvPr>
          <p:cNvSpPr/>
          <p:nvPr/>
        </p:nvSpPr>
        <p:spPr>
          <a:xfrm>
            <a:off x="1591716" y="2792531"/>
            <a:ext cx="1426615" cy="1193148"/>
          </a:xfrm>
          <a:prstGeom prst="rect">
            <a:avLst/>
          </a:prstGeom>
          <a:solidFill>
            <a:schemeClr val="accent6">
              <a:lumMod val="20000"/>
              <a:lumOff val="80000"/>
            </a:schemeClr>
          </a:solidFill>
          <a:ln>
            <a:solidFill>
              <a:srgbClr val="942978"/>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P() </a:t>
            </a:r>
            <a:r>
              <a:rPr lang="es-ES" dirty="0">
                <a:solidFill>
                  <a:schemeClr val="tx1"/>
                </a:solidFill>
              </a:rPr>
              <a:t>de ocurrir una falla a la edad </a:t>
            </a:r>
            <a:r>
              <a:rPr lang="en-US" dirty="0" err="1">
                <a:solidFill>
                  <a:schemeClr val="tx1"/>
                </a:solidFill>
              </a:rPr>
              <a:t>t</a:t>
            </a:r>
            <a:r>
              <a:rPr lang="en-US" baseline="-25000" dirty="0" err="1">
                <a:solidFill>
                  <a:schemeClr val="tx1"/>
                </a:solidFill>
              </a:rPr>
              <a:t>p</a:t>
            </a:r>
            <a:endParaRPr lang="en-US" baseline="-25000" dirty="0">
              <a:solidFill>
                <a:schemeClr val="tx1"/>
              </a:solidFill>
            </a:endParaRPr>
          </a:p>
        </p:txBody>
      </p:sp>
      <p:sp>
        <p:nvSpPr>
          <p:cNvPr id="13" name="Rectangle 26">
            <a:extLst>
              <a:ext uri="{FF2B5EF4-FFF2-40B4-BE49-F238E27FC236}">
                <a16:creationId xmlns:a16="http://schemas.microsoft.com/office/drawing/2014/main" id="{4D8D351D-13FA-79C2-1201-D302F3ED408F}"/>
              </a:ext>
            </a:extLst>
          </p:cNvPr>
          <p:cNvSpPr/>
          <p:nvPr/>
        </p:nvSpPr>
        <p:spPr>
          <a:xfrm>
            <a:off x="3272706" y="5218984"/>
            <a:ext cx="1692160" cy="957053"/>
          </a:xfrm>
          <a:prstGeom prst="rect">
            <a:avLst/>
          </a:prstGeom>
          <a:solidFill>
            <a:schemeClr val="accent6">
              <a:lumMod val="20000"/>
              <a:lumOff val="80000"/>
            </a:schemeClr>
          </a:solidFill>
          <a:ln>
            <a:solidFill>
              <a:srgbClr val="942978"/>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P() </a:t>
            </a:r>
            <a:r>
              <a:rPr lang="es-ES" dirty="0">
                <a:solidFill>
                  <a:schemeClr val="tx1"/>
                </a:solidFill>
              </a:rPr>
              <a:t>del Costo Correctivo a la edad </a:t>
            </a:r>
            <a:r>
              <a:rPr lang="en-US" dirty="0" err="1">
                <a:solidFill>
                  <a:schemeClr val="tx1"/>
                </a:solidFill>
              </a:rPr>
              <a:t>t</a:t>
            </a:r>
            <a:r>
              <a:rPr lang="en-US" baseline="-25000" dirty="0" err="1">
                <a:solidFill>
                  <a:schemeClr val="tx1"/>
                </a:solidFill>
              </a:rPr>
              <a:t>p</a:t>
            </a:r>
            <a:endParaRPr lang="en-US" baseline="-25000" dirty="0">
              <a:solidFill>
                <a:schemeClr val="tx1"/>
              </a:solidFill>
            </a:endParaRPr>
          </a:p>
        </p:txBody>
      </p:sp>
      <p:cxnSp>
        <p:nvCxnSpPr>
          <p:cNvPr id="14" name="Straight Connector 27">
            <a:extLst>
              <a:ext uri="{FF2B5EF4-FFF2-40B4-BE49-F238E27FC236}">
                <a16:creationId xmlns:a16="http://schemas.microsoft.com/office/drawing/2014/main" id="{22A34EFC-9080-FD70-27F6-94CA7DB6C37F}"/>
              </a:ext>
            </a:extLst>
          </p:cNvPr>
          <p:cNvCxnSpPr>
            <a:cxnSpLocks/>
            <a:stCxn id="9" idx="6"/>
            <a:endCxn id="13" idx="1"/>
          </p:cNvCxnSpPr>
          <p:nvPr/>
        </p:nvCxnSpPr>
        <p:spPr>
          <a:xfrm flipV="1">
            <a:off x="2815006" y="5697511"/>
            <a:ext cx="457700" cy="1297"/>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AA7FA89-8815-4A5D-F589-434D87B2CB70}"/>
              </a:ext>
            </a:extLst>
          </p:cNvPr>
          <p:cNvSpPr txBox="1">
            <a:spLocks/>
          </p:cNvSpPr>
          <p:nvPr/>
        </p:nvSpPr>
        <p:spPr>
          <a:xfrm>
            <a:off x="6455582" y="1544571"/>
            <a:ext cx="6027426" cy="730459"/>
          </a:xfrm>
          <a:prstGeom prst="rect">
            <a:avLst/>
          </a:prstGeom>
          <a:ln>
            <a:noFill/>
          </a:ln>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3600" dirty="0">
                <a:solidFill>
                  <a:schemeClr val="accent6">
                    <a:lumMod val="75000"/>
                  </a:schemeClr>
                </a:solidFill>
              </a:rPr>
              <a:t>… </a:t>
            </a:r>
            <a:r>
              <a:rPr lang="en-US" sz="3600" dirty="0" err="1">
                <a:solidFill>
                  <a:schemeClr val="accent6">
                    <a:lumMod val="75000"/>
                  </a:schemeClr>
                </a:solidFill>
              </a:rPr>
              <a:t>Unir</a:t>
            </a:r>
            <a:r>
              <a:rPr lang="en-US" sz="3600" dirty="0">
                <a:solidFill>
                  <a:schemeClr val="accent6">
                    <a:lumMod val="75000"/>
                  </a:schemeClr>
                </a:solidFill>
              </a:rPr>
              <a:t> las </a:t>
            </a:r>
            <a:r>
              <a:rPr lang="en-US" sz="3600" dirty="0" err="1">
                <a:solidFill>
                  <a:schemeClr val="accent6">
                    <a:lumMod val="75000"/>
                  </a:schemeClr>
                </a:solidFill>
              </a:rPr>
              <a:t>partes</a:t>
            </a:r>
            <a:endParaRPr lang="en-US" sz="3600" dirty="0">
              <a:solidFill>
                <a:schemeClr val="accent6">
                  <a:lumMod val="75000"/>
                </a:schemeClr>
              </a:solidFill>
            </a:endParaRPr>
          </a:p>
        </p:txBody>
      </p:sp>
      <p:cxnSp>
        <p:nvCxnSpPr>
          <p:cNvPr id="16" name="Straight Connector 16">
            <a:extLst>
              <a:ext uri="{FF2B5EF4-FFF2-40B4-BE49-F238E27FC236}">
                <a16:creationId xmlns:a16="http://schemas.microsoft.com/office/drawing/2014/main" id="{95E4ED38-3AD9-0B07-7F22-D85B500CDEDF}"/>
              </a:ext>
            </a:extLst>
          </p:cNvPr>
          <p:cNvCxnSpPr>
            <a:cxnSpLocks/>
            <a:stCxn id="12" idx="2"/>
            <a:endCxn id="9" idx="0"/>
          </p:cNvCxnSpPr>
          <p:nvPr/>
        </p:nvCxnSpPr>
        <p:spPr>
          <a:xfrm>
            <a:off x="2305024" y="3985679"/>
            <a:ext cx="1" cy="1257534"/>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ectangle 32">
            <a:extLst>
              <a:ext uri="{FF2B5EF4-FFF2-40B4-BE49-F238E27FC236}">
                <a16:creationId xmlns:a16="http://schemas.microsoft.com/office/drawing/2014/main" id="{2CD9025B-E67C-2CCD-BA82-D58A15E8D04A}"/>
              </a:ext>
            </a:extLst>
          </p:cNvPr>
          <p:cNvSpPr/>
          <p:nvPr/>
        </p:nvSpPr>
        <p:spPr>
          <a:xfrm>
            <a:off x="3390472" y="2747470"/>
            <a:ext cx="1519872" cy="474627"/>
          </a:xfrm>
          <a:prstGeom prst="rect">
            <a:avLst/>
          </a:prstGeom>
          <a:solidFill>
            <a:schemeClr val="accent6">
              <a:lumMod val="20000"/>
              <a:lumOff val="80000"/>
            </a:schemeClr>
          </a:solidFill>
          <a:ln>
            <a:solidFill>
              <a:srgbClr val="942978"/>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 </a:t>
            </a:r>
            <a:r>
              <a:rPr lang="en-US" dirty="0" err="1">
                <a:solidFill>
                  <a:schemeClr val="tx1"/>
                </a:solidFill>
              </a:rPr>
              <a:t>Intv</a:t>
            </a:r>
            <a:r>
              <a:rPr lang="en-US" dirty="0">
                <a:solidFill>
                  <a:schemeClr val="tx1"/>
                </a:solidFill>
              </a:rPr>
              <a:t>.</a:t>
            </a:r>
            <a:endParaRPr lang="en-US" baseline="-25000" dirty="0">
              <a:solidFill>
                <a:schemeClr val="tx1"/>
              </a:solidFill>
            </a:endParaRPr>
          </a:p>
        </p:txBody>
      </p:sp>
      <p:sp>
        <p:nvSpPr>
          <p:cNvPr id="18" name="Oval 33">
            <a:extLst>
              <a:ext uri="{FF2B5EF4-FFF2-40B4-BE49-F238E27FC236}">
                <a16:creationId xmlns:a16="http://schemas.microsoft.com/office/drawing/2014/main" id="{A27ED680-0512-F050-6521-B59A32F89AAB}"/>
              </a:ext>
            </a:extLst>
          </p:cNvPr>
          <p:cNvSpPr/>
          <p:nvPr/>
        </p:nvSpPr>
        <p:spPr>
          <a:xfrm>
            <a:off x="3632315" y="3927917"/>
            <a:ext cx="1019963" cy="91119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t>a x b</a:t>
            </a:r>
          </a:p>
        </p:txBody>
      </p:sp>
      <p:cxnSp>
        <p:nvCxnSpPr>
          <p:cNvPr id="19" name="Straight Connector 34">
            <a:extLst>
              <a:ext uri="{FF2B5EF4-FFF2-40B4-BE49-F238E27FC236}">
                <a16:creationId xmlns:a16="http://schemas.microsoft.com/office/drawing/2014/main" id="{1F7ADB3E-EA53-76FB-ABE8-256BB4C2546C}"/>
              </a:ext>
            </a:extLst>
          </p:cNvPr>
          <p:cNvCxnSpPr>
            <a:cxnSpLocks/>
            <a:stCxn id="17" idx="2"/>
            <a:endCxn id="18" idx="0"/>
          </p:cNvCxnSpPr>
          <p:nvPr/>
        </p:nvCxnSpPr>
        <p:spPr>
          <a:xfrm rot="5400000">
            <a:off x="3793443" y="3570952"/>
            <a:ext cx="705820" cy="8111"/>
          </a:xfrm>
          <a:prstGeom prst="bentConnector3">
            <a:avLst>
              <a:gd name="adj1" fmla="val 50000"/>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42">
            <a:extLst>
              <a:ext uri="{FF2B5EF4-FFF2-40B4-BE49-F238E27FC236}">
                <a16:creationId xmlns:a16="http://schemas.microsoft.com/office/drawing/2014/main" id="{4EE64FF2-1472-3BE2-CE6B-E82722787C3B}"/>
              </a:ext>
            </a:extLst>
          </p:cNvPr>
          <p:cNvCxnSpPr>
            <a:cxnSpLocks/>
            <a:stCxn id="13" idx="0"/>
            <a:endCxn id="18" idx="4"/>
          </p:cNvCxnSpPr>
          <p:nvPr/>
        </p:nvCxnSpPr>
        <p:spPr>
          <a:xfrm flipV="1">
            <a:off x="4118786" y="4839107"/>
            <a:ext cx="23511" cy="379877"/>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47">
            <a:extLst>
              <a:ext uri="{FF2B5EF4-FFF2-40B4-BE49-F238E27FC236}">
                <a16:creationId xmlns:a16="http://schemas.microsoft.com/office/drawing/2014/main" id="{7FD1B09B-1C62-D356-9545-FEAD5D3AF93A}"/>
              </a:ext>
            </a:extLst>
          </p:cNvPr>
          <p:cNvSpPr/>
          <p:nvPr/>
        </p:nvSpPr>
        <p:spPr>
          <a:xfrm>
            <a:off x="5337107" y="3846021"/>
            <a:ext cx="1692160" cy="1044222"/>
          </a:xfrm>
          <a:prstGeom prst="rect">
            <a:avLst/>
          </a:prstGeom>
          <a:solidFill>
            <a:schemeClr val="accent6">
              <a:lumMod val="20000"/>
              <a:lumOff val="80000"/>
            </a:schemeClr>
          </a:solidFill>
          <a:ln w="57150">
            <a:solidFill>
              <a:srgbClr val="942978"/>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s-ES" sz="2800" baseline="-25000" dirty="0">
                <a:solidFill>
                  <a:schemeClr val="tx1"/>
                </a:solidFill>
              </a:rPr>
              <a:t>Costo de riesgo para VT</a:t>
            </a:r>
            <a:endParaRPr lang="en-US" sz="2800" baseline="-25000" dirty="0">
              <a:solidFill>
                <a:schemeClr val="tx1"/>
              </a:solidFill>
            </a:endParaRPr>
          </a:p>
        </p:txBody>
      </p:sp>
      <p:cxnSp>
        <p:nvCxnSpPr>
          <p:cNvPr id="22" name="Straight Connector 48">
            <a:extLst>
              <a:ext uri="{FF2B5EF4-FFF2-40B4-BE49-F238E27FC236}">
                <a16:creationId xmlns:a16="http://schemas.microsoft.com/office/drawing/2014/main" id="{5B57AD5B-82F9-E172-3369-A407441BE0D8}"/>
              </a:ext>
            </a:extLst>
          </p:cNvPr>
          <p:cNvCxnSpPr>
            <a:cxnSpLocks/>
            <a:stCxn id="18" idx="6"/>
            <a:endCxn id="21" idx="1"/>
          </p:cNvCxnSpPr>
          <p:nvPr/>
        </p:nvCxnSpPr>
        <p:spPr>
          <a:xfrm flipV="1">
            <a:off x="4652278" y="4368132"/>
            <a:ext cx="684829" cy="15380"/>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52">
            <a:extLst>
              <a:ext uri="{FF2B5EF4-FFF2-40B4-BE49-F238E27FC236}">
                <a16:creationId xmlns:a16="http://schemas.microsoft.com/office/drawing/2014/main" id="{6676B0BD-D819-D993-6936-996116C7AD63}"/>
              </a:ext>
            </a:extLst>
          </p:cNvPr>
          <p:cNvSpPr/>
          <p:nvPr/>
        </p:nvSpPr>
        <p:spPr>
          <a:xfrm>
            <a:off x="5302665" y="2241870"/>
            <a:ext cx="1761045" cy="911191"/>
          </a:xfrm>
          <a:prstGeom prst="rect">
            <a:avLst/>
          </a:prstGeom>
          <a:solidFill>
            <a:schemeClr val="accent6">
              <a:lumMod val="20000"/>
              <a:lumOff val="80000"/>
            </a:schemeClr>
          </a:solidFill>
          <a:ln w="57150">
            <a:solidFill>
              <a:srgbClr val="942978"/>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Costo </a:t>
            </a:r>
            <a:r>
              <a:rPr lang="en-US" dirty="0" err="1">
                <a:solidFill>
                  <a:schemeClr val="tx1"/>
                </a:solidFill>
              </a:rPr>
              <a:t>Preventivo</a:t>
            </a:r>
            <a:r>
              <a:rPr lang="en-US" dirty="0">
                <a:solidFill>
                  <a:schemeClr val="tx1"/>
                </a:solidFill>
              </a:rPr>
              <a:t> para VT</a:t>
            </a:r>
          </a:p>
        </p:txBody>
      </p:sp>
      <p:sp>
        <p:nvSpPr>
          <p:cNvPr id="30" name="Oval 54">
            <a:extLst>
              <a:ext uri="{FF2B5EF4-FFF2-40B4-BE49-F238E27FC236}">
                <a16:creationId xmlns:a16="http://schemas.microsoft.com/office/drawing/2014/main" id="{BD48D9A9-1109-D5A7-F32B-8370C4A13117}"/>
              </a:ext>
            </a:extLst>
          </p:cNvPr>
          <p:cNvSpPr/>
          <p:nvPr/>
        </p:nvSpPr>
        <p:spPr>
          <a:xfrm>
            <a:off x="7160975" y="3049244"/>
            <a:ext cx="1019963" cy="91119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t>a x b</a:t>
            </a:r>
          </a:p>
        </p:txBody>
      </p:sp>
      <p:cxnSp>
        <p:nvCxnSpPr>
          <p:cNvPr id="33" name="Straight Connector 34">
            <a:extLst>
              <a:ext uri="{FF2B5EF4-FFF2-40B4-BE49-F238E27FC236}">
                <a16:creationId xmlns:a16="http://schemas.microsoft.com/office/drawing/2014/main" id="{778D5F2B-C800-E835-3C2D-B1D08C53FECB}"/>
              </a:ext>
            </a:extLst>
          </p:cNvPr>
          <p:cNvCxnSpPr>
            <a:cxnSpLocks/>
            <a:stCxn id="23" idx="3"/>
            <a:endCxn id="30" idx="0"/>
          </p:cNvCxnSpPr>
          <p:nvPr/>
        </p:nvCxnSpPr>
        <p:spPr>
          <a:xfrm>
            <a:off x="7063710" y="2697466"/>
            <a:ext cx="607247" cy="351778"/>
          </a:xfrm>
          <a:prstGeom prst="bentConnector2">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4">
            <a:extLst>
              <a:ext uri="{FF2B5EF4-FFF2-40B4-BE49-F238E27FC236}">
                <a16:creationId xmlns:a16="http://schemas.microsoft.com/office/drawing/2014/main" id="{7E55724B-75E7-E8DA-E760-570E0859E745}"/>
              </a:ext>
            </a:extLst>
          </p:cNvPr>
          <p:cNvCxnSpPr>
            <a:cxnSpLocks/>
            <a:stCxn id="21" idx="3"/>
            <a:endCxn id="30" idx="4"/>
          </p:cNvCxnSpPr>
          <p:nvPr/>
        </p:nvCxnSpPr>
        <p:spPr>
          <a:xfrm flipV="1">
            <a:off x="7029267" y="3960434"/>
            <a:ext cx="641690" cy="407698"/>
          </a:xfrm>
          <a:prstGeom prst="bentConnector2">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Rectangle 63">
            <a:extLst>
              <a:ext uri="{FF2B5EF4-FFF2-40B4-BE49-F238E27FC236}">
                <a16:creationId xmlns:a16="http://schemas.microsoft.com/office/drawing/2014/main" id="{3CC102C6-8CF7-6A31-5535-FBC3BB56F863}"/>
              </a:ext>
            </a:extLst>
          </p:cNvPr>
          <p:cNvSpPr/>
          <p:nvPr/>
        </p:nvSpPr>
        <p:spPr>
          <a:xfrm>
            <a:off x="9103947" y="3051758"/>
            <a:ext cx="1351004" cy="911191"/>
          </a:xfrm>
          <a:prstGeom prst="rect">
            <a:avLst/>
          </a:prstGeom>
          <a:solidFill>
            <a:schemeClr val="accent6">
              <a:lumMod val="20000"/>
              <a:lumOff val="80000"/>
            </a:schemeClr>
          </a:solidFill>
          <a:ln w="57150">
            <a:solidFill>
              <a:srgbClr val="942978"/>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Costo Total para VT</a:t>
            </a:r>
          </a:p>
        </p:txBody>
      </p:sp>
      <p:cxnSp>
        <p:nvCxnSpPr>
          <p:cNvPr id="36" name="Straight Connector 34">
            <a:extLst>
              <a:ext uri="{FF2B5EF4-FFF2-40B4-BE49-F238E27FC236}">
                <a16:creationId xmlns:a16="http://schemas.microsoft.com/office/drawing/2014/main" id="{1461A3AF-741E-83B5-137D-797F878BA016}"/>
              </a:ext>
            </a:extLst>
          </p:cNvPr>
          <p:cNvCxnSpPr>
            <a:cxnSpLocks/>
            <a:stCxn id="30" idx="6"/>
            <a:endCxn id="35" idx="1"/>
          </p:cNvCxnSpPr>
          <p:nvPr/>
        </p:nvCxnSpPr>
        <p:spPr>
          <a:xfrm>
            <a:off x="8180938" y="3504839"/>
            <a:ext cx="923009" cy="2515"/>
          </a:xfrm>
          <a:prstGeom prst="bentConnector3">
            <a:avLst>
              <a:gd name="adj1" fmla="val 50000"/>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Rectangle 104">
            <a:extLst>
              <a:ext uri="{FF2B5EF4-FFF2-40B4-BE49-F238E27FC236}">
                <a16:creationId xmlns:a16="http://schemas.microsoft.com/office/drawing/2014/main" id="{B976802A-8275-3B4A-4284-D8BB3E4C377C}"/>
              </a:ext>
            </a:extLst>
          </p:cNvPr>
          <p:cNvSpPr/>
          <p:nvPr/>
        </p:nvSpPr>
        <p:spPr>
          <a:xfrm>
            <a:off x="7371066" y="5033939"/>
            <a:ext cx="1351004" cy="911191"/>
          </a:xfrm>
          <a:prstGeom prst="rect">
            <a:avLst/>
          </a:prstGeom>
          <a:solidFill>
            <a:schemeClr val="accent6">
              <a:lumMod val="20000"/>
              <a:lumOff val="80000"/>
            </a:schemeClr>
          </a:solidFill>
          <a:ln w="57150">
            <a:solidFill>
              <a:srgbClr val="942978"/>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err="1">
                <a:solidFill>
                  <a:schemeClr val="tx1"/>
                </a:solidFill>
              </a:rPr>
              <a:t>Duración</a:t>
            </a:r>
            <a:r>
              <a:rPr lang="en-US" dirty="0">
                <a:solidFill>
                  <a:schemeClr val="tx1"/>
                </a:solidFill>
              </a:rPr>
              <a:t> VT</a:t>
            </a:r>
          </a:p>
        </p:txBody>
      </p:sp>
      <p:sp>
        <p:nvSpPr>
          <p:cNvPr id="38" name="Rectangle 105">
            <a:extLst>
              <a:ext uri="{FF2B5EF4-FFF2-40B4-BE49-F238E27FC236}">
                <a16:creationId xmlns:a16="http://schemas.microsoft.com/office/drawing/2014/main" id="{C7B497F9-2871-A416-99E7-9D19FF04EE6F}"/>
              </a:ext>
            </a:extLst>
          </p:cNvPr>
          <p:cNvSpPr/>
          <p:nvPr/>
        </p:nvSpPr>
        <p:spPr>
          <a:xfrm>
            <a:off x="10790925" y="5029045"/>
            <a:ext cx="1281682" cy="911191"/>
          </a:xfrm>
          <a:prstGeom prst="rect">
            <a:avLst/>
          </a:prstGeom>
          <a:solidFill>
            <a:schemeClr val="accent6">
              <a:lumMod val="20000"/>
              <a:lumOff val="80000"/>
            </a:schemeClr>
          </a:solidFill>
          <a:ln w="57150">
            <a:solidFill>
              <a:srgbClr val="942978"/>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solidFill>
                  <a:schemeClr val="tx1"/>
                </a:solidFill>
              </a:rPr>
              <a:t>Costo </a:t>
            </a:r>
            <a:r>
              <a:rPr lang="en-US" dirty="0" err="1">
                <a:solidFill>
                  <a:schemeClr val="tx1"/>
                </a:solidFill>
              </a:rPr>
              <a:t>Unitario</a:t>
            </a:r>
            <a:r>
              <a:rPr lang="en-US" dirty="0">
                <a:solidFill>
                  <a:schemeClr val="tx1"/>
                </a:solidFill>
              </a:rPr>
              <a:t> Total</a:t>
            </a:r>
          </a:p>
        </p:txBody>
      </p:sp>
      <p:sp>
        <p:nvSpPr>
          <p:cNvPr id="39" name="Oval 106">
            <a:extLst>
              <a:ext uri="{FF2B5EF4-FFF2-40B4-BE49-F238E27FC236}">
                <a16:creationId xmlns:a16="http://schemas.microsoft.com/office/drawing/2014/main" id="{C828E3D8-5215-38D1-0F19-85C72EFFB091}"/>
              </a:ext>
            </a:extLst>
          </p:cNvPr>
          <p:cNvSpPr/>
          <p:nvPr/>
        </p:nvSpPr>
        <p:spPr>
          <a:xfrm>
            <a:off x="9269468" y="5033940"/>
            <a:ext cx="1019963" cy="91119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dirty="0"/>
              <a:t>a / b</a:t>
            </a:r>
          </a:p>
        </p:txBody>
      </p:sp>
      <p:cxnSp>
        <p:nvCxnSpPr>
          <p:cNvPr id="40" name="Straight Connector 34">
            <a:extLst>
              <a:ext uri="{FF2B5EF4-FFF2-40B4-BE49-F238E27FC236}">
                <a16:creationId xmlns:a16="http://schemas.microsoft.com/office/drawing/2014/main" id="{B885CD77-0491-B6D4-B434-4DE65FAFAD55}"/>
              </a:ext>
            </a:extLst>
          </p:cNvPr>
          <p:cNvCxnSpPr>
            <a:cxnSpLocks/>
            <a:stCxn id="35" idx="2"/>
            <a:endCxn id="39" idx="0"/>
          </p:cNvCxnSpPr>
          <p:nvPr/>
        </p:nvCxnSpPr>
        <p:spPr>
          <a:xfrm rot="16200000" flipH="1">
            <a:off x="9243954" y="4498443"/>
            <a:ext cx="1070991" cy="1"/>
          </a:xfrm>
          <a:prstGeom prst="bentConnector3">
            <a:avLst>
              <a:gd name="adj1" fmla="val 50000"/>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110">
            <a:extLst>
              <a:ext uri="{FF2B5EF4-FFF2-40B4-BE49-F238E27FC236}">
                <a16:creationId xmlns:a16="http://schemas.microsoft.com/office/drawing/2014/main" id="{B9E13AA7-3C4B-0131-AD99-AF15D39E8530}"/>
              </a:ext>
            </a:extLst>
          </p:cNvPr>
          <p:cNvCxnSpPr>
            <a:cxnSpLocks/>
            <a:stCxn id="37" idx="3"/>
            <a:endCxn id="39" idx="2"/>
          </p:cNvCxnSpPr>
          <p:nvPr/>
        </p:nvCxnSpPr>
        <p:spPr>
          <a:xfrm>
            <a:off x="8722070" y="5489535"/>
            <a:ext cx="547398" cy="0"/>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Connector 116">
            <a:extLst>
              <a:ext uri="{FF2B5EF4-FFF2-40B4-BE49-F238E27FC236}">
                <a16:creationId xmlns:a16="http://schemas.microsoft.com/office/drawing/2014/main" id="{7C6E99B3-8483-607F-BB5E-BF0C4B2A2EB0}"/>
              </a:ext>
            </a:extLst>
          </p:cNvPr>
          <p:cNvCxnSpPr>
            <a:cxnSpLocks/>
            <a:stCxn id="39" idx="6"/>
            <a:endCxn id="38" idx="1"/>
          </p:cNvCxnSpPr>
          <p:nvPr/>
        </p:nvCxnSpPr>
        <p:spPr>
          <a:xfrm flipV="1">
            <a:off x="10289431" y="5484641"/>
            <a:ext cx="501494" cy="4894"/>
          </a:xfrm>
          <a:prstGeom prst="line">
            <a:avLst/>
          </a:prstGeom>
          <a:ln w="571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04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2DDC9611-FC99-906A-30CC-47B817A86979}"/>
                  </a:ext>
                </a:extLst>
              </p:cNvPr>
              <p:cNvSpPr txBox="1"/>
              <p:nvPr/>
            </p:nvSpPr>
            <p:spPr>
              <a:xfrm>
                <a:off x="3839438" y="4731465"/>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0" i="0" smtClean="0">
                          <a:solidFill>
                            <a:schemeClr val="bg1"/>
                          </a:solidFill>
                          <a:latin typeface="Cambria Math" panose="02040503050406030204" pitchFamily="18" charset="0"/>
                        </a:rPr>
                        <m:t>=</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r>
                        <a:rPr lang="es-CO" sz="1800" i="1">
                          <a:solidFill>
                            <a:schemeClr val="bg1"/>
                          </a:solidFill>
                          <a:latin typeface="Cambria Math" panose="02040503050406030204" pitchFamily="18" charset="0"/>
                        </a:rPr>
                        <m:t>(</m:t>
                      </m:r>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r>
                        <a:rPr lang="es-CO" sz="1800" i="1">
                          <a:solidFill>
                            <a:schemeClr val="bg1"/>
                          </a:solidFill>
                          <a:latin typeface="Cambria Math" panose="02040503050406030204" pitchFamily="18" charset="0"/>
                        </a:rPr>
                        <m:t>)</m:t>
                      </m:r>
                    </m:oMath>
                  </m:oMathPara>
                </a14:m>
                <a:endParaRPr lang="es-419" dirty="0">
                  <a:solidFill>
                    <a:schemeClr val="bg1"/>
                  </a:solidFill>
                </a:endParaRPr>
              </a:p>
            </p:txBody>
          </p:sp>
        </mc:Choice>
        <mc:Fallback xmlns="">
          <p:sp>
            <p:nvSpPr>
              <p:cNvPr id="12" name="CuadroTexto 11">
                <a:extLst>
                  <a:ext uri="{FF2B5EF4-FFF2-40B4-BE49-F238E27FC236}">
                    <a16:creationId xmlns:a16="http://schemas.microsoft.com/office/drawing/2014/main" id="{2DDC9611-FC99-906A-30CC-47B817A86979}"/>
                  </a:ext>
                </a:extLst>
              </p:cNvPr>
              <p:cNvSpPr txBox="1">
                <a:spLocks noRot="1" noChangeAspect="1" noMove="1" noResize="1" noEditPoints="1" noAdjustHandles="1" noChangeArrowheads="1" noChangeShapeType="1" noTextEdit="1"/>
              </p:cNvSpPr>
              <p:nvPr/>
            </p:nvSpPr>
            <p:spPr>
              <a:xfrm>
                <a:off x="3839438" y="4731465"/>
                <a:ext cx="6094428" cy="369332"/>
              </a:xfrm>
              <a:prstGeom prst="rect">
                <a:avLst/>
              </a:prstGeom>
              <a:blipFill>
                <a:blip r:embed="rId2"/>
                <a:stretch>
                  <a:fillRect b="-14754"/>
                </a:stretch>
              </a:blipFill>
            </p:spPr>
            <p:txBody>
              <a:bodyPr/>
              <a:lstStyle/>
              <a:p>
                <a:r>
                  <a:rPr lang="es-419">
                    <a:noFill/>
                  </a:rPr>
                  <a:t> </a:t>
                </a:r>
              </a:p>
            </p:txBody>
          </p:sp>
        </mc:Fallback>
      </mc:AlternateContent>
      <p:sp>
        <p:nvSpPr>
          <p:cNvPr id="10" name="Subtítulo 2">
            <a:extLst>
              <a:ext uri="{FF2B5EF4-FFF2-40B4-BE49-F238E27FC236}">
                <a16:creationId xmlns:a16="http://schemas.microsoft.com/office/drawing/2014/main" id="{05712829-375C-49C4-7DDB-8486EF3BA302}"/>
              </a:ext>
            </a:extLst>
          </p:cNvPr>
          <p:cNvSpPr txBox="1">
            <a:spLocks/>
          </p:cNvSpPr>
          <p:nvPr/>
        </p:nvSpPr>
        <p:spPr>
          <a:xfrm>
            <a:off x="0" y="0"/>
            <a:ext cx="3118944" cy="6858000"/>
          </a:xfrm>
          <a:prstGeom prst="rect">
            <a:avLst/>
          </a:prstGeom>
          <a:solidFill>
            <a:srgbClr val="94297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 sz="1100" b="1" dirty="0">
              <a:solidFill>
                <a:schemeClr val="bg1"/>
              </a:solidFill>
            </a:endParaRPr>
          </a:p>
          <a:p>
            <a:pPr algn="ctr"/>
            <a:endParaRPr lang="es-ES" sz="800" b="1" dirty="0">
              <a:solidFill>
                <a:schemeClr val="bg1"/>
              </a:solidFill>
            </a:endParaRPr>
          </a:p>
          <a:p>
            <a:pPr algn="ctr"/>
            <a:r>
              <a:rPr lang="es-ES" b="1" dirty="0">
                <a:solidFill>
                  <a:schemeClr val="bg1"/>
                </a:solidFill>
              </a:rPr>
              <a:t>Reemplazo óptimo</a:t>
            </a:r>
          </a:p>
          <a:p>
            <a:pPr algn="ctr"/>
            <a:endParaRPr lang="es-ES" b="1" dirty="0">
              <a:solidFill>
                <a:schemeClr val="bg1"/>
              </a:solidFill>
            </a:endParaRPr>
          </a:p>
          <a:p>
            <a:pPr algn="ctr"/>
            <a:r>
              <a:rPr lang="es-ES" b="1" dirty="0">
                <a:solidFill>
                  <a:schemeClr val="bg1"/>
                </a:solidFill>
              </a:rPr>
              <a:t>Caso de estudio:</a:t>
            </a:r>
          </a:p>
          <a:p>
            <a:pPr algn="ctr"/>
            <a:r>
              <a:rPr lang="es-ES" b="1" dirty="0">
                <a:solidFill>
                  <a:schemeClr val="bg1"/>
                </a:solidFill>
              </a:rPr>
              <a:t>VT=90</a:t>
            </a:r>
          </a:p>
          <a:p>
            <a:pPr algn="ctr"/>
            <a:r>
              <a:rPr lang="es-ES" b="1" dirty="0">
                <a:solidFill>
                  <a:schemeClr val="bg1"/>
                </a:solidFill>
              </a:rPr>
              <a:t>Eta=100 Beta=6</a:t>
            </a:r>
          </a:p>
          <a:p>
            <a:pPr algn="ctr"/>
            <a:r>
              <a:rPr lang="es-ES" b="1" dirty="0">
                <a:solidFill>
                  <a:schemeClr val="bg1"/>
                </a:solidFill>
              </a:rPr>
              <a:t>Relación de costos 10-1</a:t>
            </a:r>
            <a:endParaRPr lang="fr-FR" b="1" dirty="0">
              <a:solidFill>
                <a:schemeClr val="bg1"/>
              </a:solidFill>
            </a:endParaRPr>
          </a:p>
        </p:txBody>
      </p:sp>
      <p:pic>
        <p:nvPicPr>
          <p:cNvPr id="2" name="Picture 1026">
            <a:extLst>
              <a:ext uri="{FF2B5EF4-FFF2-40B4-BE49-F238E27FC236}">
                <a16:creationId xmlns:a16="http://schemas.microsoft.com/office/drawing/2014/main" id="{12131238-245E-55EA-93D5-C2B3AF48E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283206" y="862011"/>
            <a:ext cx="8584943" cy="533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5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E307597-0890-D073-0FB6-73D9B83708D5}"/>
              </a:ext>
            </a:extLst>
          </p:cNvPr>
          <p:cNvGrpSpPr/>
          <p:nvPr/>
        </p:nvGrpSpPr>
        <p:grpSpPr>
          <a:xfrm>
            <a:off x="0" y="1164920"/>
            <a:ext cx="12192000" cy="1475673"/>
            <a:chOff x="0" y="1164920"/>
            <a:chExt cx="12192000" cy="1475673"/>
          </a:xfrm>
        </p:grpSpPr>
        <p:sp>
          <p:nvSpPr>
            <p:cNvPr id="18" name="Rectangle 17">
              <a:extLst>
                <a:ext uri="{FF2B5EF4-FFF2-40B4-BE49-F238E27FC236}">
                  <a16:creationId xmlns:a16="http://schemas.microsoft.com/office/drawing/2014/main" id="{431D7BC0-CDC1-AB7F-66FD-30F386276C5D}"/>
                </a:ext>
              </a:extLst>
            </p:cNvPr>
            <p:cNvSpPr/>
            <p:nvPr/>
          </p:nvSpPr>
          <p:spPr>
            <a:xfrm>
              <a:off x="0" y="1164920"/>
              <a:ext cx="12192000" cy="14756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7">
              <a:extLst>
                <a:ext uri="{FF2B5EF4-FFF2-40B4-BE49-F238E27FC236}">
                  <a16:creationId xmlns:a16="http://schemas.microsoft.com/office/drawing/2014/main" id="{8C400953-BF8B-C6C1-F9ED-5FE9BE55030C}"/>
                </a:ext>
              </a:extLst>
            </p:cNvPr>
            <p:cNvSpPr/>
            <p:nvPr/>
          </p:nvSpPr>
          <p:spPr>
            <a:xfrm>
              <a:off x="60713" y="1248947"/>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8">
              <a:extLst>
                <a:ext uri="{FF2B5EF4-FFF2-40B4-BE49-F238E27FC236}">
                  <a16:creationId xmlns:a16="http://schemas.microsoft.com/office/drawing/2014/main" id="{8180ACDE-A11D-DFDE-878B-5A600B6644E1}"/>
                </a:ext>
              </a:extLst>
            </p:cNvPr>
            <p:cNvSpPr/>
            <p:nvPr/>
          </p:nvSpPr>
          <p:spPr>
            <a:xfrm>
              <a:off x="640462" y="1704829"/>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0">
              <a:extLst>
                <a:ext uri="{FF2B5EF4-FFF2-40B4-BE49-F238E27FC236}">
                  <a16:creationId xmlns:a16="http://schemas.microsoft.com/office/drawing/2014/main" id="{23BCD711-FFA8-785E-961A-97A91F5DE9CF}"/>
                </a:ext>
              </a:extLst>
            </p:cNvPr>
            <p:cNvSpPr/>
            <p:nvPr/>
          </p:nvSpPr>
          <p:spPr>
            <a:xfrm>
              <a:off x="1220211" y="2150841"/>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DB65E429-0A80-9C1C-17BA-56F33FAA4EE4}"/>
                </a:ext>
              </a:extLst>
            </p:cNvPr>
            <p:cNvCxnSpPr/>
            <p:nvPr/>
          </p:nvCxnSpPr>
          <p:spPr>
            <a:xfrm>
              <a:off x="633927"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C04076-698A-95CD-661F-72E1C72E2181}"/>
                </a:ext>
              </a:extLst>
            </p:cNvPr>
            <p:cNvCxnSpPr/>
            <p:nvPr/>
          </p:nvCxnSpPr>
          <p:spPr>
            <a:xfrm>
              <a:off x="1217398"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9CF312-3227-A3F8-CE5B-EDC40B803DAB}"/>
                </a:ext>
              </a:extLst>
            </p:cNvPr>
            <p:cNvCxnSpPr/>
            <p:nvPr/>
          </p:nvCxnSpPr>
          <p:spPr>
            <a:xfrm>
              <a:off x="57900" y="1164920"/>
              <a:ext cx="0" cy="147567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Up Arrow 21">
            <a:extLst>
              <a:ext uri="{FF2B5EF4-FFF2-40B4-BE49-F238E27FC236}">
                <a16:creationId xmlns:a16="http://schemas.microsoft.com/office/drawing/2014/main" id="{2513CFE1-D5DE-1AF6-0226-9199E69E4338}"/>
              </a:ext>
            </a:extLst>
          </p:cNvPr>
          <p:cNvSpPr/>
          <p:nvPr/>
        </p:nvSpPr>
        <p:spPr>
          <a:xfrm>
            <a:off x="633927" y="2735872"/>
            <a:ext cx="412173" cy="3249468"/>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38">
            <a:extLst>
              <a:ext uri="{FF2B5EF4-FFF2-40B4-BE49-F238E27FC236}">
                <a16:creationId xmlns:a16="http://schemas.microsoft.com/office/drawing/2014/main" id="{62B868DE-B258-09C4-9F70-EB35ED97FF1A}"/>
              </a:ext>
            </a:extLst>
          </p:cNvPr>
          <p:cNvSpPr/>
          <p:nvPr/>
        </p:nvSpPr>
        <p:spPr>
          <a:xfrm rot="5400000">
            <a:off x="4729041" y="1945450"/>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41">
            <a:extLst>
              <a:ext uri="{FF2B5EF4-FFF2-40B4-BE49-F238E27FC236}">
                <a16:creationId xmlns:a16="http://schemas.microsoft.com/office/drawing/2014/main" id="{4C4EFB3C-C28B-6C4C-5DBB-2F438284097F}"/>
              </a:ext>
            </a:extLst>
          </p:cNvPr>
          <p:cNvCxnSpPr>
            <a:cxnSpLocks/>
          </p:cNvCxnSpPr>
          <p:nvPr/>
        </p:nvCxnSpPr>
        <p:spPr>
          <a:xfrm>
            <a:off x="933531" y="3479121"/>
            <a:ext cx="1583964"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8D73D83E-1667-16F3-5498-7E47C53A6F8F}"/>
              </a:ext>
            </a:extLst>
          </p:cNvPr>
          <p:cNvCxnSpPr>
            <a:cxnSpLocks/>
          </p:cNvCxnSpPr>
          <p:nvPr/>
        </p:nvCxnSpPr>
        <p:spPr>
          <a:xfrm>
            <a:off x="933531" y="3983273"/>
            <a:ext cx="26245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207CAB45-E576-897D-8B3A-C4B3DE9B3F88}"/>
              </a:ext>
            </a:extLst>
          </p:cNvPr>
          <p:cNvCxnSpPr>
            <a:cxnSpLocks/>
          </p:cNvCxnSpPr>
          <p:nvPr/>
        </p:nvCxnSpPr>
        <p:spPr>
          <a:xfrm>
            <a:off x="933531" y="4235349"/>
            <a:ext cx="21290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213EFDA3-4393-F1A6-36A7-DCE64952CFDB}"/>
              </a:ext>
            </a:extLst>
          </p:cNvPr>
          <p:cNvCxnSpPr>
            <a:cxnSpLocks/>
          </p:cNvCxnSpPr>
          <p:nvPr/>
        </p:nvCxnSpPr>
        <p:spPr>
          <a:xfrm>
            <a:off x="933531" y="4739501"/>
            <a:ext cx="3220479"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48">
            <a:extLst>
              <a:ext uri="{FF2B5EF4-FFF2-40B4-BE49-F238E27FC236}">
                <a16:creationId xmlns:a16="http://schemas.microsoft.com/office/drawing/2014/main" id="{E3B33576-7580-7162-B93E-BA0369AE868A}"/>
              </a:ext>
            </a:extLst>
          </p:cNvPr>
          <p:cNvCxnSpPr>
            <a:cxnSpLocks/>
          </p:cNvCxnSpPr>
          <p:nvPr/>
        </p:nvCxnSpPr>
        <p:spPr>
          <a:xfrm>
            <a:off x="933531" y="3731197"/>
            <a:ext cx="43877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50">
            <a:extLst>
              <a:ext uri="{FF2B5EF4-FFF2-40B4-BE49-F238E27FC236}">
                <a16:creationId xmlns:a16="http://schemas.microsoft.com/office/drawing/2014/main" id="{50E33914-9C7B-7C6A-A7E7-767F2DA4BEB9}"/>
              </a:ext>
            </a:extLst>
          </p:cNvPr>
          <p:cNvCxnSpPr>
            <a:cxnSpLocks/>
          </p:cNvCxnSpPr>
          <p:nvPr/>
        </p:nvCxnSpPr>
        <p:spPr>
          <a:xfrm>
            <a:off x="933531" y="4487425"/>
            <a:ext cx="35114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7A84792A-B1FE-3C90-22BE-C356AECBF831}"/>
              </a:ext>
            </a:extLst>
          </p:cNvPr>
          <p:cNvCxnSpPr>
            <a:cxnSpLocks/>
          </p:cNvCxnSpPr>
          <p:nvPr/>
        </p:nvCxnSpPr>
        <p:spPr>
          <a:xfrm>
            <a:off x="933531" y="4991577"/>
            <a:ext cx="4037716"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5" name="Straight Connector 54">
            <a:extLst>
              <a:ext uri="{FF2B5EF4-FFF2-40B4-BE49-F238E27FC236}">
                <a16:creationId xmlns:a16="http://schemas.microsoft.com/office/drawing/2014/main" id="{5962BAE2-E6AF-7E66-0823-27726B6D43E5}"/>
              </a:ext>
            </a:extLst>
          </p:cNvPr>
          <p:cNvCxnSpPr>
            <a:cxnSpLocks/>
          </p:cNvCxnSpPr>
          <p:nvPr/>
        </p:nvCxnSpPr>
        <p:spPr>
          <a:xfrm>
            <a:off x="933531" y="5243653"/>
            <a:ext cx="3258398"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0217B697-7FE6-0DF4-32A7-E52AA35D8D25}"/>
              </a:ext>
            </a:extLst>
          </p:cNvPr>
          <p:cNvCxnSpPr>
            <a:cxnSpLocks/>
          </p:cNvCxnSpPr>
          <p:nvPr/>
        </p:nvCxnSpPr>
        <p:spPr>
          <a:xfrm>
            <a:off x="933531" y="5495729"/>
            <a:ext cx="49001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8" name="Straight Connector 57">
            <a:extLst>
              <a:ext uri="{FF2B5EF4-FFF2-40B4-BE49-F238E27FC236}">
                <a16:creationId xmlns:a16="http://schemas.microsoft.com/office/drawing/2014/main" id="{12E7A95E-59D7-4AC8-0E2A-676818C79DB8}"/>
              </a:ext>
            </a:extLst>
          </p:cNvPr>
          <p:cNvCxnSpPr>
            <a:cxnSpLocks/>
          </p:cNvCxnSpPr>
          <p:nvPr/>
        </p:nvCxnSpPr>
        <p:spPr>
          <a:xfrm>
            <a:off x="933531" y="5747803"/>
            <a:ext cx="65003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6">
            <a:extLst>
              <a:ext uri="{FF2B5EF4-FFF2-40B4-BE49-F238E27FC236}">
                <a16:creationId xmlns:a16="http://schemas.microsoft.com/office/drawing/2014/main" id="{B3A90A7D-94D4-6EF6-EF64-E1F07A9101E6}"/>
              </a:ext>
            </a:extLst>
          </p:cNvPr>
          <p:cNvCxnSpPr/>
          <p:nvPr/>
        </p:nvCxnSpPr>
        <p:spPr>
          <a:xfrm>
            <a:off x="2404800" y="2834882"/>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9">
            <a:extLst>
              <a:ext uri="{FF2B5EF4-FFF2-40B4-BE49-F238E27FC236}">
                <a16:creationId xmlns:a16="http://schemas.microsoft.com/office/drawing/2014/main" id="{41695A30-5852-5439-5803-A3C8D8C45507}"/>
              </a:ext>
            </a:extLst>
          </p:cNvPr>
          <p:cNvCxnSpPr/>
          <p:nvPr/>
        </p:nvCxnSpPr>
        <p:spPr>
          <a:xfrm>
            <a:off x="7555227" y="2817182"/>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Subtítulo 2">
            <a:extLst>
              <a:ext uri="{FF2B5EF4-FFF2-40B4-BE49-F238E27FC236}">
                <a16:creationId xmlns:a16="http://schemas.microsoft.com/office/drawing/2014/main" id="{36006B0A-8811-C8CF-EBE7-CC49C62A669E}"/>
              </a:ext>
            </a:extLst>
          </p:cNvPr>
          <p:cNvSpPr>
            <a:spLocks noGrp="1"/>
          </p:cNvSpPr>
          <p:nvPr>
            <p:ph type="subTitle" idx="1"/>
          </p:nvPr>
        </p:nvSpPr>
        <p:spPr>
          <a:xfrm>
            <a:off x="2050434" y="1261000"/>
            <a:ext cx="10202279" cy="981849"/>
          </a:xfrm>
        </p:spPr>
        <p:txBody>
          <a:bodyPr/>
          <a:lstStyle/>
          <a:p>
            <a:r>
              <a:rPr lang="es-ES" sz="2400" dirty="0"/>
              <a:t>“Aprender de las Poblaciones de Equipos” </a:t>
            </a:r>
            <a:r>
              <a:rPr lang="es-MX" sz="2400" dirty="0">
                <a:sym typeface="Wingdings" panose="05000000000000000000" pitchFamily="2" charset="2"/>
              </a:rPr>
              <a:t></a:t>
            </a:r>
            <a:r>
              <a:rPr lang="es-ES" sz="2400" dirty="0"/>
              <a:t> Modelamiento</a:t>
            </a:r>
          </a:p>
          <a:p>
            <a:r>
              <a:rPr lang="es-ES" sz="2400" b="1" dirty="0"/>
              <a:t>Caso B: Cada uno envejece a la vez. </a:t>
            </a:r>
          </a:p>
          <a:p>
            <a:r>
              <a:rPr lang="es-ES" sz="2400" b="1" dirty="0">
                <a:solidFill>
                  <a:schemeClr val="accent2"/>
                </a:solidFill>
              </a:rPr>
              <a:t>¿Se puede hablar de “Condiciones Compartidas”?</a:t>
            </a:r>
            <a:endParaRPr lang="es-MX" sz="2400" dirty="0">
              <a:solidFill>
                <a:schemeClr val="accent2"/>
              </a:solidFill>
            </a:endParaRPr>
          </a:p>
        </p:txBody>
      </p:sp>
      <p:sp>
        <p:nvSpPr>
          <p:cNvPr id="19" name="Right Arrow 8">
            <a:extLst>
              <a:ext uri="{FF2B5EF4-FFF2-40B4-BE49-F238E27FC236}">
                <a16:creationId xmlns:a16="http://schemas.microsoft.com/office/drawing/2014/main" id="{C3F708D1-38F5-61AF-069E-B888E1F8CCE3}"/>
              </a:ext>
            </a:extLst>
          </p:cNvPr>
          <p:cNvSpPr/>
          <p:nvPr/>
        </p:nvSpPr>
        <p:spPr>
          <a:xfrm>
            <a:off x="0" y="6149286"/>
            <a:ext cx="2404800" cy="616054"/>
          </a:xfrm>
          <a:prstGeom prst="rightArrow">
            <a:avLst>
              <a:gd name="adj1" fmla="val 66867"/>
              <a:gd name="adj2" fmla="val 50000"/>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Edad</a:t>
            </a:r>
            <a:r>
              <a:rPr lang="en-US" dirty="0">
                <a:solidFill>
                  <a:schemeClr val="tx1"/>
                </a:solidFill>
              </a:rPr>
              <a:t> todos “</a:t>
            </a:r>
            <a:r>
              <a:rPr lang="en-US" dirty="0" err="1">
                <a:solidFill>
                  <a:schemeClr val="tx1"/>
                </a:solidFill>
              </a:rPr>
              <a:t>Vivos</a:t>
            </a:r>
            <a:r>
              <a:rPr lang="en-US" dirty="0">
                <a:solidFill>
                  <a:schemeClr val="tx1"/>
                </a:solidFill>
              </a:rPr>
              <a:t>”</a:t>
            </a:r>
          </a:p>
        </p:txBody>
      </p:sp>
      <p:sp>
        <p:nvSpPr>
          <p:cNvPr id="20" name="Left Arrow 12">
            <a:extLst>
              <a:ext uri="{FF2B5EF4-FFF2-40B4-BE49-F238E27FC236}">
                <a16:creationId xmlns:a16="http://schemas.microsoft.com/office/drawing/2014/main" id="{BCEBB916-36CD-641E-F4DA-DE32E5AD5C64}"/>
              </a:ext>
            </a:extLst>
          </p:cNvPr>
          <p:cNvSpPr/>
          <p:nvPr/>
        </p:nvSpPr>
        <p:spPr>
          <a:xfrm>
            <a:off x="7582327" y="6149286"/>
            <a:ext cx="2917596" cy="622771"/>
          </a:xfrm>
          <a:prstGeom prst="leftArrow">
            <a:avLst>
              <a:gd name="adj1" fmla="val 65137"/>
              <a:gd name="adj2" fmla="val 5151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Edad</a:t>
            </a:r>
            <a:r>
              <a:rPr lang="en-US" dirty="0">
                <a:solidFill>
                  <a:sysClr val="windowText" lastClr="000000"/>
                </a:solidFill>
              </a:rPr>
              <a:t> todos ”Muertos”</a:t>
            </a:r>
          </a:p>
        </p:txBody>
      </p:sp>
      <p:sp>
        <p:nvSpPr>
          <p:cNvPr id="34" name="Título 1">
            <a:extLst>
              <a:ext uri="{FF2B5EF4-FFF2-40B4-BE49-F238E27FC236}">
                <a16:creationId xmlns:a16="http://schemas.microsoft.com/office/drawing/2014/main" id="{3D61B5F5-02A7-8413-E7CA-B21BD9B6D591}"/>
              </a:ext>
            </a:extLst>
          </p:cNvPr>
          <p:cNvSpPr txBox="1">
            <a:spLocks/>
          </p:cNvSpPr>
          <p:nvPr/>
        </p:nvSpPr>
        <p:spPr>
          <a:xfrm>
            <a:off x="53904" y="99293"/>
            <a:ext cx="9754591" cy="858982"/>
          </a:xfrm>
          <a:prstGeom prst="rect">
            <a:avLst/>
          </a:prstGeom>
        </p:spPr>
        <p:txBody>
          <a:bodyPr anchor="b"/>
          <a:lstStyle>
            <a:lvl1pPr algn="l" defTabSz="914400" rtl="0" eaLnBrk="1" latinLnBrk="0" hangingPunct="1">
              <a:lnSpc>
                <a:spcPct val="90000"/>
              </a:lnSpc>
              <a:spcBef>
                <a:spcPct val="0"/>
              </a:spcBef>
              <a:buNone/>
              <a:defRPr sz="4000" b="1" kern="1200">
                <a:solidFill>
                  <a:srgbClr val="333333"/>
                </a:solidFill>
                <a:latin typeface="+mj-lt"/>
                <a:ea typeface="+mj-ea"/>
                <a:cs typeface="+mj-cs"/>
              </a:defRPr>
            </a:lvl1pPr>
          </a:lstStyle>
          <a:p>
            <a:r>
              <a:rPr lang="es-MX"/>
              <a:t>Contexto de Micro-Vista</a:t>
            </a:r>
            <a:endParaRPr lang="es-MX" dirty="0"/>
          </a:p>
        </p:txBody>
      </p:sp>
    </p:spTree>
    <p:extLst>
      <p:ext uri="{BB962C8B-B14F-4D97-AF65-F5344CB8AC3E}">
        <p14:creationId xmlns:p14="http://schemas.microsoft.com/office/powerpoint/2010/main" val="11793315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2DDC9611-FC99-906A-30CC-47B817A86979}"/>
                  </a:ext>
                </a:extLst>
              </p:cNvPr>
              <p:cNvSpPr txBox="1"/>
              <p:nvPr/>
            </p:nvSpPr>
            <p:spPr>
              <a:xfrm>
                <a:off x="3839438" y="4731465"/>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0" i="0" smtClean="0">
                          <a:solidFill>
                            <a:schemeClr val="bg1"/>
                          </a:solidFill>
                          <a:latin typeface="Cambria Math" panose="02040503050406030204" pitchFamily="18" charset="0"/>
                        </a:rPr>
                        <m:t>=</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r>
                        <a:rPr lang="es-CO" sz="1800" i="1">
                          <a:solidFill>
                            <a:schemeClr val="bg1"/>
                          </a:solidFill>
                          <a:latin typeface="Cambria Math" panose="02040503050406030204" pitchFamily="18" charset="0"/>
                        </a:rPr>
                        <m:t>(</m:t>
                      </m:r>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r>
                        <a:rPr lang="es-CO" sz="1800" i="1">
                          <a:solidFill>
                            <a:schemeClr val="bg1"/>
                          </a:solidFill>
                          <a:latin typeface="Cambria Math" panose="02040503050406030204" pitchFamily="18" charset="0"/>
                        </a:rPr>
                        <m:t>)</m:t>
                      </m:r>
                    </m:oMath>
                  </m:oMathPara>
                </a14:m>
                <a:endParaRPr lang="es-419" dirty="0">
                  <a:solidFill>
                    <a:schemeClr val="bg1"/>
                  </a:solidFill>
                </a:endParaRPr>
              </a:p>
            </p:txBody>
          </p:sp>
        </mc:Choice>
        <mc:Fallback xmlns="">
          <p:sp>
            <p:nvSpPr>
              <p:cNvPr id="12" name="CuadroTexto 11">
                <a:extLst>
                  <a:ext uri="{FF2B5EF4-FFF2-40B4-BE49-F238E27FC236}">
                    <a16:creationId xmlns:a16="http://schemas.microsoft.com/office/drawing/2014/main" id="{2DDC9611-FC99-906A-30CC-47B817A86979}"/>
                  </a:ext>
                </a:extLst>
              </p:cNvPr>
              <p:cNvSpPr txBox="1">
                <a:spLocks noRot="1" noChangeAspect="1" noMove="1" noResize="1" noEditPoints="1" noAdjustHandles="1" noChangeArrowheads="1" noChangeShapeType="1" noTextEdit="1"/>
              </p:cNvSpPr>
              <p:nvPr/>
            </p:nvSpPr>
            <p:spPr>
              <a:xfrm>
                <a:off x="3839438" y="4731465"/>
                <a:ext cx="6094428" cy="369332"/>
              </a:xfrm>
              <a:prstGeom prst="rect">
                <a:avLst/>
              </a:prstGeom>
              <a:blipFill>
                <a:blip r:embed="rId2"/>
                <a:stretch>
                  <a:fillRect b="-14754"/>
                </a:stretch>
              </a:blipFill>
            </p:spPr>
            <p:txBody>
              <a:bodyPr/>
              <a:lstStyle/>
              <a:p>
                <a:r>
                  <a:rPr lang="es-419">
                    <a:noFill/>
                  </a:rPr>
                  <a:t> </a:t>
                </a:r>
              </a:p>
            </p:txBody>
          </p:sp>
        </mc:Fallback>
      </mc:AlternateContent>
      <p:sp>
        <p:nvSpPr>
          <p:cNvPr id="10" name="Subtítulo 2">
            <a:extLst>
              <a:ext uri="{FF2B5EF4-FFF2-40B4-BE49-F238E27FC236}">
                <a16:creationId xmlns:a16="http://schemas.microsoft.com/office/drawing/2014/main" id="{05712829-375C-49C4-7DDB-8486EF3BA302}"/>
              </a:ext>
            </a:extLst>
          </p:cNvPr>
          <p:cNvSpPr txBox="1">
            <a:spLocks/>
          </p:cNvSpPr>
          <p:nvPr/>
        </p:nvSpPr>
        <p:spPr>
          <a:xfrm>
            <a:off x="9163778" y="838986"/>
            <a:ext cx="2689200" cy="5288437"/>
          </a:xfrm>
          <a:prstGeom prst="rect">
            <a:avLst/>
          </a:prstGeom>
          <a:solidFill>
            <a:srgbClr val="94297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 sz="1100" b="1" dirty="0">
              <a:solidFill>
                <a:schemeClr val="bg1"/>
              </a:solidFill>
            </a:endParaRPr>
          </a:p>
          <a:p>
            <a:pPr algn="ctr"/>
            <a:endParaRPr lang="es-ES" sz="800" b="1" dirty="0">
              <a:solidFill>
                <a:schemeClr val="bg1"/>
              </a:solidFill>
            </a:endParaRPr>
          </a:p>
          <a:p>
            <a:pPr algn="ctr"/>
            <a:endParaRPr lang="es-ES" b="1" dirty="0">
              <a:solidFill>
                <a:schemeClr val="bg1"/>
              </a:solidFill>
            </a:endParaRPr>
          </a:p>
          <a:p>
            <a:pPr algn="ctr"/>
            <a:r>
              <a:rPr lang="es-ES" b="1" dirty="0">
                <a:solidFill>
                  <a:schemeClr val="bg1"/>
                </a:solidFill>
              </a:rPr>
              <a:t>Altos Betas y Altos Índices de Costo definen claramente el Intervalo de Reemplazo Óptimo</a:t>
            </a:r>
            <a:endParaRPr lang="fr-FR" b="1" dirty="0">
              <a:solidFill>
                <a:schemeClr val="bg1"/>
              </a:solidFill>
            </a:endParaRPr>
          </a:p>
        </p:txBody>
      </p:sp>
      <p:pic>
        <p:nvPicPr>
          <p:cNvPr id="2" name="Picture 9" descr="Graphical user interface  Description automatically generated with medium confidence">
            <a:extLst>
              <a:ext uri="{FF2B5EF4-FFF2-40B4-BE49-F238E27FC236}">
                <a16:creationId xmlns:a16="http://schemas.microsoft.com/office/drawing/2014/main" id="{8382A273-9AAA-196E-214B-E56798867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57" y="714711"/>
            <a:ext cx="8533333" cy="5428571"/>
          </a:xfrm>
          <a:prstGeom prst="rect">
            <a:avLst/>
          </a:prstGeom>
        </p:spPr>
      </p:pic>
    </p:spTree>
    <p:extLst>
      <p:ext uri="{BB962C8B-B14F-4D97-AF65-F5344CB8AC3E}">
        <p14:creationId xmlns:p14="http://schemas.microsoft.com/office/powerpoint/2010/main" val="1368895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41D6A-CCBB-C4F6-7EF2-13076CB9A6DB}"/>
              </a:ext>
            </a:extLst>
          </p:cNvPr>
          <p:cNvSpPr>
            <a:spLocks noGrp="1"/>
          </p:cNvSpPr>
          <p:nvPr>
            <p:ph type="ctrTitle"/>
          </p:nvPr>
        </p:nvSpPr>
        <p:spPr>
          <a:xfrm>
            <a:off x="1" y="2369975"/>
            <a:ext cx="11610974" cy="1942420"/>
          </a:xfrm>
        </p:spPr>
        <p:txBody>
          <a:bodyPr/>
          <a:lstStyle/>
          <a:p>
            <a:r>
              <a:rPr lang="es-MX" dirty="0"/>
              <a:t>Medición de </a:t>
            </a:r>
            <a:br>
              <a:rPr lang="es-MX" dirty="0"/>
            </a:br>
            <a:r>
              <a:rPr lang="es-MX" dirty="0"/>
              <a:t>Crecimiento / Deterioro</a:t>
            </a:r>
            <a:br>
              <a:rPr lang="es-MX" dirty="0"/>
            </a:br>
            <a:r>
              <a:rPr lang="es-MX" dirty="0"/>
              <a:t> de la Confiabilidad</a:t>
            </a:r>
          </a:p>
        </p:txBody>
      </p:sp>
    </p:spTree>
    <p:extLst>
      <p:ext uri="{BB962C8B-B14F-4D97-AF65-F5344CB8AC3E}">
        <p14:creationId xmlns:p14="http://schemas.microsoft.com/office/powerpoint/2010/main" val="468293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227013" y="1429789"/>
            <a:ext cx="11737975" cy="4832465"/>
          </a:xfrm>
        </p:spPr>
        <p:txBody>
          <a:bodyPr/>
          <a:lstStyle/>
          <a:p>
            <a:pPr algn="ctr"/>
            <a:r>
              <a:rPr lang="es-ES" b="1" dirty="0">
                <a:solidFill>
                  <a:schemeClr val="accent1"/>
                </a:solidFill>
              </a:rPr>
              <a:t>Contexto de crecimiento de la confiabilidad</a:t>
            </a:r>
            <a:r>
              <a:rPr lang="es-CO" b="1" dirty="0">
                <a:solidFill>
                  <a:schemeClr val="accent1"/>
                </a:solidFill>
              </a:rPr>
              <a:t> </a:t>
            </a:r>
            <a:endParaRPr lang="es-ES" b="1" dirty="0">
              <a:solidFill>
                <a:schemeClr val="accent1"/>
              </a:solidFill>
            </a:endParaRP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Crecimiento de la Confiabilidad</a:t>
            </a:r>
            <a:endParaRPr lang="es-MX" dirty="0">
              <a:solidFill>
                <a:schemeClr val="accent6">
                  <a:lumMod val="75000"/>
                </a:schemeClr>
              </a:solidFill>
            </a:endParaRPr>
          </a:p>
        </p:txBody>
      </p:sp>
      <p:sp>
        <p:nvSpPr>
          <p:cNvPr id="6" name="Up Arrow 5">
            <a:extLst>
              <a:ext uri="{FF2B5EF4-FFF2-40B4-BE49-F238E27FC236}">
                <a16:creationId xmlns:a16="http://schemas.microsoft.com/office/drawing/2014/main" id="{7B287D44-A4CD-6230-26AC-CFCDEF44D8FC}"/>
              </a:ext>
            </a:extLst>
          </p:cNvPr>
          <p:cNvSpPr/>
          <p:nvPr/>
        </p:nvSpPr>
        <p:spPr>
          <a:xfrm>
            <a:off x="1865421" y="2386505"/>
            <a:ext cx="412173" cy="3877587"/>
          </a:xfrm>
          <a:prstGeom prst="upArrow">
            <a:avLst>
              <a:gd name="adj1" fmla="val 0"/>
              <a:gd name="adj2" fmla="val 35691"/>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7" name="Up Arrow 6">
            <a:extLst>
              <a:ext uri="{FF2B5EF4-FFF2-40B4-BE49-F238E27FC236}">
                <a16:creationId xmlns:a16="http://schemas.microsoft.com/office/drawing/2014/main" id="{9E77099A-35B4-26F7-33AE-970724591E3A}"/>
              </a:ext>
            </a:extLst>
          </p:cNvPr>
          <p:cNvSpPr/>
          <p:nvPr/>
        </p:nvSpPr>
        <p:spPr>
          <a:xfrm rot="5400000">
            <a:off x="5960535" y="2224202"/>
            <a:ext cx="301721" cy="8079779"/>
          </a:xfrm>
          <a:prstGeom prst="upArrow">
            <a:avLst>
              <a:gd name="adj1" fmla="val 0"/>
              <a:gd name="adj2" fmla="val 35691"/>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9" name="Freeform 7">
            <a:extLst>
              <a:ext uri="{FF2B5EF4-FFF2-40B4-BE49-F238E27FC236}">
                <a16:creationId xmlns:a16="http://schemas.microsoft.com/office/drawing/2014/main" id="{CDF1DC14-F7FF-23F8-739C-18E80CBE9F60}"/>
              </a:ext>
            </a:extLst>
          </p:cNvPr>
          <p:cNvSpPr/>
          <p:nvPr/>
        </p:nvSpPr>
        <p:spPr>
          <a:xfrm>
            <a:off x="2213117" y="2721970"/>
            <a:ext cx="7197969" cy="2989385"/>
          </a:xfrm>
          <a:custGeom>
            <a:avLst/>
            <a:gdLst>
              <a:gd name="connsiteX0" fmla="*/ 0 w 7197969"/>
              <a:gd name="connsiteY0" fmla="*/ 0 h 2989385"/>
              <a:gd name="connsiteX1" fmla="*/ 1137139 w 7197969"/>
              <a:gd name="connsiteY1" fmla="*/ 1383323 h 2989385"/>
              <a:gd name="connsiteX2" fmla="*/ 2649415 w 7197969"/>
              <a:gd name="connsiteY2" fmla="*/ 2157046 h 2989385"/>
              <a:gd name="connsiteX3" fmla="*/ 4325815 w 7197969"/>
              <a:gd name="connsiteY3" fmla="*/ 2743200 h 2989385"/>
              <a:gd name="connsiteX4" fmla="*/ 7197969 w 7197969"/>
              <a:gd name="connsiteY4" fmla="*/ 2989385 h 2989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69" h="2989385">
                <a:moveTo>
                  <a:pt x="0" y="0"/>
                </a:moveTo>
                <a:cubicBezTo>
                  <a:pt x="347785" y="511907"/>
                  <a:pt x="695570" y="1023815"/>
                  <a:pt x="1137139" y="1383323"/>
                </a:cubicBezTo>
                <a:cubicBezTo>
                  <a:pt x="1578708" y="1742831"/>
                  <a:pt x="2117969" y="1930400"/>
                  <a:pt x="2649415" y="2157046"/>
                </a:cubicBezTo>
                <a:cubicBezTo>
                  <a:pt x="3180861" y="2383692"/>
                  <a:pt x="3567723" y="2604477"/>
                  <a:pt x="4325815" y="2743200"/>
                </a:cubicBezTo>
                <a:cubicBezTo>
                  <a:pt x="5083907" y="2881923"/>
                  <a:pt x="6140938" y="2935654"/>
                  <a:pt x="7197969" y="2989385"/>
                </a:cubicBezTo>
              </a:path>
            </a:pathLst>
          </a:custGeom>
          <a:noFill/>
          <a:ln w="57150">
            <a:solidFill>
              <a:schemeClr val="accent4">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0" name="Freeform 8">
            <a:extLst>
              <a:ext uri="{FF2B5EF4-FFF2-40B4-BE49-F238E27FC236}">
                <a16:creationId xmlns:a16="http://schemas.microsoft.com/office/drawing/2014/main" id="{19305454-FDEB-6676-7467-B50875ACD92C}"/>
              </a:ext>
            </a:extLst>
          </p:cNvPr>
          <p:cNvSpPr/>
          <p:nvPr/>
        </p:nvSpPr>
        <p:spPr>
          <a:xfrm flipV="1">
            <a:off x="2365517" y="2874370"/>
            <a:ext cx="7197969" cy="2989385"/>
          </a:xfrm>
          <a:custGeom>
            <a:avLst/>
            <a:gdLst>
              <a:gd name="connsiteX0" fmla="*/ 0 w 7197969"/>
              <a:gd name="connsiteY0" fmla="*/ 0 h 2989385"/>
              <a:gd name="connsiteX1" fmla="*/ 1137139 w 7197969"/>
              <a:gd name="connsiteY1" fmla="*/ 1383323 h 2989385"/>
              <a:gd name="connsiteX2" fmla="*/ 2649415 w 7197969"/>
              <a:gd name="connsiteY2" fmla="*/ 2157046 h 2989385"/>
              <a:gd name="connsiteX3" fmla="*/ 4325815 w 7197969"/>
              <a:gd name="connsiteY3" fmla="*/ 2743200 h 2989385"/>
              <a:gd name="connsiteX4" fmla="*/ 7197969 w 7197969"/>
              <a:gd name="connsiteY4" fmla="*/ 2989385 h 2989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69" h="2989385">
                <a:moveTo>
                  <a:pt x="0" y="0"/>
                </a:moveTo>
                <a:cubicBezTo>
                  <a:pt x="347785" y="511907"/>
                  <a:pt x="695570" y="1023815"/>
                  <a:pt x="1137139" y="1383323"/>
                </a:cubicBezTo>
                <a:cubicBezTo>
                  <a:pt x="1578708" y="1742831"/>
                  <a:pt x="2117969" y="1930400"/>
                  <a:pt x="2649415" y="2157046"/>
                </a:cubicBezTo>
                <a:cubicBezTo>
                  <a:pt x="3180861" y="2383692"/>
                  <a:pt x="3567723" y="2604477"/>
                  <a:pt x="4325815" y="2743200"/>
                </a:cubicBezTo>
                <a:cubicBezTo>
                  <a:pt x="5083907" y="2881923"/>
                  <a:pt x="6140938" y="2935654"/>
                  <a:pt x="7197969" y="2989385"/>
                </a:cubicBezTo>
              </a:path>
            </a:pathLst>
          </a:custGeom>
          <a:noFill/>
          <a:ln w="5715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1" name="Rectangle 9">
            <a:extLst>
              <a:ext uri="{FF2B5EF4-FFF2-40B4-BE49-F238E27FC236}">
                <a16:creationId xmlns:a16="http://schemas.microsoft.com/office/drawing/2014/main" id="{4CAF40F9-DE77-0700-4B61-6BADC99D4DA6}"/>
              </a:ext>
            </a:extLst>
          </p:cNvPr>
          <p:cNvSpPr/>
          <p:nvPr/>
        </p:nvSpPr>
        <p:spPr>
          <a:xfrm>
            <a:off x="5225946" y="5047780"/>
            <a:ext cx="2786837" cy="609600"/>
          </a:xfrm>
          <a:prstGeom prst="rect">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3200" dirty="0" err="1"/>
              <a:t>Incertidumbre</a:t>
            </a:r>
            <a:endParaRPr lang="en-US" sz="3200" dirty="0"/>
          </a:p>
        </p:txBody>
      </p:sp>
      <p:sp>
        <p:nvSpPr>
          <p:cNvPr id="12" name="Rectangle 25">
            <a:extLst>
              <a:ext uri="{FF2B5EF4-FFF2-40B4-BE49-F238E27FC236}">
                <a16:creationId xmlns:a16="http://schemas.microsoft.com/office/drawing/2014/main" id="{1589AC2B-715E-43CE-CE17-BBCF35B7C932}"/>
              </a:ext>
            </a:extLst>
          </p:cNvPr>
          <p:cNvSpPr/>
          <p:nvPr/>
        </p:nvSpPr>
        <p:spPr>
          <a:xfrm>
            <a:off x="4584108" y="3152905"/>
            <a:ext cx="2617969"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3200" dirty="0" err="1"/>
              <a:t>Confiabilidad</a:t>
            </a:r>
            <a:endParaRPr lang="en-US" sz="3200" dirty="0"/>
          </a:p>
        </p:txBody>
      </p:sp>
    </p:spTree>
    <p:extLst>
      <p:ext uri="{BB962C8B-B14F-4D97-AF65-F5344CB8AC3E}">
        <p14:creationId xmlns:p14="http://schemas.microsoft.com/office/powerpoint/2010/main" val="25663047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227013" y="1429789"/>
            <a:ext cx="11737975" cy="4832465"/>
          </a:xfrm>
        </p:spPr>
        <p:txBody>
          <a:bodyPr/>
          <a:lstStyle/>
          <a:p>
            <a:pPr algn="ctr"/>
            <a:r>
              <a:rPr lang="es-ES" b="1" dirty="0">
                <a:solidFill>
                  <a:schemeClr val="accent1"/>
                </a:solidFill>
              </a:rPr>
              <a:t>Contexto de crecimiento de la confiabilidad</a:t>
            </a:r>
            <a:r>
              <a:rPr lang="es-CO" b="1" dirty="0">
                <a:solidFill>
                  <a:schemeClr val="accent1"/>
                </a:solidFill>
              </a:rPr>
              <a:t> </a:t>
            </a:r>
            <a:endParaRPr lang="es-ES" b="1" dirty="0">
              <a:solidFill>
                <a:schemeClr val="accent1"/>
              </a:solidFill>
            </a:endParaRP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Crecimiento de la Confiabilidad</a:t>
            </a:r>
            <a:endParaRPr lang="es-MX" dirty="0">
              <a:solidFill>
                <a:schemeClr val="accent6">
                  <a:lumMod val="75000"/>
                </a:schemeClr>
              </a:solidFill>
            </a:endParaRPr>
          </a:p>
        </p:txBody>
      </p:sp>
      <p:sp>
        <p:nvSpPr>
          <p:cNvPr id="3" name="Footer Placeholder 2">
            <a:extLst>
              <a:ext uri="{FF2B5EF4-FFF2-40B4-BE49-F238E27FC236}">
                <a16:creationId xmlns:a16="http://schemas.microsoft.com/office/drawing/2014/main" id="{9F7CC488-3097-97F2-8E43-AE446B83953A}"/>
              </a:ext>
            </a:extLst>
          </p:cNvPr>
          <p:cNvSpPr txBox="1">
            <a:spLocks/>
          </p:cNvSpPr>
          <p:nvPr/>
        </p:nvSpPr>
        <p:spPr>
          <a:xfrm>
            <a:off x="2352462" y="6398711"/>
            <a:ext cx="4114800" cy="365125"/>
          </a:xfrm>
          <a:prstGeom prst="rect">
            <a:avLst/>
          </a:prstGeom>
        </p:spPr>
        <p:txBody>
          <a:bodyPr numCol="1"/>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rPr>
              <a:t>| Copyrighted 2023</a:t>
            </a:r>
            <a:endParaRPr lang="es-CO" altLang="es-CO" dirty="0">
              <a:solidFill>
                <a:schemeClr val="tx2"/>
              </a:solidFill>
            </a:endParaRPr>
          </a:p>
        </p:txBody>
      </p:sp>
      <p:pic>
        <p:nvPicPr>
          <p:cNvPr id="4" name="Picture 1" descr="Logo  Description automatically generated">
            <a:extLst>
              <a:ext uri="{FF2B5EF4-FFF2-40B4-BE49-F238E27FC236}">
                <a16:creationId xmlns:a16="http://schemas.microsoft.com/office/drawing/2014/main" id="{A59C3EC9-51AC-A90E-2BC2-C83F0BC49781}"/>
              </a:ext>
            </a:extLst>
          </p:cNvPr>
          <p:cNvPicPr>
            <a:picLocks noChangeAspect="1"/>
          </p:cNvPicPr>
          <p:nvPr/>
        </p:nvPicPr>
        <p:blipFill>
          <a:blip r:embed="rId3">
            <a:biLevel thresh="75000"/>
            <a:alphaModFix amt="50000"/>
            <a:extLst>
              <a:ext uri="{28A0092B-C50C-407E-A947-70E740481C1C}">
                <a14:useLocalDpi xmlns:a14="http://schemas.microsoft.com/office/drawing/2010/main" val="0"/>
              </a:ext>
            </a:extLst>
          </a:blip>
          <a:stretch>
            <a:fillRect/>
          </a:stretch>
        </p:blipFill>
        <p:spPr>
          <a:xfrm>
            <a:off x="3580555" y="6351240"/>
            <a:ext cx="583008" cy="391509"/>
          </a:xfrm>
          <a:prstGeom prst="rect">
            <a:avLst/>
          </a:prstGeom>
        </p:spPr>
      </p:pic>
      <p:pic>
        <p:nvPicPr>
          <p:cNvPr id="8" name="Picture 12">
            <a:extLst>
              <a:ext uri="{FF2B5EF4-FFF2-40B4-BE49-F238E27FC236}">
                <a16:creationId xmlns:a16="http://schemas.microsoft.com/office/drawing/2014/main" id="{8C3B4142-D50A-1864-95E4-1A30234798CE}"/>
              </a:ext>
            </a:extLst>
          </p:cNvPr>
          <p:cNvPicPr>
            <a:picLocks noChangeAspect="1"/>
          </p:cNvPicPr>
          <p:nvPr/>
        </p:nvPicPr>
        <p:blipFill>
          <a:blip r:embed="rId4"/>
          <a:stretch>
            <a:fillRect/>
          </a:stretch>
        </p:blipFill>
        <p:spPr>
          <a:xfrm>
            <a:off x="6234467" y="2005316"/>
            <a:ext cx="4350964" cy="2149271"/>
          </a:xfrm>
          <a:prstGeom prst="rect">
            <a:avLst/>
          </a:prstGeom>
        </p:spPr>
      </p:pic>
      <p:pic>
        <p:nvPicPr>
          <p:cNvPr id="13" name="Picture 13">
            <a:extLst>
              <a:ext uri="{FF2B5EF4-FFF2-40B4-BE49-F238E27FC236}">
                <a16:creationId xmlns:a16="http://schemas.microsoft.com/office/drawing/2014/main" id="{C1C0BC0D-97F5-64E1-A3D7-BBDCE4D48903}"/>
              </a:ext>
            </a:extLst>
          </p:cNvPr>
          <p:cNvPicPr>
            <a:picLocks noChangeAspect="1"/>
          </p:cNvPicPr>
          <p:nvPr/>
        </p:nvPicPr>
        <p:blipFill>
          <a:blip r:embed="rId5"/>
          <a:stretch>
            <a:fillRect/>
          </a:stretch>
        </p:blipFill>
        <p:spPr>
          <a:xfrm>
            <a:off x="2114154" y="1981334"/>
            <a:ext cx="3791262" cy="2043763"/>
          </a:xfrm>
          <a:prstGeom prst="rect">
            <a:avLst/>
          </a:prstGeom>
        </p:spPr>
      </p:pic>
      <p:pic>
        <p:nvPicPr>
          <p:cNvPr id="14" name="Picture 15">
            <a:extLst>
              <a:ext uri="{FF2B5EF4-FFF2-40B4-BE49-F238E27FC236}">
                <a16:creationId xmlns:a16="http://schemas.microsoft.com/office/drawing/2014/main" id="{36FF8C65-BA12-AB2E-3AB6-3EC686A47B43}"/>
              </a:ext>
            </a:extLst>
          </p:cNvPr>
          <p:cNvPicPr>
            <a:picLocks noChangeAspect="1"/>
          </p:cNvPicPr>
          <p:nvPr/>
        </p:nvPicPr>
        <p:blipFill>
          <a:blip r:embed="rId6"/>
          <a:stretch>
            <a:fillRect/>
          </a:stretch>
        </p:blipFill>
        <p:spPr>
          <a:xfrm>
            <a:off x="6093359" y="4463948"/>
            <a:ext cx="4350964" cy="2006171"/>
          </a:xfrm>
          <a:prstGeom prst="rect">
            <a:avLst/>
          </a:prstGeom>
        </p:spPr>
      </p:pic>
      <p:pic>
        <p:nvPicPr>
          <p:cNvPr id="15" name="Picture 18">
            <a:extLst>
              <a:ext uri="{FF2B5EF4-FFF2-40B4-BE49-F238E27FC236}">
                <a16:creationId xmlns:a16="http://schemas.microsoft.com/office/drawing/2014/main" id="{4BB5A553-A322-615C-D6E4-D986D04BCFDB}"/>
              </a:ext>
            </a:extLst>
          </p:cNvPr>
          <p:cNvPicPr>
            <a:picLocks noChangeAspect="1"/>
          </p:cNvPicPr>
          <p:nvPr/>
        </p:nvPicPr>
        <p:blipFill>
          <a:blip r:embed="rId7"/>
          <a:stretch>
            <a:fillRect/>
          </a:stretch>
        </p:blipFill>
        <p:spPr>
          <a:xfrm>
            <a:off x="1964842" y="4531864"/>
            <a:ext cx="4120760" cy="1775989"/>
          </a:xfrm>
          <a:prstGeom prst="rect">
            <a:avLst/>
          </a:prstGeom>
        </p:spPr>
      </p:pic>
      <p:cxnSp>
        <p:nvCxnSpPr>
          <p:cNvPr id="16" name="Straight Connector 19">
            <a:extLst>
              <a:ext uri="{FF2B5EF4-FFF2-40B4-BE49-F238E27FC236}">
                <a16:creationId xmlns:a16="http://schemas.microsoft.com/office/drawing/2014/main" id="{0AFEB83F-651A-A544-49AA-47A3EF91CDA5}"/>
              </a:ext>
            </a:extLst>
          </p:cNvPr>
          <p:cNvCxnSpPr>
            <a:cxnSpLocks/>
          </p:cNvCxnSpPr>
          <p:nvPr/>
        </p:nvCxnSpPr>
        <p:spPr>
          <a:xfrm>
            <a:off x="6093359" y="1773238"/>
            <a:ext cx="4625" cy="4602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4">
            <a:extLst>
              <a:ext uri="{FF2B5EF4-FFF2-40B4-BE49-F238E27FC236}">
                <a16:creationId xmlns:a16="http://schemas.microsoft.com/office/drawing/2014/main" id="{5B5F2578-E8B2-B05D-3126-FB8CBBD1E809}"/>
              </a:ext>
            </a:extLst>
          </p:cNvPr>
          <p:cNvSpPr txBox="1">
            <a:spLocks/>
          </p:cNvSpPr>
          <p:nvPr/>
        </p:nvSpPr>
        <p:spPr>
          <a:xfrm rot="5400000">
            <a:off x="9567204" y="3664756"/>
            <a:ext cx="3329361" cy="720681"/>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800" dirty="0"/>
              <a:t>Crow-AMSAA</a:t>
            </a:r>
          </a:p>
        </p:txBody>
      </p:sp>
      <p:sp>
        <p:nvSpPr>
          <p:cNvPr id="21" name="Title 4">
            <a:extLst>
              <a:ext uri="{FF2B5EF4-FFF2-40B4-BE49-F238E27FC236}">
                <a16:creationId xmlns:a16="http://schemas.microsoft.com/office/drawing/2014/main" id="{871B5CEB-A0E7-899B-03BD-7714C05E8954}"/>
              </a:ext>
            </a:extLst>
          </p:cNvPr>
          <p:cNvSpPr txBox="1">
            <a:spLocks/>
          </p:cNvSpPr>
          <p:nvPr/>
        </p:nvSpPr>
        <p:spPr>
          <a:xfrm rot="16200000">
            <a:off x="-623704" y="3645797"/>
            <a:ext cx="3329361" cy="720681"/>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800" dirty="0"/>
              <a:t>Weibull</a:t>
            </a:r>
          </a:p>
        </p:txBody>
      </p:sp>
    </p:spTree>
    <p:extLst>
      <p:ext uri="{BB962C8B-B14F-4D97-AF65-F5344CB8AC3E}">
        <p14:creationId xmlns:p14="http://schemas.microsoft.com/office/powerpoint/2010/main" val="8681946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Crecimiento de la Confiabilidad</a:t>
            </a:r>
            <a:endParaRPr lang="es-MX" dirty="0">
              <a:solidFill>
                <a:schemeClr val="accent6">
                  <a:lumMod val="75000"/>
                </a:schemeClr>
              </a:solidFill>
            </a:endParaRPr>
          </a:p>
        </p:txBody>
      </p:sp>
      <p:sp>
        <p:nvSpPr>
          <p:cNvPr id="17" name="Title 4">
            <a:extLst>
              <a:ext uri="{FF2B5EF4-FFF2-40B4-BE49-F238E27FC236}">
                <a16:creationId xmlns:a16="http://schemas.microsoft.com/office/drawing/2014/main" id="{A9B4CB28-6B86-1893-AD39-BA6EEE086D56}"/>
              </a:ext>
            </a:extLst>
          </p:cNvPr>
          <p:cNvSpPr txBox="1">
            <a:spLocks/>
          </p:cNvSpPr>
          <p:nvPr/>
        </p:nvSpPr>
        <p:spPr>
          <a:xfrm>
            <a:off x="-1" y="3446401"/>
            <a:ext cx="6101133" cy="720681"/>
          </a:xfrm>
          <a:prstGeom prst="rect">
            <a:avLst/>
          </a:prstGeom>
          <a:solidFill>
            <a:schemeClr val="accent6">
              <a:lumMod val="20000"/>
              <a:lumOff val="80000"/>
            </a:schemeClr>
          </a:solidFill>
        </p:spPr>
        <p:txBody>
          <a:bodyPr vert="horz" lIns="91440" tIns="45720" rIns="91440" bIns="45720" numCol="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800" dirty="0"/>
              <a:t>Weibull</a:t>
            </a:r>
          </a:p>
        </p:txBody>
      </p:sp>
      <p:sp>
        <p:nvSpPr>
          <p:cNvPr id="18" name="Title 4">
            <a:extLst>
              <a:ext uri="{FF2B5EF4-FFF2-40B4-BE49-F238E27FC236}">
                <a16:creationId xmlns:a16="http://schemas.microsoft.com/office/drawing/2014/main" id="{5B5F2578-E8B2-B05D-3126-FB8CBBD1E809}"/>
              </a:ext>
            </a:extLst>
          </p:cNvPr>
          <p:cNvSpPr txBox="1">
            <a:spLocks/>
          </p:cNvSpPr>
          <p:nvPr/>
        </p:nvSpPr>
        <p:spPr>
          <a:xfrm>
            <a:off x="6101132" y="3458765"/>
            <a:ext cx="6090857" cy="720681"/>
          </a:xfrm>
          <a:prstGeom prst="rect">
            <a:avLst/>
          </a:prstGeom>
          <a:solidFill>
            <a:schemeClr val="accent5">
              <a:lumMod val="20000"/>
              <a:lumOff val="80000"/>
            </a:schemeClr>
          </a:solidFill>
        </p:spPr>
        <p:txBody>
          <a:bodyPr vert="horz" lIns="91440" tIns="45720" rIns="91440" bIns="45720" numCol="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en-US" sz="3800" dirty="0"/>
              <a:t>Crow-AMSAA</a:t>
            </a:r>
          </a:p>
        </p:txBody>
      </p:sp>
      <p:pic>
        <p:nvPicPr>
          <p:cNvPr id="42" name="Picture 2" descr="Image result for plane altimeter">
            <a:extLst>
              <a:ext uri="{FF2B5EF4-FFF2-40B4-BE49-F238E27FC236}">
                <a16:creationId xmlns:a16="http://schemas.microsoft.com/office/drawing/2014/main" id="{0E4CD25A-B585-63FF-448D-90A8FBB280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30" b="10034"/>
          <a:stretch/>
        </p:blipFill>
        <p:spPr>
          <a:xfrm>
            <a:off x="1665444" y="1299838"/>
            <a:ext cx="2002884" cy="198552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Aviation English: Flight instrument panel vocabulary online exercise |  Blair English">
            <a:extLst>
              <a:ext uri="{FF2B5EF4-FFF2-40B4-BE49-F238E27FC236}">
                <a16:creationId xmlns:a16="http://schemas.microsoft.com/office/drawing/2014/main" id="{D212F69F-CF5B-D2E1-6C24-BD5D43BAE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152151" y="1347792"/>
            <a:ext cx="1793938" cy="1793938"/>
          </a:xfrm>
          <a:prstGeom prst="rect">
            <a:avLst/>
          </a:prstGeom>
          <a:noFill/>
          <a:extLst>
            <a:ext uri="{909E8E84-426E-40DD-AFC4-6F175D3DCCD1}">
              <a14:hiddenFill xmlns:a14="http://schemas.microsoft.com/office/drawing/2010/main">
                <a:solidFill>
                  <a:srgbClr val="FFFFFF"/>
                </a:solidFill>
              </a14:hiddenFill>
            </a:ext>
          </a:extLst>
        </p:spPr>
      </p:pic>
      <p:sp>
        <p:nvSpPr>
          <p:cNvPr id="46" name="Title 4">
            <a:extLst>
              <a:ext uri="{FF2B5EF4-FFF2-40B4-BE49-F238E27FC236}">
                <a16:creationId xmlns:a16="http://schemas.microsoft.com/office/drawing/2014/main" id="{41BA28F0-1B19-1DF5-0D4D-EA9EEB8C44DF}"/>
              </a:ext>
            </a:extLst>
          </p:cNvPr>
          <p:cNvSpPr txBox="1">
            <a:spLocks/>
          </p:cNvSpPr>
          <p:nvPr/>
        </p:nvSpPr>
        <p:spPr>
          <a:xfrm>
            <a:off x="278354" y="4328124"/>
            <a:ext cx="4777063" cy="2164967"/>
          </a:xfrm>
          <a:prstGeom prst="rect">
            <a:avLst/>
          </a:prstGeom>
        </p:spPr>
        <p:txBody>
          <a:bodyPr vert="horz" lIns="91440" tIns="45720" rIns="91440" bIns="45720" numCol="1"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571500" indent="-571500">
              <a:buFont typeface="Arial" panose="020B0604020202020204" pitchFamily="34" charset="0"/>
              <a:buChar char="•"/>
            </a:pPr>
            <a:r>
              <a:rPr lang="es-ES" sz="3800" dirty="0"/>
              <a:t>¿Cuál es su confiabilidad (de eventos) expresada en Probabilidad?</a:t>
            </a:r>
          </a:p>
          <a:p>
            <a:pPr marL="571500" indent="-571500">
              <a:buFont typeface="Arial" panose="020B0604020202020204" pitchFamily="34" charset="0"/>
              <a:buChar char="•"/>
            </a:pPr>
            <a:endParaRPr lang="es-ES" sz="3800" dirty="0"/>
          </a:p>
          <a:p>
            <a:pPr marL="571500" indent="-571500">
              <a:buFont typeface="Arial" panose="020B0604020202020204" pitchFamily="34" charset="0"/>
              <a:buChar char="•"/>
            </a:pPr>
            <a:r>
              <a:rPr lang="es-ES" sz="3800" dirty="0"/>
              <a:t>Beta: cómo </a:t>
            </a:r>
            <a:r>
              <a:rPr lang="es-ES" sz="3800" u="sng" dirty="0"/>
              <a:t>cambia</a:t>
            </a:r>
            <a:r>
              <a:rPr lang="es-ES" sz="3800" dirty="0"/>
              <a:t> la tasa de riesgo con la edad</a:t>
            </a:r>
          </a:p>
          <a:p>
            <a:pPr marL="571500" indent="-571500">
              <a:buFont typeface="Arial" panose="020B0604020202020204" pitchFamily="34" charset="0"/>
              <a:buChar char="•"/>
            </a:pPr>
            <a:endParaRPr lang="es-ES" sz="3800" dirty="0"/>
          </a:p>
          <a:p>
            <a:pPr marL="571500" indent="-571500">
              <a:buFont typeface="Arial" panose="020B0604020202020204" pitchFamily="34" charset="0"/>
              <a:buChar char="•"/>
            </a:pPr>
            <a:r>
              <a:rPr lang="es-ES" sz="3800" dirty="0"/>
              <a:t>Explica el individuo a cierta edad.</a:t>
            </a:r>
          </a:p>
          <a:p>
            <a:pPr marL="571500" indent="-571500">
              <a:buFont typeface="Arial" panose="020B0604020202020204" pitchFamily="34" charset="0"/>
              <a:buChar char="•"/>
            </a:pPr>
            <a:endParaRPr lang="es-ES" sz="3800" dirty="0"/>
          </a:p>
          <a:p>
            <a:pPr marL="571500" indent="-571500">
              <a:buFont typeface="Arial" panose="020B0604020202020204" pitchFamily="34" charset="0"/>
              <a:buChar char="•"/>
            </a:pPr>
            <a:r>
              <a:rPr lang="es-ES" sz="3800" dirty="0"/>
              <a:t>Una reparación restablece la confiabilidad</a:t>
            </a:r>
            <a:endParaRPr lang="en-US" sz="3800" dirty="0"/>
          </a:p>
        </p:txBody>
      </p:sp>
      <p:sp>
        <p:nvSpPr>
          <p:cNvPr id="47" name="Title 4">
            <a:extLst>
              <a:ext uri="{FF2B5EF4-FFF2-40B4-BE49-F238E27FC236}">
                <a16:creationId xmlns:a16="http://schemas.microsoft.com/office/drawing/2014/main" id="{42BAD38E-CDD0-3722-45B0-CF6852F9385F}"/>
              </a:ext>
            </a:extLst>
          </p:cNvPr>
          <p:cNvSpPr txBox="1">
            <a:spLocks/>
          </p:cNvSpPr>
          <p:nvPr/>
        </p:nvSpPr>
        <p:spPr>
          <a:xfrm>
            <a:off x="6197303" y="4191810"/>
            <a:ext cx="5994679" cy="2773976"/>
          </a:xfrm>
          <a:prstGeom prst="rect">
            <a:avLst/>
          </a:prstGeom>
        </p:spPr>
        <p:txBody>
          <a:bodyPr vert="horz" lIns="91440" tIns="45720" rIns="91440" bIns="45720" numCol="1" rtlCol="0" anchor="ctr">
            <a:normAutofit fontScale="47500" lnSpcReduction="20000"/>
          </a:bodyPr>
          <a:lstStyle>
            <a:defPPr>
              <a:defRPr lang="es-MX"/>
            </a:defPPr>
            <a:lvl1pPr marL="571500" indent="-571500">
              <a:lnSpc>
                <a:spcPct val="90000"/>
              </a:lnSpc>
              <a:spcBef>
                <a:spcPct val="0"/>
              </a:spcBef>
              <a:buFont typeface="Arial" panose="020B0604020202020204" pitchFamily="34" charset="0"/>
              <a:buChar char="•"/>
              <a:defRPr sz="3800">
                <a:latin typeface="+mj-lt"/>
                <a:ea typeface="+mj-ea"/>
                <a:cs typeface="+mj-cs"/>
              </a:defRPr>
            </a:lvl1pPr>
          </a:lstStyle>
          <a:p>
            <a:r>
              <a:rPr lang="es-ES" dirty="0"/>
              <a:t>¿Cuál es su (*.*) confiabilidad expresada en N</a:t>
            </a:r>
          </a:p>
          <a:p>
            <a:endParaRPr lang="es-ES" dirty="0"/>
          </a:p>
          <a:p>
            <a:r>
              <a:rPr lang="es-ES" dirty="0"/>
              <a:t>Beta: cómo </a:t>
            </a:r>
            <a:r>
              <a:rPr lang="es-ES" u="sng" dirty="0"/>
              <a:t>cambia</a:t>
            </a:r>
            <a:r>
              <a:rPr lang="es-ES" dirty="0"/>
              <a:t> la tasa de fallas con el tiempo operacional acumulado</a:t>
            </a:r>
          </a:p>
          <a:p>
            <a:endParaRPr lang="es-ES" dirty="0"/>
          </a:p>
          <a:p>
            <a:r>
              <a:rPr lang="es-ES" dirty="0"/>
              <a:t>Explicar poblaciones (complejas) en un tiempo determinado tiempo operacional acumulado</a:t>
            </a:r>
          </a:p>
          <a:p>
            <a:endParaRPr lang="es-ES" dirty="0"/>
          </a:p>
          <a:p>
            <a:r>
              <a:rPr lang="es-ES" dirty="0"/>
              <a:t>Una reparación NO TIENE efecto sobre</a:t>
            </a:r>
          </a:p>
          <a:p>
            <a:pPr marL="0" indent="0">
              <a:buNone/>
            </a:pPr>
            <a:r>
              <a:rPr lang="es-ES" dirty="0"/>
              <a:t>         la confiabilidad</a:t>
            </a:r>
            <a:endParaRPr lang="en-US" dirty="0"/>
          </a:p>
        </p:txBody>
      </p:sp>
      <p:grpSp>
        <p:nvGrpSpPr>
          <p:cNvPr id="48" name="Group 17">
            <a:extLst>
              <a:ext uri="{FF2B5EF4-FFF2-40B4-BE49-F238E27FC236}">
                <a16:creationId xmlns:a16="http://schemas.microsoft.com/office/drawing/2014/main" id="{FC209EDE-318E-9E00-84C4-14AF233A6F56}"/>
              </a:ext>
            </a:extLst>
          </p:cNvPr>
          <p:cNvGrpSpPr/>
          <p:nvPr/>
        </p:nvGrpSpPr>
        <p:grpSpPr>
          <a:xfrm>
            <a:off x="853726" y="1500715"/>
            <a:ext cx="499403" cy="1024830"/>
            <a:chOff x="3636180" y="30749"/>
            <a:chExt cx="499403" cy="1430964"/>
          </a:xfrm>
          <a:solidFill>
            <a:srgbClr val="92D050"/>
          </a:solidFill>
        </p:grpSpPr>
        <p:sp>
          <p:nvSpPr>
            <p:cNvPr id="49" name="Rectangle 18">
              <a:extLst>
                <a:ext uri="{FF2B5EF4-FFF2-40B4-BE49-F238E27FC236}">
                  <a16:creationId xmlns:a16="http://schemas.microsoft.com/office/drawing/2014/main" id="{372E7CD7-8F1A-8003-609B-B6CB1ED9C921}"/>
                </a:ext>
              </a:extLst>
            </p:cNvPr>
            <p:cNvSpPr/>
            <p:nvPr/>
          </p:nvSpPr>
          <p:spPr>
            <a:xfrm>
              <a:off x="3641819" y="30749"/>
              <a:ext cx="493764" cy="407614"/>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50" name="Rectangle 19">
              <a:extLst>
                <a:ext uri="{FF2B5EF4-FFF2-40B4-BE49-F238E27FC236}">
                  <a16:creationId xmlns:a16="http://schemas.microsoft.com/office/drawing/2014/main" id="{139111C1-0DC3-1047-4B32-1BC79956674F}"/>
                </a:ext>
              </a:extLst>
            </p:cNvPr>
            <p:cNvSpPr/>
            <p:nvPr/>
          </p:nvSpPr>
          <p:spPr>
            <a:xfrm>
              <a:off x="3636180" y="525038"/>
              <a:ext cx="493764" cy="407614"/>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51" name="Rectangle 20">
              <a:extLst>
                <a:ext uri="{FF2B5EF4-FFF2-40B4-BE49-F238E27FC236}">
                  <a16:creationId xmlns:a16="http://schemas.microsoft.com/office/drawing/2014/main" id="{CA8D0C7F-E25D-9633-8210-F2E1C3726EF7}"/>
                </a:ext>
              </a:extLst>
            </p:cNvPr>
            <p:cNvSpPr/>
            <p:nvPr/>
          </p:nvSpPr>
          <p:spPr>
            <a:xfrm>
              <a:off x="3641819" y="1054099"/>
              <a:ext cx="493764" cy="407614"/>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grpSp>
      <p:grpSp>
        <p:nvGrpSpPr>
          <p:cNvPr id="52" name="Group 21">
            <a:extLst>
              <a:ext uri="{FF2B5EF4-FFF2-40B4-BE49-F238E27FC236}">
                <a16:creationId xmlns:a16="http://schemas.microsoft.com/office/drawing/2014/main" id="{74B4D329-E344-41A3-9223-419B374709F0}"/>
              </a:ext>
            </a:extLst>
          </p:cNvPr>
          <p:cNvGrpSpPr/>
          <p:nvPr/>
        </p:nvGrpSpPr>
        <p:grpSpPr>
          <a:xfrm>
            <a:off x="6776449" y="1467815"/>
            <a:ext cx="1225886" cy="752360"/>
            <a:chOff x="3544836" y="278383"/>
            <a:chExt cx="1527412" cy="977170"/>
          </a:xfrm>
          <a:solidFill>
            <a:srgbClr val="92D050"/>
          </a:solidFill>
        </p:grpSpPr>
        <p:sp>
          <p:nvSpPr>
            <p:cNvPr id="53" name="Rectangle 22">
              <a:extLst>
                <a:ext uri="{FF2B5EF4-FFF2-40B4-BE49-F238E27FC236}">
                  <a16:creationId xmlns:a16="http://schemas.microsoft.com/office/drawing/2014/main" id="{1B72474D-A064-06F5-8D51-1B34D5D8407E}"/>
                </a:ext>
              </a:extLst>
            </p:cNvPr>
            <p:cNvSpPr/>
            <p:nvPr/>
          </p:nvSpPr>
          <p:spPr>
            <a:xfrm>
              <a:off x="3544836" y="278383"/>
              <a:ext cx="493764" cy="291926"/>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54" name="Rectangle 23">
              <a:extLst>
                <a:ext uri="{FF2B5EF4-FFF2-40B4-BE49-F238E27FC236}">
                  <a16:creationId xmlns:a16="http://schemas.microsoft.com/office/drawing/2014/main" id="{1B651B58-AB85-B075-31E5-1D05FB820A72}"/>
                </a:ext>
              </a:extLst>
            </p:cNvPr>
            <p:cNvSpPr/>
            <p:nvPr/>
          </p:nvSpPr>
          <p:spPr>
            <a:xfrm>
              <a:off x="4054577" y="609737"/>
              <a:ext cx="493764" cy="291926"/>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55" name="Rectangle 24">
              <a:extLst>
                <a:ext uri="{FF2B5EF4-FFF2-40B4-BE49-F238E27FC236}">
                  <a16:creationId xmlns:a16="http://schemas.microsoft.com/office/drawing/2014/main" id="{BF29E0E2-E198-9951-4B8B-CF9E5AEEB9E7}"/>
                </a:ext>
              </a:extLst>
            </p:cNvPr>
            <p:cNvSpPr/>
            <p:nvPr/>
          </p:nvSpPr>
          <p:spPr>
            <a:xfrm>
              <a:off x="4578484" y="963627"/>
              <a:ext cx="493764" cy="291926"/>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grpSp>
      <p:cxnSp>
        <p:nvCxnSpPr>
          <p:cNvPr id="56" name="Straight Connector 26">
            <a:extLst>
              <a:ext uri="{FF2B5EF4-FFF2-40B4-BE49-F238E27FC236}">
                <a16:creationId xmlns:a16="http://schemas.microsoft.com/office/drawing/2014/main" id="{C3C87D45-C04B-C51C-299E-340783B0372B}"/>
              </a:ext>
            </a:extLst>
          </p:cNvPr>
          <p:cNvCxnSpPr/>
          <p:nvPr/>
        </p:nvCxnSpPr>
        <p:spPr>
          <a:xfrm>
            <a:off x="6101136" y="1962236"/>
            <a:ext cx="0" cy="52674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5318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227013" y="1429789"/>
            <a:ext cx="11737975" cy="4832465"/>
          </a:xfrm>
        </p:spPr>
        <p:txBody>
          <a:bodyPr/>
          <a:lstStyle/>
          <a:p>
            <a:pPr algn="ctr"/>
            <a:r>
              <a:rPr lang="es-ES" b="1" dirty="0">
                <a:solidFill>
                  <a:schemeClr val="accent1"/>
                </a:solidFill>
              </a:rPr>
              <a:t>Contexto de crecimiento de la confiabilidad</a:t>
            </a:r>
            <a:r>
              <a:rPr lang="es-CO" b="1" dirty="0">
                <a:solidFill>
                  <a:schemeClr val="accent1"/>
                </a:solidFill>
              </a:rPr>
              <a:t> </a:t>
            </a:r>
            <a:endParaRPr lang="es-ES" b="1" dirty="0">
              <a:solidFill>
                <a:schemeClr val="accent1"/>
              </a:solidFill>
            </a:endParaRPr>
          </a:p>
          <a:p>
            <a:pPr algn="ctr"/>
            <a:r>
              <a:rPr lang="es-CO" dirty="0">
                <a:solidFill>
                  <a:srgbClr val="942978"/>
                </a:solidFill>
              </a:rPr>
              <a:t> </a:t>
            </a:r>
          </a:p>
          <a:p>
            <a:pPr algn="ctr"/>
            <a:r>
              <a:rPr lang="es-ES" sz="2400" dirty="0"/>
              <a:t>El modelo </a:t>
            </a:r>
            <a:r>
              <a:rPr lang="es-ES" sz="2400" dirty="0" err="1"/>
              <a:t>Crow</a:t>
            </a:r>
            <a:r>
              <a:rPr lang="es-ES" sz="2400" dirty="0"/>
              <a:t>/AMSAA (C/A)</a:t>
            </a:r>
          </a:p>
          <a:p>
            <a:pPr algn="ctr"/>
            <a:r>
              <a:rPr lang="es-ES" sz="2400" dirty="0"/>
              <a:t>es la mejor práctica cuando se trata de un cambio de confiabilidad</a:t>
            </a:r>
          </a:p>
          <a:p>
            <a:pPr algn="ctr"/>
            <a:endParaRPr lang="es-ES" sz="2400" dirty="0"/>
          </a:p>
          <a:p>
            <a:pPr algn="ctr"/>
            <a:endParaRPr lang="es-ES" sz="2400" dirty="0"/>
          </a:p>
          <a:p>
            <a:pPr algn="ctr"/>
            <a:endParaRPr lang="es-ES" sz="2400" dirty="0"/>
          </a:p>
          <a:p>
            <a:pPr algn="ctr"/>
            <a:endParaRPr lang="es-ES" sz="2400" dirty="0"/>
          </a:p>
          <a:p>
            <a:pPr algn="ctr"/>
            <a:endParaRPr lang="es-ES" sz="2400" dirty="0"/>
          </a:p>
          <a:p>
            <a:pPr algn="ctr"/>
            <a:r>
              <a:rPr lang="es-ES" sz="2400" dirty="0"/>
              <a:t>Modelo C/A útil para el seguimiento del desarrollo</a:t>
            </a:r>
          </a:p>
          <a:p>
            <a:pPr algn="ctr"/>
            <a:endParaRPr lang="es-ES" sz="2400" dirty="0"/>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Crecimiento de la Confiabilidad</a:t>
            </a:r>
            <a:endParaRPr lang="es-MX" dirty="0">
              <a:solidFill>
                <a:schemeClr val="accent6">
                  <a:lumMod val="75000"/>
                </a:schemeClr>
              </a:solidFill>
            </a:endParaRPr>
          </a:p>
        </p:txBody>
      </p:sp>
      <p:sp>
        <p:nvSpPr>
          <p:cNvPr id="4" name="CuadroTexto 3">
            <a:extLst>
              <a:ext uri="{FF2B5EF4-FFF2-40B4-BE49-F238E27FC236}">
                <a16:creationId xmlns:a16="http://schemas.microsoft.com/office/drawing/2014/main" id="{09490D20-E851-C976-4F95-9BE712FCBFFE}"/>
              </a:ext>
            </a:extLst>
          </p:cNvPr>
          <p:cNvSpPr txBox="1"/>
          <p:nvPr/>
        </p:nvSpPr>
        <p:spPr>
          <a:xfrm>
            <a:off x="2535812" y="3846021"/>
            <a:ext cx="7614500" cy="1200329"/>
          </a:xfrm>
          <a:prstGeom prst="rect">
            <a:avLst/>
          </a:prstGeom>
          <a:noFill/>
        </p:spPr>
        <p:txBody>
          <a:bodyPr wrap="square">
            <a:spAutoFit/>
          </a:bodyPr>
          <a:lstStyle/>
          <a:p>
            <a:pPr marL="342900" indent="-342900">
              <a:buFont typeface="Arial" panose="020B0604020202020204" pitchFamily="34" charset="0"/>
              <a:buChar char="•"/>
            </a:pPr>
            <a:r>
              <a:rPr lang="es-ES" sz="2400" dirty="0"/>
              <a:t>27 modelos competitivos de crecimiento de confiabilidad evaluados</a:t>
            </a:r>
          </a:p>
          <a:p>
            <a:pPr marL="342900" indent="-342900">
              <a:buFont typeface="Arial" panose="020B0604020202020204" pitchFamily="34" charset="0"/>
              <a:buChar char="•"/>
            </a:pPr>
            <a:r>
              <a:rPr lang="es-ES" sz="2400" dirty="0"/>
              <a:t>Se encontró que el modelo C/A es la mejor práctica</a:t>
            </a:r>
          </a:p>
        </p:txBody>
      </p:sp>
    </p:spTree>
    <p:extLst>
      <p:ext uri="{BB962C8B-B14F-4D97-AF65-F5344CB8AC3E}">
        <p14:creationId xmlns:p14="http://schemas.microsoft.com/office/powerpoint/2010/main" val="30549164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7B15CB4-6AE5-B665-AAC4-B46FCBD51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52600" y="419893"/>
            <a:ext cx="8686800" cy="601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54">
            <a:extLst>
              <a:ext uri="{FF2B5EF4-FFF2-40B4-BE49-F238E27FC236}">
                <a16:creationId xmlns:a16="http://schemas.microsoft.com/office/drawing/2014/main" id="{BA9CA17F-BA45-F007-336C-8482C696ED5F}"/>
              </a:ext>
            </a:extLst>
          </p:cNvPr>
          <p:cNvSpPr txBox="1"/>
          <p:nvPr/>
        </p:nvSpPr>
        <p:spPr>
          <a:xfrm>
            <a:off x="434176" y="5058105"/>
            <a:ext cx="2257425" cy="1323439"/>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Nota</a:t>
            </a:r>
            <a:br>
              <a:rPr lang="en-US" sz="1600" dirty="0">
                <a:latin typeface="+mj-lt"/>
              </a:rPr>
            </a:br>
            <a:r>
              <a:rPr lang="en-US" sz="1600" dirty="0">
                <a:latin typeface="+mj-lt"/>
              </a:rPr>
              <a:t>25 </a:t>
            </a:r>
            <a:r>
              <a:rPr lang="en-US" sz="1600" dirty="0" err="1">
                <a:latin typeface="+mj-lt"/>
              </a:rPr>
              <a:t>Fallos</a:t>
            </a:r>
            <a:r>
              <a:rPr lang="en-US" sz="1600" dirty="0">
                <a:latin typeface="+mj-lt"/>
              </a:rPr>
              <a:t> </a:t>
            </a:r>
            <a:r>
              <a:rPr lang="en-US" sz="1600" dirty="0" err="1">
                <a:latin typeface="+mj-lt"/>
              </a:rPr>
              <a:t>más</a:t>
            </a:r>
            <a:br>
              <a:rPr lang="en-US" sz="1600" dirty="0">
                <a:latin typeface="+mj-lt"/>
              </a:rPr>
            </a:br>
            <a:r>
              <a:rPr lang="en-US" sz="1600" dirty="0">
                <a:latin typeface="+mj-lt"/>
              </a:rPr>
              <a:t>(77-52) </a:t>
            </a:r>
            <a:r>
              <a:rPr lang="en-US" sz="1600" dirty="0" err="1">
                <a:latin typeface="+mj-lt"/>
              </a:rPr>
              <a:t>pronósticados</a:t>
            </a:r>
            <a:r>
              <a:rPr lang="en-US" sz="1600" dirty="0">
                <a:latin typeface="+mj-lt"/>
              </a:rPr>
              <a:t> </a:t>
            </a:r>
            <a:r>
              <a:rPr lang="en-US" sz="1600" dirty="0" err="1">
                <a:latin typeface="+mj-lt"/>
              </a:rPr>
              <a:t>si</a:t>
            </a:r>
            <a:r>
              <a:rPr lang="en-US" sz="1600" dirty="0">
                <a:latin typeface="+mj-lt"/>
              </a:rPr>
              <a:t> se opera hasta</a:t>
            </a:r>
            <a:br>
              <a:rPr lang="en-US" sz="1600" dirty="0">
                <a:latin typeface="+mj-lt"/>
              </a:rPr>
            </a:br>
            <a:r>
              <a:rPr lang="en-US" sz="1600" dirty="0">
                <a:latin typeface="+mj-lt"/>
              </a:rPr>
              <a:t>2000 </a:t>
            </a:r>
            <a:r>
              <a:rPr lang="en-US" sz="1600" dirty="0" err="1">
                <a:latin typeface="+mj-lt"/>
              </a:rPr>
              <a:t>Hrs</a:t>
            </a:r>
            <a:r>
              <a:rPr lang="en-US" sz="1600" dirty="0">
                <a:latin typeface="+mj-lt"/>
              </a:rPr>
              <a:t> </a:t>
            </a:r>
            <a:r>
              <a:rPr lang="en-US" sz="1600" dirty="0" err="1">
                <a:latin typeface="+mj-lt"/>
              </a:rPr>
              <a:t>acumuladas</a:t>
            </a:r>
            <a:endParaRPr lang="en-US" sz="1600" dirty="0">
              <a:latin typeface="+mj-lt"/>
            </a:endParaRPr>
          </a:p>
        </p:txBody>
      </p:sp>
      <p:sp>
        <p:nvSpPr>
          <p:cNvPr id="5" name="TextBox 56">
            <a:extLst>
              <a:ext uri="{FF2B5EF4-FFF2-40B4-BE49-F238E27FC236}">
                <a16:creationId xmlns:a16="http://schemas.microsoft.com/office/drawing/2014/main" id="{965990EC-AB73-06F6-5514-DCE221C992C0}"/>
              </a:ext>
            </a:extLst>
          </p:cNvPr>
          <p:cNvSpPr txBox="1"/>
          <p:nvPr/>
        </p:nvSpPr>
        <p:spPr>
          <a:xfrm>
            <a:off x="8929007" y="4053930"/>
            <a:ext cx="1543049" cy="584775"/>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err="1">
                <a:latin typeface="+mj-lt"/>
              </a:rPr>
              <a:t>Ajuste</a:t>
            </a:r>
            <a:r>
              <a:rPr lang="en-US" sz="1600" dirty="0">
                <a:latin typeface="+mj-lt"/>
              </a:rPr>
              <a:t> </a:t>
            </a:r>
            <a:r>
              <a:rPr lang="en-US" sz="1600" dirty="0" err="1">
                <a:latin typeface="+mj-lt"/>
              </a:rPr>
              <a:t>razonable</a:t>
            </a:r>
            <a:endParaRPr lang="en-US" sz="1600" dirty="0">
              <a:latin typeface="+mj-lt"/>
            </a:endParaRPr>
          </a:p>
        </p:txBody>
      </p:sp>
      <p:cxnSp>
        <p:nvCxnSpPr>
          <p:cNvPr id="6" name="Straight Arrow Connector 58">
            <a:extLst>
              <a:ext uri="{FF2B5EF4-FFF2-40B4-BE49-F238E27FC236}">
                <a16:creationId xmlns:a16="http://schemas.microsoft.com/office/drawing/2014/main" id="{C9285F22-4EAF-F68E-8D9C-A1C45215DA69}"/>
              </a:ext>
            </a:extLst>
          </p:cNvPr>
          <p:cNvCxnSpPr>
            <a:cxnSpLocks/>
          </p:cNvCxnSpPr>
          <p:nvPr/>
        </p:nvCxnSpPr>
        <p:spPr>
          <a:xfrm flipH="1">
            <a:off x="8850086" y="4392484"/>
            <a:ext cx="78921" cy="391787"/>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55">
            <a:extLst>
              <a:ext uri="{FF2B5EF4-FFF2-40B4-BE49-F238E27FC236}">
                <a16:creationId xmlns:a16="http://schemas.microsoft.com/office/drawing/2014/main" id="{CCE7A7CC-2116-C961-1F45-CC060A1098E7}"/>
              </a:ext>
            </a:extLst>
          </p:cNvPr>
          <p:cNvSpPr txBox="1"/>
          <p:nvPr/>
        </p:nvSpPr>
        <p:spPr>
          <a:xfrm>
            <a:off x="5867400" y="3930065"/>
            <a:ext cx="2143125" cy="830997"/>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Beta &lt; 1 </a:t>
            </a:r>
            <a:r>
              <a:rPr lang="es-ES" sz="1600" dirty="0">
                <a:latin typeface="+mj-lt"/>
              </a:rPr>
              <a:t>Muestra una mejora de la Confiabilidad</a:t>
            </a:r>
            <a:endParaRPr lang="en-US" sz="1600" dirty="0">
              <a:latin typeface="+mj-lt"/>
            </a:endParaRPr>
          </a:p>
        </p:txBody>
      </p:sp>
      <p:cxnSp>
        <p:nvCxnSpPr>
          <p:cNvPr id="9" name="Straight Arrow Connector 60">
            <a:extLst>
              <a:ext uri="{FF2B5EF4-FFF2-40B4-BE49-F238E27FC236}">
                <a16:creationId xmlns:a16="http://schemas.microsoft.com/office/drawing/2014/main" id="{4E8E8C3E-7A1D-1149-E071-A31325241BD5}"/>
              </a:ext>
            </a:extLst>
          </p:cNvPr>
          <p:cNvCxnSpPr>
            <a:cxnSpLocks/>
          </p:cNvCxnSpPr>
          <p:nvPr/>
        </p:nvCxnSpPr>
        <p:spPr>
          <a:xfrm>
            <a:off x="8010525" y="4514840"/>
            <a:ext cx="197304" cy="296646"/>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49">
            <a:extLst>
              <a:ext uri="{FF2B5EF4-FFF2-40B4-BE49-F238E27FC236}">
                <a16:creationId xmlns:a16="http://schemas.microsoft.com/office/drawing/2014/main" id="{DF56D256-8FB9-EB81-6441-036E17867CF2}"/>
              </a:ext>
            </a:extLst>
          </p:cNvPr>
          <p:cNvSpPr txBox="1"/>
          <p:nvPr/>
        </p:nvSpPr>
        <p:spPr>
          <a:xfrm>
            <a:off x="8424183" y="2696866"/>
            <a:ext cx="1276349" cy="584775"/>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52 </a:t>
            </a:r>
            <a:r>
              <a:rPr lang="en-US" sz="1600" dirty="0" err="1">
                <a:latin typeface="+mj-lt"/>
              </a:rPr>
              <a:t>Fallos</a:t>
            </a:r>
            <a:r>
              <a:rPr lang="en-US" sz="1600" dirty="0">
                <a:latin typeface="+mj-lt"/>
              </a:rPr>
              <a:t> hasta </a:t>
            </a:r>
            <a:r>
              <a:rPr lang="en-US" sz="1600" dirty="0" err="1">
                <a:latin typeface="+mj-lt"/>
              </a:rPr>
              <a:t>ahora</a:t>
            </a:r>
            <a:endParaRPr lang="en-US" sz="1600" dirty="0">
              <a:latin typeface="+mj-lt"/>
            </a:endParaRPr>
          </a:p>
        </p:txBody>
      </p:sp>
      <p:cxnSp>
        <p:nvCxnSpPr>
          <p:cNvPr id="12" name="Straight Arrow Connector 64">
            <a:extLst>
              <a:ext uri="{FF2B5EF4-FFF2-40B4-BE49-F238E27FC236}">
                <a16:creationId xmlns:a16="http://schemas.microsoft.com/office/drawing/2014/main" id="{06DF0894-2854-5B81-33AF-F745E84114C6}"/>
              </a:ext>
            </a:extLst>
          </p:cNvPr>
          <p:cNvCxnSpPr/>
          <p:nvPr/>
        </p:nvCxnSpPr>
        <p:spPr>
          <a:xfrm flipH="1" flipV="1">
            <a:off x="8207829" y="2492829"/>
            <a:ext cx="217714" cy="228600"/>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51">
            <a:extLst>
              <a:ext uri="{FF2B5EF4-FFF2-40B4-BE49-F238E27FC236}">
                <a16:creationId xmlns:a16="http://schemas.microsoft.com/office/drawing/2014/main" id="{E45D6734-72BE-0864-1E2B-EE8A51F0E4E5}"/>
              </a:ext>
            </a:extLst>
          </p:cNvPr>
          <p:cNvSpPr txBox="1"/>
          <p:nvPr/>
        </p:nvSpPr>
        <p:spPr>
          <a:xfrm>
            <a:off x="6004874" y="1537507"/>
            <a:ext cx="2323693" cy="584775"/>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77 </a:t>
            </a:r>
            <a:r>
              <a:rPr lang="en-US" sz="1600" dirty="0" err="1">
                <a:latin typeface="+mj-lt"/>
              </a:rPr>
              <a:t>Fallos</a:t>
            </a:r>
            <a:r>
              <a:rPr lang="en-US" sz="1600" dirty="0">
                <a:latin typeface="+mj-lt"/>
              </a:rPr>
              <a:t> </a:t>
            </a:r>
            <a:r>
              <a:rPr lang="en-US" sz="1600" dirty="0" err="1">
                <a:latin typeface="+mj-lt"/>
              </a:rPr>
              <a:t>esperados</a:t>
            </a:r>
            <a:r>
              <a:rPr lang="en-US" sz="1600" dirty="0">
                <a:latin typeface="+mj-lt"/>
              </a:rPr>
              <a:t> </a:t>
            </a:r>
            <a:r>
              <a:rPr lang="en-US" sz="1600" dirty="0" err="1">
                <a:latin typeface="+mj-lt"/>
              </a:rPr>
              <a:t>en</a:t>
            </a:r>
            <a:r>
              <a:rPr lang="en-US" sz="1600" dirty="0">
                <a:latin typeface="+mj-lt"/>
              </a:rPr>
              <a:t> 2000 </a:t>
            </a:r>
            <a:r>
              <a:rPr lang="en-US" sz="1600" dirty="0" err="1">
                <a:latin typeface="+mj-lt"/>
              </a:rPr>
              <a:t>Hrs</a:t>
            </a:r>
            <a:endParaRPr lang="en-US" sz="1600" dirty="0">
              <a:latin typeface="+mj-lt"/>
            </a:endParaRPr>
          </a:p>
        </p:txBody>
      </p:sp>
      <p:cxnSp>
        <p:nvCxnSpPr>
          <p:cNvPr id="15" name="Straight Arrow Connector 68">
            <a:extLst>
              <a:ext uri="{FF2B5EF4-FFF2-40B4-BE49-F238E27FC236}">
                <a16:creationId xmlns:a16="http://schemas.microsoft.com/office/drawing/2014/main" id="{CD730284-12BB-A575-3C4A-0A5303E9E4A4}"/>
              </a:ext>
            </a:extLst>
          </p:cNvPr>
          <p:cNvCxnSpPr>
            <a:cxnSpLocks/>
          </p:cNvCxnSpPr>
          <p:nvPr/>
        </p:nvCxnSpPr>
        <p:spPr>
          <a:xfrm>
            <a:off x="8207829" y="2026763"/>
            <a:ext cx="283028" cy="276682"/>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86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7B15CB4-6AE5-B665-AAC4-B46FCBD51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52600" y="419893"/>
            <a:ext cx="8686800" cy="601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54">
            <a:extLst>
              <a:ext uri="{FF2B5EF4-FFF2-40B4-BE49-F238E27FC236}">
                <a16:creationId xmlns:a16="http://schemas.microsoft.com/office/drawing/2014/main" id="{BA9CA17F-BA45-F007-336C-8482C696ED5F}"/>
              </a:ext>
            </a:extLst>
          </p:cNvPr>
          <p:cNvSpPr txBox="1"/>
          <p:nvPr/>
        </p:nvSpPr>
        <p:spPr>
          <a:xfrm>
            <a:off x="434176" y="5058105"/>
            <a:ext cx="2257425" cy="1323439"/>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Nota</a:t>
            </a:r>
            <a:br>
              <a:rPr lang="en-US" sz="1600" dirty="0">
                <a:latin typeface="+mj-lt"/>
              </a:rPr>
            </a:br>
            <a:r>
              <a:rPr lang="en-US" sz="1600" dirty="0">
                <a:latin typeface="+mj-lt"/>
              </a:rPr>
              <a:t>25 </a:t>
            </a:r>
            <a:r>
              <a:rPr lang="en-US" sz="1600" dirty="0" err="1">
                <a:latin typeface="+mj-lt"/>
              </a:rPr>
              <a:t>Fallos</a:t>
            </a:r>
            <a:r>
              <a:rPr lang="en-US" sz="1600" dirty="0">
                <a:latin typeface="+mj-lt"/>
              </a:rPr>
              <a:t> </a:t>
            </a:r>
            <a:r>
              <a:rPr lang="en-US" sz="1600" dirty="0" err="1">
                <a:latin typeface="+mj-lt"/>
              </a:rPr>
              <a:t>más</a:t>
            </a:r>
            <a:br>
              <a:rPr lang="en-US" sz="1600" dirty="0">
                <a:latin typeface="+mj-lt"/>
              </a:rPr>
            </a:br>
            <a:r>
              <a:rPr lang="en-US" sz="1600" dirty="0">
                <a:latin typeface="+mj-lt"/>
              </a:rPr>
              <a:t>(77-52) </a:t>
            </a:r>
            <a:r>
              <a:rPr lang="en-US" sz="1600" dirty="0" err="1">
                <a:latin typeface="+mj-lt"/>
              </a:rPr>
              <a:t>pronósticados</a:t>
            </a:r>
            <a:r>
              <a:rPr lang="en-US" sz="1600" dirty="0">
                <a:latin typeface="+mj-lt"/>
              </a:rPr>
              <a:t> </a:t>
            </a:r>
            <a:r>
              <a:rPr lang="en-US" sz="1600" dirty="0" err="1">
                <a:latin typeface="+mj-lt"/>
              </a:rPr>
              <a:t>si</a:t>
            </a:r>
            <a:r>
              <a:rPr lang="en-US" sz="1600" dirty="0">
                <a:latin typeface="+mj-lt"/>
              </a:rPr>
              <a:t> se opera hasta</a:t>
            </a:r>
            <a:br>
              <a:rPr lang="en-US" sz="1600" dirty="0">
                <a:latin typeface="+mj-lt"/>
              </a:rPr>
            </a:br>
            <a:r>
              <a:rPr lang="en-US" sz="1600" dirty="0">
                <a:latin typeface="+mj-lt"/>
              </a:rPr>
              <a:t>2000 </a:t>
            </a:r>
            <a:r>
              <a:rPr lang="en-US" sz="1600" dirty="0" err="1">
                <a:latin typeface="+mj-lt"/>
              </a:rPr>
              <a:t>Hrs</a:t>
            </a:r>
            <a:r>
              <a:rPr lang="en-US" sz="1600" dirty="0">
                <a:latin typeface="+mj-lt"/>
              </a:rPr>
              <a:t> </a:t>
            </a:r>
            <a:r>
              <a:rPr lang="en-US" sz="1600" dirty="0" err="1">
                <a:latin typeface="+mj-lt"/>
              </a:rPr>
              <a:t>acumuladas</a:t>
            </a:r>
            <a:endParaRPr lang="en-US" sz="1600" dirty="0">
              <a:latin typeface="+mj-lt"/>
            </a:endParaRPr>
          </a:p>
        </p:txBody>
      </p:sp>
      <p:sp>
        <p:nvSpPr>
          <p:cNvPr id="5" name="TextBox 56">
            <a:extLst>
              <a:ext uri="{FF2B5EF4-FFF2-40B4-BE49-F238E27FC236}">
                <a16:creationId xmlns:a16="http://schemas.microsoft.com/office/drawing/2014/main" id="{965990EC-AB73-06F6-5514-DCE221C992C0}"/>
              </a:ext>
            </a:extLst>
          </p:cNvPr>
          <p:cNvSpPr txBox="1"/>
          <p:nvPr/>
        </p:nvSpPr>
        <p:spPr>
          <a:xfrm>
            <a:off x="8929007" y="4053930"/>
            <a:ext cx="1543049" cy="584775"/>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err="1">
                <a:latin typeface="+mj-lt"/>
              </a:rPr>
              <a:t>Ajuste</a:t>
            </a:r>
            <a:r>
              <a:rPr lang="en-US" sz="1600" dirty="0">
                <a:latin typeface="+mj-lt"/>
              </a:rPr>
              <a:t> </a:t>
            </a:r>
            <a:r>
              <a:rPr lang="en-US" sz="1600" dirty="0" err="1">
                <a:latin typeface="+mj-lt"/>
              </a:rPr>
              <a:t>razonable</a:t>
            </a:r>
            <a:endParaRPr lang="en-US" sz="1600" dirty="0">
              <a:latin typeface="+mj-lt"/>
            </a:endParaRPr>
          </a:p>
        </p:txBody>
      </p:sp>
      <p:cxnSp>
        <p:nvCxnSpPr>
          <p:cNvPr id="6" name="Straight Arrow Connector 58">
            <a:extLst>
              <a:ext uri="{FF2B5EF4-FFF2-40B4-BE49-F238E27FC236}">
                <a16:creationId xmlns:a16="http://schemas.microsoft.com/office/drawing/2014/main" id="{C9285F22-4EAF-F68E-8D9C-A1C45215DA69}"/>
              </a:ext>
            </a:extLst>
          </p:cNvPr>
          <p:cNvCxnSpPr>
            <a:cxnSpLocks/>
          </p:cNvCxnSpPr>
          <p:nvPr/>
        </p:nvCxnSpPr>
        <p:spPr>
          <a:xfrm flipH="1">
            <a:off x="8850086" y="4392484"/>
            <a:ext cx="78921" cy="391787"/>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55">
            <a:extLst>
              <a:ext uri="{FF2B5EF4-FFF2-40B4-BE49-F238E27FC236}">
                <a16:creationId xmlns:a16="http://schemas.microsoft.com/office/drawing/2014/main" id="{CCE7A7CC-2116-C961-1F45-CC060A1098E7}"/>
              </a:ext>
            </a:extLst>
          </p:cNvPr>
          <p:cNvSpPr txBox="1"/>
          <p:nvPr/>
        </p:nvSpPr>
        <p:spPr>
          <a:xfrm>
            <a:off x="5867400" y="3930065"/>
            <a:ext cx="2143125" cy="830997"/>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Beta &lt; 1 </a:t>
            </a:r>
            <a:r>
              <a:rPr lang="es-ES" sz="1600" dirty="0">
                <a:latin typeface="+mj-lt"/>
              </a:rPr>
              <a:t>Muestra una mejora de la Confiabilidad</a:t>
            </a:r>
            <a:endParaRPr lang="en-US" sz="1600" dirty="0">
              <a:latin typeface="+mj-lt"/>
            </a:endParaRPr>
          </a:p>
        </p:txBody>
      </p:sp>
      <p:cxnSp>
        <p:nvCxnSpPr>
          <p:cNvPr id="9" name="Straight Arrow Connector 60">
            <a:extLst>
              <a:ext uri="{FF2B5EF4-FFF2-40B4-BE49-F238E27FC236}">
                <a16:creationId xmlns:a16="http://schemas.microsoft.com/office/drawing/2014/main" id="{4E8E8C3E-7A1D-1149-E071-A31325241BD5}"/>
              </a:ext>
            </a:extLst>
          </p:cNvPr>
          <p:cNvCxnSpPr>
            <a:cxnSpLocks/>
          </p:cNvCxnSpPr>
          <p:nvPr/>
        </p:nvCxnSpPr>
        <p:spPr>
          <a:xfrm>
            <a:off x="8010525" y="4514840"/>
            <a:ext cx="197304" cy="296646"/>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49">
            <a:extLst>
              <a:ext uri="{FF2B5EF4-FFF2-40B4-BE49-F238E27FC236}">
                <a16:creationId xmlns:a16="http://schemas.microsoft.com/office/drawing/2014/main" id="{DF56D256-8FB9-EB81-6441-036E17867CF2}"/>
              </a:ext>
            </a:extLst>
          </p:cNvPr>
          <p:cNvSpPr txBox="1"/>
          <p:nvPr/>
        </p:nvSpPr>
        <p:spPr>
          <a:xfrm>
            <a:off x="8424183" y="2696866"/>
            <a:ext cx="1276349" cy="584775"/>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52 </a:t>
            </a:r>
            <a:r>
              <a:rPr lang="en-US" sz="1600" dirty="0" err="1">
                <a:latin typeface="+mj-lt"/>
              </a:rPr>
              <a:t>Fallos</a:t>
            </a:r>
            <a:r>
              <a:rPr lang="en-US" sz="1600" dirty="0">
                <a:latin typeface="+mj-lt"/>
              </a:rPr>
              <a:t> hasta </a:t>
            </a:r>
            <a:r>
              <a:rPr lang="en-US" sz="1600" dirty="0" err="1">
                <a:latin typeface="+mj-lt"/>
              </a:rPr>
              <a:t>ahora</a:t>
            </a:r>
            <a:endParaRPr lang="en-US" sz="1600" dirty="0">
              <a:latin typeface="+mj-lt"/>
            </a:endParaRPr>
          </a:p>
        </p:txBody>
      </p:sp>
      <p:cxnSp>
        <p:nvCxnSpPr>
          <p:cNvPr id="12" name="Straight Arrow Connector 64">
            <a:extLst>
              <a:ext uri="{FF2B5EF4-FFF2-40B4-BE49-F238E27FC236}">
                <a16:creationId xmlns:a16="http://schemas.microsoft.com/office/drawing/2014/main" id="{06DF0894-2854-5B81-33AF-F745E84114C6}"/>
              </a:ext>
            </a:extLst>
          </p:cNvPr>
          <p:cNvCxnSpPr/>
          <p:nvPr/>
        </p:nvCxnSpPr>
        <p:spPr>
          <a:xfrm flipH="1" flipV="1">
            <a:off x="8207829" y="2492829"/>
            <a:ext cx="217714" cy="228600"/>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51">
            <a:extLst>
              <a:ext uri="{FF2B5EF4-FFF2-40B4-BE49-F238E27FC236}">
                <a16:creationId xmlns:a16="http://schemas.microsoft.com/office/drawing/2014/main" id="{E45D6734-72BE-0864-1E2B-EE8A51F0E4E5}"/>
              </a:ext>
            </a:extLst>
          </p:cNvPr>
          <p:cNvSpPr txBox="1"/>
          <p:nvPr/>
        </p:nvSpPr>
        <p:spPr>
          <a:xfrm>
            <a:off x="6004874" y="1537507"/>
            <a:ext cx="2323693" cy="584775"/>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77 </a:t>
            </a:r>
            <a:r>
              <a:rPr lang="en-US" sz="1600" dirty="0" err="1">
                <a:latin typeface="+mj-lt"/>
              </a:rPr>
              <a:t>Fallos</a:t>
            </a:r>
            <a:r>
              <a:rPr lang="en-US" sz="1600" dirty="0">
                <a:latin typeface="+mj-lt"/>
              </a:rPr>
              <a:t> </a:t>
            </a:r>
            <a:r>
              <a:rPr lang="en-US" sz="1600" dirty="0" err="1">
                <a:latin typeface="+mj-lt"/>
              </a:rPr>
              <a:t>esperados</a:t>
            </a:r>
            <a:r>
              <a:rPr lang="en-US" sz="1600" dirty="0">
                <a:latin typeface="+mj-lt"/>
              </a:rPr>
              <a:t> </a:t>
            </a:r>
            <a:r>
              <a:rPr lang="en-US" sz="1600" dirty="0" err="1">
                <a:latin typeface="+mj-lt"/>
              </a:rPr>
              <a:t>en</a:t>
            </a:r>
            <a:r>
              <a:rPr lang="en-US" sz="1600" dirty="0">
                <a:latin typeface="+mj-lt"/>
              </a:rPr>
              <a:t> 2000 </a:t>
            </a:r>
            <a:r>
              <a:rPr lang="en-US" sz="1600" dirty="0" err="1">
                <a:latin typeface="+mj-lt"/>
              </a:rPr>
              <a:t>Hrs</a:t>
            </a:r>
            <a:endParaRPr lang="en-US" sz="1600" dirty="0">
              <a:latin typeface="+mj-lt"/>
            </a:endParaRPr>
          </a:p>
        </p:txBody>
      </p:sp>
      <p:cxnSp>
        <p:nvCxnSpPr>
          <p:cNvPr id="15" name="Straight Arrow Connector 68">
            <a:extLst>
              <a:ext uri="{FF2B5EF4-FFF2-40B4-BE49-F238E27FC236}">
                <a16:creationId xmlns:a16="http://schemas.microsoft.com/office/drawing/2014/main" id="{CD730284-12BB-A575-3C4A-0A5303E9E4A4}"/>
              </a:ext>
            </a:extLst>
          </p:cNvPr>
          <p:cNvCxnSpPr>
            <a:cxnSpLocks/>
          </p:cNvCxnSpPr>
          <p:nvPr/>
        </p:nvCxnSpPr>
        <p:spPr>
          <a:xfrm>
            <a:off x="8207829" y="2026763"/>
            <a:ext cx="283028" cy="276682"/>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335A0B1-9318-13F1-B966-5E6FB0EB39D4}"/>
              </a:ext>
            </a:extLst>
          </p:cNvPr>
          <p:cNvSpPr/>
          <p:nvPr/>
        </p:nvSpPr>
        <p:spPr>
          <a:xfrm>
            <a:off x="5672380" y="1255363"/>
            <a:ext cx="3688596" cy="1237466"/>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93A6C49B-F973-FB81-18E6-8B6670FE041C}"/>
              </a:ext>
            </a:extLst>
          </p:cNvPr>
          <p:cNvSpPr/>
          <p:nvPr/>
        </p:nvSpPr>
        <p:spPr>
          <a:xfrm>
            <a:off x="0" y="1255363"/>
            <a:ext cx="5672380" cy="1237466"/>
          </a:xfrm>
          <a:prstGeom prst="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3200" dirty="0"/>
              <a:t>Le sirve este dato para gestionar su activo industrial</a:t>
            </a:r>
          </a:p>
        </p:txBody>
      </p:sp>
    </p:spTree>
    <p:extLst>
      <p:ext uri="{BB962C8B-B14F-4D97-AF65-F5344CB8AC3E}">
        <p14:creationId xmlns:p14="http://schemas.microsoft.com/office/powerpoint/2010/main" val="190269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7B15CB4-6AE5-B665-AAC4-B46FCBD51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52600" y="419893"/>
            <a:ext cx="8686800" cy="601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54">
            <a:extLst>
              <a:ext uri="{FF2B5EF4-FFF2-40B4-BE49-F238E27FC236}">
                <a16:creationId xmlns:a16="http://schemas.microsoft.com/office/drawing/2014/main" id="{BA9CA17F-BA45-F007-336C-8482C696ED5F}"/>
              </a:ext>
            </a:extLst>
          </p:cNvPr>
          <p:cNvSpPr txBox="1"/>
          <p:nvPr/>
        </p:nvSpPr>
        <p:spPr>
          <a:xfrm>
            <a:off x="434176" y="5058105"/>
            <a:ext cx="2257425" cy="1323439"/>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Nota</a:t>
            </a:r>
            <a:br>
              <a:rPr lang="en-US" sz="1600" dirty="0">
                <a:latin typeface="+mj-lt"/>
              </a:rPr>
            </a:br>
            <a:r>
              <a:rPr lang="en-US" sz="1600" dirty="0">
                <a:latin typeface="+mj-lt"/>
              </a:rPr>
              <a:t>25 </a:t>
            </a:r>
            <a:r>
              <a:rPr lang="en-US" sz="1600" dirty="0" err="1">
                <a:latin typeface="+mj-lt"/>
              </a:rPr>
              <a:t>Fallos</a:t>
            </a:r>
            <a:r>
              <a:rPr lang="en-US" sz="1600" dirty="0">
                <a:latin typeface="+mj-lt"/>
              </a:rPr>
              <a:t> </a:t>
            </a:r>
            <a:r>
              <a:rPr lang="en-US" sz="1600" dirty="0" err="1">
                <a:latin typeface="+mj-lt"/>
              </a:rPr>
              <a:t>más</a:t>
            </a:r>
            <a:br>
              <a:rPr lang="en-US" sz="1600" dirty="0">
                <a:latin typeface="+mj-lt"/>
              </a:rPr>
            </a:br>
            <a:r>
              <a:rPr lang="en-US" sz="1600" dirty="0">
                <a:latin typeface="+mj-lt"/>
              </a:rPr>
              <a:t>(77-52) </a:t>
            </a:r>
            <a:r>
              <a:rPr lang="en-US" sz="1600" dirty="0" err="1">
                <a:latin typeface="+mj-lt"/>
              </a:rPr>
              <a:t>pronósticados</a:t>
            </a:r>
            <a:r>
              <a:rPr lang="en-US" sz="1600" dirty="0">
                <a:latin typeface="+mj-lt"/>
              </a:rPr>
              <a:t> </a:t>
            </a:r>
            <a:r>
              <a:rPr lang="en-US" sz="1600" dirty="0" err="1">
                <a:latin typeface="+mj-lt"/>
              </a:rPr>
              <a:t>si</a:t>
            </a:r>
            <a:r>
              <a:rPr lang="en-US" sz="1600" dirty="0">
                <a:latin typeface="+mj-lt"/>
              </a:rPr>
              <a:t> se opera hasta</a:t>
            </a:r>
            <a:br>
              <a:rPr lang="en-US" sz="1600" dirty="0">
                <a:latin typeface="+mj-lt"/>
              </a:rPr>
            </a:br>
            <a:r>
              <a:rPr lang="en-US" sz="1600" dirty="0">
                <a:latin typeface="+mj-lt"/>
              </a:rPr>
              <a:t>2000 </a:t>
            </a:r>
            <a:r>
              <a:rPr lang="en-US" sz="1600" dirty="0" err="1">
                <a:latin typeface="+mj-lt"/>
              </a:rPr>
              <a:t>Hrs</a:t>
            </a:r>
            <a:r>
              <a:rPr lang="en-US" sz="1600" dirty="0">
                <a:latin typeface="+mj-lt"/>
              </a:rPr>
              <a:t> </a:t>
            </a:r>
            <a:r>
              <a:rPr lang="en-US" sz="1600" dirty="0" err="1">
                <a:latin typeface="+mj-lt"/>
              </a:rPr>
              <a:t>acumuladas</a:t>
            </a:r>
            <a:endParaRPr lang="en-US" sz="1600" dirty="0">
              <a:latin typeface="+mj-lt"/>
            </a:endParaRPr>
          </a:p>
        </p:txBody>
      </p:sp>
      <p:sp>
        <p:nvSpPr>
          <p:cNvPr id="5" name="TextBox 56">
            <a:extLst>
              <a:ext uri="{FF2B5EF4-FFF2-40B4-BE49-F238E27FC236}">
                <a16:creationId xmlns:a16="http://schemas.microsoft.com/office/drawing/2014/main" id="{965990EC-AB73-06F6-5514-DCE221C992C0}"/>
              </a:ext>
            </a:extLst>
          </p:cNvPr>
          <p:cNvSpPr txBox="1"/>
          <p:nvPr/>
        </p:nvSpPr>
        <p:spPr>
          <a:xfrm>
            <a:off x="8929007" y="4053930"/>
            <a:ext cx="1543049" cy="584775"/>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err="1">
                <a:latin typeface="+mj-lt"/>
              </a:rPr>
              <a:t>Ajuste</a:t>
            </a:r>
            <a:r>
              <a:rPr lang="en-US" sz="1600" dirty="0">
                <a:latin typeface="+mj-lt"/>
              </a:rPr>
              <a:t> </a:t>
            </a:r>
            <a:r>
              <a:rPr lang="en-US" sz="1600" dirty="0" err="1">
                <a:latin typeface="+mj-lt"/>
              </a:rPr>
              <a:t>razonable</a:t>
            </a:r>
            <a:endParaRPr lang="en-US" sz="1600" dirty="0">
              <a:latin typeface="+mj-lt"/>
            </a:endParaRPr>
          </a:p>
        </p:txBody>
      </p:sp>
      <p:cxnSp>
        <p:nvCxnSpPr>
          <p:cNvPr id="6" name="Straight Arrow Connector 58">
            <a:extLst>
              <a:ext uri="{FF2B5EF4-FFF2-40B4-BE49-F238E27FC236}">
                <a16:creationId xmlns:a16="http://schemas.microsoft.com/office/drawing/2014/main" id="{C9285F22-4EAF-F68E-8D9C-A1C45215DA69}"/>
              </a:ext>
            </a:extLst>
          </p:cNvPr>
          <p:cNvCxnSpPr>
            <a:cxnSpLocks/>
          </p:cNvCxnSpPr>
          <p:nvPr/>
        </p:nvCxnSpPr>
        <p:spPr>
          <a:xfrm flipH="1">
            <a:off x="8850086" y="4392484"/>
            <a:ext cx="78921" cy="391787"/>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55">
            <a:extLst>
              <a:ext uri="{FF2B5EF4-FFF2-40B4-BE49-F238E27FC236}">
                <a16:creationId xmlns:a16="http://schemas.microsoft.com/office/drawing/2014/main" id="{CCE7A7CC-2116-C961-1F45-CC060A1098E7}"/>
              </a:ext>
            </a:extLst>
          </p:cNvPr>
          <p:cNvSpPr txBox="1"/>
          <p:nvPr/>
        </p:nvSpPr>
        <p:spPr>
          <a:xfrm>
            <a:off x="5867400" y="3930065"/>
            <a:ext cx="2143125" cy="830997"/>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Beta &lt; 1 </a:t>
            </a:r>
            <a:r>
              <a:rPr lang="es-ES" sz="1600" dirty="0">
                <a:latin typeface="+mj-lt"/>
              </a:rPr>
              <a:t>Muestra una mejora de la Confiabilidad</a:t>
            </a:r>
            <a:endParaRPr lang="en-US" sz="1600" dirty="0">
              <a:latin typeface="+mj-lt"/>
            </a:endParaRPr>
          </a:p>
        </p:txBody>
      </p:sp>
      <p:cxnSp>
        <p:nvCxnSpPr>
          <p:cNvPr id="9" name="Straight Arrow Connector 60">
            <a:extLst>
              <a:ext uri="{FF2B5EF4-FFF2-40B4-BE49-F238E27FC236}">
                <a16:creationId xmlns:a16="http://schemas.microsoft.com/office/drawing/2014/main" id="{4E8E8C3E-7A1D-1149-E071-A31325241BD5}"/>
              </a:ext>
            </a:extLst>
          </p:cNvPr>
          <p:cNvCxnSpPr>
            <a:cxnSpLocks/>
          </p:cNvCxnSpPr>
          <p:nvPr/>
        </p:nvCxnSpPr>
        <p:spPr>
          <a:xfrm>
            <a:off x="8010525" y="4514840"/>
            <a:ext cx="197304" cy="296646"/>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49">
            <a:extLst>
              <a:ext uri="{FF2B5EF4-FFF2-40B4-BE49-F238E27FC236}">
                <a16:creationId xmlns:a16="http://schemas.microsoft.com/office/drawing/2014/main" id="{DF56D256-8FB9-EB81-6441-036E17867CF2}"/>
              </a:ext>
            </a:extLst>
          </p:cNvPr>
          <p:cNvSpPr txBox="1"/>
          <p:nvPr/>
        </p:nvSpPr>
        <p:spPr>
          <a:xfrm>
            <a:off x="8424183" y="2696866"/>
            <a:ext cx="1276349" cy="584775"/>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52 </a:t>
            </a:r>
            <a:r>
              <a:rPr lang="en-US" sz="1600" dirty="0" err="1">
                <a:latin typeface="+mj-lt"/>
              </a:rPr>
              <a:t>Fallos</a:t>
            </a:r>
            <a:r>
              <a:rPr lang="en-US" sz="1600" dirty="0">
                <a:latin typeface="+mj-lt"/>
              </a:rPr>
              <a:t> hasta </a:t>
            </a:r>
            <a:r>
              <a:rPr lang="en-US" sz="1600" dirty="0" err="1">
                <a:latin typeface="+mj-lt"/>
              </a:rPr>
              <a:t>ahora</a:t>
            </a:r>
            <a:endParaRPr lang="en-US" sz="1600" dirty="0">
              <a:latin typeface="+mj-lt"/>
            </a:endParaRPr>
          </a:p>
        </p:txBody>
      </p:sp>
      <p:cxnSp>
        <p:nvCxnSpPr>
          <p:cNvPr id="12" name="Straight Arrow Connector 64">
            <a:extLst>
              <a:ext uri="{FF2B5EF4-FFF2-40B4-BE49-F238E27FC236}">
                <a16:creationId xmlns:a16="http://schemas.microsoft.com/office/drawing/2014/main" id="{06DF0894-2854-5B81-33AF-F745E84114C6}"/>
              </a:ext>
            </a:extLst>
          </p:cNvPr>
          <p:cNvCxnSpPr/>
          <p:nvPr/>
        </p:nvCxnSpPr>
        <p:spPr>
          <a:xfrm flipH="1" flipV="1">
            <a:off x="8207829" y="2492829"/>
            <a:ext cx="217714" cy="228600"/>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51">
            <a:extLst>
              <a:ext uri="{FF2B5EF4-FFF2-40B4-BE49-F238E27FC236}">
                <a16:creationId xmlns:a16="http://schemas.microsoft.com/office/drawing/2014/main" id="{E45D6734-72BE-0864-1E2B-EE8A51F0E4E5}"/>
              </a:ext>
            </a:extLst>
          </p:cNvPr>
          <p:cNvSpPr txBox="1"/>
          <p:nvPr/>
        </p:nvSpPr>
        <p:spPr>
          <a:xfrm>
            <a:off x="6004874" y="1537507"/>
            <a:ext cx="2323693" cy="584775"/>
          </a:xfrm>
          <a:prstGeom prst="rect">
            <a:avLst/>
          </a:prstGeom>
          <a:solidFill>
            <a:schemeClr val="accent6">
              <a:lumMod val="40000"/>
              <a:lumOff val="60000"/>
            </a:schemeClr>
          </a:solidFill>
        </p:spPr>
        <p:txBody>
          <a:bodyPr wrap="square" numCol="1">
            <a:spAutoFit/>
          </a:bodyPr>
          <a:lstStyle/>
          <a:p>
            <a:pPr algn="ctr" eaLnBrk="0" hangingPunct="0">
              <a:spcBef>
                <a:spcPct val="50000"/>
              </a:spcBef>
            </a:pPr>
            <a:r>
              <a:rPr lang="en-US" sz="1600" dirty="0">
                <a:latin typeface="+mj-lt"/>
              </a:rPr>
              <a:t>77 </a:t>
            </a:r>
            <a:r>
              <a:rPr lang="en-US" sz="1600" dirty="0" err="1">
                <a:latin typeface="+mj-lt"/>
              </a:rPr>
              <a:t>Fallos</a:t>
            </a:r>
            <a:r>
              <a:rPr lang="en-US" sz="1600" dirty="0">
                <a:latin typeface="+mj-lt"/>
              </a:rPr>
              <a:t> </a:t>
            </a:r>
            <a:r>
              <a:rPr lang="en-US" sz="1600" dirty="0" err="1">
                <a:latin typeface="+mj-lt"/>
              </a:rPr>
              <a:t>esperados</a:t>
            </a:r>
            <a:r>
              <a:rPr lang="en-US" sz="1600" dirty="0">
                <a:latin typeface="+mj-lt"/>
              </a:rPr>
              <a:t> </a:t>
            </a:r>
            <a:r>
              <a:rPr lang="en-US" sz="1600" dirty="0" err="1">
                <a:latin typeface="+mj-lt"/>
              </a:rPr>
              <a:t>en</a:t>
            </a:r>
            <a:r>
              <a:rPr lang="en-US" sz="1600" dirty="0">
                <a:latin typeface="+mj-lt"/>
              </a:rPr>
              <a:t> 2000 </a:t>
            </a:r>
            <a:r>
              <a:rPr lang="en-US" sz="1600" dirty="0" err="1">
                <a:latin typeface="+mj-lt"/>
              </a:rPr>
              <a:t>Hrs</a:t>
            </a:r>
            <a:endParaRPr lang="en-US" sz="1600" dirty="0">
              <a:latin typeface="+mj-lt"/>
            </a:endParaRPr>
          </a:p>
        </p:txBody>
      </p:sp>
      <p:cxnSp>
        <p:nvCxnSpPr>
          <p:cNvPr id="15" name="Straight Arrow Connector 68">
            <a:extLst>
              <a:ext uri="{FF2B5EF4-FFF2-40B4-BE49-F238E27FC236}">
                <a16:creationId xmlns:a16="http://schemas.microsoft.com/office/drawing/2014/main" id="{CD730284-12BB-A575-3C4A-0A5303E9E4A4}"/>
              </a:ext>
            </a:extLst>
          </p:cNvPr>
          <p:cNvCxnSpPr>
            <a:cxnSpLocks/>
          </p:cNvCxnSpPr>
          <p:nvPr/>
        </p:nvCxnSpPr>
        <p:spPr>
          <a:xfrm>
            <a:off x="8207829" y="2026763"/>
            <a:ext cx="283028" cy="276682"/>
          </a:xfrm>
          <a:prstGeom prst="straightConnector1">
            <a:avLst/>
          </a:prstGeom>
          <a:solidFill>
            <a:schemeClr val="accent6">
              <a:lumMod val="40000"/>
              <a:lumOff val="60000"/>
            </a:schemeClr>
          </a:solidFill>
          <a:ln w="57150">
            <a:solidFill>
              <a:srgbClr val="942978"/>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335A0B1-9318-13F1-B966-5E6FB0EB39D4}"/>
              </a:ext>
            </a:extLst>
          </p:cNvPr>
          <p:cNvSpPr/>
          <p:nvPr/>
        </p:nvSpPr>
        <p:spPr>
          <a:xfrm>
            <a:off x="5527791" y="3719159"/>
            <a:ext cx="2896392" cy="151926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93A6C49B-F973-FB81-18E6-8B6670FE041C}"/>
              </a:ext>
            </a:extLst>
          </p:cNvPr>
          <p:cNvSpPr/>
          <p:nvPr/>
        </p:nvSpPr>
        <p:spPr>
          <a:xfrm>
            <a:off x="-144589" y="3719159"/>
            <a:ext cx="5672380" cy="1519268"/>
          </a:xfrm>
          <a:prstGeom prst="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3200" dirty="0"/>
              <a:t>Le sirve este dato para medir la efectividad de sus decisiones pasadas</a:t>
            </a:r>
          </a:p>
        </p:txBody>
      </p:sp>
    </p:spTree>
    <p:extLst>
      <p:ext uri="{BB962C8B-B14F-4D97-AF65-F5344CB8AC3E}">
        <p14:creationId xmlns:p14="http://schemas.microsoft.com/office/powerpoint/2010/main" val="30048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227013" y="1429789"/>
            <a:ext cx="11737975" cy="4832465"/>
          </a:xfrm>
        </p:spPr>
        <p:txBody>
          <a:bodyPr/>
          <a:lstStyle/>
          <a:p>
            <a:pPr algn="ctr"/>
            <a:r>
              <a:rPr lang="es-ES" sz="1900" dirty="0"/>
              <a:t>Los datos de C/A siguen un patrón de línea recta en escala logarítmica que indica una tendencia continua de cómo está cambiando la tasa de fallas (y también de cómo está cambiando el tiempo medio entre fallas, MTBF)</a:t>
            </a:r>
          </a:p>
          <a:p>
            <a:pPr algn="ctr"/>
            <a:endParaRPr lang="es-ES" sz="1900" dirty="0"/>
          </a:p>
          <a:p>
            <a:pPr algn="ctr"/>
            <a:endParaRPr lang="es-ES" sz="1900" dirty="0"/>
          </a:p>
          <a:p>
            <a:pPr algn="ctr"/>
            <a:endParaRPr lang="es-ES" sz="1900" dirty="0">
              <a:solidFill>
                <a:schemeClr val="accent6">
                  <a:lumMod val="75000"/>
                </a:schemeClr>
              </a:solidFill>
            </a:endParaRPr>
          </a:p>
          <a:p>
            <a:pPr algn="ctr"/>
            <a:r>
              <a:rPr lang="es-ES" sz="1900" dirty="0">
                <a:solidFill>
                  <a:schemeClr val="accent6">
                    <a:lumMod val="75000"/>
                  </a:schemeClr>
                </a:solidFill>
              </a:rPr>
              <a:t>La pendiente de la línea de ajuste (C/A Beta) indica la tendencia</a:t>
            </a:r>
          </a:p>
          <a:p>
            <a:r>
              <a:rPr lang="es-ES" sz="1900" dirty="0"/>
              <a:t>Beta &lt; 1, tasa de fallas decreciente (MTBF creciente) | mejora la confiabilidad</a:t>
            </a:r>
          </a:p>
          <a:p>
            <a:r>
              <a:rPr lang="es-ES" sz="1900" dirty="0"/>
              <a:t>Beta ≈ 1, la tasa de fallas no cambia (MTBF no cambia)</a:t>
            </a:r>
          </a:p>
          <a:p>
            <a:r>
              <a:rPr lang="es-ES" sz="1900" dirty="0"/>
              <a:t>Beta &gt; 1, tasa de fallas creciente (MTBF decreciente) | empeora la confiabilidad</a:t>
            </a: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Interpretación de la gráfica de C/A</a:t>
            </a:r>
            <a:endParaRPr lang="es-MX" dirty="0">
              <a:solidFill>
                <a:schemeClr val="accent6">
                  <a:lumMod val="75000"/>
                </a:schemeClr>
              </a:solidFill>
            </a:endParaRPr>
          </a:p>
        </p:txBody>
      </p:sp>
      <p:sp>
        <p:nvSpPr>
          <p:cNvPr id="4" name="CuadroTexto 3">
            <a:extLst>
              <a:ext uri="{FF2B5EF4-FFF2-40B4-BE49-F238E27FC236}">
                <a16:creationId xmlns:a16="http://schemas.microsoft.com/office/drawing/2014/main" id="{09490D20-E851-C976-4F95-9BE712FCBFFE}"/>
              </a:ext>
            </a:extLst>
          </p:cNvPr>
          <p:cNvSpPr txBox="1"/>
          <p:nvPr/>
        </p:nvSpPr>
        <p:spPr>
          <a:xfrm>
            <a:off x="1" y="2384864"/>
            <a:ext cx="6096000" cy="969496"/>
          </a:xfrm>
          <a:prstGeom prst="rect">
            <a:avLst/>
          </a:prstGeom>
          <a:solidFill>
            <a:schemeClr val="accent5">
              <a:lumMod val="20000"/>
              <a:lumOff val="80000"/>
            </a:schemeClr>
          </a:solidFill>
        </p:spPr>
        <p:txBody>
          <a:bodyPr wrap="square">
            <a:spAutoFit/>
          </a:bodyPr>
          <a:lstStyle/>
          <a:p>
            <a:pPr algn="ctr"/>
            <a:r>
              <a:rPr lang="es-ES" sz="1900" dirty="0"/>
              <a:t>Un patrón no lineal para los datos indicaría que la tendencia de cambio de la tasa de fallas no es estable (Mejora / Empeora)</a:t>
            </a:r>
          </a:p>
        </p:txBody>
      </p:sp>
      <p:sp>
        <p:nvSpPr>
          <p:cNvPr id="3" name="CuadroTexto 2">
            <a:extLst>
              <a:ext uri="{FF2B5EF4-FFF2-40B4-BE49-F238E27FC236}">
                <a16:creationId xmlns:a16="http://schemas.microsoft.com/office/drawing/2014/main" id="{6FFB212B-7B67-2589-FFC2-AB25E6B524C3}"/>
              </a:ext>
            </a:extLst>
          </p:cNvPr>
          <p:cNvSpPr txBox="1"/>
          <p:nvPr/>
        </p:nvSpPr>
        <p:spPr>
          <a:xfrm>
            <a:off x="6323013" y="2384864"/>
            <a:ext cx="5641974" cy="969496"/>
          </a:xfrm>
          <a:prstGeom prst="rect">
            <a:avLst/>
          </a:prstGeom>
          <a:solidFill>
            <a:schemeClr val="accent5">
              <a:lumMod val="20000"/>
              <a:lumOff val="80000"/>
            </a:schemeClr>
          </a:solidFill>
        </p:spPr>
        <p:txBody>
          <a:bodyPr wrap="square">
            <a:spAutoFit/>
          </a:bodyPr>
          <a:lstStyle/>
          <a:p>
            <a:pPr algn="ctr"/>
            <a:r>
              <a:rPr lang="es-ES" sz="1900" dirty="0"/>
              <a:t>Dos parámetros definen la línea de ajuste de la solución (Beta, Lambda)</a:t>
            </a:r>
          </a:p>
          <a:p>
            <a:pPr algn="ctr"/>
            <a:endParaRPr lang="es-ES" sz="1900" dirty="0"/>
          </a:p>
        </p:txBody>
      </p:sp>
      <p:sp>
        <p:nvSpPr>
          <p:cNvPr id="6" name="CuadroTexto 5">
            <a:extLst>
              <a:ext uri="{FF2B5EF4-FFF2-40B4-BE49-F238E27FC236}">
                <a16:creationId xmlns:a16="http://schemas.microsoft.com/office/drawing/2014/main" id="{54570B9B-81A0-0892-24D4-FADB90973B48}"/>
              </a:ext>
            </a:extLst>
          </p:cNvPr>
          <p:cNvSpPr txBox="1"/>
          <p:nvPr/>
        </p:nvSpPr>
        <p:spPr>
          <a:xfrm>
            <a:off x="774570" y="5184749"/>
            <a:ext cx="4883083" cy="1261884"/>
          </a:xfrm>
          <a:prstGeom prst="rect">
            <a:avLst/>
          </a:prstGeom>
          <a:noFill/>
        </p:spPr>
        <p:txBody>
          <a:bodyPr wrap="square">
            <a:spAutoFit/>
          </a:bodyPr>
          <a:lstStyle>
            <a:defPPr>
              <a:defRPr lang="es-MX"/>
            </a:defPPr>
            <a:lvl1pPr algn="ctr">
              <a:defRPr sz="2000"/>
            </a:lvl1pPr>
          </a:lstStyle>
          <a:p>
            <a:r>
              <a:rPr lang="en-US" sz="1900" dirty="0"/>
              <a:t>Y-</a:t>
            </a:r>
            <a:r>
              <a:rPr lang="en-US" sz="1900" dirty="0" err="1"/>
              <a:t>intercepta</a:t>
            </a:r>
            <a:r>
              <a:rPr lang="en-US" sz="1900" dirty="0"/>
              <a:t> a </a:t>
            </a:r>
            <a:r>
              <a:rPr lang="en-US" sz="1900" dirty="0" err="1"/>
              <a:t>los</a:t>
            </a:r>
            <a:r>
              <a:rPr lang="en-US" sz="1900" dirty="0"/>
              <a:t> X-</a:t>
            </a:r>
            <a:r>
              <a:rPr lang="en-US" sz="1900" dirty="0" err="1"/>
              <a:t>valores</a:t>
            </a:r>
            <a:r>
              <a:rPr lang="en-US" sz="1900" dirty="0"/>
              <a:t> </a:t>
            </a:r>
          </a:p>
          <a:p>
            <a:r>
              <a:rPr lang="en-US" sz="1900" dirty="0"/>
              <a:t>de 1 </a:t>
            </a:r>
            <a:r>
              <a:rPr lang="en-US" sz="1900" dirty="0">
                <a:solidFill>
                  <a:schemeClr val="accent6">
                    <a:lumMod val="75000"/>
                  </a:schemeClr>
                </a:solidFill>
              </a:rPr>
              <a:t>(C/A Lambda) </a:t>
            </a:r>
            <a:br>
              <a:rPr lang="en-US" sz="1900" dirty="0"/>
            </a:br>
            <a:r>
              <a:rPr lang="es-ES" sz="1900" dirty="0"/>
              <a:t>es la tasa de falla estimada para la primera unidad de tiempo acumulada</a:t>
            </a:r>
            <a:endParaRPr lang="en-US" sz="1900" dirty="0"/>
          </a:p>
        </p:txBody>
      </p:sp>
      <p:sp>
        <p:nvSpPr>
          <p:cNvPr id="7" name="CuadroTexto 6">
            <a:extLst>
              <a:ext uri="{FF2B5EF4-FFF2-40B4-BE49-F238E27FC236}">
                <a16:creationId xmlns:a16="http://schemas.microsoft.com/office/drawing/2014/main" id="{CEF14249-4859-0323-B2D1-27C01A827384}"/>
              </a:ext>
            </a:extLst>
          </p:cNvPr>
          <p:cNvSpPr txBox="1"/>
          <p:nvPr/>
        </p:nvSpPr>
        <p:spPr>
          <a:xfrm>
            <a:off x="7448749" y="5488387"/>
            <a:ext cx="3667024" cy="677108"/>
          </a:xfrm>
          <a:prstGeom prst="rect">
            <a:avLst/>
          </a:prstGeom>
          <a:noFill/>
        </p:spPr>
        <p:txBody>
          <a:bodyPr wrap="square">
            <a:spAutoFit/>
          </a:bodyPr>
          <a:lstStyle/>
          <a:p>
            <a:pPr algn="ctr"/>
            <a:r>
              <a:rPr lang="es-ES" sz="1900" dirty="0" err="1"/>
              <a:t>Fit</a:t>
            </a:r>
            <a:r>
              <a:rPr lang="es-ES" sz="1900" dirty="0"/>
              <a:t>-p% mejor que </a:t>
            </a:r>
            <a:r>
              <a:rPr lang="es-ES" sz="1900" dirty="0" err="1"/>
              <a:t>ó</a:t>
            </a:r>
            <a:r>
              <a:rPr lang="es-ES" sz="1900" dirty="0"/>
              <a:t> igual a 10 indica un ajuste razonable</a:t>
            </a:r>
          </a:p>
        </p:txBody>
      </p:sp>
    </p:spTree>
    <p:extLst>
      <p:ext uri="{BB962C8B-B14F-4D97-AF65-F5344CB8AC3E}">
        <p14:creationId xmlns:p14="http://schemas.microsoft.com/office/powerpoint/2010/main" val="242954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Caso A: Descriptor Conceptual - f</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3553904" y="1439216"/>
            <a:ext cx="8411083" cy="474425"/>
          </a:xfrm>
        </p:spPr>
        <p:txBody>
          <a:bodyPr/>
          <a:lstStyle/>
          <a:p>
            <a:pPr algn="ctr"/>
            <a:r>
              <a:rPr lang="es-CO" sz="2400" b="1" dirty="0"/>
              <a:t>Función de </a:t>
            </a:r>
            <a:r>
              <a:rPr lang="es-CO" sz="2400" b="1" u="sng" dirty="0"/>
              <a:t>Densidad</a:t>
            </a:r>
            <a:r>
              <a:rPr lang="es-CO" sz="2400" b="1" dirty="0"/>
              <a:t> de Falla: %</a:t>
            </a:r>
            <a:endParaRPr lang="es-ES" sz="2400" b="1" dirty="0"/>
          </a:p>
          <a:p>
            <a:pPr algn="ctr"/>
            <a:r>
              <a:rPr lang="es-ES" sz="2400" b="1" dirty="0"/>
              <a:t>f(t): </a:t>
            </a:r>
            <a:r>
              <a:rPr lang="es-ES" sz="2400" dirty="0"/>
              <a:t>Proporción de fallas a través de diferentes edades</a:t>
            </a:r>
            <a:endParaRPr lang="es-MX" sz="2400" dirty="0"/>
          </a:p>
        </p:txBody>
      </p:sp>
      <p:sp>
        <p:nvSpPr>
          <p:cNvPr id="9" name="Rectangle 7">
            <a:extLst>
              <a:ext uri="{FF2B5EF4-FFF2-40B4-BE49-F238E27FC236}">
                <a16:creationId xmlns:a16="http://schemas.microsoft.com/office/drawing/2014/main" id="{BF720793-4469-AA23-A92E-2A3D1500BBB0}"/>
              </a:ext>
            </a:extLst>
          </p:cNvPr>
          <p:cNvSpPr/>
          <p:nvPr/>
        </p:nvSpPr>
        <p:spPr>
          <a:xfrm>
            <a:off x="2180664" y="1325759"/>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21">
            <a:extLst>
              <a:ext uri="{FF2B5EF4-FFF2-40B4-BE49-F238E27FC236}">
                <a16:creationId xmlns:a16="http://schemas.microsoft.com/office/drawing/2014/main" id="{2513CFE1-D5DE-1AF6-0226-9199E69E4338}"/>
              </a:ext>
            </a:extLst>
          </p:cNvPr>
          <p:cNvSpPr/>
          <p:nvPr/>
        </p:nvSpPr>
        <p:spPr>
          <a:xfrm>
            <a:off x="1534722" y="2664639"/>
            <a:ext cx="412173" cy="3249468"/>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38">
            <a:extLst>
              <a:ext uri="{FF2B5EF4-FFF2-40B4-BE49-F238E27FC236}">
                <a16:creationId xmlns:a16="http://schemas.microsoft.com/office/drawing/2014/main" id="{62B868DE-B258-09C4-9F70-EB35ED97FF1A}"/>
              </a:ext>
            </a:extLst>
          </p:cNvPr>
          <p:cNvSpPr/>
          <p:nvPr/>
        </p:nvSpPr>
        <p:spPr>
          <a:xfrm rot="5400000">
            <a:off x="5629836" y="1874217"/>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41">
            <a:extLst>
              <a:ext uri="{FF2B5EF4-FFF2-40B4-BE49-F238E27FC236}">
                <a16:creationId xmlns:a16="http://schemas.microsoft.com/office/drawing/2014/main" id="{4C4EFB3C-C28B-6C4C-5DBB-2F438284097F}"/>
              </a:ext>
            </a:extLst>
          </p:cNvPr>
          <p:cNvCxnSpPr>
            <a:cxnSpLocks/>
          </p:cNvCxnSpPr>
          <p:nvPr/>
        </p:nvCxnSpPr>
        <p:spPr>
          <a:xfrm>
            <a:off x="1834326" y="3407888"/>
            <a:ext cx="1583964"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8D73D83E-1667-16F3-5498-7E47C53A6F8F}"/>
              </a:ext>
            </a:extLst>
          </p:cNvPr>
          <p:cNvCxnSpPr>
            <a:cxnSpLocks/>
          </p:cNvCxnSpPr>
          <p:nvPr/>
        </p:nvCxnSpPr>
        <p:spPr>
          <a:xfrm>
            <a:off x="1834326" y="3912040"/>
            <a:ext cx="26245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207CAB45-E576-897D-8B3A-C4B3DE9B3F88}"/>
              </a:ext>
            </a:extLst>
          </p:cNvPr>
          <p:cNvCxnSpPr>
            <a:cxnSpLocks/>
          </p:cNvCxnSpPr>
          <p:nvPr/>
        </p:nvCxnSpPr>
        <p:spPr>
          <a:xfrm>
            <a:off x="1834326" y="4164116"/>
            <a:ext cx="2129053"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213EFDA3-4393-F1A6-36A7-DCE64952CFDB}"/>
              </a:ext>
            </a:extLst>
          </p:cNvPr>
          <p:cNvCxnSpPr>
            <a:cxnSpLocks/>
          </p:cNvCxnSpPr>
          <p:nvPr/>
        </p:nvCxnSpPr>
        <p:spPr>
          <a:xfrm>
            <a:off x="1834326" y="4668268"/>
            <a:ext cx="3220479"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48">
            <a:extLst>
              <a:ext uri="{FF2B5EF4-FFF2-40B4-BE49-F238E27FC236}">
                <a16:creationId xmlns:a16="http://schemas.microsoft.com/office/drawing/2014/main" id="{E3B33576-7580-7162-B93E-BA0369AE868A}"/>
              </a:ext>
            </a:extLst>
          </p:cNvPr>
          <p:cNvCxnSpPr>
            <a:cxnSpLocks/>
          </p:cNvCxnSpPr>
          <p:nvPr/>
        </p:nvCxnSpPr>
        <p:spPr>
          <a:xfrm>
            <a:off x="1834326" y="3659964"/>
            <a:ext cx="43877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50">
            <a:extLst>
              <a:ext uri="{FF2B5EF4-FFF2-40B4-BE49-F238E27FC236}">
                <a16:creationId xmlns:a16="http://schemas.microsoft.com/office/drawing/2014/main" id="{50E33914-9C7B-7C6A-A7E7-767F2DA4BEB9}"/>
              </a:ext>
            </a:extLst>
          </p:cNvPr>
          <p:cNvCxnSpPr>
            <a:cxnSpLocks/>
          </p:cNvCxnSpPr>
          <p:nvPr/>
        </p:nvCxnSpPr>
        <p:spPr>
          <a:xfrm>
            <a:off x="1834326" y="4416192"/>
            <a:ext cx="3511425"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7A84792A-B1FE-3C90-22BE-C356AECBF831}"/>
              </a:ext>
            </a:extLst>
          </p:cNvPr>
          <p:cNvCxnSpPr>
            <a:cxnSpLocks/>
          </p:cNvCxnSpPr>
          <p:nvPr/>
        </p:nvCxnSpPr>
        <p:spPr>
          <a:xfrm>
            <a:off x="1834326" y="4920344"/>
            <a:ext cx="4037716"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5" name="Straight Connector 54">
            <a:extLst>
              <a:ext uri="{FF2B5EF4-FFF2-40B4-BE49-F238E27FC236}">
                <a16:creationId xmlns:a16="http://schemas.microsoft.com/office/drawing/2014/main" id="{5962BAE2-E6AF-7E66-0823-27726B6D43E5}"/>
              </a:ext>
            </a:extLst>
          </p:cNvPr>
          <p:cNvCxnSpPr>
            <a:cxnSpLocks/>
          </p:cNvCxnSpPr>
          <p:nvPr/>
        </p:nvCxnSpPr>
        <p:spPr>
          <a:xfrm>
            <a:off x="1834326" y="5172420"/>
            <a:ext cx="3258398"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0217B697-7FE6-0DF4-32A7-E52AA35D8D25}"/>
              </a:ext>
            </a:extLst>
          </p:cNvPr>
          <p:cNvCxnSpPr>
            <a:cxnSpLocks/>
          </p:cNvCxnSpPr>
          <p:nvPr/>
        </p:nvCxnSpPr>
        <p:spPr>
          <a:xfrm>
            <a:off x="1834326" y="5424496"/>
            <a:ext cx="49001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8" name="Straight Connector 57">
            <a:extLst>
              <a:ext uri="{FF2B5EF4-FFF2-40B4-BE49-F238E27FC236}">
                <a16:creationId xmlns:a16="http://schemas.microsoft.com/office/drawing/2014/main" id="{12E7A95E-59D7-4AC8-0E2A-676818C79DB8}"/>
              </a:ext>
            </a:extLst>
          </p:cNvPr>
          <p:cNvCxnSpPr>
            <a:cxnSpLocks/>
          </p:cNvCxnSpPr>
          <p:nvPr/>
        </p:nvCxnSpPr>
        <p:spPr>
          <a:xfrm>
            <a:off x="1834326" y="5676570"/>
            <a:ext cx="6500362" cy="0"/>
          </a:xfrm>
          <a:prstGeom prst="line">
            <a:avLst/>
          </a:prstGeom>
          <a:ln w="57150">
            <a:solidFill>
              <a:srgbClr val="92D05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6">
            <a:extLst>
              <a:ext uri="{FF2B5EF4-FFF2-40B4-BE49-F238E27FC236}">
                <a16:creationId xmlns:a16="http://schemas.microsoft.com/office/drawing/2014/main" id="{B3A90A7D-94D4-6EF6-EF64-E1F07A9101E6}"/>
              </a:ext>
            </a:extLst>
          </p:cNvPr>
          <p:cNvCxnSpPr/>
          <p:nvPr/>
        </p:nvCxnSpPr>
        <p:spPr>
          <a:xfrm>
            <a:off x="3305595" y="2763649"/>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9">
            <a:extLst>
              <a:ext uri="{FF2B5EF4-FFF2-40B4-BE49-F238E27FC236}">
                <a16:creationId xmlns:a16="http://schemas.microsoft.com/office/drawing/2014/main" id="{41695A30-5852-5439-5803-A3C8D8C45507}"/>
              </a:ext>
            </a:extLst>
          </p:cNvPr>
          <p:cNvCxnSpPr/>
          <p:nvPr/>
        </p:nvCxnSpPr>
        <p:spPr>
          <a:xfrm>
            <a:off x="8456022" y="2745949"/>
            <a:ext cx="0" cy="367838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ctangle 18">
            <a:extLst>
              <a:ext uri="{FF2B5EF4-FFF2-40B4-BE49-F238E27FC236}">
                <a16:creationId xmlns:a16="http://schemas.microsoft.com/office/drawing/2014/main" id="{10656E66-A85F-95A0-8547-DD49083E8E7C}"/>
              </a:ext>
            </a:extLst>
          </p:cNvPr>
          <p:cNvSpPr/>
          <p:nvPr/>
        </p:nvSpPr>
        <p:spPr>
          <a:xfrm>
            <a:off x="2180664" y="1781641"/>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0">
            <a:extLst>
              <a:ext uri="{FF2B5EF4-FFF2-40B4-BE49-F238E27FC236}">
                <a16:creationId xmlns:a16="http://schemas.microsoft.com/office/drawing/2014/main" id="{E86E8495-8AF7-3F21-EF5C-E3DD6C82A036}"/>
              </a:ext>
            </a:extLst>
          </p:cNvPr>
          <p:cNvSpPr/>
          <p:nvPr/>
        </p:nvSpPr>
        <p:spPr>
          <a:xfrm>
            <a:off x="2180664" y="2227653"/>
            <a:ext cx="493764" cy="407614"/>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7AA65C2C-CB15-78E3-BA06-39F4048C2FDF}"/>
              </a:ext>
            </a:extLst>
          </p:cNvPr>
          <p:cNvSpPr txBox="1"/>
          <p:nvPr/>
        </p:nvSpPr>
        <p:spPr>
          <a:xfrm>
            <a:off x="8456022" y="5966531"/>
            <a:ext cx="1261884" cy="646331"/>
          </a:xfrm>
          <a:prstGeom prst="rect">
            <a:avLst/>
          </a:prstGeom>
          <a:noFill/>
        </p:spPr>
        <p:txBody>
          <a:bodyPr wrap="none" rtlCol="0">
            <a:spAutoFit/>
          </a:bodyPr>
          <a:lstStyle/>
          <a:p>
            <a:r>
              <a:rPr lang="es-CO" sz="3600" dirty="0">
                <a:solidFill>
                  <a:schemeClr val="accent6"/>
                </a:solidFill>
              </a:rPr>
              <a:t>Edad</a:t>
            </a:r>
            <a:endParaRPr lang="es-419" sz="3600" dirty="0">
              <a:solidFill>
                <a:schemeClr val="accent6"/>
              </a:solidFill>
            </a:endParaRPr>
          </a:p>
        </p:txBody>
      </p:sp>
      <p:sp>
        <p:nvSpPr>
          <p:cNvPr id="5" name="CuadroTexto 4">
            <a:extLst>
              <a:ext uri="{FF2B5EF4-FFF2-40B4-BE49-F238E27FC236}">
                <a16:creationId xmlns:a16="http://schemas.microsoft.com/office/drawing/2014/main" id="{91E1C299-DC79-156D-E8E7-A47AB1546225}"/>
              </a:ext>
            </a:extLst>
          </p:cNvPr>
          <p:cNvSpPr txBox="1"/>
          <p:nvPr/>
        </p:nvSpPr>
        <p:spPr>
          <a:xfrm>
            <a:off x="957813" y="3068726"/>
            <a:ext cx="774571" cy="369332"/>
          </a:xfrm>
          <a:prstGeom prst="rect">
            <a:avLst/>
          </a:prstGeom>
          <a:noFill/>
        </p:spPr>
        <p:txBody>
          <a:bodyPr wrap="none" rtlCol="0">
            <a:spAutoFit/>
          </a:bodyPr>
          <a:lstStyle/>
          <a:p>
            <a:r>
              <a:rPr lang="es-CO" dirty="0"/>
              <a:t>100%</a:t>
            </a:r>
            <a:endParaRPr lang="es-419" dirty="0"/>
          </a:p>
        </p:txBody>
      </p:sp>
      <p:sp>
        <p:nvSpPr>
          <p:cNvPr id="6" name="CuadroTexto 5">
            <a:extLst>
              <a:ext uri="{FF2B5EF4-FFF2-40B4-BE49-F238E27FC236}">
                <a16:creationId xmlns:a16="http://schemas.microsoft.com/office/drawing/2014/main" id="{AEE6158E-24FF-12BC-2210-88FD57C88BD1}"/>
              </a:ext>
            </a:extLst>
          </p:cNvPr>
          <p:cNvSpPr txBox="1"/>
          <p:nvPr/>
        </p:nvSpPr>
        <p:spPr>
          <a:xfrm>
            <a:off x="1086052" y="5649924"/>
            <a:ext cx="518091" cy="369332"/>
          </a:xfrm>
          <a:prstGeom prst="rect">
            <a:avLst/>
          </a:prstGeom>
          <a:noFill/>
        </p:spPr>
        <p:txBody>
          <a:bodyPr wrap="none" rtlCol="0">
            <a:spAutoFit/>
          </a:bodyPr>
          <a:lstStyle/>
          <a:p>
            <a:r>
              <a:rPr lang="es-CO" dirty="0"/>
              <a:t>0%</a:t>
            </a:r>
            <a:endParaRPr lang="es-419" dirty="0"/>
          </a:p>
        </p:txBody>
      </p:sp>
      <p:sp>
        <p:nvSpPr>
          <p:cNvPr id="7" name="Freeform 5">
            <a:extLst>
              <a:ext uri="{FF2B5EF4-FFF2-40B4-BE49-F238E27FC236}">
                <a16:creationId xmlns:a16="http://schemas.microsoft.com/office/drawing/2014/main" id="{7DD4C3D3-1F10-3065-10CF-445172296967}"/>
              </a:ext>
            </a:extLst>
          </p:cNvPr>
          <p:cNvSpPr/>
          <p:nvPr/>
        </p:nvSpPr>
        <p:spPr>
          <a:xfrm>
            <a:off x="1834326" y="4700280"/>
            <a:ext cx="7824355" cy="1117628"/>
          </a:xfrm>
          <a:custGeom>
            <a:avLst/>
            <a:gdLst>
              <a:gd name="connsiteX0" fmla="*/ 0 w 7824355"/>
              <a:gd name="connsiteY0" fmla="*/ 2212863 h 2233645"/>
              <a:gd name="connsiteX1" fmla="*/ 1122218 w 7824355"/>
              <a:gd name="connsiteY1" fmla="*/ 2160909 h 2233645"/>
              <a:gd name="connsiteX2" fmla="*/ 1527464 w 7824355"/>
              <a:gd name="connsiteY2" fmla="*/ 1963482 h 2233645"/>
              <a:gd name="connsiteX3" fmla="*/ 1859973 w 7824355"/>
              <a:gd name="connsiteY3" fmla="*/ 1412763 h 2233645"/>
              <a:gd name="connsiteX4" fmla="*/ 2171700 w 7824355"/>
              <a:gd name="connsiteY4" fmla="*/ 747745 h 2233645"/>
              <a:gd name="connsiteX5" fmla="*/ 2618509 w 7824355"/>
              <a:gd name="connsiteY5" fmla="*/ 72336 h 2233645"/>
              <a:gd name="connsiteX6" fmla="*/ 3158836 w 7824355"/>
              <a:gd name="connsiteY6" fmla="*/ 113900 h 2233645"/>
              <a:gd name="connsiteX7" fmla="*/ 3792682 w 7824355"/>
              <a:gd name="connsiteY7" fmla="*/ 914000 h 2233645"/>
              <a:gd name="connsiteX8" fmla="*/ 4239491 w 7824355"/>
              <a:gd name="connsiteY8" fmla="*/ 1527063 h 2233645"/>
              <a:gd name="connsiteX9" fmla="*/ 5257800 w 7824355"/>
              <a:gd name="connsiteY9" fmla="*/ 1963482 h 2233645"/>
              <a:gd name="connsiteX10" fmla="*/ 6535882 w 7824355"/>
              <a:gd name="connsiteY10" fmla="*/ 2171300 h 2233645"/>
              <a:gd name="connsiteX11" fmla="*/ 7824355 w 7824355"/>
              <a:gd name="connsiteY11" fmla="*/ 2233645 h 223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4355" h="2233645">
                <a:moveTo>
                  <a:pt x="0" y="2212863"/>
                </a:moveTo>
                <a:cubicBezTo>
                  <a:pt x="433820" y="2207667"/>
                  <a:pt x="867641" y="2202472"/>
                  <a:pt x="1122218" y="2160909"/>
                </a:cubicBezTo>
                <a:cubicBezTo>
                  <a:pt x="1376795" y="2119345"/>
                  <a:pt x="1404505" y="2088173"/>
                  <a:pt x="1527464" y="1963482"/>
                </a:cubicBezTo>
                <a:cubicBezTo>
                  <a:pt x="1650423" y="1838791"/>
                  <a:pt x="1752600" y="1615386"/>
                  <a:pt x="1859973" y="1412763"/>
                </a:cubicBezTo>
                <a:cubicBezTo>
                  <a:pt x="1967346" y="1210140"/>
                  <a:pt x="2045277" y="971149"/>
                  <a:pt x="2171700" y="747745"/>
                </a:cubicBezTo>
                <a:cubicBezTo>
                  <a:pt x="2298123" y="524340"/>
                  <a:pt x="2453986" y="177977"/>
                  <a:pt x="2618509" y="72336"/>
                </a:cubicBezTo>
                <a:cubicBezTo>
                  <a:pt x="2783032" y="-33305"/>
                  <a:pt x="2963140" y="-26377"/>
                  <a:pt x="3158836" y="113900"/>
                </a:cubicBezTo>
                <a:cubicBezTo>
                  <a:pt x="3354532" y="254177"/>
                  <a:pt x="3612573" y="678473"/>
                  <a:pt x="3792682" y="914000"/>
                </a:cubicBezTo>
                <a:cubicBezTo>
                  <a:pt x="3972791" y="1149527"/>
                  <a:pt x="3995305" y="1352149"/>
                  <a:pt x="4239491" y="1527063"/>
                </a:cubicBezTo>
                <a:cubicBezTo>
                  <a:pt x="4483677" y="1701977"/>
                  <a:pt x="4875068" y="1856109"/>
                  <a:pt x="5257800" y="1963482"/>
                </a:cubicBezTo>
                <a:cubicBezTo>
                  <a:pt x="5640532" y="2070855"/>
                  <a:pt x="6108123" y="2126273"/>
                  <a:pt x="6535882" y="2171300"/>
                </a:cubicBezTo>
                <a:cubicBezTo>
                  <a:pt x="6963641" y="2216327"/>
                  <a:pt x="7393998" y="2224986"/>
                  <a:pt x="7824355" y="2233645"/>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Tree>
    <p:extLst>
      <p:ext uri="{BB962C8B-B14F-4D97-AF65-F5344CB8AC3E}">
        <p14:creationId xmlns:p14="http://schemas.microsoft.com/office/powerpoint/2010/main" val="21148329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2DDC9611-FC99-906A-30CC-47B817A86979}"/>
                  </a:ext>
                </a:extLst>
              </p:cNvPr>
              <p:cNvSpPr txBox="1"/>
              <p:nvPr/>
            </p:nvSpPr>
            <p:spPr>
              <a:xfrm>
                <a:off x="3839438" y="4731465"/>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0" i="0" smtClean="0">
                          <a:solidFill>
                            <a:schemeClr val="bg1"/>
                          </a:solidFill>
                          <a:latin typeface="Cambria Math" panose="02040503050406030204" pitchFamily="18" charset="0"/>
                        </a:rPr>
                        <m:t>=</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r>
                        <a:rPr lang="es-CO" sz="1800" i="1">
                          <a:solidFill>
                            <a:schemeClr val="bg1"/>
                          </a:solidFill>
                          <a:latin typeface="Cambria Math" panose="02040503050406030204" pitchFamily="18" charset="0"/>
                        </a:rPr>
                        <m:t>(</m:t>
                      </m:r>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r>
                        <a:rPr lang="es-CO" sz="1800" i="1">
                          <a:solidFill>
                            <a:schemeClr val="bg1"/>
                          </a:solidFill>
                          <a:latin typeface="Cambria Math" panose="02040503050406030204" pitchFamily="18" charset="0"/>
                        </a:rPr>
                        <m:t>)</m:t>
                      </m:r>
                    </m:oMath>
                  </m:oMathPara>
                </a14:m>
                <a:endParaRPr lang="es-419" dirty="0">
                  <a:solidFill>
                    <a:schemeClr val="bg1"/>
                  </a:solidFill>
                </a:endParaRPr>
              </a:p>
            </p:txBody>
          </p:sp>
        </mc:Choice>
        <mc:Fallback xmlns="">
          <p:sp>
            <p:nvSpPr>
              <p:cNvPr id="12" name="CuadroTexto 11">
                <a:extLst>
                  <a:ext uri="{FF2B5EF4-FFF2-40B4-BE49-F238E27FC236}">
                    <a16:creationId xmlns:a16="http://schemas.microsoft.com/office/drawing/2014/main" id="{2DDC9611-FC99-906A-30CC-47B817A86979}"/>
                  </a:ext>
                </a:extLst>
              </p:cNvPr>
              <p:cNvSpPr txBox="1">
                <a:spLocks noRot="1" noChangeAspect="1" noMove="1" noResize="1" noEditPoints="1" noAdjustHandles="1" noChangeArrowheads="1" noChangeShapeType="1" noTextEdit="1"/>
              </p:cNvSpPr>
              <p:nvPr/>
            </p:nvSpPr>
            <p:spPr>
              <a:xfrm>
                <a:off x="3839438" y="4731465"/>
                <a:ext cx="6094428" cy="369332"/>
              </a:xfrm>
              <a:prstGeom prst="rect">
                <a:avLst/>
              </a:prstGeom>
              <a:blipFill>
                <a:blip r:embed="rId2"/>
                <a:stretch>
                  <a:fillRect b="-14754"/>
                </a:stretch>
              </a:blipFill>
            </p:spPr>
            <p:txBody>
              <a:bodyPr/>
              <a:lstStyle/>
              <a:p>
                <a:r>
                  <a:rPr lang="es-419">
                    <a:noFill/>
                  </a:rPr>
                  <a:t> </a:t>
                </a:r>
              </a:p>
            </p:txBody>
          </p:sp>
        </mc:Fallback>
      </mc:AlternateContent>
      <p:sp>
        <p:nvSpPr>
          <p:cNvPr id="10" name="Subtítulo 2">
            <a:extLst>
              <a:ext uri="{FF2B5EF4-FFF2-40B4-BE49-F238E27FC236}">
                <a16:creationId xmlns:a16="http://schemas.microsoft.com/office/drawing/2014/main" id="{05712829-375C-49C4-7DDB-8486EF3BA302}"/>
              </a:ext>
            </a:extLst>
          </p:cNvPr>
          <p:cNvSpPr txBox="1">
            <a:spLocks/>
          </p:cNvSpPr>
          <p:nvPr/>
        </p:nvSpPr>
        <p:spPr>
          <a:xfrm>
            <a:off x="9163778" y="838986"/>
            <a:ext cx="2689200" cy="5288437"/>
          </a:xfrm>
          <a:prstGeom prst="rect">
            <a:avLst/>
          </a:prstGeom>
          <a:solidFill>
            <a:srgbClr val="B1B1B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 sz="200" b="1" dirty="0">
              <a:solidFill>
                <a:schemeClr val="bg1"/>
              </a:solidFill>
            </a:endParaRPr>
          </a:p>
          <a:p>
            <a:pPr algn="ctr"/>
            <a:endParaRPr lang="es-ES" sz="1100" b="1" dirty="0">
              <a:solidFill>
                <a:schemeClr val="bg1"/>
              </a:solidFill>
            </a:endParaRPr>
          </a:p>
          <a:p>
            <a:pPr algn="ctr"/>
            <a:endParaRPr lang="es-ES" sz="1100" b="1" dirty="0">
              <a:solidFill>
                <a:schemeClr val="bg1"/>
              </a:solidFill>
            </a:endParaRPr>
          </a:p>
          <a:p>
            <a:pPr algn="ctr"/>
            <a:endParaRPr lang="es-ES" sz="800" b="1" dirty="0">
              <a:solidFill>
                <a:schemeClr val="bg1"/>
              </a:solidFill>
            </a:endParaRPr>
          </a:p>
          <a:p>
            <a:pPr algn="ctr"/>
            <a:endParaRPr lang="es-ES" b="1" dirty="0">
              <a:solidFill>
                <a:schemeClr val="bg1"/>
              </a:solidFill>
            </a:endParaRPr>
          </a:p>
          <a:p>
            <a:pPr algn="ctr"/>
            <a:endParaRPr lang="es-ES" b="1" dirty="0">
              <a:solidFill>
                <a:schemeClr val="bg1"/>
              </a:solidFill>
            </a:endParaRPr>
          </a:p>
          <a:p>
            <a:pPr algn="ctr"/>
            <a:r>
              <a:rPr lang="es-ES" b="1" dirty="0">
                <a:solidFill>
                  <a:schemeClr val="bg1"/>
                </a:solidFill>
              </a:rPr>
              <a:t>Matriz de Reclamos de Garantía</a:t>
            </a:r>
            <a:endParaRPr lang="fr-FR" b="1" dirty="0">
              <a:solidFill>
                <a:schemeClr val="bg1"/>
              </a:solidFill>
            </a:endParaRPr>
          </a:p>
        </p:txBody>
      </p:sp>
      <p:graphicFrame>
        <p:nvGraphicFramePr>
          <p:cNvPr id="3" name="Table 6">
            <a:extLst>
              <a:ext uri="{FF2B5EF4-FFF2-40B4-BE49-F238E27FC236}">
                <a16:creationId xmlns:a16="http://schemas.microsoft.com/office/drawing/2014/main" id="{51599052-8FB2-AA86-9582-919F70F68A0A}"/>
              </a:ext>
            </a:extLst>
          </p:cNvPr>
          <p:cNvGraphicFramePr>
            <a:graphicFrameLocks noGrp="1"/>
          </p:cNvGraphicFramePr>
          <p:nvPr>
            <p:extLst>
              <p:ext uri="{D42A27DB-BD31-4B8C-83A1-F6EECF244321}">
                <p14:modId xmlns:p14="http://schemas.microsoft.com/office/powerpoint/2010/main" val="3954707063"/>
              </p:ext>
            </p:extLst>
          </p:nvPr>
        </p:nvGraphicFramePr>
        <p:xfrm>
          <a:off x="575360" y="1889271"/>
          <a:ext cx="8362163" cy="3728388"/>
        </p:xfrm>
        <a:graphic>
          <a:graphicData uri="http://schemas.openxmlformats.org/drawingml/2006/table">
            <a:tbl>
              <a:tblPr firstRow="1" firstCol="1">
                <a:tableStyleId>{7E9639D4-E3E2-4D34-9284-5A2195B3D0D7}</a:tableStyleId>
              </a:tblPr>
              <a:tblGrid>
                <a:gridCol w="1265823">
                  <a:extLst>
                    <a:ext uri="{9D8B030D-6E8A-4147-A177-3AD203B41FA5}">
                      <a16:colId xmlns:a16="http://schemas.microsoft.com/office/drawing/2014/main" val="2717944944"/>
                    </a:ext>
                  </a:extLst>
                </a:gridCol>
                <a:gridCol w="1265823">
                  <a:extLst>
                    <a:ext uri="{9D8B030D-6E8A-4147-A177-3AD203B41FA5}">
                      <a16:colId xmlns:a16="http://schemas.microsoft.com/office/drawing/2014/main" val="2162234324"/>
                    </a:ext>
                  </a:extLst>
                </a:gridCol>
                <a:gridCol w="843882">
                  <a:extLst>
                    <a:ext uri="{9D8B030D-6E8A-4147-A177-3AD203B41FA5}">
                      <a16:colId xmlns:a16="http://schemas.microsoft.com/office/drawing/2014/main" val="3467205628"/>
                    </a:ext>
                  </a:extLst>
                </a:gridCol>
                <a:gridCol w="843882">
                  <a:extLst>
                    <a:ext uri="{9D8B030D-6E8A-4147-A177-3AD203B41FA5}">
                      <a16:colId xmlns:a16="http://schemas.microsoft.com/office/drawing/2014/main" val="898544430"/>
                    </a:ext>
                  </a:extLst>
                </a:gridCol>
                <a:gridCol w="843882">
                  <a:extLst>
                    <a:ext uri="{9D8B030D-6E8A-4147-A177-3AD203B41FA5}">
                      <a16:colId xmlns:a16="http://schemas.microsoft.com/office/drawing/2014/main" val="3065889594"/>
                    </a:ext>
                  </a:extLst>
                </a:gridCol>
                <a:gridCol w="843882">
                  <a:extLst>
                    <a:ext uri="{9D8B030D-6E8A-4147-A177-3AD203B41FA5}">
                      <a16:colId xmlns:a16="http://schemas.microsoft.com/office/drawing/2014/main" val="4289301590"/>
                    </a:ext>
                  </a:extLst>
                </a:gridCol>
                <a:gridCol w="843882">
                  <a:extLst>
                    <a:ext uri="{9D8B030D-6E8A-4147-A177-3AD203B41FA5}">
                      <a16:colId xmlns:a16="http://schemas.microsoft.com/office/drawing/2014/main" val="163415573"/>
                    </a:ext>
                  </a:extLst>
                </a:gridCol>
                <a:gridCol w="1611107">
                  <a:extLst>
                    <a:ext uri="{9D8B030D-6E8A-4147-A177-3AD203B41FA5}">
                      <a16:colId xmlns:a16="http://schemas.microsoft.com/office/drawing/2014/main" val="3387739413"/>
                    </a:ext>
                  </a:extLst>
                </a:gridCol>
              </a:tblGrid>
              <a:tr h="745677">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Service</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Month 1</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2</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3</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4</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5</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6</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Suspended</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720396091"/>
                  </a:ext>
                </a:extLst>
              </a:tr>
              <a:tr h="745677">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Ages</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1000</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1000</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1000</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1000</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1000</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1000</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 </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4683112"/>
                  </a:ext>
                </a:extLst>
              </a:tr>
              <a:tr h="372839">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Month 1</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1</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0</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0</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3</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1</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4</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996</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45596555"/>
                  </a:ext>
                </a:extLst>
              </a:tr>
              <a:tr h="372839">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2</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4</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1</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1</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3</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1</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 </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998</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82328600"/>
                  </a:ext>
                </a:extLst>
              </a:tr>
              <a:tr h="372839">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3</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2</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0</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1</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1</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 </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 </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993</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23988939"/>
                  </a:ext>
                </a:extLst>
              </a:tr>
              <a:tr h="372839">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4</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1</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1</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2</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 </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 </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 </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996</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21972664"/>
                  </a:ext>
                </a:extLst>
              </a:tr>
              <a:tr h="372839">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5</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1</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4</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 </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 </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 </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 </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994</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5220988"/>
                  </a:ext>
                </a:extLst>
              </a:tr>
              <a:tr h="372839">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6</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0</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 </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 </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 </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a:effectLst/>
                        </a:rPr>
                        <a:t> </a:t>
                      </a:r>
                      <a:endParaRPr lang="en-US" sz="160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 </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100"/>
                        </a:spcBef>
                        <a:spcAft>
                          <a:spcPts val="100"/>
                        </a:spcAft>
                        <a:tabLst>
                          <a:tab pos="347345" algn="l"/>
                          <a:tab pos="575945" algn="l"/>
                          <a:tab pos="804545" algn="l"/>
                          <a:tab pos="2926080" algn="ctr"/>
                          <a:tab pos="6108065" algn="r"/>
                        </a:tabLst>
                      </a:pPr>
                      <a:r>
                        <a:rPr lang="en-US" sz="2000" dirty="0">
                          <a:effectLst/>
                        </a:rPr>
                        <a:t>991</a:t>
                      </a:r>
                      <a:endParaRPr lang="en-US" sz="1600" dirty="0">
                        <a:effectLst/>
                        <a:latin typeface="Times New Roman" panose="02020603050405020304" pitchFamily="18" charset="0"/>
                        <a:ea typeface="Times New Roman" panose="02020603050405020304" pitchFamily="18" charset="0"/>
                      </a:endParaRPr>
                    </a:p>
                  </a:txBody>
                  <a:tcPr marL="76200" marR="76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8872678"/>
                  </a:ext>
                </a:extLst>
              </a:tr>
            </a:tbl>
          </a:graphicData>
        </a:graphic>
      </p:graphicFrame>
      <p:sp>
        <p:nvSpPr>
          <p:cNvPr id="4" name="Rectangle 1">
            <a:extLst>
              <a:ext uri="{FF2B5EF4-FFF2-40B4-BE49-F238E27FC236}">
                <a16:creationId xmlns:a16="http://schemas.microsoft.com/office/drawing/2014/main" id="{067DBDB0-C4CE-6FFC-68F5-AA180A19434C}"/>
              </a:ext>
            </a:extLst>
          </p:cNvPr>
          <p:cNvSpPr>
            <a:spLocks noChangeArrowheads="1"/>
          </p:cNvSpPr>
          <p:nvPr/>
        </p:nvSpPr>
        <p:spPr>
          <a:xfrm>
            <a:off x="452439" y="1032451"/>
            <a:ext cx="85982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eaLnBrk="0" fontAlgn="base" hangingPunct="0">
              <a:spcBef>
                <a:spcPct val="0"/>
              </a:spcBef>
              <a:spcAft>
                <a:spcPct val="0"/>
              </a:spcAft>
              <a:tabLst>
                <a:tab pos="347663" algn="l"/>
                <a:tab pos="576263" algn="l"/>
                <a:tab pos="804863" algn="l"/>
                <a:tab pos="2925763" algn="ctr"/>
                <a:tab pos="6108700" algn="r"/>
              </a:tabLst>
              <a:defRPr>
                <a:solidFill>
                  <a:schemeClr val="tx1"/>
                </a:solidFill>
                <a:latin typeface="Arial" panose="020B0604020202020204" pitchFamily="34" charset="0"/>
              </a:defRPr>
            </a:lvl1pPr>
            <a:lvl2pPr eaLnBrk="0" fontAlgn="base" hangingPunct="0">
              <a:spcBef>
                <a:spcPct val="0"/>
              </a:spcBef>
              <a:spcAft>
                <a:spcPct val="0"/>
              </a:spcAft>
              <a:tabLst>
                <a:tab pos="347663" algn="l"/>
                <a:tab pos="576263" algn="l"/>
                <a:tab pos="804863" algn="l"/>
                <a:tab pos="2925763" algn="ctr"/>
                <a:tab pos="6108700" algn="r"/>
              </a:tabLst>
              <a:defRPr>
                <a:solidFill>
                  <a:schemeClr val="tx1"/>
                </a:solidFill>
                <a:latin typeface="Arial" panose="020B0604020202020204" pitchFamily="34" charset="0"/>
              </a:defRPr>
            </a:lvl2pPr>
            <a:lvl3pPr eaLnBrk="0" fontAlgn="base" hangingPunct="0">
              <a:spcBef>
                <a:spcPct val="0"/>
              </a:spcBef>
              <a:spcAft>
                <a:spcPct val="0"/>
              </a:spcAft>
              <a:tabLst>
                <a:tab pos="347663" algn="l"/>
                <a:tab pos="576263" algn="l"/>
                <a:tab pos="804863" algn="l"/>
                <a:tab pos="2925763" algn="ctr"/>
                <a:tab pos="6108700" algn="r"/>
              </a:tabLst>
              <a:defRPr>
                <a:solidFill>
                  <a:schemeClr val="tx1"/>
                </a:solidFill>
                <a:latin typeface="Arial" panose="020B0604020202020204" pitchFamily="34" charset="0"/>
              </a:defRPr>
            </a:lvl3pPr>
            <a:lvl4pPr eaLnBrk="0" fontAlgn="base" hangingPunct="0">
              <a:spcBef>
                <a:spcPct val="0"/>
              </a:spcBef>
              <a:spcAft>
                <a:spcPct val="0"/>
              </a:spcAft>
              <a:tabLst>
                <a:tab pos="347663" algn="l"/>
                <a:tab pos="576263" algn="l"/>
                <a:tab pos="804863" algn="l"/>
                <a:tab pos="2925763" algn="ctr"/>
                <a:tab pos="6108700" algn="r"/>
              </a:tabLst>
              <a:defRPr>
                <a:solidFill>
                  <a:schemeClr val="tx1"/>
                </a:solidFill>
                <a:latin typeface="Arial" panose="020B0604020202020204" pitchFamily="34" charset="0"/>
              </a:defRPr>
            </a:lvl4pPr>
            <a:lvl5pPr eaLnBrk="0" fontAlgn="base" hangingPunct="0">
              <a:spcBef>
                <a:spcPct val="0"/>
              </a:spcBef>
              <a:spcAft>
                <a:spcPct val="0"/>
              </a:spcAft>
              <a:tabLst>
                <a:tab pos="347663" algn="l"/>
                <a:tab pos="576263" algn="l"/>
                <a:tab pos="804863" algn="l"/>
                <a:tab pos="2925763" algn="ctr"/>
                <a:tab pos="6108700" algn="r"/>
              </a:tabLst>
              <a:defRPr>
                <a:solidFill>
                  <a:schemeClr val="tx1"/>
                </a:solidFill>
                <a:latin typeface="Arial" panose="020B0604020202020204" pitchFamily="34" charset="0"/>
              </a:defRPr>
            </a:lvl5pPr>
            <a:lvl6pPr eaLnBrk="0" fontAlgn="base" hangingPunct="0">
              <a:spcBef>
                <a:spcPct val="0"/>
              </a:spcBef>
              <a:spcAft>
                <a:spcPct val="0"/>
              </a:spcAft>
              <a:tabLst>
                <a:tab pos="347663" algn="l"/>
                <a:tab pos="576263" algn="l"/>
                <a:tab pos="804863" algn="l"/>
                <a:tab pos="2925763" algn="ctr"/>
                <a:tab pos="6108700" algn="r"/>
              </a:tabLst>
              <a:defRPr>
                <a:solidFill>
                  <a:schemeClr val="tx1"/>
                </a:solidFill>
                <a:latin typeface="Arial" panose="020B0604020202020204" pitchFamily="34" charset="0"/>
              </a:defRPr>
            </a:lvl6pPr>
            <a:lvl7pPr eaLnBrk="0" fontAlgn="base" hangingPunct="0">
              <a:spcBef>
                <a:spcPct val="0"/>
              </a:spcBef>
              <a:spcAft>
                <a:spcPct val="0"/>
              </a:spcAft>
              <a:tabLst>
                <a:tab pos="347663" algn="l"/>
                <a:tab pos="576263" algn="l"/>
                <a:tab pos="804863" algn="l"/>
                <a:tab pos="2925763" algn="ctr"/>
                <a:tab pos="6108700" algn="r"/>
              </a:tabLst>
              <a:defRPr>
                <a:solidFill>
                  <a:schemeClr val="tx1"/>
                </a:solidFill>
                <a:latin typeface="Arial" panose="020B0604020202020204" pitchFamily="34" charset="0"/>
              </a:defRPr>
            </a:lvl7pPr>
            <a:lvl8pPr eaLnBrk="0" fontAlgn="base" hangingPunct="0">
              <a:spcBef>
                <a:spcPct val="0"/>
              </a:spcBef>
              <a:spcAft>
                <a:spcPct val="0"/>
              </a:spcAft>
              <a:tabLst>
                <a:tab pos="347663" algn="l"/>
                <a:tab pos="576263" algn="l"/>
                <a:tab pos="804863" algn="l"/>
                <a:tab pos="2925763" algn="ctr"/>
                <a:tab pos="6108700" algn="r"/>
              </a:tabLst>
              <a:defRPr>
                <a:solidFill>
                  <a:schemeClr val="tx1"/>
                </a:solidFill>
                <a:latin typeface="Arial" panose="020B0604020202020204" pitchFamily="34" charset="0"/>
              </a:defRPr>
            </a:lvl8pPr>
            <a:lvl9pPr eaLnBrk="0" fontAlgn="base" hangingPunct="0">
              <a:spcBef>
                <a:spcPct val="0"/>
              </a:spcBef>
              <a:spcAft>
                <a:spcPct val="0"/>
              </a:spcAft>
              <a:tabLst>
                <a:tab pos="347663" algn="l"/>
                <a:tab pos="576263" algn="l"/>
                <a:tab pos="804863" algn="l"/>
                <a:tab pos="2925763" algn="ctr"/>
                <a:tab pos="61087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47663" algn="l"/>
                <a:tab pos="576263" algn="l"/>
                <a:tab pos="804863" algn="l"/>
                <a:tab pos="2925763" algn="ctr"/>
                <a:tab pos="6108700" algn="r"/>
              </a:tabLst>
            </a:pPr>
            <a:r>
              <a:rPr kumimoji="0" lang="es-ES" sz="2000" b="1" i="0" u="none" strike="noStrike" cap="none" normalizeH="0" baseline="0" dirty="0">
                <a:ln>
                  <a:noFill/>
                </a:ln>
                <a:effectLst/>
                <a:latin typeface="Arial" panose="020B0604020202020204" pitchFamily="34" charset="0"/>
                <a:ea typeface="Times New Roman" panose="02020603050405020304" pitchFamily="18" charset="0"/>
              </a:rPr>
              <a:t>Table 8-2. Reclamaciones de garantía simuladas, 1000 unidades/mes, sin renovación</a:t>
            </a:r>
            <a:endParaRPr kumimoji="0" 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6375370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2DDC9611-FC99-906A-30CC-47B817A86979}"/>
                  </a:ext>
                </a:extLst>
              </p:cNvPr>
              <p:cNvSpPr txBox="1"/>
              <p:nvPr/>
            </p:nvSpPr>
            <p:spPr>
              <a:xfrm>
                <a:off x="3839438" y="4731465"/>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0" i="0" smtClean="0">
                          <a:solidFill>
                            <a:schemeClr val="bg1"/>
                          </a:solidFill>
                          <a:latin typeface="Cambria Math" panose="02040503050406030204" pitchFamily="18" charset="0"/>
                        </a:rPr>
                        <m:t>=</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r>
                        <a:rPr lang="es-CO" sz="1800" i="1">
                          <a:solidFill>
                            <a:schemeClr val="bg1"/>
                          </a:solidFill>
                          <a:latin typeface="Cambria Math" panose="02040503050406030204" pitchFamily="18" charset="0"/>
                        </a:rPr>
                        <m:t>(</m:t>
                      </m:r>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r>
                        <a:rPr lang="es-CO" sz="1800" i="1">
                          <a:solidFill>
                            <a:schemeClr val="bg1"/>
                          </a:solidFill>
                          <a:latin typeface="Cambria Math" panose="02040503050406030204" pitchFamily="18" charset="0"/>
                        </a:rPr>
                        <m:t>)</m:t>
                      </m:r>
                    </m:oMath>
                  </m:oMathPara>
                </a14:m>
                <a:endParaRPr lang="es-419" dirty="0">
                  <a:solidFill>
                    <a:schemeClr val="bg1"/>
                  </a:solidFill>
                </a:endParaRPr>
              </a:p>
            </p:txBody>
          </p:sp>
        </mc:Choice>
        <mc:Fallback xmlns="">
          <p:sp>
            <p:nvSpPr>
              <p:cNvPr id="12" name="CuadroTexto 11">
                <a:extLst>
                  <a:ext uri="{FF2B5EF4-FFF2-40B4-BE49-F238E27FC236}">
                    <a16:creationId xmlns:a16="http://schemas.microsoft.com/office/drawing/2014/main" id="{2DDC9611-FC99-906A-30CC-47B817A86979}"/>
                  </a:ext>
                </a:extLst>
              </p:cNvPr>
              <p:cNvSpPr txBox="1">
                <a:spLocks noRot="1" noChangeAspect="1" noMove="1" noResize="1" noEditPoints="1" noAdjustHandles="1" noChangeArrowheads="1" noChangeShapeType="1" noTextEdit="1"/>
              </p:cNvSpPr>
              <p:nvPr/>
            </p:nvSpPr>
            <p:spPr>
              <a:xfrm>
                <a:off x="3839438" y="4731465"/>
                <a:ext cx="6094428" cy="369332"/>
              </a:xfrm>
              <a:prstGeom prst="rect">
                <a:avLst/>
              </a:prstGeom>
              <a:blipFill>
                <a:blip r:embed="rId2"/>
                <a:stretch>
                  <a:fillRect b="-14754"/>
                </a:stretch>
              </a:blipFill>
            </p:spPr>
            <p:txBody>
              <a:bodyPr/>
              <a:lstStyle/>
              <a:p>
                <a:r>
                  <a:rPr lang="es-419">
                    <a:noFill/>
                  </a:rPr>
                  <a:t> </a:t>
                </a:r>
              </a:p>
            </p:txBody>
          </p:sp>
        </mc:Fallback>
      </mc:AlternateContent>
      <p:sp>
        <p:nvSpPr>
          <p:cNvPr id="10" name="Subtítulo 2">
            <a:extLst>
              <a:ext uri="{FF2B5EF4-FFF2-40B4-BE49-F238E27FC236}">
                <a16:creationId xmlns:a16="http://schemas.microsoft.com/office/drawing/2014/main" id="{05712829-375C-49C4-7DDB-8486EF3BA302}"/>
              </a:ext>
            </a:extLst>
          </p:cNvPr>
          <p:cNvSpPr txBox="1">
            <a:spLocks/>
          </p:cNvSpPr>
          <p:nvPr/>
        </p:nvSpPr>
        <p:spPr>
          <a:xfrm>
            <a:off x="9163778" y="838986"/>
            <a:ext cx="2689200" cy="5288437"/>
          </a:xfrm>
          <a:prstGeom prst="rect">
            <a:avLst/>
          </a:prstGeom>
          <a:solidFill>
            <a:srgbClr val="B1B1B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 sz="200" b="1" dirty="0">
              <a:solidFill>
                <a:schemeClr val="bg1"/>
              </a:solidFill>
            </a:endParaRPr>
          </a:p>
          <a:p>
            <a:pPr algn="ctr"/>
            <a:endParaRPr lang="es-ES" sz="1100" b="1" dirty="0">
              <a:solidFill>
                <a:schemeClr val="bg1"/>
              </a:solidFill>
            </a:endParaRPr>
          </a:p>
          <a:p>
            <a:pPr algn="ctr"/>
            <a:endParaRPr lang="es-ES" sz="1100" b="1" dirty="0">
              <a:solidFill>
                <a:schemeClr val="bg1"/>
              </a:solidFill>
            </a:endParaRPr>
          </a:p>
          <a:p>
            <a:pPr algn="ctr"/>
            <a:endParaRPr lang="es-ES" sz="800" b="1" dirty="0">
              <a:solidFill>
                <a:schemeClr val="bg1"/>
              </a:solidFill>
            </a:endParaRPr>
          </a:p>
          <a:p>
            <a:pPr algn="ctr"/>
            <a:endParaRPr lang="es-ES" b="1" dirty="0">
              <a:solidFill>
                <a:schemeClr val="bg1"/>
              </a:solidFill>
            </a:endParaRPr>
          </a:p>
          <a:p>
            <a:pPr algn="ctr"/>
            <a:endParaRPr lang="es-ES" b="1" dirty="0">
              <a:solidFill>
                <a:schemeClr val="bg1"/>
              </a:solidFill>
            </a:endParaRPr>
          </a:p>
          <a:p>
            <a:pPr algn="ctr"/>
            <a:r>
              <a:rPr lang="es-ES" b="1" dirty="0">
                <a:solidFill>
                  <a:schemeClr val="bg1"/>
                </a:solidFill>
              </a:rPr>
              <a:t>Gráfico de Reclamos de Garantía</a:t>
            </a:r>
            <a:endParaRPr lang="fr-FR" b="1" dirty="0">
              <a:solidFill>
                <a:schemeClr val="bg1"/>
              </a:solidFill>
            </a:endParaRPr>
          </a:p>
        </p:txBody>
      </p:sp>
      <p:pic>
        <p:nvPicPr>
          <p:cNvPr id="2" name="Picture 3">
            <a:extLst>
              <a:ext uri="{FF2B5EF4-FFF2-40B4-BE49-F238E27FC236}">
                <a16:creationId xmlns:a16="http://schemas.microsoft.com/office/drawing/2014/main" id="{05CB844B-D8A0-667F-2D36-AF840BE7E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867" y="733327"/>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55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2DDC9611-FC99-906A-30CC-47B817A86979}"/>
                  </a:ext>
                </a:extLst>
              </p:cNvPr>
              <p:cNvSpPr txBox="1"/>
              <p:nvPr/>
            </p:nvSpPr>
            <p:spPr>
              <a:xfrm>
                <a:off x="3839438" y="4731465"/>
                <a:ext cx="6094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800" b="0" i="0" smtClean="0">
                          <a:solidFill>
                            <a:schemeClr val="bg1"/>
                          </a:solidFill>
                          <a:latin typeface="Cambria Math" panose="02040503050406030204" pitchFamily="18" charset="0"/>
                        </a:rPr>
                        <m:t>=</m:t>
                      </m:r>
                      <m:r>
                        <a:rPr lang="es-CO" sz="1800" b="0" i="1" smtClean="0">
                          <a:solidFill>
                            <a:schemeClr val="bg1"/>
                          </a:solidFill>
                          <a:latin typeface="Cambria Math" panose="02040503050406030204" pitchFamily="18" charset="0"/>
                        </a:rPr>
                        <m:t>        </m:t>
                      </m:r>
                      <m:r>
                        <a:rPr lang="es-CO" sz="1800" i="1">
                          <a:solidFill>
                            <a:schemeClr val="bg1"/>
                          </a:solidFill>
                          <a:latin typeface="Cambria Math" panose="02040503050406030204" pitchFamily="18" charset="0"/>
                        </a:rPr>
                        <m:t>𝐹</m:t>
                      </m:r>
                      <m:r>
                        <a:rPr lang="es-CO" sz="1800" i="1">
                          <a:solidFill>
                            <a:schemeClr val="bg1"/>
                          </a:solidFill>
                          <a:latin typeface="Cambria Math" panose="02040503050406030204" pitchFamily="18" charset="0"/>
                        </a:rPr>
                        <m:t>(</m:t>
                      </m:r>
                      <m:sSub>
                        <m:sSubPr>
                          <m:ctrlPr>
                            <a:rPr lang="es-CO" sz="1800" i="1">
                              <a:solidFill>
                                <a:schemeClr val="bg1"/>
                              </a:solidFill>
                              <a:latin typeface="Cambria Math" panose="02040503050406030204" pitchFamily="18" charset="0"/>
                            </a:rPr>
                          </m:ctrlPr>
                        </m:sSubPr>
                        <m:e>
                          <m:r>
                            <a:rPr lang="es-CO" sz="1800" i="1">
                              <a:solidFill>
                                <a:schemeClr val="bg1"/>
                              </a:solidFill>
                              <a:latin typeface="Cambria Math" panose="02040503050406030204" pitchFamily="18" charset="0"/>
                            </a:rPr>
                            <m:t>𝑡</m:t>
                          </m:r>
                        </m:e>
                        <m:sub>
                          <m:r>
                            <a:rPr lang="es-CO" sz="1800" i="1">
                              <a:solidFill>
                                <a:schemeClr val="bg1"/>
                              </a:solidFill>
                              <a:latin typeface="Cambria Math" panose="02040503050406030204" pitchFamily="18" charset="0"/>
                            </a:rPr>
                            <m:t>𝑖</m:t>
                          </m:r>
                        </m:sub>
                      </m:sSub>
                      <m:r>
                        <a:rPr lang="es-CO" sz="1800" i="1">
                          <a:solidFill>
                            <a:schemeClr val="bg1"/>
                          </a:solidFill>
                          <a:latin typeface="Cambria Math" panose="02040503050406030204" pitchFamily="18" charset="0"/>
                        </a:rPr>
                        <m:t>)</m:t>
                      </m:r>
                    </m:oMath>
                  </m:oMathPara>
                </a14:m>
                <a:endParaRPr lang="es-419" dirty="0">
                  <a:solidFill>
                    <a:schemeClr val="bg1"/>
                  </a:solidFill>
                </a:endParaRPr>
              </a:p>
            </p:txBody>
          </p:sp>
        </mc:Choice>
        <mc:Fallback xmlns="">
          <p:sp>
            <p:nvSpPr>
              <p:cNvPr id="12" name="CuadroTexto 11">
                <a:extLst>
                  <a:ext uri="{FF2B5EF4-FFF2-40B4-BE49-F238E27FC236}">
                    <a16:creationId xmlns:a16="http://schemas.microsoft.com/office/drawing/2014/main" id="{2DDC9611-FC99-906A-30CC-47B817A86979}"/>
                  </a:ext>
                </a:extLst>
              </p:cNvPr>
              <p:cNvSpPr txBox="1">
                <a:spLocks noRot="1" noChangeAspect="1" noMove="1" noResize="1" noEditPoints="1" noAdjustHandles="1" noChangeArrowheads="1" noChangeShapeType="1" noTextEdit="1"/>
              </p:cNvSpPr>
              <p:nvPr/>
            </p:nvSpPr>
            <p:spPr>
              <a:xfrm>
                <a:off x="3839438" y="4731465"/>
                <a:ext cx="6094428" cy="369332"/>
              </a:xfrm>
              <a:prstGeom prst="rect">
                <a:avLst/>
              </a:prstGeom>
              <a:blipFill>
                <a:blip r:embed="rId2"/>
                <a:stretch>
                  <a:fillRect b="-14754"/>
                </a:stretch>
              </a:blipFill>
            </p:spPr>
            <p:txBody>
              <a:bodyPr/>
              <a:lstStyle/>
              <a:p>
                <a:r>
                  <a:rPr lang="es-419">
                    <a:noFill/>
                  </a:rPr>
                  <a:t> </a:t>
                </a:r>
              </a:p>
            </p:txBody>
          </p:sp>
        </mc:Fallback>
      </mc:AlternateContent>
      <p:sp>
        <p:nvSpPr>
          <p:cNvPr id="10" name="Subtítulo 2">
            <a:extLst>
              <a:ext uri="{FF2B5EF4-FFF2-40B4-BE49-F238E27FC236}">
                <a16:creationId xmlns:a16="http://schemas.microsoft.com/office/drawing/2014/main" id="{05712829-375C-49C4-7DDB-8486EF3BA302}"/>
              </a:ext>
            </a:extLst>
          </p:cNvPr>
          <p:cNvSpPr txBox="1">
            <a:spLocks/>
          </p:cNvSpPr>
          <p:nvPr/>
        </p:nvSpPr>
        <p:spPr>
          <a:xfrm>
            <a:off x="9163778" y="838986"/>
            <a:ext cx="2689200" cy="5288437"/>
          </a:xfrm>
          <a:prstGeom prst="rect">
            <a:avLst/>
          </a:prstGeom>
          <a:solidFill>
            <a:srgbClr val="B1B1B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 sz="200" b="1" dirty="0">
              <a:solidFill>
                <a:schemeClr val="bg1"/>
              </a:solidFill>
            </a:endParaRPr>
          </a:p>
          <a:p>
            <a:pPr algn="ctr"/>
            <a:endParaRPr lang="es-ES" sz="1100" b="1" dirty="0">
              <a:solidFill>
                <a:schemeClr val="bg1"/>
              </a:solidFill>
            </a:endParaRPr>
          </a:p>
          <a:p>
            <a:pPr algn="ctr"/>
            <a:endParaRPr lang="es-ES" sz="1100" b="1" dirty="0">
              <a:solidFill>
                <a:schemeClr val="bg1"/>
              </a:solidFill>
            </a:endParaRPr>
          </a:p>
          <a:p>
            <a:pPr algn="ctr"/>
            <a:endParaRPr lang="es-ES" b="1" dirty="0">
              <a:solidFill>
                <a:schemeClr val="bg1"/>
              </a:solidFill>
            </a:endParaRPr>
          </a:p>
          <a:p>
            <a:pPr algn="ctr"/>
            <a:r>
              <a:rPr lang="es-ES" b="1" dirty="0">
                <a:solidFill>
                  <a:schemeClr val="bg1"/>
                </a:solidFill>
              </a:rPr>
              <a:t>C-A es la Mejor Práctica para Predecir Reclamos de Garantía por Mes Calendario</a:t>
            </a:r>
            <a:endParaRPr lang="fr-FR" b="1" dirty="0">
              <a:solidFill>
                <a:schemeClr val="bg1"/>
              </a:solidFill>
            </a:endParaRPr>
          </a:p>
        </p:txBody>
      </p:sp>
      <p:pic>
        <p:nvPicPr>
          <p:cNvPr id="3" name="Picture 2">
            <a:extLst>
              <a:ext uri="{FF2B5EF4-FFF2-40B4-BE49-F238E27FC236}">
                <a16:creationId xmlns:a16="http://schemas.microsoft.com/office/drawing/2014/main" id="{80AFEF80-EB5B-4D4B-266C-00733A775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801" y="4572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0090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401C6EF1-B99A-504B-675E-F823C3F98D13}"/>
              </a:ext>
            </a:extLst>
          </p:cNvPr>
          <p:cNvSpPr>
            <a:spLocks noGrp="1"/>
          </p:cNvSpPr>
          <p:nvPr>
            <p:ph type="subTitle" idx="1"/>
          </p:nvPr>
        </p:nvSpPr>
        <p:spPr>
          <a:xfrm>
            <a:off x="227013" y="1429789"/>
            <a:ext cx="11737975" cy="4832465"/>
          </a:xfrm>
        </p:spPr>
        <p:txBody>
          <a:bodyPr/>
          <a:lstStyle/>
          <a:p>
            <a:pPr marL="342900" indent="-342900">
              <a:buFont typeface="Arial" panose="020B0604020202020204" pitchFamily="34" charset="0"/>
              <a:buChar char="•"/>
            </a:pPr>
            <a:r>
              <a:rPr lang="es-ES" dirty="0"/>
              <a:t>!Si tienes datos, deja de adivinar, y si no…ve por ellos!.</a:t>
            </a:r>
          </a:p>
          <a:p>
            <a:pPr marL="342900" indent="-342900">
              <a:buFont typeface="Arial" panose="020B0604020202020204" pitchFamily="34" charset="0"/>
              <a:buChar char="•"/>
            </a:pPr>
            <a:r>
              <a:rPr lang="es-ES" dirty="0"/>
              <a:t>En Análisis de Probabilidad, todo es gráfico. Deja de preocuparte por que “es complejo”</a:t>
            </a:r>
          </a:p>
          <a:p>
            <a:pPr marL="342900" indent="-342900">
              <a:buFont typeface="Arial" panose="020B0604020202020204" pitchFamily="34" charset="0"/>
              <a:buChar char="•"/>
            </a:pPr>
            <a:r>
              <a:rPr lang="es-ES" dirty="0"/>
              <a:t>No necesitas hacer nada a mano.</a:t>
            </a:r>
          </a:p>
          <a:p>
            <a:pPr marL="342900" indent="-342900">
              <a:buFont typeface="Arial" panose="020B0604020202020204" pitchFamily="34" charset="0"/>
              <a:buChar char="•"/>
            </a:pPr>
            <a:r>
              <a:rPr lang="es-ES" dirty="0"/>
              <a:t>Podemos "medir" el riesgo (pronostico de conteo de eventos) en lugar de adivinarlo.</a:t>
            </a:r>
          </a:p>
          <a:p>
            <a:pPr marL="342900" indent="-342900">
              <a:buFont typeface="Arial" panose="020B0604020202020204" pitchFamily="34" charset="0"/>
              <a:buChar char="•"/>
            </a:pPr>
            <a:r>
              <a:rPr lang="es-ES" dirty="0"/>
              <a:t>Podemos medir objetivamente la confiabilidad y su tasa de cambio (mejor / peor).</a:t>
            </a:r>
          </a:p>
          <a:p>
            <a:pPr marL="342900" indent="-342900">
              <a:buFont typeface="Arial" panose="020B0604020202020204" pitchFamily="34" charset="0"/>
              <a:buChar char="•"/>
            </a:pPr>
            <a:r>
              <a:rPr lang="es-ES" dirty="0"/>
              <a:t>Podemos pronosticar pérdidas (caso base: Hacer Vs No Hacer).</a:t>
            </a:r>
          </a:p>
          <a:p>
            <a:pPr marL="342900" indent="-342900">
              <a:buFont typeface="Arial" panose="020B0604020202020204" pitchFamily="34" charset="0"/>
              <a:buChar char="•"/>
            </a:pPr>
            <a:r>
              <a:rPr lang="es-ES" dirty="0"/>
              <a:t>Podemos medir la efectividad de las acciones de mantenimiento.</a:t>
            </a: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En Resumen</a:t>
            </a:r>
            <a:endParaRPr lang="es-MX" dirty="0">
              <a:solidFill>
                <a:schemeClr val="accent6">
                  <a:lumMod val="75000"/>
                </a:schemeClr>
              </a:solidFill>
            </a:endParaRPr>
          </a:p>
        </p:txBody>
      </p:sp>
    </p:spTree>
    <p:extLst>
      <p:ext uri="{BB962C8B-B14F-4D97-AF65-F5344CB8AC3E}">
        <p14:creationId xmlns:p14="http://schemas.microsoft.com/office/powerpoint/2010/main" val="42679215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4">
            <a:extLst>
              <a:ext uri="{FF2B5EF4-FFF2-40B4-BE49-F238E27FC236}">
                <a16:creationId xmlns:a16="http://schemas.microsoft.com/office/drawing/2014/main" id="{F8505C00-B8D0-92CA-F697-B489486E1B03}"/>
              </a:ext>
            </a:extLst>
          </p:cNvPr>
          <p:cNvSpPr>
            <a:spLocks noGrp="1"/>
          </p:cNvSpPr>
          <p:nvPr>
            <p:ph type="subTitle" idx="1"/>
          </p:nvPr>
        </p:nvSpPr>
        <p:spPr>
          <a:xfrm>
            <a:off x="227013" y="1429789"/>
            <a:ext cx="11737975" cy="4832465"/>
          </a:xfrm>
        </p:spPr>
        <p:txBody>
          <a:bodyPr/>
          <a:lstStyle/>
          <a:p>
            <a:pPr marL="342900" indent="-342900">
              <a:buFont typeface="Arial" panose="020B0604020202020204" pitchFamily="34" charset="0"/>
              <a:buChar char="•"/>
            </a:pPr>
            <a:r>
              <a:rPr lang="es-ES" dirty="0"/>
              <a:t>!Si tienes datos, deja de adivinar, y si no…ve por ellos!.</a:t>
            </a:r>
          </a:p>
          <a:p>
            <a:pPr marL="342900" indent="-342900">
              <a:buFont typeface="Arial" panose="020B0604020202020204" pitchFamily="34" charset="0"/>
              <a:buChar char="•"/>
            </a:pPr>
            <a:r>
              <a:rPr lang="es-ES" dirty="0"/>
              <a:t>En Análisis de Probabilidad, todo es gráfico. Deja de preocuparte por que “es complejo”</a:t>
            </a:r>
          </a:p>
          <a:p>
            <a:pPr marL="342900" indent="-342900">
              <a:buFont typeface="Arial" panose="020B0604020202020204" pitchFamily="34" charset="0"/>
              <a:buChar char="•"/>
            </a:pPr>
            <a:r>
              <a:rPr lang="es-ES" dirty="0"/>
              <a:t>No necesitas hacer nada a mano.</a:t>
            </a:r>
          </a:p>
          <a:p>
            <a:pPr marL="342900" indent="-342900">
              <a:buFont typeface="Arial" panose="020B0604020202020204" pitchFamily="34" charset="0"/>
              <a:buChar char="•"/>
            </a:pPr>
            <a:r>
              <a:rPr lang="es-ES" dirty="0"/>
              <a:t>Podemos "medir" el riesgo (pronostico de conteo de eventos) en lugar de adivinarlo.</a:t>
            </a:r>
          </a:p>
          <a:p>
            <a:pPr marL="342900" indent="-342900">
              <a:buFont typeface="Arial" panose="020B0604020202020204" pitchFamily="34" charset="0"/>
              <a:buChar char="•"/>
            </a:pPr>
            <a:r>
              <a:rPr lang="es-ES" dirty="0"/>
              <a:t>Podemos medir objetivamente la confiabilidad y su tasa de cambio (mejor / peor).</a:t>
            </a:r>
          </a:p>
          <a:p>
            <a:pPr marL="342900" indent="-342900">
              <a:buFont typeface="Arial" panose="020B0604020202020204" pitchFamily="34" charset="0"/>
              <a:buChar char="•"/>
            </a:pPr>
            <a:r>
              <a:rPr lang="es-ES" dirty="0"/>
              <a:t>Podemos pronosticar pérdidas (caso base: Hacer Vs No Hacer).</a:t>
            </a:r>
          </a:p>
          <a:p>
            <a:pPr marL="342900" indent="-342900">
              <a:buFont typeface="Arial" panose="020B0604020202020204" pitchFamily="34" charset="0"/>
              <a:buChar char="•"/>
            </a:pPr>
            <a:r>
              <a:rPr lang="es-ES" dirty="0"/>
              <a:t>Podemos medir la efectividad de las acciones de mantenimiento.</a:t>
            </a: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En Resumen</a:t>
            </a:r>
            <a:endParaRPr lang="es-MX" dirty="0">
              <a:solidFill>
                <a:schemeClr val="accent6">
                  <a:lumMod val="75000"/>
                </a:schemeClr>
              </a:solidFill>
            </a:endParaRPr>
          </a:p>
        </p:txBody>
      </p:sp>
      <p:sp>
        <p:nvSpPr>
          <p:cNvPr id="3" name="Rounded Rectangle 2">
            <a:extLst>
              <a:ext uri="{FF2B5EF4-FFF2-40B4-BE49-F238E27FC236}">
                <a16:creationId xmlns:a16="http://schemas.microsoft.com/office/drawing/2014/main" id="{C650F6F6-000B-60C8-27FF-3C468317D674}"/>
              </a:ext>
            </a:extLst>
          </p:cNvPr>
          <p:cNvSpPr/>
          <p:nvPr/>
        </p:nvSpPr>
        <p:spPr>
          <a:xfrm rot="20218977">
            <a:off x="-4694" y="2669799"/>
            <a:ext cx="11453021" cy="2045555"/>
          </a:xfrm>
          <a:prstGeom prst="round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4400" dirty="0"/>
              <a:t>Los Modelos de Probabilidad son una Excelente herramienta para la Gestión de Activos</a:t>
            </a:r>
          </a:p>
        </p:txBody>
      </p:sp>
    </p:spTree>
    <p:extLst>
      <p:ext uri="{BB962C8B-B14F-4D97-AF65-F5344CB8AC3E}">
        <p14:creationId xmlns:p14="http://schemas.microsoft.com/office/powerpoint/2010/main" val="19926142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4">
            <a:extLst>
              <a:ext uri="{FF2B5EF4-FFF2-40B4-BE49-F238E27FC236}">
                <a16:creationId xmlns:a16="http://schemas.microsoft.com/office/drawing/2014/main" id="{74967FD3-7356-A5AB-0AE1-ECC24379477D}"/>
              </a:ext>
            </a:extLst>
          </p:cNvPr>
          <p:cNvSpPr>
            <a:spLocks noGrp="1"/>
          </p:cNvSpPr>
          <p:nvPr>
            <p:ph type="subTitle" idx="1"/>
          </p:nvPr>
        </p:nvSpPr>
        <p:spPr>
          <a:xfrm>
            <a:off x="227013" y="1429789"/>
            <a:ext cx="11737975" cy="4832465"/>
          </a:xfrm>
        </p:spPr>
        <p:txBody>
          <a:bodyPr/>
          <a:lstStyle/>
          <a:p>
            <a:pPr marL="342900" indent="-342900">
              <a:buFont typeface="Arial" panose="020B0604020202020204" pitchFamily="34" charset="0"/>
              <a:buChar char="•"/>
            </a:pPr>
            <a:r>
              <a:rPr lang="es-ES" dirty="0"/>
              <a:t>!Si tienes datos, deja de adivinar, y si no…ve por ellos!.</a:t>
            </a:r>
          </a:p>
          <a:p>
            <a:pPr marL="342900" indent="-342900">
              <a:buFont typeface="Arial" panose="020B0604020202020204" pitchFamily="34" charset="0"/>
              <a:buChar char="•"/>
            </a:pPr>
            <a:r>
              <a:rPr lang="es-ES" dirty="0"/>
              <a:t>En Análisis de Probabilidad, todo es gráfico. Deja de preocuparte por que “es complejo”</a:t>
            </a:r>
          </a:p>
          <a:p>
            <a:pPr marL="342900" indent="-342900">
              <a:buFont typeface="Arial" panose="020B0604020202020204" pitchFamily="34" charset="0"/>
              <a:buChar char="•"/>
            </a:pPr>
            <a:r>
              <a:rPr lang="es-ES" dirty="0"/>
              <a:t>No necesitas hacer nada a mano.</a:t>
            </a:r>
          </a:p>
          <a:p>
            <a:pPr marL="342900" indent="-342900">
              <a:buFont typeface="Arial" panose="020B0604020202020204" pitchFamily="34" charset="0"/>
              <a:buChar char="•"/>
            </a:pPr>
            <a:r>
              <a:rPr lang="es-ES" dirty="0"/>
              <a:t>Podemos "medir" el riesgo (pronostico de conteo de eventos) en lugar de adivinarlo.</a:t>
            </a:r>
          </a:p>
          <a:p>
            <a:pPr marL="342900" indent="-342900">
              <a:buFont typeface="Arial" panose="020B0604020202020204" pitchFamily="34" charset="0"/>
              <a:buChar char="•"/>
            </a:pPr>
            <a:r>
              <a:rPr lang="es-ES" dirty="0"/>
              <a:t>Podemos medir objetivamente la confiabilidad y su tasa de cambio (mejor / peor).</a:t>
            </a:r>
          </a:p>
          <a:p>
            <a:pPr marL="342900" indent="-342900">
              <a:buFont typeface="Arial" panose="020B0604020202020204" pitchFamily="34" charset="0"/>
              <a:buChar char="•"/>
            </a:pPr>
            <a:r>
              <a:rPr lang="es-ES" dirty="0"/>
              <a:t>Podemos pronosticar pérdidas (caso base: Hacer Vs No Hacer).</a:t>
            </a:r>
          </a:p>
          <a:p>
            <a:pPr marL="342900" indent="-342900">
              <a:buFont typeface="Arial" panose="020B0604020202020204" pitchFamily="34" charset="0"/>
              <a:buChar char="•"/>
            </a:pPr>
            <a:r>
              <a:rPr lang="es-ES" dirty="0"/>
              <a:t>Podemos medir la efectividad de las acciones de mantenimiento.</a:t>
            </a:r>
          </a:p>
        </p:txBody>
      </p:sp>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En Resumen</a:t>
            </a:r>
            <a:endParaRPr lang="es-MX" dirty="0">
              <a:solidFill>
                <a:schemeClr val="accent6">
                  <a:lumMod val="75000"/>
                </a:schemeClr>
              </a:solidFill>
            </a:endParaRPr>
          </a:p>
        </p:txBody>
      </p:sp>
      <p:sp>
        <p:nvSpPr>
          <p:cNvPr id="3" name="Rounded Rectangle 2">
            <a:extLst>
              <a:ext uri="{FF2B5EF4-FFF2-40B4-BE49-F238E27FC236}">
                <a16:creationId xmlns:a16="http://schemas.microsoft.com/office/drawing/2014/main" id="{C650F6F6-000B-60C8-27FF-3C468317D674}"/>
              </a:ext>
            </a:extLst>
          </p:cNvPr>
          <p:cNvSpPr/>
          <p:nvPr/>
        </p:nvSpPr>
        <p:spPr>
          <a:xfrm rot="20218977">
            <a:off x="-4694" y="2669799"/>
            <a:ext cx="11453021" cy="2045555"/>
          </a:xfrm>
          <a:prstGeom prst="round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4400" dirty="0"/>
              <a:t>Los Modelos de Probabilidad son una Excelente herramienta para la Gestión de Activos</a:t>
            </a:r>
          </a:p>
        </p:txBody>
      </p:sp>
      <p:sp>
        <p:nvSpPr>
          <p:cNvPr id="4" name="Rounded Rectangle 3">
            <a:extLst>
              <a:ext uri="{FF2B5EF4-FFF2-40B4-BE49-F238E27FC236}">
                <a16:creationId xmlns:a16="http://schemas.microsoft.com/office/drawing/2014/main" id="{1D994772-39A0-0753-220C-780006883071}"/>
              </a:ext>
            </a:extLst>
          </p:cNvPr>
          <p:cNvSpPr/>
          <p:nvPr/>
        </p:nvSpPr>
        <p:spPr>
          <a:xfrm rot="20218977">
            <a:off x="3204979" y="3888094"/>
            <a:ext cx="9048328" cy="1266369"/>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_tradnl" sz="3600" dirty="0"/>
              <a:t>…y, no!... su aplicación no es compleja con las herramientas adecuadas</a:t>
            </a:r>
            <a:endParaRPr lang="es-ES_tradnl" sz="3600" u="sng" dirty="0"/>
          </a:p>
        </p:txBody>
      </p:sp>
    </p:spTree>
    <p:extLst>
      <p:ext uri="{BB962C8B-B14F-4D97-AF65-F5344CB8AC3E}">
        <p14:creationId xmlns:p14="http://schemas.microsoft.com/office/powerpoint/2010/main" val="30150696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9CBB3-464A-107A-1C82-C7CE55668D4D}"/>
              </a:ext>
            </a:extLst>
          </p:cNvPr>
          <p:cNvSpPr>
            <a:spLocks noGrp="1"/>
          </p:cNvSpPr>
          <p:nvPr>
            <p:ph type="title"/>
          </p:nvPr>
        </p:nvSpPr>
        <p:spPr/>
        <p:txBody>
          <a:bodyPr/>
          <a:lstStyle/>
          <a:p>
            <a:r>
              <a:rPr lang="es-MX" dirty="0"/>
              <a:t>Jorge Granada</a:t>
            </a:r>
          </a:p>
        </p:txBody>
      </p:sp>
      <p:sp>
        <p:nvSpPr>
          <p:cNvPr id="3" name="Marcador de texto 2">
            <a:extLst>
              <a:ext uri="{FF2B5EF4-FFF2-40B4-BE49-F238E27FC236}">
                <a16:creationId xmlns:a16="http://schemas.microsoft.com/office/drawing/2014/main" id="{E24007F2-547D-9B74-F2D4-E3B688C36DA4}"/>
              </a:ext>
            </a:extLst>
          </p:cNvPr>
          <p:cNvSpPr>
            <a:spLocks noGrp="1"/>
          </p:cNvSpPr>
          <p:nvPr>
            <p:ph type="body" sz="quarter" idx="10"/>
          </p:nvPr>
        </p:nvSpPr>
        <p:spPr/>
        <p:txBody>
          <a:bodyPr/>
          <a:lstStyle/>
          <a:p>
            <a:r>
              <a:rPr lang="es-MX" dirty="0"/>
              <a:t>jorge.granada@knarglobal.com</a:t>
            </a:r>
          </a:p>
        </p:txBody>
      </p:sp>
    </p:spTree>
    <p:extLst>
      <p:ext uri="{BB962C8B-B14F-4D97-AF65-F5344CB8AC3E}">
        <p14:creationId xmlns:p14="http://schemas.microsoft.com/office/powerpoint/2010/main" val="1299191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3E918-EEBE-B1E3-4CD3-49C4DEE5E21F}"/>
              </a:ext>
            </a:extLst>
          </p:cNvPr>
          <p:cNvSpPr>
            <a:spLocks noGrp="1"/>
          </p:cNvSpPr>
          <p:nvPr>
            <p:ph type="ctrTitle"/>
          </p:nvPr>
        </p:nvSpPr>
        <p:spPr/>
        <p:txBody>
          <a:bodyPr/>
          <a:lstStyle/>
          <a:p>
            <a:r>
              <a:rPr lang="es-MX" dirty="0"/>
              <a:t>Caso B: Descriptor Conceptual - N</a:t>
            </a:r>
          </a:p>
        </p:txBody>
      </p:sp>
      <p:sp>
        <p:nvSpPr>
          <p:cNvPr id="3" name="Subtítulo 2">
            <a:extLst>
              <a:ext uri="{FF2B5EF4-FFF2-40B4-BE49-F238E27FC236}">
                <a16:creationId xmlns:a16="http://schemas.microsoft.com/office/drawing/2014/main" id="{59ECB3BC-D8D1-F46C-948E-7A3E9C5326A2}"/>
              </a:ext>
            </a:extLst>
          </p:cNvPr>
          <p:cNvSpPr>
            <a:spLocks noGrp="1"/>
          </p:cNvSpPr>
          <p:nvPr>
            <p:ph type="subTitle" idx="1"/>
          </p:nvPr>
        </p:nvSpPr>
        <p:spPr>
          <a:xfrm>
            <a:off x="3553904" y="1439216"/>
            <a:ext cx="8411083" cy="474425"/>
          </a:xfrm>
        </p:spPr>
        <p:txBody>
          <a:bodyPr/>
          <a:lstStyle/>
          <a:p>
            <a:pPr algn="ctr"/>
            <a:r>
              <a:rPr lang="es-CO" sz="2400" b="1" dirty="0"/>
              <a:t>Evento Esperados: N ( Una cantidad)</a:t>
            </a:r>
            <a:endParaRPr lang="es-ES" sz="2400" b="1" dirty="0"/>
          </a:p>
          <a:p>
            <a:pPr algn="ctr"/>
            <a:r>
              <a:rPr lang="es-ES" sz="2400" b="1" dirty="0"/>
              <a:t>N: </a:t>
            </a:r>
            <a:r>
              <a:rPr lang="es-ES" sz="2400" dirty="0"/>
              <a:t>Número de Eventos Esperados</a:t>
            </a:r>
            <a:endParaRPr lang="es-MX" sz="2400" dirty="0"/>
          </a:p>
        </p:txBody>
      </p:sp>
      <p:sp>
        <p:nvSpPr>
          <p:cNvPr id="10" name="Up Arrow 21">
            <a:extLst>
              <a:ext uri="{FF2B5EF4-FFF2-40B4-BE49-F238E27FC236}">
                <a16:creationId xmlns:a16="http://schemas.microsoft.com/office/drawing/2014/main" id="{2513CFE1-D5DE-1AF6-0226-9199E69E4338}"/>
              </a:ext>
            </a:extLst>
          </p:cNvPr>
          <p:cNvSpPr/>
          <p:nvPr/>
        </p:nvSpPr>
        <p:spPr>
          <a:xfrm>
            <a:off x="382327" y="2501801"/>
            <a:ext cx="412173" cy="3249468"/>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38">
            <a:extLst>
              <a:ext uri="{FF2B5EF4-FFF2-40B4-BE49-F238E27FC236}">
                <a16:creationId xmlns:a16="http://schemas.microsoft.com/office/drawing/2014/main" id="{62B868DE-B258-09C4-9F70-EB35ED97FF1A}"/>
              </a:ext>
            </a:extLst>
          </p:cNvPr>
          <p:cNvSpPr/>
          <p:nvPr/>
        </p:nvSpPr>
        <p:spPr>
          <a:xfrm rot="5400000">
            <a:off x="4477441" y="1711379"/>
            <a:ext cx="301721" cy="8079779"/>
          </a:xfrm>
          <a:prstGeom prst="upArrow">
            <a:avLst>
              <a:gd name="adj1" fmla="val 0"/>
              <a:gd name="adj2" fmla="val 35691"/>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9">
            <a:extLst>
              <a:ext uri="{FF2B5EF4-FFF2-40B4-BE49-F238E27FC236}">
                <a16:creationId xmlns:a16="http://schemas.microsoft.com/office/drawing/2014/main" id="{5A63B7DC-AA29-30B0-2E91-D0A8DE8BA616}"/>
              </a:ext>
            </a:extLst>
          </p:cNvPr>
          <p:cNvCxnSpPr/>
          <p:nvPr/>
        </p:nvCxnSpPr>
        <p:spPr>
          <a:xfrm>
            <a:off x="4143744" y="3094205"/>
            <a:ext cx="0" cy="3678382"/>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reeform 1">
            <a:extLst>
              <a:ext uri="{FF2B5EF4-FFF2-40B4-BE49-F238E27FC236}">
                <a16:creationId xmlns:a16="http://schemas.microsoft.com/office/drawing/2014/main" id="{CC0FC07B-AC88-B1EA-EDE6-83C2508C9B3D}"/>
              </a:ext>
            </a:extLst>
          </p:cNvPr>
          <p:cNvSpPr/>
          <p:nvPr/>
        </p:nvSpPr>
        <p:spPr>
          <a:xfrm flipV="1">
            <a:off x="641054" y="5032547"/>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9" name="Freeform 13">
            <a:extLst>
              <a:ext uri="{FF2B5EF4-FFF2-40B4-BE49-F238E27FC236}">
                <a16:creationId xmlns:a16="http://schemas.microsoft.com/office/drawing/2014/main" id="{10A4AEB3-2999-2154-F00E-9557D669222A}"/>
              </a:ext>
            </a:extLst>
          </p:cNvPr>
          <p:cNvSpPr/>
          <p:nvPr/>
        </p:nvSpPr>
        <p:spPr>
          <a:xfrm flipV="1">
            <a:off x="2318401" y="4386469"/>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0" name="Freeform 15">
            <a:extLst>
              <a:ext uri="{FF2B5EF4-FFF2-40B4-BE49-F238E27FC236}">
                <a16:creationId xmlns:a16="http://schemas.microsoft.com/office/drawing/2014/main" id="{AB28E087-A766-882A-F3DB-EE6BD69168EF}"/>
              </a:ext>
            </a:extLst>
          </p:cNvPr>
          <p:cNvSpPr/>
          <p:nvPr/>
        </p:nvSpPr>
        <p:spPr>
          <a:xfrm flipV="1">
            <a:off x="3991510" y="3740392"/>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1" name="Freeform 16">
            <a:extLst>
              <a:ext uri="{FF2B5EF4-FFF2-40B4-BE49-F238E27FC236}">
                <a16:creationId xmlns:a16="http://schemas.microsoft.com/office/drawing/2014/main" id="{3A42D955-E3D9-964D-A0C2-E8D6CE4F5082}"/>
              </a:ext>
            </a:extLst>
          </p:cNvPr>
          <p:cNvSpPr/>
          <p:nvPr/>
        </p:nvSpPr>
        <p:spPr>
          <a:xfrm flipV="1">
            <a:off x="5675611" y="3094205"/>
            <a:ext cx="1704102" cy="646187"/>
          </a:xfrm>
          <a:custGeom>
            <a:avLst/>
            <a:gdLst>
              <a:gd name="connsiteX0" fmla="*/ 0 w 7471064"/>
              <a:gd name="connsiteY0" fmla="*/ 1511 h 2526502"/>
              <a:gd name="connsiteX1" fmla="*/ 1600200 w 7471064"/>
              <a:gd name="connsiteY1" fmla="*/ 63857 h 2526502"/>
              <a:gd name="connsiteX2" fmla="*/ 2826328 w 7471064"/>
              <a:gd name="connsiteY2" fmla="*/ 417148 h 2526502"/>
              <a:gd name="connsiteX3" fmla="*/ 4260273 w 7471064"/>
              <a:gd name="connsiteY3" fmla="*/ 1300375 h 2526502"/>
              <a:gd name="connsiteX4" fmla="*/ 5725391 w 7471064"/>
              <a:gd name="connsiteY4" fmla="*/ 2297902 h 2526502"/>
              <a:gd name="connsiteX5" fmla="*/ 7471064 w 7471064"/>
              <a:gd name="connsiteY5" fmla="*/ 2526502 h 252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064" h="2526502">
                <a:moveTo>
                  <a:pt x="0" y="1511"/>
                </a:moveTo>
                <a:cubicBezTo>
                  <a:pt x="564572" y="-1953"/>
                  <a:pt x="1129145" y="-5416"/>
                  <a:pt x="1600200" y="63857"/>
                </a:cubicBezTo>
                <a:cubicBezTo>
                  <a:pt x="2071255" y="133130"/>
                  <a:pt x="2382983" y="211062"/>
                  <a:pt x="2826328" y="417148"/>
                </a:cubicBezTo>
                <a:cubicBezTo>
                  <a:pt x="3269674" y="623234"/>
                  <a:pt x="3777096" y="986916"/>
                  <a:pt x="4260273" y="1300375"/>
                </a:cubicBezTo>
                <a:cubicBezTo>
                  <a:pt x="4743450" y="1613834"/>
                  <a:pt x="5190259" y="2093548"/>
                  <a:pt x="5725391" y="2297902"/>
                </a:cubicBezTo>
                <a:cubicBezTo>
                  <a:pt x="6260523" y="2502256"/>
                  <a:pt x="6865793" y="2514379"/>
                  <a:pt x="7471064" y="252650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cxnSp>
        <p:nvCxnSpPr>
          <p:cNvPr id="22" name="Straight Connector 20">
            <a:extLst>
              <a:ext uri="{FF2B5EF4-FFF2-40B4-BE49-F238E27FC236}">
                <a16:creationId xmlns:a16="http://schemas.microsoft.com/office/drawing/2014/main" id="{39173DD4-6D4A-A19D-C0AB-0875B8DBEBD2}"/>
              </a:ext>
            </a:extLst>
          </p:cNvPr>
          <p:cNvCxnSpPr>
            <a:cxnSpLocks/>
          </p:cNvCxnSpPr>
          <p:nvPr/>
        </p:nvCxnSpPr>
        <p:spPr>
          <a:xfrm flipH="1">
            <a:off x="606991" y="4386469"/>
            <a:ext cx="7754509"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5">
            <a:extLst>
              <a:ext uri="{FF2B5EF4-FFF2-40B4-BE49-F238E27FC236}">
                <a16:creationId xmlns:a16="http://schemas.microsoft.com/office/drawing/2014/main" id="{8AAA1F23-D612-066C-AB81-9DAFCF4A3A3E}"/>
              </a:ext>
            </a:extLst>
          </p:cNvPr>
          <p:cNvSpPr txBox="1"/>
          <p:nvPr/>
        </p:nvSpPr>
        <p:spPr>
          <a:xfrm>
            <a:off x="119725" y="4201803"/>
            <a:ext cx="866255" cy="369332"/>
          </a:xfrm>
          <a:prstGeom prst="rect">
            <a:avLst/>
          </a:prstGeom>
          <a:noFill/>
          <a:ln>
            <a:noFill/>
          </a:ln>
        </p:spPr>
        <p:txBody>
          <a:bodyPr wrap="square" numCol="1" rtlCol="0">
            <a:spAutoFit/>
          </a:bodyPr>
          <a:lstStyle/>
          <a:p>
            <a:r>
              <a:rPr lang="en-US" dirty="0"/>
              <a:t>N</a:t>
            </a:r>
          </a:p>
        </p:txBody>
      </p:sp>
      <p:sp>
        <p:nvSpPr>
          <p:cNvPr id="7" name="CuadroTexto 3">
            <a:extLst>
              <a:ext uri="{FF2B5EF4-FFF2-40B4-BE49-F238E27FC236}">
                <a16:creationId xmlns:a16="http://schemas.microsoft.com/office/drawing/2014/main" id="{C457359E-8A7A-9D86-F6BA-B42BDEFF7F2F}"/>
              </a:ext>
            </a:extLst>
          </p:cNvPr>
          <p:cNvSpPr txBox="1"/>
          <p:nvPr/>
        </p:nvSpPr>
        <p:spPr>
          <a:xfrm>
            <a:off x="4295979" y="5888407"/>
            <a:ext cx="5292346" cy="523220"/>
          </a:xfrm>
          <a:prstGeom prst="rect">
            <a:avLst/>
          </a:prstGeom>
          <a:noFill/>
        </p:spPr>
        <p:txBody>
          <a:bodyPr wrap="none" rtlCol="0">
            <a:spAutoFit/>
          </a:bodyPr>
          <a:lstStyle/>
          <a:p>
            <a:r>
              <a:rPr lang="es-CO" sz="2800" dirty="0">
                <a:solidFill>
                  <a:schemeClr val="accent6"/>
                </a:solidFill>
              </a:rPr>
              <a:t>Tiempo Operacional Acumulado</a:t>
            </a:r>
            <a:endParaRPr lang="es-419" sz="2800" dirty="0">
              <a:solidFill>
                <a:schemeClr val="accent6"/>
              </a:solidFill>
            </a:endParaRPr>
          </a:p>
        </p:txBody>
      </p:sp>
    </p:spTree>
    <p:extLst>
      <p:ext uri="{BB962C8B-B14F-4D97-AF65-F5344CB8AC3E}">
        <p14:creationId xmlns:p14="http://schemas.microsoft.com/office/powerpoint/2010/main" val="822128138"/>
      </p:ext>
    </p:extLst>
  </p:cSld>
  <p:clrMapOvr>
    <a:masterClrMapping/>
  </p:clrMapOvr>
</p:sld>
</file>

<file path=ppt/theme/theme1.xml><?xml version="1.0" encoding="utf-8"?>
<a:theme xmlns:a="http://schemas.openxmlformats.org/drawingml/2006/main" name="PORTA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921BBA0-5A31-486C-863B-090134E247C8}" vid="{65C458A9-8C75-47A0-AD39-E4909CFF5489}"/>
    </a:ext>
  </a:extLst>
</a:theme>
</file>

<file path=ppt/theme/theme2.xml><?xml version="1.0" encoding="utf-8"?>
<a:theme xmlns:a="http://schemas.openxmlformats.org/drawingml/2006/main" name="NOMBRE DE LA SESIÓ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I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921BBA0-5A31-486C-863B-090134E247C8}" vid="{907E2952-6B3F-4848-9602-458F2C50C277}"/>
    </a:ext>
  </a:extLst>
</a:theme>
</file>

<file path=ppt/theme/theme4.xml><?xml version="1.0" encoding="utf-8"?>
<a:theme xmlns:a="http://schemas.openxmlformats.org/drawingml/2006/main" name="TEXTO IMPORTAN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GRADECIMIEN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ctr">
          <a:defRPr sz="2800" dirty="0" smtClean="0">
            <a:solidFill>
              <a:schemeClr val="bg1"/>
            </a:solidFill>
          </a:defRPr>
        </a:defPPr>
      </a:lstStyle>
    </a:txDef>
  </a:objectDefaults>
  <a:extraClrSchemeLst/>
  <a:extLst>
    <a:ext uri="{05A4C25C-085E-4340-85A3-A5531E510DB2}">
      <thm15:themeFamily xmlns:thm15="http://schemas.microsoft.com/office/thememl/2012/main" name="Presentación1" id="{C921BBA0-5A31-486C-863B-090134E247C8}" vid="{4EBB50FC-20BC-4E67-B0F0-0A77393A8D9C}"/>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3C33CA3215034A9B71065C3BBCF5A3" ma:contentTypeVersion="17" ma:contentTypeDescription="Create a new document." ma:contentTypeScope="" ma:versionID="bb65f4b05e2913185a6aec88cab1cc9d">
  <xsd:schema xmlns:xsd="http://www.w3.org/2001/XMLSchema" xmlns:xs="http://www.w3.org/2001/XMLSchema" xmlns:p="http://schemas.microsoft.com/office/2006/metadata/properties" xmlns:ns2="cde33698-54d1-4413-9454-ee6d5558439e" xmlns:ns3="d0569b8d-7120-4068-b452-55feebc5ffa4" targetNamespace="http://schemas.microsoft.com/office/2006/metadata/properties" ma:root="true" ma:fieldsID="7fd0dd3b12698c0161a7b6c6535424fa" ns2:_="" ns3:_="">
    <xsd:import namespace="cde33698-54d1-4413-9454-ee6d5558439e"/>
    <xsd:import namespace="d0569b8d-7120-4068-b452-55feebc5ff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33698-54d1-4413-9454-ee6d555843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d14f57-bdb1-4570-a063-f73ac05c6f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569b8d-7120-4068-b452-55feebc5ffa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7f1afe-7377-4824-bd59-0f1a45788c2a}" ma:internalName="TaxCatchAll" ma:showField="CatchAllData" ma:web="d0569b8d-7120-4068-b452-55feebc5f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0569b8d-7120-4068-b452-55feebc5ffa4" xsi:nil="true"/>
    <lcf76f155ced4ddcb4097134ff3c332f xmlns="cde33698-54d1-4413-9454-ee6d5558439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F46AEB-6936-4761-AF3F-EE5630578746}">
  <ds:schemaRefs>
    <ds:schemaRef ds:uri="http://schemas.microsoft.com/sharepoint/v3/contenttype/forms"/>
  </ds:schemaRefs>
</ds:datastoreItem>
</file>

<file path=customXml/itemProps2.xml><?xml version="1.0" encoding="utf-8"?>
<ds:datastoreItem xmlns:ds="http://schemas.openxmlformats.org/officeDocument/2006/customXml" ds:itemID="{4CD56B4D-3D49-4254-B139-EF427BBAA8EC}"/>
</file>

<file path=customXml/itemProps3.xml><?xml version="1.0" encoding="utf-8"?>
<ds:datastoreItem xmlns:ds="http://schemas.openxmlformats.org/officeDocument/2006/customXml" ds:itemID="{0832C7AD-33DE-4566-B3AE-B947A46E4298}">
  <ds:schemaRefs>
    <ds:schemaRef ds:uri="http://schemas.microsoft.com/office/2006/documentManagement/types"/>
    <ds:schemaRef ds:uri="432ef9d2-f4cf-4aec-b685-2ba084166721"/>
    <ds:schemaRef ds:uri="http://purl.org/dc/dcmitype/"/>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311f3b66-b9ce-4a7a-801f-695e6169ab04"/>
  </ds:schemaRefs>
</ds:datastoreItem>
</file>

<file path=docProps/app.xml><?xml version="1.0" encoding="utf-8"?>
<Properties xmlns="http://schemas.openxmlformats.org/officeDocument/2006/extended-properties" xmlns:vt="http://schemas.openxmlformats.org/officeDocument/2006/docPropsVTypes">
  <Template>TOOL</Template>
  <TotalTime>1836</TotalTime>
  <Words>4224</Words>
  <Application>Microsoft Macintosh PowerPoint</Application>
  <PresentationFormat>Widescreen</PresentationFormat>
  <Paragraphs>1026</Paragraphs>
  <Slides>86</Slides>
  <Notes>42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86</vt:i4>
      </vt:variant>
    </vt:vector>
  </HeadingPairs>
  <TitlesOfParts>
    <vt:vector size="98" baseType="lpstr">
      <vt:lpstr>Arial</vt:lpstr>
      <vt:lpstr>Arial Black</vt:lpstr>
      <vt:lpstr>Calibri</vt:lpstr>
      <vt:lpstr>Cambria Math</vt:lpstr>
      <vt:lpstr>Futura Bk BT</vt:lpstr>
      <vt:lpstr>Futura Md BT</vt:lpstr>
      <vt:lpstr>Times New Roman</vt:lpstr>
      <vt:lpstr>PORTADA</vt:lpstr>
      <vt:lpstr>NOMBRE DE LA SESIÓN</vt:lpstr>
      <vt:lpstr>CONTENIDO</vt:lpstr>
      <vt:lpstr>TEXTO IMPORTANTE</vt:lpstr>
      <vt:lpstr>AGRADECIMIENTO</vt:lpstr>
      <vt:lpstr>PowerPoint Presentation</vt:lpstr>
      <vt:lpstr>PowerPoint Presentation</vt:lpstr>
      <vt:lpstr>USO DEL ANÁLISIS PROBABILÍSTICO PARA TOMA DE DECISIONES INDUSTRIALES</vt:lpstr>
      <vt:lpstr>Contexto de Micro-Vista</vt:lpstr>
      <vt:lpstr>Contexto de Micro-Vista</vt:lpstr>
      <vt:lpstr>Contexto de Micro-Vista</vt:lpstr>
      <vt:lpstr>PowerPoint Presentation</vt:lpstr>
      <vt:lpstr>Caso A: Descriptor Conceptual - f</vt:lpstr>
      <vt:lpstr>Caso B: Descriptor Conceptual - N</vt:lpstr>
      <vt:lpstr>Caso A: Descriptor Computacional - S</vt:lpstr>
      <vt:lpstr>Caso A: Descriptor Computacional - S</vt:lpstr>
      <vt:lpstr>Caso A: Descriptor Computacional - f</vt:lpstr>
      <vt:lpstr>Caso A: Descriptor Computacional - f</vt:lpstr>
      <vt:lpstr>Caso A: Descriptor Computacional - F</vt:lpstr>
      <vt:lpstr>Tasa de Peligro- H(j) . Hazard Rate</vt:lpstr>
      <vt:lpstr>Tasa de Peligro- H(j) . Hazard Rate</vt:lpstr>
      <vt:lpstr>Caso B: Descriptor Conceptual - N</vt:lpstr>
      <vt:lpstr>En Resumen</vt:lpstr>
      <vt:lpstr>En Resumen</vt:lpstr>
      <vt:lpstr>En Resumen</vt:lpstr>
      <vt:lpstr>USO DEL ANÁLISIS PROBABILÍSTICO PARA TOMA DE DECISIONES INDUSTRIALES</vt:lpstr>
      <vt:lpstr>PowerPoint Presentation</vt:lpstr>
      <vt:lpstr>PowerPoint Presentation</vt:lpstr>
      <vt:lpstr>PowerPoint Presentation</vt:lpstr>
      <vt:lpstr>PowerPoint Presentation</vt:lpstr>
      <vt:lpstr>PowerPoint Presentation</vt:lpstr>
      <vt:lpstr>PowerPoint Presentation</vt:lpstr>
      <vt:lpstr>Entendiendo Eta &amp; Beta</vt:lpstr>
      <vt:lpstr>Entendiendo Eta &amp; Beta</vt:lpstr>
      <vt:lpstr>PowerPoint Presentation</vt:lpstr>
      <vt:lpstr>Eta &amp; Beta nuevamente …</vt:lpstr>
      <vt:lpstr>Ejemplo:  Modelando Falla de un Tipo de Remache</vt:lpstr>
      <vt:lpstr>Ejemplo:  Modelando Falla de un Tipo de Remache</vt:lpstr>
      <vt:lpstr>Ejemplo:  Modelando Falla de un Tipo de Remache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“Puente” al Conocimiento</vt:lpstr>
      <vt:lpstr>PowerPoint Presentation</vt:lpstr>
      <vt:lpstr>PowerPoint Presentation</vt:lpstr>
      <vt:lpstr>Pronóstico de Fallas = Análisis de Riesgo</vt:lpstr>
      <vt:lpstr>Fallas esperadas</vt:lpstr>
      <vt:lpstr>Plan</vt:lpstr>
      <vt:lpstr>PowerPoint Presentation</vt:lpstr>
      <vt:lpstr>¡¡Pero … primero!!</vt:lpstr>
      <vt:lpstr>Fallas esperadas Ahora</vt:lpstr>
      <vt:lpstr>PowerPoint Presentation</vt:lpstr>
      <vt:lpstr>PowerPoint Presentation</vt:lpstr>
      <vt:lpstr>Fallas esperadas</vt:lpstr>
      <vt:lpstr>Plan</vt:lpstr>
      <vt:lpstr>Fallas esperadas   Cuando</vt:lpstr>
      <vt:lpstr>PowerPoint Presentation</vt:lpstr>
      <vt:lpstr>PowerPoint Presentation</vt:lpstr>
      <vt:lpstr>PowerPoint Presentation</vt:lpstr>
      <vt:lpstr>PowerPoint Presentation</vt:lpstr>
      <vt:lpstr>PowerPoint Presentation</vt:lpstr>
      <vt:lpstr>PowerPoint Presentation</vt:lpstr>
      <vt:lpstr>Monte Carlo</vt:lpstr>
      <vt:lpstr>Monte Carlo</vt:lpstr>
      <vt:lpstr>Reemplazo Óptimo de Piezas</vt:lpstr>
      <vt:lpstr>Reemplazo Óptimo de Piezas</vt:lpstr>
      <vt:lpstr>Reemplazo Óptimo de Piezas</vt:lpstr>
      <vt:lpstr>Reemplazo Óptimo de Piezas</vt:lpstr>
      <vt:lpstr>Reemplazo Óptimo de Piezas</vt:lpstr>
      <vt:lpstr>PowerPoint Presentation</vt:lpstr>
      <vt:lpstr>PowerPoint Presentation</vt:lpstr>
      <vt:lpstr>Medición de  Crecimiento / Deterioro  de la Confiabilidad</vt:lpstr>
      <vt:lpstr>Crecimiento de la Confiabilidad</vt:lpstr>
      <vt:lpstr>Crecimiento de la Confiabilidad</vt:lpstr>
      <vt:lpstr>Crecimiento de la Confiabilidad</vt:lpstr>
      <vt:lpstr>Crecimiento de la Confiabilidad</vt:lpstr>
      <vt:lpstr>PowerPoint Presentation</vt:lpstr>
      <vt:lpstr>PowerPoint Presentation</vt:lpstr>
      <vt:lpstr>PowerPoint Presentation</vt:lpstr>
      <vt:lpstr>Interpretación de la gráfica de C/A</vt:lpstr>
      <vt:lpstr>PowerPoint Presentation</vt:lpstr>
      <vt:lpstr>PowerPoint Presentation</vt:lpstr>
      <vt:lpstr>PowerPoint Presentation</vt:lpstr>
      <vt:lpstr>En Resumen</vt:lpstr>
      <vt:lpstr>En Resumen</vt:lpstr>
      <vt:lpstr>En Resumen</vt:lpstr>
      <vt:lpstr>Jorge Granada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AMEYALLI LAMADRID SANCHEZ</dc:creator>
  <cp:lastModifiedBy>Jorge Granada Jimenez</cp:lastModifiedBy>
  <cp:revision>25</cp:revision>
  <dcterms:created xsi:type="dcterms:W3CDTF">2023-04-25T22:56:27Z</dcterms:created>
  <dcterms:modified xsi:type="dcterms:W3CDTF">2023-08-04T18:53:44Z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0x0101004B3C33CA3215034A9B71065C3BBCF5A3</vt:lpwstr>
  </property>
  <property fmtid="{D5CDD505-2E9C-101B-9397-08002B2CF9AE}" pid="3" name="MediaServiceImageTags">
    <vt:lpwstr/>
  </property>
</Properties>
</file>