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slideLayouts/slideLayout4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4"/>
    <p:sldMasterId id="2147483716" r:id="rId5"/>
    <p:sldMasterId id="2147483691" r:id="rId6"/>
    <p:sldMasterId id="2147483664" r:id="rId7"/>
    <p:sldMasterId id="2147483678" r:id="rId8"/>
    <p:sldMasterId id="2147483717" r:id="rId9"/>
    <p:sldMasterId id="2147483737" r:id="rId10"/>
    <p:sldMasterId id="2147483739" r:id="rId11"/>
    <p:sldMasterId id="2147483744" r:id="rId12"/>
    <p:sldMasterId id="2147483748" r:id="rId13"/>
  </p:sldMasterIdLst>
  <p:notesMasterIdLst>
    <p:notesMasterId r:id="rId69"/>
  </p:notesMasterIdLst>
  <p:sldIdLst>
    <p:sldId id="281" r:id="rId14"/>
    <p:sldId id="278" r:id="rId15"/>
    <p:sldId id="536" r:id="rId16"/>
    <p:sldId id="538" r:id="rId17"/>
    <p:sldId id="539" r:id="rId18"/>
    <p:sldId id="537" r:id="rId19"/>
    <p:sldId id="540" r:id="rId20"/>
    <p:sldId id="1038" r:id="rId21"/>
    <p:sldId id="500" r:id="rId22"/>
    <p:sldId id="1043" r:id="rId23"/>
    <p:sldId id="1042" r:id="rId24"/>
    <p:sldId id="1044" r:id="rId25"/>
    <p:sldId id="1039" r:id="rId26"/>
    <p:sldId id="1045" r:id="rId27"/>
    <p:sldId id="1046" r:id="rId28"/>
    <p:sldId id="323" r:id="rId29"/>
    <p:sldId id="337" r:id="rId30"/>
    <p:sldId id="1052" r:id="rId31"/>
    <p:sldId id="1053" r:id="rId32"/>
    <p:sldId id="1054" r:id="rId33"/>
    <p:sldId id="1047" r:id="rId34"/>
    <p:sldId id="1048" r:id="rId35"/>
    <p:sldId id="1049" r:id="rId36"/>
    <p:sldId id="1051" r:id="rId37"/>
    <p:sldId id="1050" r:id="rId38"/>
    <p:sldId id="1040" r:id="rId39"/>
    <p:sldId id="279" r:id="rId40"/>
    <p:sldId id="523" r:id="rId41"/>
    <p:sldId id="524" r:id="rId42"/>
    <p:sldId id="505" r:id="rId43"/>
    <p:sldId id="497" r:id="rId44"/>
    <p:sldId id="525" r:id="rId45"/>
    <p:sldId id="273" r:id="rId46"/>
    <p:sldId id="506" r:id="rId47"/>
    <p:sldId id="508" r:id="rId48"/>
    <p:sldId id="509" r:id="rId49"/>
    <p:sldId id="527" r:id="rId50"/>
    <p:sldId id="528" r:id="rId51"/>
    <p:sldId id="510" r:id="rId52"/>
    <p:sldId id="529" r:id="rId53"/>
    <p:sldId id="511" r:id="rId54"/>
    <p:sldId id="512" r:id="rId55"/>
    <p:sldId id="513" r:id="rId56"/>
    <p:sldId id="514" r:id="rId57"/>
    <p:sldId id="515" r:id="rId58"/>
    <p:sldId id="516" r:id="rId59"/>
    <p:sldId id="519" r:id="rId60"/>
    <p:sldId id="520" r:id="rId61"/>
    <p:sldId id="521" r:id="rId62"/>
    <p:sldId id="533" r:id="rId63"/>
    <p:sldId id="534" r:id="rId64"/>
    <p:sldId id="532" r:id="rId65"/>
    <p:sldId id="535" r:id="rId66"/>
    <p:sldId id="531" r:id="rId67"/>
    <p:sldId id="275" r:id="rId6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ción" id="{CB916EFE-FB26-0F47-A3F2-8509AC76568C}">
          <p14:sldIdLst>
            <p14:sldId id="281"/>
            <p14:sldId id="278"/>
          </p14:sldIdLst>
        </p14:section>
        <p14:section name="Inicio de Sección" id="{2261FC81-D8DE-DA43-81B4-4B5B396F5083}">
          <p14:sldIdLst>
            <p14:sldId id="536"/>
            <p14:sldId id="538"/>
            <p14:sldId id="539"/>
            <p14:sldId id="537"/>
            <p14:sldId id="540"/>
            <p14:sldId id="1038"/>
            <p14:sldId id="500"/>
            <p14:sldId id="1043"/>
            <p14:sldId id="1042"/>
            <p14:sldId id="1044"/>
            <p14:sldId id="1039"/>
            <p14:sldId id="1045"/>
            <p14:sldId id="1046"/>
            <p14:sldId id="323"/>
            <p14:sldId id="337"/>
            <p14:sldId id="1052"/>
            <p14:sldId id="1053"/>
            <p14:sldId id="1054"/>
            <p14:sldId id="1047"/>
            <p14:sldId id="1048"/>
            <p14:sldId id="1049"/>
            <p14:sldId id="1051"/>
            <p14:sldId id="1050"/>
            <p14:sldId id="1040"/>
            <p14:sldId id="279"/>
            <p14:sldId id="523"/>
            <p14:sldId id="524"/>
            <p14:sldId id="505"/>
            <p14:sldId id="497"/>
            <p14:sldId id="525"/>
            <p14:sldId id="273"/>
            <p14:sldId id="506"/>
            <p14:sldId id="508"/>
            <p14:sldId id="509"/>
            <p14:sldId id="527"/>
            <p14:sldId id="528"/>
            <p14:sldId id="510"/>
            <p14:sldId id="529"/>
            <p14:sldId id="511"/>
            <p14:sldId id="512"/>
            <p14:sldId id="513"/>
            <p14:sldId id="514"/>
            <p14:sldId id="515"/>
            <p14:sldId id="516"/>
            <p14:sldId id="519"/>
            <p14:sldId id="520"/>
            <p14:sldId id="521"/>
            <p14:sldId id="533"/>
            <p14:sldId id="534"/>
            <p14:sldId id="532"/>
            <p14:sldId id="535"/>
            <p14:sldId id="531"/>
            <p14:sldId id="275"/>
          </p14:sldIdLst>
        </p14:section>
        <p14:section name="Soporte" id="{08768CDD-F774-4EAD-A9E3-87832EA6B869}">
          <p14:sldIdLst/>
        </p14:section>
        <p14:section name="Contenido" id="{F23B10C3-D8A9-C349-8395-AD9FB2EF428F}">
          <p14:sldIdLst/>
        </p14:section>
        <p14:section name="Mensajes importantes" id="{670A4AEA-593D-F449-B47F-B0B89EF3CF80}">
          <p14:sldIdLst/>
        </p14:section>
        <p14:section name="Pre-diseñadas" id="{B782C5C3-CC40-3447-BFD6-3348007433F8}">
          <p14:sldIdLst/>
        </p14:section>
        <p14:section name="Conclusiones y cierre" id="{D2CB4710-98CA-8C4C-863D-841536BCA5A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1111"/>
    <a:srgbClr val="8E3086"/>
    <a:srgbClr val="262626"/>
    <a:srgbClr val="1B551E"/>
    <a:srgbClr val="178C86"/>
    <a:srgbClr val="33D5D9"/>
    <a:srgbClr val="3ED7DB"/>
    <a:srgbClr val="2C91D5"/>
    <a:srgbClr val="15538B"/>
    <a:srgbClr val="AEA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8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" Type="http://schemas.openxmlformats.org/officeDocument/2006/relationships/slideMaster" Target="slideMasters/slideMaster4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sol León" userId="e1084f91-3605-43d1-a7ff-413c940f9801" providerId="ADAL" clId="{2ADF64A6-B789-4877-8776-FF7CEFF10FA9}"/>
    <pc:docChg chg="addSld delSld modSection">
      <pc:chgData name="Marisol León" userId="e1084f91-3605-43d1-a7ff-413c940f9801" providerId="ADAL" clId="{2ADF64A6-B789-4877-8776-FF7CEFF10FA9}" dt="2023-08-16T13:46:52.519" v="1" actId="2696"/>
      <pc:docMkLst>
        <pc:docMk/>
      </pc:docMkLst>
      <pc:sldChg chg="add del">
        <pc:chgData name="Marisol León" userId="e1084f91-3605-43d1-a7ff-413c940f9801" providerId="ADAL" clId="{2ADF64A6-B789-4877-8776-FF7CEFF10FA9}" dt="2023-08-16T13:46:52.519" v="1" actId="2696"/>
        <pc:sldMkLst>
          <pc:docMk/>
          <pc:sldMk cId="1758145056" sldId="105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Tendencia Personal y Tiempo Paro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'[A3 PPS Effectiveness 4.xlsm]Sheet2'!$B$28</c:f>
              <c:strCache>
                <c:ptCount val="1"/>
                <c:pt idx="0">
                  <c:v>Personal Mantenimiento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'[A3 PPS Effectiveness 4.xlsm]Sheet2'!$C$26:$G$26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'[A3 PPS Effectiveness 4.xlsm]Sheet2'!$C$28:$G$28</c:f>
              <c:numCache>
                <c:formatCode>General</c:formatCode>
                <c:ptCount val="5"/>
                <c:pt idx="0">
                  <c:v>610</c:v>
                </c:pt>
                <c:pt idx="1">
                  <c:v>543</c:v>
                </c:pt>
                <c:pt idx="2">
                  <c:v>530</c:v>
                </c:pt>
                <c:pt idx="3">
                  <c:v>485</c:v>
                </c:pt>
                <c:pt idx="4">
                  <c:v>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3A-4D7B-BDF5-5A891578A7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82433807"/>
        <c:axId val="680805519"/>
      </c:barChart>
      <c:lineChart>
        <c:grouping val="standard"/>
        <c:varyColors val="0"/>
        <c:ser>
          <c:idx val="0"/>
          <c:order val="0"/>
          <c:tx>
            <c:strRef>
              <c:f>'[A3 PPS Effectiveness 4.xlsm]Sheet2'!$B$27</c:f>
              <c:strCache>
                <c:ptCount val="1"/>
                <c:pt idx="0">
                  <c:v>Tiempo Paro Mantenimiento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'[A3 PPS Effectiveness 4.xlsm]Sheet2'!$C$26:$G$26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'[A3 PPS Effectiveness 4.xlsm]Sheet2'!$C$27:$G$27</c:f>
              <c:numCache>
                <c:formatCode>0.00%</c:formatCode>
                <c:ptCount val="5"/>
                <c:pt idx="0">
                  <c:v>7.3099999999999998E-2</c:v>
                </c:pt>
                <c:pt idx="1">
                  <c:v>4.4699999999999997E-2</c:v>
                </c:pt>
                <c:pt idx="2">
                  <c:v>4.2900000000000001E-2</c:v>
                </c:pt>
                <c:pt idx="3">
                  <c:v>4.2099999999999999E-2</c:v>
                </c:pt>
                <c:pt idx="4">
                  <c:v>4.24E-2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63A-4D7B-BDF5-5A891578A7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2737919"/>
        <c:axId val="2031290031"/>
      </c:lineChart>
      <c:catAx>
        <c:axId val="682737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31290031"/>
        <c:crosses val="autoZero"/>
        <c:auto val="1"/>
        <c:lblAlgn val="ctr"/>
        <c:lblOffset val="100"/>
        <c:noMultiLvlLbl val="0"/>
      </c:catAx>
      <c:valAx>
        <c:axId val="2031290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682737919"/>
        <c:crosses val="autoZero"/>
        <c:crossBetween val="between"/>
      </c:valAx>
      <c:valAx>
        <c:axId val="680805519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682433807"/>
        <c:crosses val="max"/>
        <c:crossBetween val="between"/>
      </c:valAx>
      <c:catAx>
        <c:axId val="68243380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8080551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[BDD indicadores EG Mtto.xlsx]Sheet3!PivotTable1</c:name>
    <c:fmtId val="7"/>
  </c:pivotSource>
  <c:chart>
    <c:autoTitleDeleted val="1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3.3573810645375575E-2"/>
          <c:y val="4.6402121175584107E-2"/>
          <c:w val="0.95101837698714731"/>
          <c:h val="0.81833021503209502"/>
        </c:manualLayout>
      </c:layout>
      <c:lineChart>
        <c:grouping val="standard"/>
        <c:varyColors val="0"/>
        <c:ser>
          <c:idx val="0"/>
          <c:order val="0"/>
          <c:tx>
            <c:strRef>
              <c:f>Sheet3!$B$3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rgbClr val="178C86"/>
              </a:solidFill>
              <a:round/>
            </a:ln>
            <a:effectLst/>
          </c:spPr>
          <c:marker>
            <c:symbol val="none"/>
          </c:marker>
          <c:cat>
            <c:multiLvlStrRef>
              <c:f>Sheet3!$A$4:$A$56</c:f>
              <c:multiLvlStrCache>
                <c:ptCount val="48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</c:v>
                  </c:pt>
                  <c:pt idx="13">
                    <c:v>2</c:v>
                  </c:pt>
                  <c:pt idx="14">
                    <c:v>3</c:v>
                  </c:pt>
                  <c:pt idx="15">
                    <c:v>4</c:v>
                  </c:pt>
                  <c:pt idx="16">
                    <c:v>5</c:v>
                  </c:pt>
                  <c:pt idx="17">
                    <c:v>6</c:v>
                  </c:pt>
                  <c:pt idx="18">
                    <c:v>7</c:v>
                  </c:pt>
                  <c:pt idx="19">
                    <c:v>8</c:v>
                  </c:pt>
                  <c:pt idx="20">
                    <c:v>9</c:v>
                  </c:pt>
                  <c:pt idx="21">
                    <c:v>10</c:v>
                  </c:pt>
                  <c:pt idx="22">
                    <c:v>11</c:v>
                  </c:pt>
                  <c:pt idx="23">
                    <c:v>12</c:v>
                  </c:pt>
                  <c:pt idx="24">
                    <c:v>1</c:v>
                  </c:pt>
                  <c:pt idx="25">
                    <c:v>2</c:v>
                  </c:pt>
                  <c:pt idx="26">
                    <c:v>3</c:v>
                  </c:pt>
                  <c:pt idx="27">
                    <c:v>4</c:v>
                  </c:pt>
                  <c:pt idx="28">
                    <c:v>5</c:v>
                  </c:pt>
                  <c:pt idx="29">
                    <c:v>6</c:v>
                  </c:pt>
                  <c:pt idx="30">
                    <c:v>7</c:v>
                  </c:pt>
                  <c:pt idx="31">
                    <c:v>8</c:v>
                  </c:pt>
                  <c:pt idx="32">
                    <c:v>9</c:v>
                  </c:pt>
                  <c:pt idx="33">
                    <c:v>10</c:v>
                  </c:pt>
                  <c:pt idx="34">
                    <c:v>11</c:v>
                  </c:pt>
                  <c:pt idx="35">
                    <c:v>12</c:v>
                  </c:pt>
                  <c:pt idx="36">
                    <c:v>1</c:v>
                  </c:pt>
                  <c:pt idx="37">
                    <c:v>2</c:v>
                  </c:pt>
                  <c:pt idx="38">
                    <c:v>3</c:v>
                  </c:pt>
                  <c:pt idx="39">
                    <c:v>4</c:v>
                  </c:pt>
                  <c:pt idx="40">
                    <c:v>5</c:v>
                  </c:pt>
                  <c:pt idx="41">
                    <c:v>6</c:v>
                  </c:pt>
                  <c:pt idx="42">
                    <c:v>7</c:v>
                  </c:pt>
                  <c:pt idx="43">
                    <c:v>8</c:v>
                  </c:pt>
                  <c:pt idx="44">
                    <c:v>9</c:v>
                  </c:pt>
                  <c:pt idx="45">
                    <c:v>10</c:v>
                  </c:pt>
                  <c:pt idx="46">
                    <c:v>11</c:v>
                  </c:pt>
                  <c:pt idx="47">
                    <c:v>12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</c:lvl>
              </c:multiLvlStrCache>
            </c:multiLvlStrRef>
          </c:cat>
          <c:val>
            <c:numRef>
              <c:f>Sheet3!$B$4:$B$56</c:f>
              <c:numCache>
                <c:formatCode>General</c:formatCode>
                <c:ptCount val="48"/>
                <c:pt idx="0">
                  <c:v>12</c:v>
                </c:pt>
                <c:pt idx="1">
                  <c:v>18.8</c:v>
                </c:pt>
                <c:pt idx="2">
                  <c:v>13.71</c:v>
                </c:pt>
                <c:pt idx="3">
                  <c:v>10.3</c:v>
                </c:pt>
                <c:pt idx="4">
                  <c:v>15.69</c:v>
                </c:pt>
                <c:pt idx="5">
                  <c:v>10.77</c:v>
                </c:pt>
                <c:pt idx="6">
                  <c:v>18.28</c:v>
                </c:pt>
                <c:pt idx="7">
                  <c:v>10.8</c:v>
                </c:pt>
                <c:pt idx="8">
                  <c:v>11.24</c:v>
                </c:pt>
                <c:pt idx="9">
                  <c:v>24.16</c:v>
                </c:pt>
                <c:pt idx="10">
                  <c:v>19.61</c:v>
                </c:pt>
                <c:pt idx="11">
                  <c:v>14.47</c:v>
                </c:pt>
                <c:pt idx="12">
                  <c:v>9.3600000000000012</c:v>
                </c:pt>
                <c:pt idx="13">
                  <c:v>5.996666666666667</c:v>
                </c:pt>
                <c:pt idx="14">
                  <c:v>7.6700000000000008</c:v>
                </c:pt>
                <c:pt idx="15">
                  <c:v>13.596666666666669</c:v>
                </c:pt>
                <c:pt idx="16">
                  <c:v>8.7233333333333345</c:v>
                </c:pt>
                <c:pt idx="17">
                  <c:v>6.22</c:v>
                </c:pt>
                <c:pt idx="18">
                  <c:v>11.6</c:v>
                </c:pt>
                <c:pt idx="19">
                  <c:v>6.336666666666666</c:v>
                </c:pt>
                <c:pt idx="20">
                  <c:v>7.9666666666666659</c:v>
                </c:pt>
                <c:pt idx="21">
                  <c:v>7.3433333333333337</c:v>
                </c:pt>
                <c:pt idx="22">
                  <c:v>9.9</c:v>
                </c:pt>
                <c:pt idx="23">
                  <c:v>12.936666666666667</c:v>
                </c:pt>
                <c:pt idx="24">
                  <c:v>11.074189895470385</c:v>
                </c:pt>
                <c:pt idx="25">
                  <c:v>9.8104317269076304</c:v>
                </c:pt>
                <c:pt idx="26">
                  <c:v>8.2791124260355033</c:v>
                </c:pt>
                <c:pt idx="27">
                  <c:v>2</c:v>
                </c:pt>
                <c:pt idx="28">
                  <c:v>12.556944444444445</c:v>
                </c:pt>
                <c:pt idx="29">
                  <c:v>12.05153256704981</c:v>
                </c:pt>
                <c:pt idx="30">
                  <c:v>7.7742105263157901</c:v>
                </c:pt>
                <c:pt idx="31">
                  <c:v>12.754859154929576</c:v>
                </c:pt>
                <c:pt idx="32">
                  <c:v>13.141379310344828</c:v>
                </c:pt>
                <c:pt idx="33">
                  <c:v>12.287323943661972</c:v>
                </c:pt>
                <c:pt idx="34">
                  <c:v>11.543333333333335</c:v>
                </c:pt>
                <c:pt idx="35">
                  <c:v>11.719999999999999</c:v>
                </c:pt>
                <c:pt idx="36">
                  <c:v>10.817499999999999</c:v>
                </c:pt>
                <c:pt idx="37">
                  <c:v>8.6374999999999993</c:v>
                </c:pt>
                <c:pt idx="38">
                  <c:v>9.6637500000000003</c:v>
                </c:pt>
                <c:pt idx="39">
                  <c:v>10.317499999999999</c:v>
                </c:pt>
                <c:pt idx="40">
                  <c:v>9.817499999999999</c:v>
                </c:pt>
                <c:pt idx="41">
                  <c:v>12.119300518134715</c:v>
                </c:pt>
                <c:pt idx="42">
                  <c:v>10.129999999999999</c:v>
                </c:pt>
                <c:pt idx="43">
                  <c:v>11.7525</c:v>
                </c:pt>
                <c:pt idx="44">
                  <c:v>11.5725</c:v>
                </c:pt>
                <c:pt idx="45">
                  <c:v>7.0225000000000009</c:v>
                </c:pt>
                <c:pt idx="46">
                  <c:v>6.5750462499999998</c:v>
                </c:pt>
                <c:pt idx="47">
                  <c:v>5.3524999999999991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80E-4950-A590-65839A4F50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99683679"/>
        <c:axId val="1711038863"/>
      </c:lineChart>
      <c:catAx>
        <c:axId val="1699683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711038863"/>
        <c:crosses val="autoZero"/>
        <c:auto val="1"/>
        <c:lblAlgn val="ctr"/>
        <c:lblOffset val="100"/>
        <c:noMultiLvlLbl val="0"/>
      </c:catAx>
      <c:valAx>
        <c:axId val="17110388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99683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image" Target="../media/image102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image" Target="../media/image10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E57E83-AAD5-4EF1-96DD-4C59EDD9045F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918425F1-8105-49D5-8758-E28DEDA3FA78}">
      <dgm:prSet phldrT="[Text]"/>
      <dgm:spPr/>
      <dgm:t>
        <a:bodyPr/>
        <a:lstStyle/>
        <a:p>
          <a:r>
            <a:rPr lang="es-419" dirty="0"/>
            <a:t>Datos</a:t>
          </a:r>
          <a:endParaRPr lang="en-US" dirty="0"/>
        </a:p>
      </dgm:t>
    </dgm:pt>
    <dgm:pt modelId="{677D1F65-9715-41EE-AE61-DEC548243454}" type="parTrans" cxnId="{3F5B00B3-D14D-43E2-B28F-4AF65443029A}">
      <dgm:prSet/>
      <dgm:spPr/>
      <dgm:t>
        <a:bodyPr/>
        <a:lstStyle/>
        <a:p>
          <a:endParaRPr lang="en-US"/>
        </a:p>
      </dgm:t>
    </dgm:pt>
    <dgm:pt modelId="{7C0B0167-9833-476B-A8A2-71A6D660A092}" type="sibTrans" cxnId="{3F5B00B3-D14D-43E2-B28F-4AF65443029A}">
      <dgm:prSet/>
      <dgm:spPr/>
      <dgm:t>
        <a:bodyPr/>
        <a:lstStyle/>
        <a:p>
          <a:endParaRPr lang="en-US"/>
        </a:p>
      </dgm:t>
    </dgm:pt>
    <dgm:pt modelId="{2E2D8EDF-1463-4D62-A6FF-7B0AE1266068}">
      <dgm:prSet phldrT="[Text]"/>
      <dgm:spPr/>
      <dgm:t>
        <a:bodyPr/>
        <a:lstStyle/>
        <a:p>
          <a:r>
            <a:rPr lang="es-419" dirty="0"/>
            <a:t>Información</a:t>
          </a:r>
          <a:endParaRPr lang="en-US" dirty="0"/>
        </a:p>
      </dgm:t>
    </dgm:pt>
    <dgm:pt modelId="{16DDB579-F115-4BA3-9D66-EC7126E62611}" type="parTrans" cxnId="{AF500F47-6009-4131-8B34-3A2EAFC5719A}">
      <dgm:prSet/>
      <dgm:spPr/>
      <dgm:t>
        <a:bodyPr/>
        <a:lstStyle/>
        <a:p>
          <a:endParaRPr lang="en-US"/>
        </a:p>
      </dgm:t>
    </dgm:pt>
    <dgm:pt modelId="{C721D576-83A9-4DFE-AF8A-409688885131}" type="sibTrans" cxnId="{AF500F47-6009-4131-8B34-3A2EAFC5719A}">
      <dgm:prSet/>
      <dgm:spPr/>
      <dgm:t>
        <a:bodyPr/>
        <a:lstStyle/>
        <a:p>
          <a:endParaRPr lang="en-US"/>
        </a:p>
      </dgm:t>
    </dgm:pt>
    <dgm:pt modelId="{F2434C29-1F04-4629-B7A3-8D1FDD48EE43}">
      <dgm:prSet phldrT="[Text]"/>
      <dgm:spPr/>
      <dgm:t>
        <a:bodyPr/>
        <a:lstStyle/>
        <a:p>
          <a:r>
            <a:rPr lang="es-419" dirty="0"/>
            <a:t>Valor Agregado</a:t>
          </a:r>
          <a:endParaRPr lang="en-US" dirty="0"/>
        </a:p>
      </dgm:t>
    </dgm:pt>
    <dgm:pt modelId="{04369D1B-8010-49F6-98F8-649CAB9624AA}" type="parTrans" cxnId="{488D654B-B15B-414F-BEFB-889B9B16219C}">
      <dgm:prSet/>
      <dgm:spPr/>
      <dgm:t>
        <a:bodyPr/>
        <a:lstStyle/>
        <a:p>
          <a:endParaRPr lang="en-US"/>
        </a:p>
      </dgm:t>
    </dgm:pt>
    <dgm:pt modelId="{155D5EE5-B801-480B-BF5D-DE16B6BF02D6}" type="sibTrans" cxnId="{488D654B-B15B-414F-BEFB-889B9B16219C}">
      <dgm:prSet/>
      <dgm:spPr/>
      <dgm:t>
        <a:bodyPr/>
        <a:lstStyle/>
        <a:p>
          <a:endParaRPr lang="en-US"/>
        </a:p>
      </dgm:t>
    </dgm:pt>
    <dgm:pt modelId="{B2D5C97C-7E64-45FF-BE71-DBE85FD9A230}" type="pres">
      <dgm:prSet presAssocID="{B7E57E83-AAD5-4EF1-96DD-4C59EDD9045F}" presName="Name0" presStyleCnt="0">
        <dgm:presLayoutVars>
          <dgm:dir/>
          <dgm:resizeHandles val="exact"/>
        </dgm:presLayoutVars>
      </dgm:prSet>
      <dgm:spPr/>
    </dgm:pt>
    <dgm:pt modelId="{5E8269C6-6B06-4B7D-A12D-B14325DB8B38}" type="pres">
      <dgm:prSet presAssocID="{918425F1-8105-49D5-8758-E28DEDA3FA78}" presName="node" presStyleLbl="node1" presStyleIdx="0" presStyleCnt="3">
        <dgm:presLayoutVars>
          <dgm:bulletEnabled val="1"/>
        </dgm:presLayoutVars>
      </dgm:prSet>
      <dgm:spPr/>
    </dgm:pt>
    <dgm:pt modelId="{5DF18A95-72CC-4817-B8EC-CECD9E0C3AFB}" type="pres">
      <dgm:prSet presAssocID="{7C0B0167-9833-476B-A8A2-71A6D660A092}" presName="sibTrans" presStyleLbl="sibTrans2D1" presStyleIdx="0" presStyleCnt="2"/>
      <dgm:spPr/>
    </dgm:pt>
    <dgm:pt modelId="{142A3FCC-1EC7-41A5-BFE4-C020A99D6277}" type="pres">
      <dgm:prSet presAssocID="{7C0B0167-9833-476B-A8A2-71A6D660A092}" presName="connectorText" presStyleLbl="sibTrans2D1" presStyleIdx="0" presStyleCnt="2"/>
      <dgm:spPr/>
    </dgm:pt>
    <dgm:pt modelId="{3F20BC77-B9C7-4CCF-927A-37BE67382EB6}" type="pres">
      <dgm:prSet presAssocID="{2E2D8EDF-1463-4D62-A6FF-7B0AE1266068}" presName="node" presStyleLbl="node1" presStyleIdx="1" presStyleCnt="3">
        <dgm:presLayoutVars>
          <dgm:bulletEnabled val="1"/>
        </dgm:presLayoutVars>
      </dgm:prSet>
      <dgm:spPr/>
    </dgm:pt>
    <dgm:pt modelId="{23AFA2E8-8201-4F6A-BF9B-8DA53B828716}" type="pres">
      <dgm:prSet presAssocID="{C721D576-83A9-4DFE-AF8A-409688885131}" presName="sibTrans" presStyleLbl="sibTrans2D1" presStyleIdx="1" presStyleCnt="2"/>
      <dgm:spPr/>
    </dgm:pt>
    <dgm:pt modelId="{9A441862-17B1-440E-91A2-00E807045DC0}" type="pres">
      <dgm:prSet presAssocID="{C721D576-83A9-4DFE-AF8A-409688885131}" presName="connectorText" presStyleLbl="sibTrans2D1" presStyleIdx="1" presStyleCnt="2"/>
      <dgm:spPr/>
    </dgm:pt>
    <dgm:pt modelId="{F4D43A5A-D53C-4364-B271-D6332E18A59D}" type="pres">
      <dgm:prSet presAssocID="{F2434C29-1F04-4629-B7A3-8D1FDD48EE43}" presName="node" presStyleLbl="node1" presStyleIdx="2" presStyleCnt="3">
        <dgm:presLayoutVars>
          <dgm:bulletEnabled val="1"/>
        </dgm:presLayoutVars>
      </dgm:prSet>
      <dgm:spPr/>
    </dgm:pt>
  </dgm:ptLst>
  <dgm:cxnLst>
    <dgm:cxn modelId="{97D6F25E-B316-4A6E-8C8E-01888903BD84}" type="presOf" srcId="{7C0B0167-9833-476B-A8A2-71A6D660A092}" destId="{142A3FCC-1EC7-41A5-BFE4-C020A99D6277}" srcOrd="1" destOrd="0" presId="urn:microsoft.com/office/officeart/2005/8/layout/process1"/>
    <dgm:cxn modelId="{58CF0161-BEBC-4B3E-A2A4-5CD9ABCE644E}" type="presOf" srcId="{2E2D8EDF-1463-4D62-A6FF-7B0AE1266068}" destId="{3F20BC77-B9C7-4CCF-927A-37BE67382EB6}" srcOrd="0" destOrd="0" presId="urn:microsoft.com/office/officeart/2005/8/layout/process1"/>
    <dgm:cxn modelId="{71E03F64-3D91-4490-A533-38101B0D80B8}" type="presOf" srcId="{B7E57E83-AAD5-4EF1-96DD-4C59EDD9045F}" destId="{B2D5C97C-7E64-45FF-BE71-DBE85FD9A230}" srcOrd="0" destOrd="0" presId="urn:microsoft.com/office/officeart/2005/8/layout/process1"/>
    <dgm:cxn modelId="{AF500F47-6009-4131-8B34-3A2EAFC5719A}" srcId="{B7E57E83-AAD5-4EF1-96DD-4C59EDD9045F}" destId="{2E2D8EDF-1463-4D62-A6FF-7B0AE1266068}" srcOrd="1" destOrd="0" parTransId="{16DDB579-F115-4BA3-9D66-EC7126E62611}" sibTransId="{C721D576-83A9-4DFE-AF8A-409688885131}"/>
    <dgm:cxn modelId="{488D654B-B15B-414F-BEFB-889B9B16219C}" srcId="{B7E57E83-AAD5-4EF1-96DD-4C59EDD9045F}" destId="{F2434C29-1F04-4629-B7A3-8D1FDD48EE43}" srcOrd="2" destOrd="0" parTransId="{04369D1B-8010-49F6-98F8-649CAB9624AA}" sibTransId="{155D5EE5-B801-480B-BF5D-DE16B6BF02D6}"/>
    <dgm:cxn modelId="{78B2CE6D-1ADE-4200-A4A4-B1E1902EB620}" type="presOf" srcId="{C721D576-83A9-4DFE-AF8A-409688885131}" destId="{23AFA2E8-8201-4F6A-BF9B-8DA53B828716}" srcOrd="0" destOrd="0" presId="urn:microsoft.com/office/officeart/2005/8/layout/process1"/>
    <dgm:cxn modelId="{3F5B00B3-D14D-43E2-B28F-4AF65443029A}" srcId="{B7E57E83-AAD5-4EF1-96DD-4C59EDD9045F}" destId="{918425F1-8105-49D5-8758-E28DEDA3FA78}" srcOrd="0" destOrd="0" parTransId="{677D1F65-9715-41EE-AE61-DEC548243454}" sibTransId="{7C0B0167-9833-476B-A8A2-71A6D660A092}"/>
    <dgm:cxn modelId="{24BB34CB-4B33-4B12-BD5E-8943E406DC56}" type="presOf" srcId="{C721D576-83A9-4DFE-AF8A-409688885131}" destId="{9A441862-17B1-440E-91A2-00E807045DC0}" srcOrd="1" destOrd="0" presId="urn:microsoft.com/office/officeart/2005/8/layout/process1"/>
    <dgm:cxn modelId="{962B61D7-6EC0-4699-97C9-327C579367CA}" type="presOf" srcId="{7C0B0167-9833-476B-A8A2-71A6D660A092}" destId="{5DF18A95-72CC-4817-B8EC-CECD9E0C3AFB}" srcOrd="0" destOrd="0" presId="urn:microsoft.com/office/officeart/2005/8/layout/process1"/>
    <dgm:cxn modelId="{D2F693F0-724B-46DC-8234-9B27357FF4A0}" type="presOf" srcId="{F2434C29-1F04-4629-B7A3-8D1FDD48EE43}" destId="{F4D43A5A-D53C-4364-B271-D6332E18A59D}" srcOrd="0" destOrd="0" presId="urn:microsoft.com/office/officeart/2005/8/layout/process1"/>
    <dgm:cxn modelId="{B8CFF9F5-68F8-49CF-A3A5-538A438A0FEB}" type="presOf" srcId="{918425F1-8105-49D5-8758-E28DEDA3FA78}" destId="{5E8269C6-6B06-4B7D-A12D-B14325DB8B38}" srcOrd="0" destOrd="0" presId="urn:microsoft.com/office/officeart/2005/8/layout/process1"/>
    <dgm:cxn modelId="{A68B34EE-85CA-45F4-8456-CB4FE926FAC3}" type="presParOf" srcId="{B2D5C97C-7E64-45FF-BE71-DBE85FD9A230}" destId="{5E8269C6-6B06-4B7D-A12D-B14325DB8B38}" srcOrd="0" destOrd="0" presId="urn:microsoft.com/office/officeart/2005/8/layout/process1"/>
    <dgm:cxn modelId="{6EFF96D3-B26F-4AA2-B4B9-440B9AEF6B86}" type="presParOf" srcId="{B2D5C97C-7E64-45FF-BE71-DBE85FD9A230}" destId="{5DF18A95-72CC-4817-B8EC-CECD9E0C3AFB}" srcOrd="1" destOrd="0" presId="urn:microsoft.com/office/officeart/2005/8/layout/process1"/>
    <dgm:cxn modelId="{DD11D881-6D41-47E1-97C4-40C51DC0AADE}" type="presParOf" srcId="{5DF18A95-72CC-4817-B8EC-CECD9E0C3AFB}" destId="{142A3FCC-1EC7-41A5-BFE4-C020A99D6277}" srcOrd="0" destOrd="0" presId="urn:microsoft.com/office/officeart/2005/8/layout/process1"/>
    <dgm:cxn modelId="{5BA4B657-2E3B-4518-A38C-098DC9D75B33}" type="presParOf" srcId="{B2D5C97C-7E64-45FF-BE71-DBE85FD9A230}" destId="{3F20BC77-B9C7-4CCF-927A-37BE67382EB6}" srcOrd="2" destOrd="0" presId="urn:microsoft.com/office/officeart/2005/8/layout/process1"/>
    <dgm:cxn modelId="{E65A0458-7DB2-44A6-8803-E88E55705011}" type="presParOf" srcId="{B2D5C97C-7E64-45FF-BE71-DBE85FD9A230}" destId="{23AFA2E8-8201-4F6A-BF9B-8DA53B828716}" srcOrd="3" destOrd="0" presId="urn:microsoft.com/office/officeart/2005/8/layout/process1"/>
    <dgm:cxn modelId="{05630DEF-4A33-4DDE-8BAB-EA7D0BAF8B32}" type="presParOf" srcId="{23AFA2E8-8201-4F6A-BF9B-8DA53B828716}" destId="{9A441862-17B1-440E-91A2-00E807045DC0}" srcOrd="0" destOrd="0" presId="urn:microsoft.com/office/officeart/2005/8/layout/process1"/>
    <dgm:cxn modelId="{E4DB8CC1-A330-488C-ACDD-2675963DFFE0}" type="presParOf" srcId="{B2D5C97C-7E64-45FF-BE71-DBE85FD9A230}" destId="{F4D43A5A-D53C-4364-B271-D6332E18A59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03E421-2F8B-4F15-BE96-1A2D2C90E512}" type="doc">
      <dgm:prSet loTypeId="urn:microsoft.com/office/officeart/2011/layout/Picture Fram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419"/>
        </a:p>
      </dgm:t>
    </dgm:pt>
    <dgm:pt modelId="{D7385940-6CFA-4178-A1C8-E536250093B4}">
      <dgm:prSet phldrT="[Text]" custT="1"/>
      <dgm:spPr/>
      <dgm:t>
        <a:bodyPr/>
        <a:lstStyle/>
        <a:p>
          <a:r>
            <a:rPr lang="es-419" sz="3000"/>
            <a:t>Siglo XIX</a:t>
          </a:r>
        </a:p>
      </dgm:t>
    </dgm:pt>
    <dgm:pt modelId="{6272CD92-533F-4BBE-9F36-6D87B8E9BF78}" type="parTrans" cxnId="{239128A5-D82B-41DF-AEB0-E1ECBD971953}">
      <dgm:prSet/>
      <dgm:spPr/>
      <dgm:t>
        <a:bodyPr/>
        <a:lstStyle/>
        <a:p>
          <a:endParaRPr lang="es-419"/>
        </a:p>
      </dgm:t>
    </dgm:pt>
    <dgm:pt modelId="{B38D0E3E-0573-46A0-9CA6-F6CA81349D14}" type="sibTrans" cxnId="{239128A5-D82B-41DF-AEB0-E1ECBD971953}">
      <dgm:prSet/>
      <dgm:spPr/>
      <dgm:t>
        <a:bodyPr/>
        <a:lstStyle/>
        <a:p>
          <a:endParaRPr lang="es-419"/>
        </a:p>
      </dgm:t>
    </dgm:pt>
    <dgm:pt modelId="{6AF2B11F-3D49-434C-84AA-8A4734B36455}">
      <dgm:prSet phldrT="[Text]" custT="1"/>
      <dgm:spPr/>
      <dgm:t>
        <a:bodyPr/>
        <a:lstStyle/>
        <a:p>
          <a:r>
            <a:rPr lang="es-419" sz="3000"/>
            <a:t>Siglo XXI</a:t>
          </a:r>
        </a:p>
      </dgm:t>
    </dgm:pt>
    <dgm:pt modelId="{951D0637-6C4A-4DCB-BBFC-9DC9D5C56DC4}" type="parTrans" cxnId="{023ABA2E-D669-4ACF-B658-60C3DCD56BBD}">
      <dgm:prSet/>
      <dgm:spPr/>
      <dgm:t>
        <a:bodyPr/>
        <a:lstStyle/>
        <a:p>
          <a:endParaRPr lang="es-419"/>
        </a:p>
      </dgm:t>
    </dgm:pt>
    <dgm:pt modelId="{9EEEC519-6303-4701-8B2B-2A5A5E2E6A25}" type="sibTrans" cxnId="{023ABA2E-D669-4ACF-B658-60C3DCD56BBD}">
      <dgm:prSet/>
      <dgm:spPr/>
      <dgm:t>
        <a:bodyPr/>
        <a:lstStyle/>
        <a:p>
          <a:endParaRPr lang="es-419"/>
        </a:p>
      </dgm:t>
    </dgm:pt>
    <dgm:pt modelId="{76D55899-7351-4F5C-8DC0-904F207E3079}" type="pres">
      <dgm:prSet presAssocID="{C203E421-2F8B-4F15-BE96-1A2D2C90E512}" presName="Name0" presStyleCnt="0">
        <dgm:presLayoutVars>
          <dgm:chMax/>
          <dgm:chPref/>
          <dgm:dir/>
        </dgm:presLayoutVars>
      </dgm:prSet>
      <dgm:spPr/>
    </dgm:pt>
    <dgm:pt modelId="{B7C49051-342D-45C8-90C5-945C2329E2A3}" type="pres">
      <dgm:prSet presAssocID="{D7385940-6CFA-4178-A1C8-E536250093B4}" presName="composite" presStyleCnt="0"/>
      <dgm:spPr/>
    </dgm:pt>
    <dgm:pt modelId="{68A538DF-31A6-4A51-96F0-2E9A827C56C0}" type="pres">
      <dgm:prSet presAssocID="{D7385940-6CFA-4178-A1C8-E536250093B4}" presName="ParentText" presStyleLbl="revTx" presStyleIdx="0" presStyleCnt="2" custLinFactNeighborY="25773">
        <dgm:presLayoutVars>
          <dgm:chMax val="0"/>
          <dgm:chPref val="0"/>
          <dgm:bulletEnabled val="1"/>
        </dgm:presLayoutVars>
      </dgm:prSet>
      <dgm:spPr/>
    </dgm:pt>
    <dgm:pt modelId="{00F62374-D583-4097-B492-6EB2FA047198}" type="pres">
      <dgm:prSet presAssocID="{D7385940-6CFA-4178-A1C8-E536250093B4}" presName="Accent1" presStyleLbl="parChTrans1D1" presStyleIdx="0" presStyleCnt="2" custLinFactNeighborY="3465"/>
      <dgm:spPr/>
    </dgm:pt>
    <dgm:pt modelId="{D8025D2A-83BD-4525-9B45-41BB1F780789}" type="pres">
      <dgm:prSet presAssocID="{D7385940-6CFA-4178-A1C8-E536250093B4}" presName="Image" presStyleLbl="alignImgPlace1" presStyleIdx="0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20EE0605-58F2-4644-B83C-F3508B83C623}" type="pres">
      <dgm:prSet presAssocID="{B38D0E3E-0573-46A0-9CA6-F6CA81349D14}" presName="sibTrans" presStyleCnt="0"/>
      <dgm:spPr/>
    </dgm:pt>
    <dgm:pt modelId="{15F07B26-6465-4DF8-A9F4-5960600DB085}" type="pres">
      <dgm:prSet presAssocID="{6AF2B11F-3D49-434C-84AA-8A4734B36455}" presName="composite" presStyleCnt="0"/>
      <dgm:spPr/>
    </dgm:pt>
    <dgm:pt modelId="{6E2B0EC5-C24A-44E6-8833-7823097E5745}" type="pres">
      <dgm:prSet presAssocID="{6AF2B11F-3D49-434C-84AA-8A4734B36455}" presName="ParentText" presStyleLbl="revTx" presStyleIdx="1" presStyleCnt="2" custLinFactNeighborY="25772">
        <dgm:presLayoutVars>
          <dgm:chMax val="0"/>
          <dgm:chPref val="0"/>
          <dgm:bulletEnabled val="1"/>
        </dgm:presLayoutVars>
      </dgm:prSet>
      <dgm:spPr/>
    </dgm:pt>
    <dgm:pt modelId="{0AE5E02A-F09A-49A6-A407-B75AEB89E906}" type="pres">
      <dgm:prSet presAssocID="{6AF2B11F-3D49-434C-84AA-8A4734B36455}" presName="Accent1" presStyleLbl="parChTrans1D1" presStyleIdx="1" presStyleCnt="2" custLinFactNeighborY="3465"/>
      <dgm:spPr/>
    </dgm:pt>
    <dgm:pt modelId="{5EEFAB1D-B75E-4C63-AF60-76D56449C62E}" type="pres">
      <dgm:prSet presAssocID="{6AF2B11F-3D49-434C-84AA-8A4734B36455}" presName="Image" presStyleLbl="alignImgPlace1" presStyleIdx="1" presStyleCnt="2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</dgm:ptLst>
  <dgm:cxnLst>
    <dgm:cxn modelId="{E4E6542C-D2C1-4E87-A553-E5DFE6011D06}" type="presOf" srcId="{D7385940-6CFA-4178-A1C8-E536250093B4}" destId="{68A538DF-31A6-4A51-96F0-2E9A827C56C0}" srcOrd="0" destOrd="0" presId="urn:microsoft.com/office/officeart/2011/layout/Picture Frame"/>
    <dgm:cxn modelId="{023ABA2E-D669-4ACF-B658-60C3DCD56BBD}" srcId="{C203E421-2F8B-4F15-BE96-1A2D2C90E512}" destId="{6AF2B11F-3D49-434C-84AA-8A4734B36455}" srcOrd="1" destOrd="0" parTransId="{951D0637-6C4A-4DCB-BBFC-9DC9D5C56DC4}" sibTransId="{9EEEC519-6303-4701-8B2B-2A5A5E2E6A25}"/>
    <dgm:cxn modelId="{4DC96476-2D61-49AD-9338-C377D88CB5CB}" type="presOf" srcId="{C203E421-2F8B-4F15-BE96-1A2D2C90E512}" destId="{76D55899-7351-4F5C-8DC0-904F207E3079}" srcOrd="0" destOrd="0" presId="urn:microsoft.com/office/officeart/2011/layout/Picture Frame"/>
    <dgm:cxn modelId="{BC0BF077-8576-4ED6-A831-32930E4EC80B}" type="presOf" srcId="{6AF2B11F-3D49-434C-84AA-8A4734B36455}" destId="{6E2B0EC5-C24A-44E6-8833-7823097E5745}" srcOrd="0" destOrd="0" presId="urn:microsoft.com/office/officeart/2011/layout/Picture Frame"/>
    <dgm:cxn modelId="{239128A5-D82B-41DF-AEB0-E1ECBD971953}" srcId="{C203E421-2F8B-4F15-BE96-1A2D2C90E512}" destId="{D7385940-6CFA-4178-A1C8-E536250093B4}" srcOrd="0" destOrd="0" parTransId="{6272CD92-533F-4BBE-9F36-6D87B8E9BF78}" sibTransId="{B38D0E3E-0573-46A0-9CA6-F6CA81349D14}"/>
    <dgm:cxn modelId="{79A9A9D2-C21F-4669-B71A-03F6F47922B3}" type="presParOf" srcId="{76D55899-7351-4F5C-8DC0-904F207E3079}" destId="{B7C49051-342D-45C8-90C5-945C2329E2A3}" srcOrd="0" destOrd="0" presId="urn:microsoft.com/office/officeart/2011/layout/Picture Frame"/>
    <dgm:cxn modelId="{88D77005-28FE-4C26-8117-9BC9E8495E5D}" type="presParOf" srcId="{B7C49051-342D-45C8-90C5-945C2329E2A3}" destId="{68A538DF-31A6-4A51-96F0-2E9A827C56C0}" srcOrd="0" destOrd="0" presId="urn:microsoft.com/office/officeart/2011/layout/Picture Frame"/>
    <dgm:cxn modelId="{84F24F63-D3F2-4524-8AF0-EB4D7C1727F2}" type="presParOf" srcId="{B7C49051-342D-45C8-90C5-945C2329E2A3}" destId="{00F62374-D583-4097-B492-6EB2FA047198}" srcOrd="1" destOrd="0" presId="urn:microsoft.com/office/officeart/2011/layout/Picture Frame"/>
    <dgm:cxn modelId="{038C1B19-B4BD-4066-AEB7-F8EA438369B9}" type="presParOf" srcId="{B7C49051-342D-45C8-90C5-945C2329E2A3}" destId="{D8025D2A-83BD-4525-9B45-41BB1F780789}" srcOrd="2" destOrd="0" presId="urn:microsoft.com/office/officeart/2011/layout/Picture Frame"/>
    <dgm:cxn modelId="{0132A3D4-3A6C-4F66-93DE-A6D6C0C380B5}" type="presParOf" srcId="{76D55899-7351-4F5C-8DC0-904F207E3079}" destId="{20EE0605-58F2-4644-B83C-F3508B83C623}" srcOrd="1" destOrd="0" presId="urn:microsoft.com/office/officeart/2011/layout/Picture Frame"/>
    <dgm:cxn modelId="{327E2ED1-3776-4129-8B2B-766F51F07588}" type="presParOf" srcId="{76D55899-7351-4F5C-8DC0-904F207E3079}" destId="{15F07B26-6465-4DF8-A9F4-5960600DB085}" srcOrd="2" destOrd="0" presId="urn:microsoft.com/office/officeart/2011/layout/Picture Frame"/>
    <dgm:cxn modelId="{C6974F52-8B40-4EE2-82AA-9D8F7DFF8EC8}" type="presParOf" srcId="{15F07B26-6465-4DF8-A9F4-5960600DB085}" destId="{6E2B0EC5-C24A-44E6-8833-7823097E5745}" srcOrd="0" destOrd="0" presId="urn:microsoft.com/office/officeart/2011/layout/Picture Frame"/>
    <dgm:cxn modelId="{0C2DD461-CF76-425B-B786-35DFA54EAD0D}" type="presParOf" srcId="{15F07B26-6465-4DF8-A9F4-5960600DB085}" destId="{0AE5E02A-F09A-49A6-A407-B75AEB89E906}" srcOrd="1" destOrd="0" presId="urn:microsoft.com/office/officeart/2011/layout/Picture Frame"/>
    <dgm:cxn modelId="{16E5ED40-DFAD-4C0E-8FFC-D88613FCBDB5}" type="presParOf" srcId="{15F07B26-6465-4DF8-A9F4-5960600DB085}" destId="{5EEFAB1D-B75E-4C63-AF60-76D56449C62E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F3FD35-812D-4BA0-806B-0874E0A68119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64B3556F-B382-4DF2-8ED8-0E2FF235EF41}">
      <dgm:prSet phldrT="[Text]"/>
      <dgm:spPr>
        <a:ln>
          <a:solidFill>
            <a:srgbClr val="178C86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/>
            <a:t>Aprender a desaprender</a:t>
          </a:r>
          <a:endParaRPr lang="es-419"/>
        </a:p>
      </dgm:t>
    </dgm:pt>
    <dgm:pt modelId="{F264D281-43F4-447B-8861-DB0399A28038}" type="parTrans" cxnId="{DF264556-3699-4CEA-A497-E7546B2FB404}">
      <dgm:prSet/>
      <dgm:spPr/>
      <dgm:t>
        <a:bodyPr/>
        <a:lstStyle/>
        <a:p>
          <a:endParaRPr lang="es-419"/>
        </a:p>
      </dgm:t>
    </dgm:pt>
    <dgm:pt modelId="{1EC057EF-55F9-41C2-BF59-2E67132B5E6E}" type="sibTrans" cxnId="{DF264556-3699-4CEA-A497-E7546B2FB404}">
      <dgm:prSet/>
      <dgm:spPr/>
      <dgm:t>
        <a:bodyPr/>
        <a:lstStyle/>
        <a:p>
          <a:endParaRPr lang="es-419"/>
        </a:p>
      </dgm:t>
    </dgm:pt>
    <dgm:pt modelId="{BA0A288D-5418-4C49-9588-A4D8BED5A5C8}">
      <dgm:prSet/>
      <dgm:spPr>
        <a:ln>
          <a:solidFill>
            <a:srgbClr val="AEADB3"/>
          </a:solidFill>
        </a:ln>
      </dgm:spPr>
      <dgm:t>
        <a:bodyPr/>
        <a:lstStyle/>
        <a:p>
          <a:r>
            <a:rPr lang="es-MX"/>
            <a:t>Uso de tecnologías</a:t>
          </a:r>
        </a:p>
      </dgm:t>
    </dgm:pt>
    <dgm:pt modelId="{B826521B-F46D-4E24-8617-913906B52B6C}" type="parTrans" cxnId="{C64EB4F4-405C-4C0C-A685-829A82FD96AD}">
      <dgm:prSet/>
      <dgm:spPr/>
      <dgm:t>
        <a:bodyPr/>
        <a:lstStyle/>
        <a:p>
          <a:endParaRPr lang="es-419"/>
        </a:p>
      </dgm:t>
    </dgm:pt>
    <dgm:pt modelId="{7990CBE2-5C32-4BE4-BC2B-3C231D3878DE}" type="sibTrans" cxnId="{C64EB4F4-405C-4C0C-A685-829A82FD96AD}">
      <dgm:prSet/>
      <dgm:spPr/>
      <dgm:t>
        <a:bodyPr/>
        <a:lstStyle/>
        <a:p>
          <a:endParaRPr lang="es-419"/>
        </a:p>
      </dgm:t>
    </dgm:pt>
    <dgm:pt modelId="{AF2FAEBF-AD81-4D29-A10A-AC9E8C0D1DF8}">
      <dgm:prSet/>
      <dgm:spPr>
        <a:ln>
          <a:solidFill>
            <a:srgbClr val="692C59"/>
          </a:solidFill>
        </a:ln>
      </dgm:spPr>
      <dgm:t>
        <a:bodyPr/>
        <a:lstStyle/>
        <a:p>
          <a:r>
            <a:rPr lang="es-MX"/>
            <a:t>Sistema de Trabajo</a:t>
          </a:r>
        </a:p>
      </dgm:t>
    </dgm:pt>
    <dgm:pt modelId="{53B9F019-0230-4F93-80BF-5755E08A784C}" type="parTrans" cxnId="{C1AEFE7E-CC95-4068-BC8F-3DDD96C2734E}">
      <dgm:prSet/>
      <dgm:spPr/>
      <dgm:t>
        <a:bodyPr/>
        <a:lstStyle/>
        <a:p>
          <a:endParaRPr lang="es-419"/>
        </a:p>
      </dgm:t>
    </dgm:pt>
    <dgm:pt modelId="{ACDA6D8D-F39E-4FCE-AADC-D2C869A2F497}" type="sibTrans" cxnId="{C1AEFE7E-CC95-4068-BC8F-3DDD96C2734E}">
      <dgm:prSet/>
      <dgm:spPr/>
      <dgm:t>
        <a:bodyPr/>
        <a:lstStyle/>
        <a:p>
          <a:endParaRPr lang="es-419"/>
        </a:p>
      </dgm:t>
    </dgm:pt>
    <dgm:pt modelId="{C76CDFBE-9BBC-4B9E-B7CC-1588D40797DC}" type="pres">
      <dgm:prSet presAssocID="{27F3FD35-812D-4BA0-806B-0874E0A68119}" presName="Name0" presStyleCnt="0">
        <dgm:presLayoutVars>
          <dgm:dir/>
          <dgm:resizeHandles val="exact"/>
        </dgm:presLayoutVars>
      </dgm:prSet>
      <dgm:spPr/>
    </dgm:pt>
    <dgm:pt modelId="{5E605DD7-1EC6-4294-825B-D5A780651A79}" type="pres">
      <dgm:prSet presAssocID="{64B3556F-B382-4DF2-8ED8-0E2FF235EF41}" presName="composite" presStyleCnt="0"/>
      <dgm:spPr/>
    </dgm:pt>
    <dgm:pt modelId="{AF497B73-B48C-47C3-B56A-0D50047C8310}" type="pres">
      <dgm:prSet presAssocID="{64B3556F-B382-4DF2-8ED8-0E2FF235EF41}" presName="bgChev" presStyleLbl="node1" presStyleIdx="0" presStyleCnt="3" custLinFactNeighborX="-40" custLinFactNeighborY="18041"/>
      <dgm:spPr>
        <a:solidFill>
          <a:srgbClr val="178C86"/>
        </a:solidFill>
      </dgm:spPr>
    </dgm:pt>
    <dgm:pt modelId="{C5B94777-A49F-4795-8ACF-BC15B8D7DA11}" type="pres">
      <dgm:prSet presAssocID="{64B3556F-B382-4DF2-8ED8-0E2FF235EF41}" presName="txNode" presStyleLbl="fgAcc1" presStyleIdx="0" presStyleCnt="3" custLinFactNeighborX="-6677" custLinFactNeighborY="18041">
        <dgm:presLayoutVars>
          <dgm:bulletEnabled val="1"/>
        </dgm:presLayoutVars>
      </dgm:prSet>
      <dgm:spPr/>
    </dgm:pt>
    <dgm:pt modelId="{2227A7C4-75FA-429E-8F41-4E01D9DC5793}" type="pres">
      <dgm:prSet presAssocID="{1EC057EF-55F9-41C2-BF59-2E67132B5E6E}" presName="compositeSpace" presStyleCnt="0"/>
      <dgm:spPr/>
    </dgm:pt>
    <dgm:pt modelId="{68AD1ECB-027E-4EC5-9C87-5F8EBD451365}" type="pres">
      <dgm:prSet presAssocID="{BA0A288D-5418-4C49-9588-A4D8BED5A5C8}" presName="composite" presStyleCnt="0"/>
      <dgm:spPr/>
    </dgm:pt>
    <dgm:pt modelId="{EDB51D3F-E4E4-4840-8690-A8AA36D7F45B}" type="pres">
      <dgm:prSet presAssocID="{BA0A288D-5418-4C49-9588-A4D8BED5A5C8}" presName="bgChev" presStyleLbl="node1" presStyleIdx="1" presStyleCnt="3" custLinFactNeighborX="-5639" custLinFactNeighborY="18041"/>
      <dgm:spPr>
        <a:solidFill>
          <a:srgbClr val="AEADB3"/>
        </a:solidFill>
      </dgm:spPr>
    </dgm:pt>
    <dgm:pt modelId="{6D66C103-C9F3-43F8-BD3C-682871312163}" type="pres">
      <dgm:prSet presAssocID="{BA0A288D-5418-4C49-9588-A4D8BED5A5C8}" presName="txNode" presStyleLbl="fgAcc1" presStyleIdx="1" presStyleCnt="3" custLinFactNeighborX="-6677" custLinFactNeighborY="18041">
        <dgm:presLayoutVars>
          <dgm:bulletEnabled val="1"/>
        </dgm:presLayoutVars>
      </dgm:prSet>
      <dgm:spPr/>
    </dgm:pt>
    <dgm:pt modelId="{18838FB8-2E5D-4D79-B994-0985140D4357}" type="pres">
      <dgm:prSet presAssocID="{7990CBE2-5C32-4BE4-BC2B-3C231D3878DE}" presName="compositeSpace" presStyleCnt="0"/>
      <dgm:spPr/>
    </dgm:pt>
    <dgm:pt modelId="{89A206FC-5FD6-4F27-980B-28E8ABF8B78A}" type="pres">
      <dgm:prSet presAssocID="{AF2FAEBF-AD81-4D29-A10A-AC9E8C0D1DF8}" presName="composite" presStyleCnt="0"/>
      <dgm:spPr/>
    </dgm:pt>
    <dgm:pt modelId="{21F0CB15-C3B6-45F6-9704-D8E21C850424}" type="pres">
      <dgm:prSet presAssocID="{AF2FAEBF-AD81-4D29-A10A-AC9E8C0D1DF8}" presName="bgChev" presStyleLbl="node1" presStyleIdx="2" presStyleCnt="3" custLinFactNeighborX="-5639" custLinFactNeighborY="18041"/>
      <dgm:spPr>
        <a:solidFill>
          <a:srgbClr val="692C59"/>
        </a:solidFill>
      </dgm:spPr>
    </dgm:pt>
    <dgm:pt modelId="{9597BB24-EC40-411B-B050-B98E40F5D790}" type="pres">
      <dgm:prSet presAssocID="{AF2FAEBF-AD81-4D29-A10A-AC9E8C0D1DF8}" presName="txNode" presStyleLbl="fgAcc1" presStyleIdx="2" presStyleCnt="3" custLinFactNeighborX="-6677" custLinFactNeighborY="18041">
        <dgm:presLayoutVars>
          <dgm:bulletEnabled val="1"/>
        </dgm:presLayoutVars>
      </dgm:prSet>
      <dgm:spPr/>
    </dgm:pt>
  </dgm:ptLst>
  <dgm:cxnLst>
    <dgm:cxn modelId="{012ACA66-F5A1-4900-86FF-5D5A08E8AFF3}" type="presOf" srcId="{64B3556F-B382-4DF2-8ED8-0E2FF235EF41}" destId="{C5B94777-A49F-4795-8ACF-BC15B8D7DA11}" srcOrd="0" destOrd="0" presId="urn:microsoft.com/office/officeart/2005/8/layout/chevronAccent+Icon"/>
    <dgm:cxn modelId="{DF264556-3699-4CEA-A497-E7546B2FB404}" srcId="{27F3FD35-812D-4BA0-806B-0874E0A68119}" destId="{64B3556F-B382-4DF2-8ED8-0E2FF235EF41}" srcOrd="0" destOrd="0" parTransId="{F264D281-43F4-447B-8861-DB0399A28038}" sibTransId="{1EC057EF-55F9-41C2-BF59-2E67132B5E6E}"/>
    <dgm:cxn modelId="{C1AEFE7E-CC95-4068-BC8F-3DDD96C2734E}" srcId="{27F3FD35-812D-4BA0-806B-0874E0A68119}" destId="{AF2FAEBF-AD81-4D29-A10A-AC9E8C0D1DF8}" srcOrd="2" destOrd="0" parTransId="{53B9F019-0230-4F93-80BF-5755E08A784C}" sibTransId="{ACDA6D8D-F39E-4FCE-AADC-D2C869A2F497}"/>
    <dgm:cxn modelId="{23844FCA-AB06-4679-9869-D80E631E3A9F}" type="presOf" srcId="{BA0A288D-5418-4C49-9588-A4D8BED5A5C8}" destId="{6D66C103-C9F3-43F8-BD3C-682871312163}" srcOrd="0" destOrd="0" presId="urn:microsoft.com/office/officeart/2005/8/layout/chevronAccent+Icon"/>
    <dgm:cxn modelId="{38DABAEB-3132-4FFC-81F8-EC1CA6F88B05}" type="presOf" srcId="{AF2FAEBF-AD81-4D29-A10A-AC9E8C0D1DF8}" destId="{9597BB24-EC40-411B-B050-B98E40F5D790}" srcOrd="0" destOrd="0" presId="urn:microsoft.com/office/officeart/2005/8/layout/chevronAccent+Icon"/>
    <dgm:cxn modelId="{CF6ACCED-7660-4D7F-B7AA-DDBE46E88C6F}" type="presOf" srcId="{27F3FD35-812D-4BA0-806B-0874E0A68119}" destId="{C76CDFBE-9BBC-4B9E-B7CC-1588D40797DC}" srcOrd="0" destOrd="0" presId="urn:microsoft.com/office/officeart/2005/8/layout/chevronAccent+Icon"/>
    <dgm:cxn modelId="{C64EB4F4-405C-4C0C-A685-829A82FD96AD}" srcId="{27F3FD35-812D-4BA0-806B-0874E0A68119}" destId="{BA0A288D-5418-4C49-9588-A4D8BED5A5C8}" srcOrd="1" destOrd="0" parTransId="{B826521B-F46D-4E24-8617-913906B52B6C}" sibTransId="{7990CBE2-5C32-4BE4-BC2B-3C231D3878DE}"/>
    <dgm:cxn modelId="{047111B2-274D-43BE-AD45-22A76BAEB93F}" type="presParOf" srcId="{C76CDFBE-9BBC-4B9E-B7CC-1588D40797DC}" destId="{5E605DD7-1EC6-4294-825B-D5A780651A79}" srcOrd="0" destOrd="0" presId="urn:microsoft.com/office/officeart/2005/8/layout/chevronAccent+Icon"/>
    <dgm:cxn modelId="{FF4DE3FD-184C-4246-BB0A-410AF2B99811}" type="presParOf" srcId="{5E605DD7-1EC6-4294-825B-D5A780651A79}" destId="{AF497B73-B48C-47C3-B56A-0D50047C8310}" srcOrd="0" destOrd="0" presId="urn:microsoft.com/office/officeart/2005/8/layout/chevronAccent+Icon"/>
    <dgm:cxn modelId="{B94207A9-92F8-4B2C-9EBF-EDCFE7D76B6A}" type="presParOf" srcId="{5E605DD7-1EC6-4294-825B-D5A780651A79}" destId="{C5B94777-A49F-4795-8ACF-BC15B8D7DA11}" srcOrd="1" destOrd="0" presId="urn:microsoft.com/office/officeart/2005/8/layout/chevronAccent+Icon"/>
    <dgm:cxn modelId="{1ADE1413-C0F5-48B8-9E5E-5D9F42084593}" type="presParOf" srcId="{C76CDFBE-9BBC-4B9E-B7CC-1588D40797DC}" destId="{2227A7C4-75FA-429E-8F41-4E01D9DC5793}" srcOrd="1" destOrd="0" presId="urn:microsoft.com/office/officeart/2005/8/layout/chevronAccent+Icon"/>
    <dgm:cxn modelId="{566BB7D9-8D34-445B-8D85-9C612F35E5D2}" type="presParOf" srcId="{C76CDFBE-9BBC-4B9E-B7CC-1588D40797DC}" destId="{68AD1ECB-027E-4EC5-9C87-5F8EBD451365}" srcOrd="2" destOrd="0" presId="urn:microsoft.com/office/officeart/2005/8/layout/chevronAccent+Icon"/>
    <dgm:cxn modelId="{AE5A58A0-17DD-4A22-B73F-83F06F558C98}" type="presParOf" srcId="{68AD1ECB-027E-4EC5-9C87-5F8EBD451365}" destId="{EDB51D3F-E4E4-4840-8690-A8AA36D7F45B}" srcOrd="0" destOrd="0" presId="urn:microsoft.com/office/officeart/2005/8/layout/chevronAccent+Icon"/>
    <dgm:cxn modelId="{7361F856-57BB-4D89-AAD6-854C8D547780}" type="presParOf" srcId="{68AD1ECB-027E-4EC5-9C87-5F8EBD451365}" destId="{6D66C103-C9F3-43F8-BD3C-682871312163}" srcOrd="1" destOrd="0" presId="urn:microsoft.com/office/officeart/2005/8/layout/chevronAccent+Icon"/>
    <dgm:cxn modelId="{F130684A-4171-42CF-A615-205536F5D43A}" type="presParOf" srcId="{C76CDFBE-9BBC-4B9E-B7CC-1588D40797DC}" destId="{18838FB8-2E5D-4D79-B994-0985140D4357}" srcOrd="3" destOrd="0" presId="urn:microsoft.com/office/officeart/2005/8/layout/chevronAccent+Icon"/>
    <dgm:cxn modelId="{D7A846D7-2963-4E50-957E-1FC89B1F9EBB}" type="presParOf" srcId="{C76CDFBE-9BBC-4B9E-B7CC-1588D40797DC}" destId="{89A206FC-5FD6-4F27-980B-28E8ABF8B78A}" srcOrd="4" destOrd="0" presId="urn:microsoft.com/office/officeart/2005/8/layout/chevronAccent+Icon"/>
    <dgm:cxn modelId="{A5304C48-431E-4653-985B-0BACDE894C4C}" type="presParOf" srcId="{89A206FC-5FD6-4F27-980B-28E8ABF8B78A}" destId="{21F0CB15-C3B6-45F6-9704-D8E21C850424}" srcOrd="0" destOrd="0" presId="urn:microsoft.com/office/officeart/2005/8/layout/chevronAccent+Icon"/>
    <dgm:cxn modelId="{39096142-E930-4E60-8CEA-39A75EA6E240}" type="presParOf" srcId="{89A206FC-5FD6-4F27-980B-28E8ABF8B78A}" destId="{9597BB24-EC40-411B-B050-B98E40F5D790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269C6-6B06-4B7D-A12D-B14325DB8B38}">
      <dsp:nvSpPr>
        <dsp:cNvPr id="0" name=""/>
        <dsp:cNvSpPr/>
      </dsp:nvSpPr>
      <dsp:spPr>
        <a:xfrm>
          <a:off x="7143" y="1440047"/>
          <a:ext cx="2135187" cy="128111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900" kern="1200" dirty="0"/>
            <a:t>Datos</a:t>
          </a:r>
          <a:endParaRPr lang="en-US" sz="2900" kern="1200" dirty="0"/>
        </a:p>
      </dsp:txBody>
      <dsp:txXfrm>
        <a:off x="44665" y="1477569"/>
        <a:ext cx="2060143" cy="1206068"/>
      </dsp:txXfrm>
    </dsp:sp>
    <dsp:sp modelId="{5DF18A95-72CC-4817-B8EC-CECD9E0C3AFB}">
      <dsp:nvSpPr>
        <dsp:cNvPr id="0" name=""/>
        <dsp:cNvSpPr/>
      </dsp:nvSpPr>
      <dsp:spPr>
        <a:xfrm>
          <a:off x="2355850" y="181584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2355850" y="1921745"/>
        <a:ext cx="316861" cy="317716"/>
      </dsp:txXfrm>
    </dsp:sp>
    <dsp:sp modelId="{3F20BC77-B9C7-4CCF-927A-37BE67382EB6}">
      <dsp:nvSpPr>
        <dsp:cNvPr id="0" name=""/>
        <dsp:cNvSpPr/>
      </dsp:nvSpPr>
      <dsp:spPr>
        <a:xfrm>
          <a:off x="2996406" y="1440047"/>
          <a:ext cx="2135187" cy="1281112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900" kern="1200" dirty="0"/>
            <a:t>Información</a:t>
          </a:r>
          <a:endParaRPr lang="en-US" sz="2900" kern="1200" dirty="0"/>
        </a:p>
      </dsp:txBody>
      <dsp:txXfrm>
        <a:off x="3033928" y="1477569"/>
        <a:ext cx="2060143" cy="1206068"/>
      </dsp:txXfrm>
    </dsp:sp>
    <dsp:sp modelId="{23AFA2E8-8201-4F6A-BF9B-8DA53B828716}">
      <dsp:nvSpPr>
        <dsp:cNvPr id="0" name=""/>
        <dsp:cNvSpPr/>
      </dsp:nvSpPr>
      <dsp:spPr>
        <a:xfrm>
          <a:off x="5345112" y="181584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5345112" y="1921745"/>
        <a:ext cx="316861" cy="317716"/>
      </dsp:txXfrm>
    </dsp:sp>
    <dsp:sp modelId="{F4D43A5A-D53C-4364-B271-D6332E18A59D}">
      <dsp:nvSpPr>
        <dsp:cNvPr id="0" name=""/>
        <dsp:cNvSpPr/>
      </dsp:nvSpPr>
      <dsp:spPr>
        <a:xfrm>
          <a:off x="5985668" y="1440047"/>
          <a:ext cx="2135187" cy="1281112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900" kern="1200" dirty="0"/>
            <a:t>Valor Agregado</a:t>
          </a:r>
          <a:endParaRPr lang="en-US" sz="2900" kern="1200" dirty="0"/>
        </a:p>
      </dsp:txBody>
      <dsp:txXfrm>
        <a:off x="6023190" y="1477569"/>
        <a:ext cx="2060143" cy="1206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FAB1D-B75E-4C63-AF60-76D56449C62E}">
      <dsp:nvSpPr>
        <dsp:cNvPr id="0" name=""/>
        <dsp:cNvSpPr/>
      </dsp:nvSpPr>
      <dsp:spPr>
        <a:xfrm>
          <a:off x="4537044" y="1414198"/>
          <a:ext cx="3587723" cy="2214681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025D2A-83BD-4525-9B45-41BB1F780789}">
      <dsp:nvSpPr>
        <dsp:cNvPr id="0" name=""/>
        <dsp:cNvSpPr/>
      </dsp:nvSpPr>
      <dsp:spPr>
        <a:xfrm>
          <a:off x="282006" y="1414198"/>
          <a:ext cx="3587723" cy="2214681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A538DF-31A6-4A51-96F0-2E9A827C56C0}">
      <dsp:nvSpPr>
        <dsp:cNvPr id="0" name=""/>
        <dsp:cNvSpPr/>
      </dsp:nvSpPr>
      <dsp:spPr>
        <a:xfrm>
          <a:off x="3232" y="3713596"/>
          <a:ext cx="3580376" cy="378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0" rIns="114300" bIns="0" numCol="1" spcCol="1270" anchor="b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000" kern="1200"/>
            <a:t>Siglo XIX</a:t>
          </a:r>
        </a:p>
      </dsp:txBody>
      <dsp:txXfrm>
        <a:off x="3232" y="3713596"/>
        <a:ext cx="3580376" cy="378956"/>
      </dsp:txXfrm>
    </dsp:sp>
    <dsp:sp modelId="{00F62374-D583-4097-B492-6EB2FA047198}">
      <dsp:nvSpPr>
        <dsp:cNvPr id="0" name=""/>
        <dsp:cNvSpPr/>
      </dsp:nvSpPr>
      <dsp:spPr>
        <a:xfrm>
          <a:off x="3232" y="1780008"/>
          <a:ext cx="3586563" cy="2304305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2B0EC5-C24A-44E6-8833-7823097E5745}">
      <dsp:nvSpPr>
        <dsp:cNvPr id="0" name=""/>
        <dsp:cNvSpPr/>
      </dsp:nvSpPr>
      <dsp:spPr>
        <a:xfrm>
          <a:off x="4258270" y="3713593"/>
          <a:ext cx="3580376" cy="378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0" rIns="114300" bIns="0" numCol="1" spcCol="1270" anchor="b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000" kern="1200"/>
            <a:t>Siglo XXI</a:t>
          </a:r>
        </a:p>
      </dsp:txBody>
      <dsp:txXfrm>
        <a:off x="4258270" y="3713593"/>
        <a:ext cx="3580376" cy="378956"/>
      </dsp:txXfrm>
    </dsp:sp>
    <dsp:sp modelId="{0AE5E02A-F09A-49A6-A407-B75AEB89E906}">
      <dsp:nvSpPr>
        <dsp:cNvPr id="0" name=""/>
        <dsp:cNvSpPr/>
      </dsp:nvSpPr>
      <dsp:spPr>
        <a:xfrm>
          <a:off x="4258270" y="1780008"/>
          <a:ext cx="3586563" cy="2304305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97B73-B48C-47C3-B56A-0D50047C8310}">
      <dsp:nvSpPr>
        <dsp:cNvPr id="0" name=""/>
        <dsp:cNvSpPr/>
      </dsp:nvSpPr>
      <dsp:spPr>
        <a:xfrm>
          <a:off x="0" y="1076634"/>
          <a:ext cx="2991445" cy="1154697"/>
        </a:xfrm>
        <a:prstGeom prst="chevron">
          <a:avLst>
            <a:gd name="adj" fmla="val 40000"/>
          </a:avLst>
        </a:prstGeom>
        <a:solidFill>
          <a:srgbClr val="178C8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B94777-A49F-4795-8ACF-BC15B8D7DA11}">
      <dsp:nvSpPr>
        <dsp:cNvPr id="0" name=""/>
        <dsp:cNvSpPr/>
      </dsp:nvSpPr>
      <dsp:spPr>
        <a:xfrm>
          <a:off x="630241" y="1365309"/>
          <a:ext cx="2526109" cy="11546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78C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2500" kern="1200"/>
            <a:t>Aprender a desaprender</a:t>
          </a:r>
          <a:endParaRPr lang="es-419" sz="2500" kern="1200"/>
        </a:p>
      </dsp:txBody>
      <dsp:txXfrm>
        <a:off x="664061" y="1399129"/>
        <a:ext cx="2458469" cy="1087057"/>
      </dsp:txXfrm>
    </dsp:sp>
    <dsp:sp modelId="{EDB51D3F-E4E4-4840-8690-A8AA36D7F45B}">
      <dsp:nvSpPr>
        <dsp:cNvPr id="0" name=""/>
        <dsp:cNvSpPr/>
      </dsp:nvSpPr>
      <dsp:spPr>
        <a:xfrm>
          <a:off x="3249398" y="1076634"/>
          <a:ext cx="2991445" cy="1154697"/>
        </a:xfrm>
        <a:prstGeom prst="chevron">
          <a:avLst>
            <a:gd name="adj" fmla="val 40000"/>
          </a:avLst>
        </a:prstGeom>
        <a:solidFill>
          <a:srgbClr val="AEAD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66C103-C9F3-43F8-BD3C-682871312163}">
      <dsp:nvSpPr>
        <dsp:cNvPr id="0" name=""/>
        <dsp:cNvSpPr/>
      </dsp:nvSpPr>
      <dsp:spPr>
        <a:xfrm>
          <a:off x="4047136" y="1365309"/>
          <a:ext cx="2526109" cy="11546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ADB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/>
            <a:t>Uso de tecnologías</a:t>
          </a:r>
        </a:p>
      </dsp:txBody>
      <dsp:txXfrm>
        <a:off x="4080956" y="1399129"/>
        <a:ext cx="2458469" cy="1087057"/>
      </dsp:txXfrm>
    </dsp:sp>
    <dsp:sp modelId="{21F0CB15-C3B6-45F6-9704-D8E21C850424}">
      <dsp:nvSpPr>
        <dsp:cNvPr id="0" name=""/>
        <dsp:cNvSpPr/>
      </dsp:nvSpPr>
      <dsp:spPr>
        <a:xfrm>
          <a:off x="6666293" y="1076634"/>
          <a:ext cx="2991445" cy="1154697"/>
        </a:xfrm>
        <a:prstGeom prst="chevron">
          <a:avLst>
            <a:gd name="adj" fmla="val 40000"/>
          </a:avLst>
        </a:prstGeom>
        <a:solidFill>
          <a:srgbClr val="692C5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97BB24-EC40-411B-B050-B98E40F5D790}">
      <dsp:nvSpPr>
        <dsp:cNvPr id="0" name=""/>
        <dsp:cNvSpPr/>
      </dsp:nvSpPr>
      <dsp:spPr>
        <a:xfrm>
          <a:off x="7464031" y="1365309"/>
          <a:ext cx="2526109" cy="11546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92C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/>
            <a:t>Sistema de Trabajo</a:t>
          </a:r>
        </a:p>
      </dsp:txBody>
      <dsp:txXfrm>
        <a:off x="7497851" y="1399129"/>
        <a:ext cx="2458469" cy="10870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281C5-B7A4-3648-A348-45ACF1EA559E}" type="datetimeFigureOut">
              <a:rPr lang="es-MX" smtClean="0"/>
              <a:t>16/08/2023</a:t>
            </a:fld>
            <a:endParaRPr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5A775-D0DB-C444-B41B-7408B6F92AA9}" type="slidenum">
              <a:rPr lang="es-MX" smtClean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018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5A775-D0DB-C444-B41B-7408B6F92AA9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665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43950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0918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56489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14926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5A775-D0DB-C444-B41B-7408B6F92AA9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8654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4C06F-1732-4219-9546-4DB3F1409D7A}" type="slidenum">
              <a:rPr lang="id-ID" smtClean="0"/>
              <a:t>40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802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3.sv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9.emf"/><Relationship Id="rId4" Type="http://schemas.openxmlformats.org/officeDocument/2006/relationships/image" Target="../media/image28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85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Gráfic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BC6E8-F6FF-794E-BB8A-AA452259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gráfico 3">
            <a:extLst>
              <a:ext uri="{FF2B5EF4-FFF2-40B4-BE49-F238E27FC236}">
                <a16:creationId xmlns:a16="http://schemas.microsoft.com/office/drawing/2014/main" id="{39E7B192-4FB7-B649-B328-D295B5C9127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71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D520EB3-AF1E-B945-9553-94896C589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25011"/>
            <a:ext cx="9144000" cy="2387600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DA3008A-2A83-764F-B6B9-A3E9D981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4686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4917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737CF7-C54A-2144-A3B1-C71895AA3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Gotham Black" panose="02000604040000020004" pitchFamily="50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860E7F8-4458-3B42-B1E0-C752FB120E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5733" y="1449388"/>
            <a:ext cx="5327651" cy="47879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B7DAC05E-D73B-BD48-BF77-D3D88165B8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88619" y="1449388"/>
            <a:ext cx="5361516" cy="476885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6501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Marcador de texto"/>
          <p:cNvSpPr>
            <a:spLocks noGrp="1"/>
          </p:cNvSpPr>
          <p:nvPr>
            <p:ph type="body" idx="1"/>
          </p:nvPr>
        </p:nvSpPr>
        <p:spPr>
          <a:xfrm>
            <a:off x="576966" y="1442884"/>
            <a:ext cx="532642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3 Marcador de contenido"/>
          <p:cNvSpPr>
            <a:spLocks noGrp="1"/>
          </p:cNvSpPr>
          <p:nvPr>
            <p:ph sz="half" idx="2"/>
          </p:nvPr>
        </p:nvSpPr>
        <p:spPr>
          <a:xfrm>
            <a:off x="576966" y="2225520"/>
            <a:ext cx="5326420" cy="401176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286459" y="1449388"/>
            <a:ext cx="532642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5 Marcador de contenido"/>
          <p:cNvSpPr>
            <a:spLocks noGrp="1"/>
          </p:cNvSpPr>
          <p:nvPr>
            <p:ph sz="quarter" idx="4"/>
          </p:nvPr>
        </p:nvSpPr>
        <p:spPr>
          <a:xfrm>
            <a:off x="6286459" y="2225520"/>
            <a:ext cx="5326420" cy="401176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2224AF-8075-A24F-BA8B-39164362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57215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0E7BD-771F-2443-BFE0-D54FB456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9521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lateral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75735" y="1089025"/>
            <a:ext cx="372106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4442843" y="1089025"/>
            <a:ext cx="7173424" cy="514826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texto"/>
          <p:cNvSpPr>
            <a:spLocks noGrp="1"/>
          </p:cNvSpPr>
          <p:nvPr>
            <p:ph type="body" sz="half" idx="2"/>
          </p:nvPr>
        </p:nvSpPr>
        <p:spPr>
          <a:xfrm>
            <a:off x="575735" y="2357430"/>
            <a:ext cx="3721060" cy="38798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0942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927280" y="5059680"/>
            <a:ext cx="10474817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9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575736" y="1089028"/>
            <a:ext cx="11040533" cy="3970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10" name="3 Marcador de texto"/>
          <p:cNvSpPr>
            <a:spLocks noGrp="1"/>
          </p:cNvSpPr>
          <p:nvPr>
            <p:ph type="body" sz="half" idx="2"/>
          </p:nvPr>
        </p:nvSpPr>
        <p:spPr>
          <a:xfrm>
            <a:off x="927280" y="5644536"/>
            <a:ext cx="10474817" cy="592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62423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135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Marino CMC-LATA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B5CB49D-C9F9-B3A2-713F-49BED62482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" b="132"/>
          <a:stretch/>
        </p:blipFill>
        <p:spPr>
          <a:xfrm>
            <a:off x="-22388" y="0"/>
            <a:ext cx="12214388" cy="6858003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662E267B-92DC-F896-10AE-05C3D9E5F4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118919" y="6114951"/>
            <a:ext cx="680111" cy="544089"/>
          </a:xfrm>
          <a:prstGeom prst="rect">
            <a:avLst/>
          </a:prstGeom>
        </p:spPr>
      </p:pic>
      <p:pic>
        <p:nvPicPr>
          <p:cNvPr id="7" name="Picture 10" descr="Metalsa - Home | Facebook">
            <a:extLst>
              <a:ext uri="{FF2B5EF4-FFF2-40B4-BE49-F238E27FC236}">
                <a16:creationId xmlns:a16="http://schemas.microsoft.com/office/drawing/2014/main" id="{BCA4B5FE-2FF8-4FEA-8A89-9199E01BCC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5" y="6128520"/>
            <a:ext cx="716910" cy="71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1418DBD0-778B-AC75-B573-A8744593E7E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25714" y="258975"/>
            <a:ext cx="2040617" cy="60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25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ORO CMC-LATA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C81CAE6-97CA-F246-8713-2697B30BBE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" b="132"/>
          <a:stretch/>
        </p:blipFill>
        <p:spPr>
          <a:xfrm>
            <a:off x="-22388" y="0"/>
            <a:ext cx="12214388" cy="6858003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2238CF97-F0EE-768F-E411-69054490BB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118919" y="6114951"/>
            <a:ext cx="680111" cy="544089"/>
          </a:xfrm>
          <a:prstGeom prst="rect">
            <a:avLst/>
          </a:prstGeom>
        </p:spPr>
      </p:pic>
      <p:pic>
        <p:nvPicPr>
          <p:cNvPr id="8" name="Picture 10" descr="Metalsa - Home | Facebook">
            <a:extLst>
              <a:ext uri="{FF2B5EF4-FFF2-40B4-BE49-F238E27FC236}">
                <a16:creationId xmlns:a16="http://schemas.microsoft.com/office/drawing/2014/main" id="{6A2B6E1E-5C90-4E24-A28E-B6B03A256D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5" y="6128520"/>
            <a:ext cx="716910" cy="71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ECCB509E-79D3-615B-FE82-B7A601A4CC1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25714" y="258975"/>
            <a:ext cx="2040617" cy="60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16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825011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304686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873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Celeste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E072FA0-ABAF-D7B8-506C-2617526918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" b="132"/>
          <a:stretch/>
        </p:blipFill>
        <p:spPr>
          <a:xfrm>
            <a:off x="-1" y="0"/>
            <a:ext cx="12214383" cy="685800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C83A39FC-A6DC-35A6-330A-C399B58B7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118919" y="6114951"/>
            <a:ext cx="680111" cy="544089"/>
          </a:xfrm>
          <a:prstGeom prst="rect">
            <a:avLst/>
          </a:prstGeom>
        </p:spPr>
      </p:pic>
      <p:pic>
        <p:nvPicPr>
          <p:cNvPr id="8" name="Picture 10" descr="Metalsa - Home | Facebook">
            <a:extLst>
              <a:ext uri="{FF2B5EF4-FFF2-40B4-BE49-F238E27FC236}">
                <a16:creationId xmlns:a16="http://schemas.microsoft.com/office/drawing/2014/main" id="{F962C010-FB27-4573-877A-D49AC79570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5" y="6128520"/>
            <a:ext cx="716910" cy="71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5241FAB0-5DBE-392B-0B1B-9DE73B03E75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25714" y="258975"/>
            <a:ext cx="2040617" cy="60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39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Roj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Imagen 923">
            <a:extLst>
              <a:ext uri="{FF2B5EF4-FFF2-40B4-BE49-F238E27FC236}">
                <a16:creationId xmlns:a16="http://schemas.microsoft.com/office/drawing/2014/main" id="{8A1B2119-8259-4180-AC52-76CAFD0BE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" b="132"/>
          <a:stretch/>
        </p:blipFill>
        <p:spPr>
          <a:xfrm>
            <a:off x="-22388" y="0"/>
            <a:ext cx="12214388" cy="6858003"/>
          </a:xfrm>
          <a:prstGeom prst="rect">
            <a:avLst/>
          </a:prstGeom>
          <a:solidFill>
            <a:srgbClr val="004F58"/>
          </a:solidFill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EEA52256-7DEB-1272-3023-8ECAFDE900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18919" y="6114951"/>
            <a:ext cx="680111" cy="544089"/>
          </a:xfrm>
          <a:prstGeom prst="rect">
            <a:avLst/>
          </a:prstGeom>
        </p:spPr>
      </p:pic>
      <p:pic>
        <p:nvPicPr>
          <p:cNvPr id="8" name="Picture 10" descr="Metalsa - Home | Facebook">
            <a:extLst>
              <a:ext uri="{FF2B5EF4-FFF2-40B4-BE49-F238E27FC236}">
                <a16:creationId xmlns:a16="http://schemas.microsoft.com/office/drawing/2014/main" id="{82F9A300-5F3D-4D89-8158-BB91D1F250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5" y="6128520"/>
            <a:ext cx="716910" cy="71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76957D7F-3D42-A53B-F369-CEBF448974B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96" y="141608"/>
            <a:ext cx="1473134" cy="5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22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245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825011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304686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530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213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D4D0-0E4C-45E6-82C2-FB75F7479789}" type="datetimeFigureOut">
              <a:rPr lang="es-MX" smtClean="0"/>
              <a:t>16/08/2023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603A-8048-4F5A-B62D-EF4372223E7C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53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D4D0-0E4C-45E6-82C2-FB75F7479789}" type="datetimeFigureOut">
              <a:rPr lang="es-MX" smtClean="0"/>
              <a:t>16/08/2023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603A-8048-4F5A-B62D-EF4372223E7C}" type="slidenum">
              <a:rPr lang="es-MX" smtClean="0"/>
              <a:t>‹Nº›</a:t>
            </a:fld>
            <a:endParaRPr lang="es-MX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7AADB6-86AD-4057-B0CE-4E98278238B3}"/>
              </a:ext>
            </a:extLst>
          </p:cNvPr>
          <p:cNvSpPr/>
          <p:nvPr userDrawn="1"/>
        </p:nvSpPr>
        <p:spPr>
          <a:xfrm>
            <a:off x="9721049" y="292963"/>
            <a:ext cx="2130640" cy="967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39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D4D0-0E4C-45E6-82C2-FB75F7479789}" type="datetimeFigureOut">
              <a:rPr lang="es-MX" smtClean="0"/>
              <a:t>16/08/2023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603A-8048-4F5A-B62D-EF4372223E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0019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D4D0-0E4C-45E6-82C2-FB75F7479789}" type="datetimeFigureOut">
              <a:rPr lang="es-MX" smtClean="0"/>
              <a:t>16/08/2023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603A-8048-4F5A-B62D-EF4372223E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9122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D4D0-0E4C-45E6-82C2-FB75F7479789}" type="datetimeFigureOut">
              <a:rPr lang="es-MX" smtClean="0"/>
              <a:t>16/08/2023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603A-8048-4F5A-B62D-EF4372223E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5947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301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D4D0-0E4C-45E6-82C2-FB75F7479789}" type="datetimeFigureOut">
              <a:rPr lang="es-MX" smtClean="0"/>
              <a:t>16/08/2023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603A-8048-4F5A-B62D-EF4372223E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35152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D4D0-0E4C-45E6-82C2-FB75F7479789}" type="datetimeFigureOut">
              <a:rPr lang="es-MX" smtClean="0"/>
              <a:t>16/08/2023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603A-8048-4F5A-B62D-EF4372223E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0558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D4D0-0E4C-45E6-82C2-FB75F7479789}" type="datetimeFigureOut">
              <a:rPr lang="es-MX" smtClean="0"/>
              <a:t>16/08/2023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603A-8048-4F5A-B62D-EF4372223E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05231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D4D0-0E4C-45E6-82C2-FB75F7479789}" type="datetimeFigureOut">
              <a:rPr lang="es-MX" smtClean="0"/>
              <a:t>16/08/2023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603A-8048-4F5A-B62D-EF4372223E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85723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D4D0-0E4C-45E6-82C2-FB75F7479789}" type="datetimeFigureOut">
              <a:rPr lang="es-MX" smtClean="0"/>
              <a:t>16/08/2023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603A-8048-4F5A-B62D-EF4372223E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5312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AD4D0-0E4C-45E6-82C2-FB75F7479789}" type="datetimeFigureOut">
              <a:rPr lang="es-MX" smtClean="0"/>
              <a:t>16/08/2023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F603A-8048-4F5A-B62D-EF4372223E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845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0325E1-D219-4D50-BFC8-9B058FF46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09"/>
          <a:stretch/>
        </p:blipFill>
        <p:spPr>
          <a:xfrm>
            <a:off x="0" y="-2118"/>
            <a:ext cx="12192000" cy="6860118"/>
          </a:xfrm>
          <a:prstGeom prst="rect">
            <a:avLst/>
          </a:prstGeom>
        </p:spPr>
      </p:pic>
      <p:sp>
        <p:nvSpPr>
          <p:cNvPr id="4" name="Rectángulo 7">
            <a:extLst>
              <a:ext uri="{FF2B5EF4-FFF2-40B4-BE49-F238E27FC236}">
                <a16:creationId xmlns:a16="http://schemas.microsoft.com/office/drawing/2014/main" id="{204B5A23-45DA-4F6E-8479-DE8604D85FB6}"/>
              </a:ext>
            </a:extLst>
          </p:cNvPr>
          <p:cNvSpPr/>
          <p:nvPr userDrawn="1"/>
        </p:nvSpPr>
        <p:spPr>
          <a:xfrm>
            <a:off x="0" y="-1"/>
            <a:ext cx="12192002" cy="6858001"/>
          </a:xfrm>
          <a:prstGeom prst="rect">
            <a:avLst/>
          </a:prstGeom>
          <a:solidFill>
            <a:srgbClr val="2C6C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762B0E0D-128A-4B56-AF31-41EBECBD7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523" y="2514598"/>
            <a:ext cx="6293784" cy="1772921"/>
          </a:xfrm>
        </p:spPr>
        <p:txBody>
          <a:bodyPr anchor="t">
            <a:normAutofit/>
          </a:bodyPr>
          <a:lstStyle>
            <a:lvl2pPr marL="457200" indent="0" algn="l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1"/>
            <a:r>
              <a:rPr lang="es-MX" dirty="0"/>
              <a:t>Segoe UI 36 </a:t>
            </a:r>
            <a:r>
              <a:rPr lang="es-MX" dirty="0" err="1"/>
              <a:t>pts</a:t>
            </a:r>
            <a:endParaRPr lang="es-MX" dirty="0"/>
          </a:p>
        </p:txBody>
      </p:sp>
      <p:pic>
        <p:nvPicPr>
          <p:cNvPr id="6" name="Gráfico 6">
            <a:extLst>
              <a:ext uri="{FF2B5EF4-FFF2-40B4-BE49-F238E27FC236}">
                <a16:creationId xmlns:a16="http://schemas.microsoft.com/office/drawing/2014/main" id="{3DB1932F-DB15-4DC4-86D0-89FDBFF7C7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8523" y="391019"/>
            <a:ext cx="1729576" cy="408494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E1626A0A-55B9-43CE-BB30-259046C957B5}"/>
              </a:ext>
            </a:extLst>
          </p:cNvPr>
          <p:cNvSpPr/>
          <p:nvPr userDrawn="1"/>
        </p:nvSpPr>
        <p:spPr>
          <a:xfrm>
            <a:off x="4952898" y="6351131"/>
            <a:ext cx="22862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© 2020. Metalsa. All Rights Reserved.</a:t>
            </a:r>
            <a:endParaRPr lang="es-MX" sz="1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F33463-FD75-4BCF-B392-DF0070C5C6C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90307" y="472155"/>
            <a:ext cx="3913170" cy="2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92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CEN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36781"/>
            <a:ext cx="12191999" cy="818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41864" y="109179"/>
            <a:ext cx="4702933" cy="569616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endParaRPr lang="es-MX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4894730" y="6318516"/>
            <a:ext cx="6900134" cy="430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kern="1200" spc="0" baseline="0">
                <a:solidFill>
                  <a:schemeClr val="tx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r"/>
            <a:r>
              <a:rPr lang="es-MX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Copyright © Metalsa, S.A. de C.V. Carretera Miguel Alemán Km. 16.5 No. 100, Apodaca Nuevo León , México, 66600. 2017</a:t>
            </a:r>
            <a:br>
              <a:rPr lang="es-MX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</a:br>
            <a:r>
              <a:rPr lang="es-MX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Complete </a:t>
            </a:r>
            <a:r>
              <a:rPr lang="es-MX" sz="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or</a:t>
            </a:r>
            <a:r>
              <a:rPr lang="es-MX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MX" sz="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partial</a:t>
            </a:r>
            <a:r>
              <a:rPr lang="es-MX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MX" sz="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reproduction</a:t>
            </a:r>
            <a:r>
              <a:rPr lang="es-MX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 of </a:t>
            </a:r>
            <a:r>
              <a:rPr lang="es-MX" sz="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this</a:t>
            </a:r>
            <a:r>
              <a:rPr lang="es-MX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 material </a:t>
            </a:r>
            <a:r>
              <a:rPr lang="es-MX" sz="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is</a:t>
            </a:r>
            <a:r>
              <a:rPr lang="es-MX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MX" sz="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prohibited</a:t>
            </a:r>
            <a:r>
              <a:rPr lang="es-MX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MX" sz="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without</a:t>
            </a:r>
            <a:r>
              <a:rPr lang="es-MX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MX" sz="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the</a:t>
            </a:r>
            <a:r>
              <a:rPr lang="es-MX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MX" sz="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owner’s</a:t>
            </a:r>
            <a:r>
              <a:rPr lang="es-MX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MX" sz="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explicit</a:t>
            </a:r>
            <a:r>
              <a:rPr lang="es-MX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MX" sz="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consent</a:t>
            </a:r>
            <a:r>
              <a:rPr lang="es-MX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</a:rPr>
              <a:t>.</a:t>
            </a:r>
          </a:p>
          <a:p>
            <a:endParaRPr lang="es-MX" sz="90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02056" y="1387289"/>
            <a:ext cx="11392808" cy="4931227"/>
          </a:xfrm>
        </p:spPr>
        <p:txBody>
          <a:bodyPr>
            <a:normAutofit/>
          </a:bodyPr>
          <a:lstStyle>
            <a:lvl1pPr marL="0" indent="0" algn="l">
              <a:buNone/>
              <a:defRPr lang="es-MX" sz="16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Lorem ipsum dolor sit </a:t>
            </a:r>
            <a:r>
              <a:rPr lang="en-US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amet</a:t>
            </a:r>
            <a:r>
              <a:rPr lang="en-US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, </a:t>
            </a:r>
            <a:r>
              <a:rPr lang="en-US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consectetuer</a:t>
            </a:r>
            <a:r>
              <a:rPr lang="en-US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adipiscing</a:t>
            </a:r>
            <a:r>
              <a:rPr lang="en-US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elit</a:t>
            </a:r>
            <a:r>
              <a:rPr lang="en-US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.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Aenean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commodo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ligula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eget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dolor.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Aenean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massa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. Cum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sociis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natoque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penatibus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et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magnis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dis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parturient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montes,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nascetur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ridiculus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mus.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Donec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quam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felis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,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ultricies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nec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,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pellentesque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eu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,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pretium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quis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,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sem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.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Nulla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consequat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massa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quis</a:t>
            </a:r>
            <a:r>
              <a:rPr lang="es-MX" sz="1700" dirty="0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s-MX" sz="170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eni</a:t>
            </a:r>
            <a:endParaRPr lang="es-MX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2056" y="191780"/>
            <a:ext cx="1484573" cy="40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620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BF6D3F5C-0474-E767-278E-127AAE0C6F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3500" y="1715589"/>
            <a:ext cx="7766050" cy="2751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latin typeface="Arial Black" panose="020B0A040201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s-ES" dirty="0"/>
              <a:t>NOMBRE DE LA SESIÓN</a:t>
            </a:r>
            <a:endParaRPr lang="es-MX" dirty="0"/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8E36183A-B695-C852-6A04-2FD7F40F6A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3499" y="4811567"/>
            <a:ext cx="7766049" cy="40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2492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Nombre</a:t>
            </a:r>
            <a:endParaRPr lang="es-MX"/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33AED996-E632-DDE3-0078-A39DDCEBF3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3500" y="5302250"/>
            <a:ext cx="7766048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Puesto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034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4EA81-293C-F993-0895-91AF73AA5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0632" y="894311"/>
            <a:ext cx="7171901" cy="85898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33333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F479E3-F92E-087A-48CB-360AE9F13A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0632" y="2086495"/>
            <a:ext cx="7171901" cy="41757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texto</a:t>
            </a:r>
            <a:endParaRPr lang="es-MX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9ACE370-9294-2504-598F-16DB39A434A0}"/>
              </a:ext>
            </a:extLst>
          </p:cNvPr>
          <p:cNvSpPr/>
          <p:nvPr userDrawn="1"/>
        </p:nvSpPr>
        <p:spPr>
          <a:xfrm>
            <a:off x="4790632" y="1851315"/>
            <a:ext cx="3314210" cy="45719"/>
          </a:xfrm>
          <a:prstGeom prst="roundRect">
            <a:avLst/>
          </a:prstGeom>
          <a:solidFill>
            <a:srgbClr val="611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08131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143">
          <p15:clr>
            <a:srgbClr val="FBAE40"/>
          </p15:clr>
        </p15:guide>
        <p15:guide id="3" orient="horz" pos="142">
          <p15:clr>
            <a:srgbClr val="FBAE40"/>
          </p15:clr>
        </p15:guide>
        <p15:guide id="4" orient="horz" pos="1117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A30049-FB28-31B0-14D1-B01974E76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pic>
        <p:nvPicPr>
          <p:cNvPr id="3" name="Imagen 2" descr="Imagen que contiene verde, oscuro, tabla, hombre&#10;&#10;Descripción generada automáticamente">
            <a:extLst>
              <a:ext uri="{FF2B5EF4-FFF2-40B4-BE49-F238E27FC236}">
                <a16:creationId xmlns:a16="http://schemas.microsoft.com/office/drawing/2014/main" id="{2C26547F-A920-6541-BBE3-79017C932B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Imagen 4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34A665A8-0B28-F861-F715-C2F6C2A89D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280" y="272398"/>
            <a:ext cx="1882536" cy="74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566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4EA81-293C-F993-0895-91AF73AA5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012" y="225425"/>
            <a:ext cx="9754591" cy="85898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33333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F479E3-F92E-087A-48CB-360AE9F13A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7012" y="1429789"/>
            <a:ext cx="11735521" cy="48324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texto</a:t>
            </a:r>
            <a:endParaRPr lang="es-MX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9ACE370-9294-2504-598F-16DB39A434A0}"/>
              </a:ext>
            </a:extLst>
          </p:cNvPr>
          <p:cNvSpPr/>
          <p:nvPr userDrawn="1"/>
        </p:nvSpPr>
        <p:spPr>
          <a:xfrm>
            <a:off x="227012" y="1172095"/>
            <a:ext cx="3314210" cy="45719"/>
          </a:xfrm>
          <a:prstGeom prst="roundRect">
            <a:avLst/>
          </a:prstGeom>
          <a:solidFill>
            <a:srgbClr val="611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81687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143">
          <p15:clr>
            <a:srgbClr val="FBAE40"/>
          </p15:clr>
        </p15:guide>
        <p15:guide id="3" orient="horz" pos="142">
          <p15:clr>
            <a:srgbClr val="FBAE40"/>
          </p15:clr>
        </p15:guide>
        <p15:guide id="4" orient="horz" pos="1117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4EA81-293C-F993-0895-91AF73AA5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012" y="225425"/>
            <a:ext cx="9754591" cy="85898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33333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MX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9ACE370-9294-2504-598F-16DB39A434A0}"/>
              </a:ext>
            </a:extLst>
          </p:cNvPr>
          <p:cNvSpPr/>
          <p:nvPr userDrawn="1"/>
        </p:nvSpPr>
        <p:spPr>
          <a:xfrm>
            <a:off x="227012" y="1172095"/>
            <a:ext cx="3314210" cy="45719"/>
          </a:xfrm>
          <a:prstGeom prst="roundRect">
            <a:avLst/>
          </a:prstGeom>
          <a:solidFill>
            <a:srgbClr val="611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42999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143">
          <p15:clr>
            <a:srgbClr val="FBAE40"/>
          </p15:clr>
        </p15:guide>
        <p15:guide id="3" orient="horz" pos="142">
          <p15:clr>
            <a:srgbClr val="FBAE40"/>
          </p15:clr>
        </p15:guide>
        <p15:guide id="4" orient="horz" pos="1117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658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  <p15:guide id="2" pos="143">
          <p15:clr>
            <a:srgbClr val="FBAE40"/>
          </p15:clr>
        </p15:guide>
        <p15:guide id="3" orient="horz" pos="142">
          <p15:clr>
            <a:srgbClr val="FBAE40"/>
          </p15:clr>
        </p15:guide>
        <p15:guide id="4" orient="horz" pos="1117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rgbClr val="3333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ESTE TEXTO ES MUY IMPORTANTE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02992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3">
          <p15:clr>
            <a:srgbClr val="FBAE40"/>
          </p15:clr>
        </p15:guide>
        <p15:guide id="2" orient="horz" pos="164">
          <p15:clr>
            <a:srgbClr val="FBAE40"/>
          </p15:clr>
        </p15:guide>
        <p15:guide id="3" orient="horz" pos="4178">
          <p15:clr>
            <a:srgbClr val="FBAE40"/>
          </p15:clr>
        </p15:guide>
        <p15:guide id="4" pos="7537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ESTE TEXTO ES MUY IMPORTANTE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2793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  <p15:guide id="2" pos="7537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16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ORTAN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ESTE TEXTO ES MUY IMPORTANTE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54441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  <p15:guide id="2" pos="7537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16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4B03F2-BB9D-3027-3598-C5F320D02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6346" y="5460943"/>
            <a:ext cx="6219305" cy="557588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s-ES"/>
              <a:t>Escribe aquí tu nombre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2CC355-4360-14F9-0E5E-F658F8E7D9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62744" y="6018531"/>
            <a:ext cx="7066511" cy="55758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Escribe aquí tu email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9945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0B64C080-CCE0-011F-37AB-2088C5C251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" y="0"/>
            <a:ext cx="12212320" cy="6869430"/>
          </a:xfrm>
          <a:prstGeom prst="rect">
            <a:avLst/>
          </a:prstGeom>
        </p:spPr>
      </p:pic>
      <p:pic>
        <p:nvPicPr>
          <p:cNvPr id="4" name="Imagen 3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B1EDDB9C-0ADA-96FE-76A7-7E3C3299D3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280" y="272398"/>
            <a:ext cx="1882536" cy="74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3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8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825011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304686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1674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523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9EFECD-D350-FF42-8E0B-475F1F7812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5735" y="1461915"/>
            <a:ext cx="11040533" cy="358607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7F333C8-057C-B545-82C5-3C58AD9B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663" y="123135"/>
            <a:ext cx="9097604" cy="96583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5134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.sv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theme" Target="../theme/theme1.xml"/><Relationship Id="rId9" Type="http://schemas.openxmlformats.org/officeDocument/2006/relationships/image" Target="../media/image4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4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heme" Target="../theme/theme3.xml"/><Relationship Id="rId7" Type="http://schemas.openxmlformats.org/officeDocument/2006/relationships/image" Target="../media/image13.sv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6.sv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theme" Target="../theme/theme5.xml"/><Relationship Id="rId9" Type="http://schemas.openxmlformats.org/officeDocument/2006/relationships/image" Target="../media/image2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jp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4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6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276E00D-067C-38F0-888B-AA503F6CBE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" b="132"/>
          <a:stretch/>
        </p:blipFill>
        <p:spPr>
          <a:xfrm>
            <a:off x="-22388" y="0"/>
            <a:ext cx="12214388" cy="685800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9C74C144-40F3-5346-8E0E-B3FCA2487984}"/>
              </a:ext>
            </a:extLst>
          </p:cNvPr>
          <p:cNvSpPr/>
          <p:nvPr userDrawn="1"/>
        </p:nvSpPr>
        <p:spPr>
          <a:xfrm>
            <a:off x="1652741" y="3466161"/>
            <a:ext cx="8909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sz="2400" b="1" i="0">
              <a:solidFill>
                <a:schemeClr val="bg1"/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DC5B4672-EBB4-19C9-C563-35A1617A18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11811" y="2833427"/>
            <a:ext cx="790917" cy="63273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BAEC7B-4FB0-58E4-8E8C-D1994FBAB65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2809"/>
            <a:ext cx="12192000" cy="805191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92BC7B2F-B331-06AD-92FE-B3B30C7D11C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25714" y="258975"/>
            <a:ext cx="2040617" cy="60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7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95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1774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76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6511F998-DCD9-F0A5-5271-E3C338518A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396" y="169095"/>
            <a:ext cx="1723028" cy="51052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4EBBFDB-3921-DFD5-85E7-17CC4E62A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2" r="201"/>
          <a:stretch/>
        </p:blipFill>
        <p:spPr>
          <a:xfrm>
            <a:off x="0" y="5545615"/>
            <a:ext cx="1495169" cy="146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7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CE18628-189E-1F29-3072-84238C4A8A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" b="132"/>
          <a:stretch/>
        </p:blipFill>
        <p:spPr>
          <a:xfrm>
            <a:off x="-22388" y="0"/>
            <a:ext cx="12214388" cy="6858003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92A9988-F1C1-A0AA-EF52-C54DC9FB42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13623" y="6114951"/>
            <a:ext cx="680111" cy="544089"/>
          </a:xfrm>
          <a:prstGeom prst="rect">
            <a:avLst/>
          </a:prstGeom>
        </p:spPr>
      </p:pic>
      <p:pic>
        <p:nvPicPr>
          <p:cNvPr id="10" name="Imagen 9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185A5793-E0F3-F31B-DECC-D1122697F1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6" y="141608"/>
            <a:ext cx="1473134" cy="5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7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2EF0B20-CA6B-B343-A7C3-35803DE1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663" y="123193"/>
            <a:ext cx="9097604" cy="965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6F1726-08FA-0D46-9455-FB5016143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5735" y="1449389"/>
            <a:ext cx="11040533" cy="450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A15D31-28D5-154E-8DBA-65D2663FD5C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1106411" y="6171283"/>
            <a:ext cx="941812" cy="54238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279DE94-B4DA-38ED-9E2C-D808B94F24E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300" y="5650543"/>
            <a:ext cx="11821841" cy="1446018"/>
          </a:xfrm>
          <a:prstGeom prst="rect">
            <a:avLst/>
          </a:prstGeom>
        </p:spPr>
      </p:pic>
      <p:pic>
        <p:nvPicPr>
          <p:cNvPr id="8" name="Picture 10" descr="Metalsa - Home | Facebook">
            <a:extLst>
              <a:ext uri="{FF2B5EF4-FFF2-40B4-BE49-F238E27FC236}">
                <a16:creationId xmlns:a16="http://schemas.microsoft.com/office/drawing/2014/main" id="{6ADFEA23-4F1C-4703-A720-18B2677676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17" y="5548514"/>
            <a:ext cx="1042739" cy="104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5">
            <a:extLst>
              <a:ext uri="{FF2B5EF4-FFF2-40B4-BE49-F238E27FC236}">
                <a16:creationId xmlns:a16="http://schemas.microsoft.com/office/drawing/2014/main" id="{FEDF40AE-0948-B630-E22E-CF24BC11491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0761650" y="169095"/>
            <a:ext cx="1235773" cy="36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7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74" r:id="rId3"/>
    <p:sldLayoutId id="2147483668" r:id="rId4"/>
    <p:sldLayoutId id="2147483669" r:id="rId5"/>
    <p:sldLayoutId id="2147483670" r:id="rId6"/>
    <p:sldLayoutId id="2147483671" r:id="rId7"/>
    <p:sldLayoutId id="2147483673" r:id="rId8"/>
    <p:sldLayoutId id="2147483690" r:id="rId9"/>
    <p:sldLayoutId id="2147483682" r:id="rId10"/>
    <p:sldLayoutId id="2147483683" r:id="rId11"/>
    <p:sldLayoutId id="2147483685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913" userDrawn="1">
          <p15:clr>
            <a:srgbClr val="F26B43"/>
          </p15:clr>
        </p15:guide>
        <p15:guide id="3" pos="7317" userDrawn="1">
          <p15:clr>
            <a:srgbClr val="F26B43"/>
          </p15:clr>
        </p15:guide>
        <p15:guide id="4" pos="363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pos="3961" userDrawn="1">
          <p15:clr>
            <a:srgbClr val="F26B43"/>
          </p15:clr>
        </p15:guide>
        <p15:guide id="9" pos="371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6E4D302D-E7ED-D682-4701-75CC519084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550"/>
            <a:ext cx="12192000" cy="6863550"/>
          </a:xfrm>
          <a:prstGeom prst="rect">
            <a:avLst/>
          </a:prstGeom>
        </p:spPr>
      </p:pic>
      <p:sp>
        <p:nvSpPr>
          <p:cNvPr id="11" name="14 Subtítulo">
            <a:extLst>
              <a:ext uri="{FF2B5EF4-FFF2-40B4-BE49-F238E27FC236}">
                <a16:creationId xmlns:a16="http://schemas.microsoft.com/office/drawing/2014/main" id="{09CEA3E4-FFED-B8FF-F7C9-669AB52ACB57}"/>
              </a:ext>
            </a:extLst>
          </p:cNvPr>
          <p:cNvSpPr txBox="1">
            <a:spLocks/>
          </p:cNvSpPr>
          <p:nvPr userDrawn="1"/>
        </p:nvSpPr>
        <p:spPr>
          <a:xfrm>
            <a:off x="1631503" y="2550240"/>
            <a:ext cx="8928992" cy="172819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9600" b="1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Myriad Pro" pitchFamily="34" charset="0"/>
              </a:rPr>
              <a:t>¡GRACIAS!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AFD39A0-09A2-E783-CAFD-08BB1950ACF0}"/>
              </a:ext>
            </a:extLst>
          </p:cNvPr>
          <p:cNvSpPr txBox="1"/>
          <p:nvPr userDrawn="1"/>
        </p:nvSpPr>
        <p:spPr>
          <a:xfrm>
            <a:off x="4490175" y="2184217"/>
            <a:ext cx="3211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>
                <a:solidFill>
                  <a:schemeClr val="bg1"/>
                </a:solidFill>
                <a:latin typeface="Myriad Pro Light" panose="020B0603030403020204" pitchFamily="34" charset="0"/>
              </a:rPr>
              <a:t>POR SU ATENCIÓN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09D4FBA-741D-8B31-3CB4-F18CBD23B14A}"/>
              </a:ext>
            </a:extLst>
          </p:cNvPr>
          <p:cNvSpPr/>
          <p:nvPr userDrawn="1"/>
        </p:nvSpPr>
        <p:spPr>
          <a:xfrm>
            <a:off x="3899141" y="4444400"/>
            <a:ext cx="43937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 pitchFamily="34" charset="0"/>
              </a:rPr>
              <a:t>Iván Alvarado Bravo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BD19D78D-2C62-CB1D-8144-36BA348CEDC9}"/>
              </a:ext>
            </a:extLst>
          </p:cNvPr>
          <p:cNvSpPr/>
          <p:nvPr userDrawn="1"/>
        </p:nvSpPr>
        <p:spPr>
          <a:xfrm>
            <a:off x="4237128" y="4846293"/>
            <a:ext cx="37177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 pitchFamily="34" charset="0"/>
              </a:rPr>
              <a:t>Ivan.Alvarado@metalsa.com</a:t>
            </a:r>
          </a:p>
        </p:txBody>
      </p:sp>
      <p:pic>
        <p:nvPicPr>
          <p:cNvPr id="13" name="Imagen 11">
            <a:extLst>
              <a:ext uri="{FF2B5EF4-FFF2-40B4-BE49-F238E27FC236}">
                <a16:creationId xmlns:a16="http://schemas.microsoft.com/office/drawing/2014/main" id="{FE0CD3CD-2E4E-C813-96A5-C91538D2596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98144" y="6114951"/>
            <a:ext cx="680111" cy="544089"/>
          </a:xfrm>
          <a:prstGeom prst="rect">
            <a:avLst/>
          </a:prstGeom>
        </p:spPr>
      </p:pic>
      <p:pic>
        <p:nvPicPr>
          <p:cNvPr id="15" name="Imagen 14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4F9FF688-2BA3-93D5-205F-DD39EA90914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185" y="6121838"/>
            <a:ext cx="1324315" cy="52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5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93" r:id="rId2"/>
    <p:sldLayoutId id="2147483715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AD4D0-0E4C-45E6-82C2-FB75F7479789}" type="datetimeFigureOut">
              <a:rPr lang="es-MX" smtClean="0"/>
              <a:t>16/08/2023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F603A-8048-4F5A-B62D-EF4372223E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897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9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72915ED-5EF3-43AD-9CCC-71351EE2349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64459" y="6450166"/>
            <a:ext cx="1288499" cy="17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1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723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3.png"/><Relationship Id="rId5" Type="http://schemas.microsoft.com/office/2007/relationships/hdphoto" Target="../media/hdphoto4.wdp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54.jpeg"/><Relationship Id="rId7" Type="http://schemas.microsoft.com/office/2007/relationships/hdphoto" Target="../media/hdphoto3.wdp"/><Relationship Id="rId12" Type="http://schemas.microsoft.com/office/2007/relationships/diagramDrawing" Target="../diagrams/drawing1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7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56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55.jpeg"/><Relationship Id="rId9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62D93C4-DB86-9B97-7E83-B4E8FEFDBB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Potenciando la confiabilidad mediante I4.0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371A35-0110-579F-70D5-304E50FD13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3499" y="5833951"/>
            <a:ext cx="2569738" cy="303889"/>
          </a:xfrm>
        </p:spPr>
        <p:txBody>
          <a:bodyPr/>
          <a:lstStyle/>
          <a:p>
            <a:r>
              <a:rPr lang="en-US" sz="2400" dirty="0"/>
              <a:t>IVAN ALVARADO</a:t>
            </a:r>
            <a:endParaRPr lang="es-MX" sz="24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FEDE23-BBDD-9C32-C089-07E746F9FE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73499" y="6209318"/>
            <a:ext cx="5923645" cy="300276"/>
          </a:xfrm>
        </p:spPr>
        <p:txBody>
          <a:bodyPr/>
          <a:lstStyle/>
          <a:p>
            <a:r>
              <a:rPr lang="en-US" sz="2000" dirty="0"/>
              <a:t>Plant Maintenance and I4.0 Coordinator</a:t>
            </a:r>
            <a:endParaRPr lang="es-MX" sz="2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F15DDDF-D32C-6A43-71A3-2AA14EE134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" r="6743"/>
          <a:stretch/>
        </p:blipFill>
        <p:spPr>
          <a:xfrm>
            <a:off x="462461" y="2022558"/>
            <a:ext cx="2762249" cy="3343275"/>
          </a:xfrm>
          <a:custGeom>
            <a:avLst/>
            <a:gdLst>
              <a:gd name="connsiteX0" fmla="*/ 621230 w 2629989"/>
              <a:gd name="connsiteY0" fmla="*/ 0 h 3326674"/>
              <a:gd name="connsiteX1" fmla="*/ 2629989 w 2629989"/>
              <a:gd name="connsiteY1" fmla="*/ 0 h 3326674"/>
              <a:gd name="connsiteX2" fmla="*/ 2629989 w 2629989"/>
              <a:gd name="connsiteY2" fmla="*/ 2705444 h 3326674"/>
              <a:gd name="connsiteX3" fmla="*/ 2008759 w 2629989"/>
              <a:gd name="connsiteY3" fmla="*/ 3326674 h 3326674"/>
              <a:gd name="connsiteX4" fmla="*/ 0 w 2629989"/>
              <a:gd name="connsiteY4" fmla="*/ 3326674 h 3326674"/>
              <a:gd name="connsiteX5" fmla="*/ 0 w 2629989"/>
              <a:gd name="connsiteY5" fmla="*/ 621230 h 3326674"/>
              <a:gd name="connsiteX6" fmla="*/ 621230 w 2629989"/>
              <a:gd name="connsiteY6" fmla="*/ 0 h 332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9989" h="3326674">
                <a:moveTo>
                  <a:pt x="621230" y="0"/>
                </a:moveTo>
                <a:lnTo>
                  <a:pt x="2629989" y="0"/>
                </a:lnTo>
                <a:lnTo>
                  <a:pt x="2629989" y="2705444"/>
                </a:lnTo>
                <a:cubicBezTo>
                  <a:pt x="2629989" y="3048540"/>
                  <a:pt x="2351855" y="3326674"/>
                  <a:pt x="2008759" y="3326674"/>
                </a:cubicBezTo>
                <a:lnTo>
                  <a:pt x="0" y="3326674"/>
                </a:lnTo>
                <a:lnTo>
                  <a:pt x="0" y="621230"/>
                </a:lnTo>
                <a:cubicBezTo>
                  <a:pt x="0" y="278134"/>
                  <a:pt x="278134" y="0"/>
                  <a:pt x="621230" y="0"/>
                </a:cubicBezTo>
                <a:close/>
              </a:path>
            </a:pathLst>
          </a:custGeom>
        </p:spPr>
      </p:pic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7E7BD296-62E6-38F5-31B7-960FB2C4E53D}"/>
              </a:ext>
            </a:extLst>
          </p:cNvPr>
          <p:cNvSpPr txBox="1">
            <a:spLocks/>
          </p:cNvSpPr>
          <p:nvPr/>
        </p:nvSpPr>
        <p:spPr>
          <a:xfrm>
            <a:off x="3851727" y="4081027"/>
            <a:ext cx="2569738" cy="3038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2492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ANDREA FONSECA</a:t>
            </a:r>
            <a:endParaRPr lang="es-MX" sz="2400" dirty="0"/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54615FA4-F73D-9681-5174-A7367A3BD306}"/>
              </a:ext>
            </a:extLst>
          </p:cNvPr>
          <p:cNvSpPr txBox="1">
            <a:spLocks/>
          </p:cNvSpPr>
          <p:nvPr/>
        </p:nvSpPr>
        <p:spPr>
          <a:xfrm>
            <a:off x="3803194" y="4492538"/>
            <a:ext cx="3953331" cy="3038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Coordinador</a:t>
            </a:r>
            <a:r>
              <a:rPr lang="en-US" sz="2000" dirty="0"/>
              <a:t> de </a:t>
            </a:r>
            <a:r>
              <a:rPr lang="en-US" sz="2000" dirty="0" err="1"/>
              <a:t>Confiabilidad</a:t>
            </a:r>
            <a:endParaRPr lang="es-MX" sz="2000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DB922398-042B-2709-7607-F9B3F9B02F47}"/>
              </a:ext>
            </a:extLst>
          </p:cNvPr>
          <p:cNvSpPr txBox="1">
            <a:spLocks/>
          </p:cNvSpPr>
          <p:nvPr/>
        </p:nvSpPr>
        <p:spPr>
          <a:xfrm>
            <a:off x="3803194" y="4953093"/>
            <a:ext cx="3615873" cy="3038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2492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ALEJANDRO DE LA GARZA</a:t>
            </a:r>
            <a:endParaRPr lang="es-MX" sz="2400" dirty="0"/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B6F33996-71A1-19DC-1282-2ADB0DF491C2}"/>
              </a:ext>
            </a:extLst>
          </p:cNvPr>
          <p:cNvSpPr txBox="1">
            <a:spLocks/>
          </p:cNvSpPr>
          <p:nvPr/>
        </p:nvSpPr>
        <p:spPr>
          <a:xfrm>
            <a:off x="3757154" y="5239217"/>
            <a:ext cx="3953331" cy="3038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Coordinador</a:t>
            </a:r>
            <a:r>
              <a:rPr lang="en-US" sz="2000" dirty="0"/>
              <a:t> de </a:t>
            </a:r>
            <a:r>
              <a:rPr lang="en-US" sz="2000" dirty="0" err="1"/>
              <a:t>Industria</a:t>
            </a:r>
            <a:r>
              <a:rPr lang="en-US" sz="2000" dirty="0"/>
              <a:t> 4.0</a:t>
            </a:r>
            <a:endParaRPr lang="es-MX" sz="2000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7B6437B3-201E-039F-7B7A-151900741471}"/>
              </a:ext>
            </a:extLst>
          </p:cNvPr>
          <p:cNvSpPr txBox="1">
            <a:spLocks/>
          </p:cNvSpPr>
          <p:nvPr/>
        </p:nvSpPr>
        <p:spPr>
          <a:xfrm>
            <a:off x="7997551" y="4093121"/>
            <a:ext cx="2569738" cy="3038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2492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EDGAR RAMIREZ</a:t>
            </a:r>
            <a:endParaRPr lang="es-MX" sz="2400" dirty="0"/>
          </a:p>
        </p:txBody>
      </p:sp>
      <p:sp>
        <p:nvSpPr>
          <p:cNvPr id="13" name="Marcador de texto 3">
            <a:extLst>
              <a:ext uri="{FF2B5EF4-FFF2-40B4-BE49-F238E27FC236}">
                <a16:creationId xmlns:a16="http://schemas.microsoft.com/office/drawing/2014/main" id="{192E5CF6-7B9C-E607-D19F-0F7CDE70689F}"/>
              </a:ext>
            </a:extLst>
          </p:cNvPr>
          <p:cNvSpPr txBox="1">
            <a:spLocks/>
          </p:cNvSpPr>
          <p:nvPr/>
        </p:nvSpPr>
        <p:spPr>
          <a:xfrm>
            <a:off x="8001904" y="4475558"/>
            <a:ext cx="3953331" cy="3038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Coordinador</a:t>
            </a:r>
            <a:r>
              <a:rPr lang="en-US" sz="2000" dirty="0"/>
              <a:t> de Infraestructura</a:t>
            </a:r>
            <a:endParaRPr lang="es-MX" sz="2000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254F8367-D63D-B0D7-3968-BDACC47105CD}"/>
              </a:ext>
            </a:extLst>
          </p:cNvPr>
          <p:cNvSpPr txBox="1">
            <a:spLocks/>
          </p:cNvSpPr>
          <p:nvPr/>
        </p:nvSpPr>
        <p:spPr>
          <a:xfrm>
            <a:off x="7997551" y="4953093"/>
            <a:ext cx="2569738" cy="3038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02492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DAVID GARCIA</a:t>
            </a:r>
            <a:endParaRPr lang="es-MX" sz="2400" dirty="0"/>
          </a:p>
        </p:txBody>
      </p:sp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3915E399-8C82-7536-1D54-5E86BC10C6DD}"/>
              </a:ext>
            </a:extLst>
          </p:cNvPr>
          <p:cNvSpPr txBox="1">
            <a:spLocks/>
          </p:cNvSpPr>
          <p:nvPr/>
        </p:nvSpPr>
        <p:spPr>
          <a:xfrm>
            <a:off x="8001904" y="5307610"/>
            <a:ext cx="3953331" cy="3038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Coordinador</a:t>
            </a:r>
            <a:r>
              <a:rPr lang="en-US" sz="2000" dirty="0"/>
              <a:t> de </a:t>
            </a:r>
            <a:r>
              <a:rPr lang="en-US" sz="2000" dirty="0" err="1"/>
              <a:t>Automatización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33528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23238" y="1479504"/>
            <a:ext cx="105710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80598" y="1719552"/>
            <a:ext cx="5102657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boschsans"/>
              </a:rPr>
              <a:t>“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oschsans"/>
              </a:rPr>
              <a:t>Debemos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oschsans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oschsans"/>
              </a:rPr>
              <a:t>convertir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oschsans"/>
              </a:rPr>
              <a:t> los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oschsans"/>
              </a:rPr>
              <a:t>datos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oschsans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oschsans"/>
              </a:rPr>
              <a:t>en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oschsans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oschsans"/>
              </a:rPr>
              <a:t>conocimiento</a:t>
            </a:r>
            <a:r>
              <a:rPr lang="en-US" sz="2800" dirty="0">
                <a:solidFill>
                  <a:srgbClr val="000000"/>
                </a:solidFill>
                <a:latin typeface="boschsans"/>
              </a:rPr>
              <a:t> y el </a:t>
            </a:r>
            <a:r>
              <a:rPr lang="en-US" sz="2800" dirty="0" err="1">
                <a:solidFill>
                  <a:srgbClr val="000000"/>
                </a:solidFill>
                <a:latin typeface="boschsans"/>
              </a:rPr>
              <a:t>conocimiento</a:t>
            </a:r>
            <a:r>
              <a:rPr lang="en-US" sz="2800" dirty="0">
                <a:solidFill>
                  <a:srgbClr val="000000"/>
                </a:solidFill>
                <a:latin typeface="bosch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schsans"/>
              </a:rPr>
              <a:t>en</a:t>
            </a:r>
            <a:r>
              <a:rPr lang="en-US" sz="2800" dirty="0">
                <a:solidFill>
                  <a:srgbClr val="000000"/>
                </a:solidFill>
                <a:latin typeface="bosch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schsans"/>
              </a:rPr>
              <a:t>beneficios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oschsans"/>
              </a:rPr>
              <a:t>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boschsans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boschsans"/>
                <a:ea typeface="Segoe UI Historic" panose="020B0502040204020203" pitchFamily="34" charset="0"/>
                <a:cs typeface="Segoe UI Historic" panose="020B0502040204020203" pitchFamily="34" charset="0"/>
              </a:rPr>
              <a:t>Volkmar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oschsans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oschsans"/>
                <a:ea typeface="Segoe UI Historic" panose="020B0502040204020203" pitchFamily="34" charset="0"/>
                <a:cs typeface="Segoe UI Historic" panose="020B0502040204020203" pitchFamily="34" charset="0"/>
              </a:rPr>
              <a:t>Denner</a:t>
            </a: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3076" name="Picture 4" descr="Pioneer in electric mobility - Bosch eBike Systems">
            <a:extLst>
              <a:ext uri="{FF2B5EF4-FFF2-40B4-BE49-F238E27FC236}">
                <a16:creationId xmlns:a16="http://schemas.microsoft.com/office/drawing/2014/main" id="{D29D3607-4D34-47A0-A3FA-70A021031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0"/>
          <a:stretch/>
        </p:blipFill>
        <p:spPr bwMode="auto">
          <a:xfrm>
            <a:off x="6461706" y="1479504"/>
            <a:ext cx="4989922" cy="411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ADD3F8D-6501-432E-B40E-78AC900BCD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419" dirty="0"/>
              <a:t>Bosch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5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31043" y="1385454"/>
            <a:ext cx="105710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89939" y="1565157"/>
            <a:ext cx="6006787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boschsans"/>
                <a:ea typeface="Segoe UI Historic" panose="020B0502040204020203" pitchFamily="34" charset="0"/>
                <a:cs typeface="Segoe UI Historic" panose="020B0502040204020203" pitchFamily="34" charset="0"/>
              </a:rPr>
              <a:t>Una fábrica inteligente con máquinas que están conectadas, se comunican entre sí y se organizan solas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oschsans"/>
              </a:rPr>
              <a:t>— </a:t>
            </a:r>
            <a:r>
              <a:rPr kumimoji="0" lang="es-MX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boschsans"/>
                <a:ea typeface="Segoe UI Historic" panose="020B0502040204020203" pitchFamily="34" charset="0"/>
                <a:cs typeface="Segoe UI Historic" panose="020B0502040204020203" pitchFamily="34" charset="0"/>
              </a:rPr>
              <a:t>con personas en el centro de todo, organizando una producción más eficiente, más flexible y más personalizada.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boschsans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0" dirty="0">
                <a:solidFill>
                  <a:srgbClr val="000000"/>
                </a:solidFill>
                <a:effectLst/>
                <a:latin typeface="boschsans"/>
                <a:ea typeface="Segoe UI Historic" panose="020B0502040204020203" pitchFamily="34" charset="0"/>
                <a:cs typeface="Segoe UI Historic" panose="020B0502040204020203" pitchFamily="34" charset="0"/>
              </a:rPr>
              <a:t>€4</a:t>
            </a:r>
            <a:r>
              <a:rPr lang="en-US" sz="2800" b="1" dirty="0">
                <a:solidFill>
                  <a:srgbClr val="000000"/>
                </a:solidFill>
                <a:latin typeface="boschsans"/>
                <a:ea typeface="Segoe UI Historic" panose="020B0502040204020203" pitchFamily="34" charset="0"/>
                <a:cs typeface="Segoe UI Historic" panose="020B0502040204020203" pitchFamily="34" charset="0"/>
              </a:rPr>
              <a:t> mil </a:t>
            </a:r>
            <a:r>
              <a:rPr lang="en-US" sz="2800" b="1" dirty="0" err="1">
                <a:solidFill>
                  <a:srgbClr val="000000"/>
                </a:solidFill>
                <a:latin typeface="boschsans"/>
                <a:ea typeface="Segoe UI Historic" panose="020B0502040204020203" pitchFamily="34" charset="0"/>
                <a:cs typeface="Segoe UI Historic" panose="020B0502040204020203" pitchFamily="34" charset="0"/>
              </a:rPr>
              <a:t>millones</a:t>
            </a:r>
            <a:r>
              <a:rPr lang="en-US" sz="2800" b="1" dirty="0">
                <a:solidFill>
                  <a:srgbClr val="000000"/>
                </a:solidFill>
                <a:latin typeface="boschsans"/>
                <a:ea typeface="Segoe UI Historic" panose="020B0502040204020203" pitchFamily="34" charset="0"/>
                <a:cs typeface="Segoe UI Historic" panose="020B0502040204020203" pitchFamily="34" charset="0"/>
              </a:rPr>
              <a:t> de euros </a:t>
            </a:r>
            <a:r>
              <a:rPr lang="en-US" sz="2800" b="1" dirty="0" err="1">
                <a:solidFill>
                  <a:srgbClr val="000000"/>
                </a:solidFill>
                <a:latin typeface="boschsans"/>
                <a:ea typeface="Segoe UI Historic" panose="020B0502040204020203" pitchFamily="34" charset="0"/>
                <a:cs typeface="Segoe UI Historic" panose="020B0502040204020203" pitchFamily="34" charset="0"/>
              </a:rPr>
              <a:t>en</a:t>
            </a:r>
            <a:r>
              <a:rPr lang="en-US" sz="2800" b="1" dirty="0">
                <a:solidFill>
                  <a:srgbClr val="000000"/>
                </a:solidFill>
                <a:latin typeface="boschsans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boschsans"/>
                <a:ea typeface="Segoe UI Historic" panose="020B0502040204020203" pitchFamily="34" charset="0"/>
                <a:cs typeface="Segoe UI Historic" panose="020B0502040204020203" pitchFamily="34" charset="0"/>
              </a:rPr>
              <a:t>ventas</a:t>
            </a:r>
            <a:r>
              <a:rPr lang="en-US" sz="2800" b="1" dirty="0">
                <a:solidFill>
                  <a:srgbClr val="000000"/>
                </a:solidFill>
                <a:latin typeface="boschsans"/>
                <a:ea typeface="Segoe UI Historic" panose="020B0502040204020203" pitchFamily="34" charset="0"/>
                <a:cs typeface="Segoe UI Historic" panose="020B0502040204020203" pitchFamily="34" charset="0"/>
              </a:rPr>
              <a:t> de </a:t>
            </a:r>
            <a:r>
              <a:rPr lang="en-US" sz="2800" b="1" dirty="0" err="1">
                <a:solidFill>
                  <a:srgbClr val="000000"/>
                </a:solidFill>
                <a:latin typeface="boschsans"/>
                <a:ea typeface="Segoe UI Historic" panose="020B0502040204020203" pitchFamily="34" charset="0"/>
                <a:cs typeface="Segoe UI Historic" panose="020B0502040204020203" pitchFamily="34" charset="0"/>
              </a:rPr>
              <a:t>soluciones</a:t>
            </a:r>
            <a:r>
              <a:rPr lang="en-US" sz="2800" b="1" dirty="0">
                <a:solidFill>
                  <a:srgbClr val="000000"/>
                </a:solidFill>
                <a:latin typeface="boschsans"/>
                <a:ea typeface="Segoe UI Historic" panose="020B0502040204020203" pitchFamily="34" charset="0"/>
                <a:cs typeface="Segoe UI Historic" panose="020B0502040204020203" pitchFamily="34" charset="0"/>
              </a:rPr>
              <a:t> I4.0</a:t>
            </a: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A671FD2-6CE3-0359-4F69-397E2CF77313}"/>
              </a:ext>
            </a:extLst>
          </p:cNvPr>
          <p:cNvSpPr txBox="1"/>
          <p:nvPr/>
        </p:nvSpPr>
        <p:spPr>
          <a:xfrm>
            <a:off x="831043" y="460751"/>
            <a:ext cx="61023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+mn-cs"/>
              </a:rPr>
              <a:t>Bosch</a:t>
            </a:r>
            <a:endParaRPr kumimoji="0" lang="es-MX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Bosch logo transparent PNG - StickPNG">
            <a:extLst>
              <a:ext uri="{FF2B5EF4-FFF2-40B4-BE49-F238E27FC236}">
                <a16:creationId xmlns:a16="http://schemas.microsoft.com/office/drawing/2014/main" id="{147CD61A-A8A0-45A4-9402-954DCB52D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297" y="2034979"/>
            <a:ext cx="4311192" cy="242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635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31043" y="1385454"/>
            <a:ext cx="105710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89939" y="1553202"/>
            <a:ext cx="6006787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boschsans"/>
              </a:rPr>
              <a:t>Conectividad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oschsans"/>
              </a:rPr>
              <a:t> vertical entre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oschsans"/>
              </a:rPr>
              <a:t>cliente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oschsans"/>
              </a:rPr>
              <a:t> y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oschsans"/>
              </a:rPr>
              <a:t>proveedor</a:t>
            </a:r>
            <a:endParaRPr lang="en-US" sz="2800" b="0" i="0" dirty="0">
              <a:solidFill>
                <a:srgbClr val="000000"/>
              </a:solidFill>
              <a:effectLst/>
              <a:latin typeface="bosch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000000"/>
              </a:solidFill>
              <a:latin typeface="bosch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boschsans"/>
              </a:rPr>
              <a:t>TBM -&gt; CBM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boschsans"/>
              </a:rPr>
              <a:t>Nuevos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oschsans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oschsans"/>
              </a:rPr>
              <a:t>modelos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boschsans"/>
              </a:rPr>
              <a:t> de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boschsans"/>
              </a:rPr>
              <a:t>negocio</a:t>
            </a:r>
            <a:endParaRPr lang="en-US" sz="2800" b="0" i="0" dirty="0">
              <a:solidFill>
                <a:srgbClr val="000000"/>
              </a:solidFill>
              <a:effectLst/>
              <a:latin typeface="bosch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boschsans"/>
              </a:rPr>
              <a:t>Información</a:t>
            </a:r>
            <a:r>
              <a:rPr lang="en-US" sz="2800" dirty="0">
                <a:solidFill>
                  <a:srgbClr val="000000"/>
                </a:solidFill>
                <a:latin typeface="boschsans"/>
              </a:rPr>
              <a:t> real de </a:t>
            </a:r>
            <a:r>
              <a:rPr lang="en-US" sz="2800" dirty="0" err="1">
                <a:solidFill>
                  <a:srgbClr val="000000"/>
                </a:solidFill>
                <a:latin typeface="boschsans"/>
              </a:rPr>
              <a:t>desempeño</a:t>
            </a:r>
            <a:r>
              <a:rPr lang="en-US" sz="2800" dirty="0">
                <a:solidFill>
                  <a:srgbClr val="000000"/>
                </a:solidFill>
                <a:latin typeface="bosch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schsans"/>
              </a:rPr>
              <a:t>en</a:t>
            </a:r>
            <a:r>
              <a:rPr lang="en-US" sz="2800" dirty="0">
                <a:solidFill>
                  <a:srgbClr val="000000"/>
                </a:solidFill>
                <a:latin typeface="boschsans"/>
              </a:rPr>
              <a:t> campo </a:t>
            </a:r>
            <a:r>
              <a:rPr lang="en-US" sz="2800" dirty="0" err="1">
                <a:solidFill>
                  <a:srgbClr val="000000"/>
                </a:solidFill>
                <a:latin typeface="boschsans"/>
              </a:rPr>
              <a:t>retroalimenta</a:t>
            </a:r>
            <a:r>
              <a:rPr lang="en-US" sz="2800" dirty="0">
                <a:solidFill>
                  <a:srgbClr val="000000"/>
                </a:solidFill>
                <a:latin typeface="boschsans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boschsans"/>
              </a:rPr>
              <a:t>diseño</a:t>
            </a:r>
            <a:r>
              <a:rPr lang="en-US" sz="2800" dirty="0">
                <a:solidFill>
                  <a:srgbClr val="000000"/>
                </a:solidFill>
                <a:latin typeface="boschsans"/>
              </a:rPr>
              <a:t> y </a:t>
            </a:r>
            <a:r>
              <a:rPr lang="en-US" sz="2800" dirty="0" err="1">
                <a:solidFill>
                  <a:srgbClr val="000000"/>
                </a:solidFill>
                <a:latin typeface="boschsans"/>
              </a:rPr>
              <a:t>producción</a:t>
            </a:r>
            <a:endParaRPr lang="en-US" sz="2800" b="0" i="0" dirty="0">
              <a:solidFill>
                <a:srgbClr val="000000"/>
              </a:solidFill>
              <a:effectLst/>
              <a:latin typeface="boschsan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A671FD2-6CE3-0359-4F69-397E2CF77313}"/>
              </a:ext>
            </a:extLst>
          </p:cNvPr>
          <p:cNvSpPr txBox="1"/>
          <p:nvPr/>
        </p:nvSpPr>
        <p:spPr>
          <a:xfrm>
            <a:off x="831043" y="536164"/>
            <a:ext cx="61023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+mn-cs"/>
              </a:rPr>
              <a:t>GE </a:t>
            </a:r>
            <a:r>
              <a:rPr kumimoji="0" lang="es-MX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+mn-cs"/>
              </a:rPr>
              <a:t>Aviation</a:t>
            </a:r>
            <a:endParaRPr kumimoji="0" lang="es-MX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https://cdn3.geready.com/sites/default/files/advanced_materials_carousel_1_650.gif">
            <a:extLst>
              <a:ext uri="{FF2B5EF4-FFF2-40B4-BE49-F238E27FC236}">
                <a16:creationId xmlns:a16="http://schemas.microsoft.com/office/drawing/2014/main" id="{F0340A05-0C46-4786-8B18-5DFF990182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89" y="1864471"/>
            <a:ext cx="5310410" cy="312905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21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BB231-21FF-5F47-B488-AD3B5D37C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s-ES_tradnl" sz="40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Optimizar tiempo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1DB248-8839-4600-A7B0-E4EBC479DE10}"/>
              </a:ext>
            </a:extLst>
          </p:cNvPr>
          <p:cNvSpPr txBox="1"/>
          <p:nvPr/>
        </p:nvSpPr>
        <p:spPr>
          <a:xfrm>
            <a:off x="956709" y="1729930"/>
            <a:ext cx="4137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800" dirty="0"/>
              <a:t>Actuar sin cuestionar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30C901-5A8D-41FA-929D-5B5F00C09989}"/>
              </a:ext>
            </a:extLst>
          </p:cNvPr>
          <p:cNvSpPr txBox="1"/>
          <p:nvPr/>
        </p:nvSpPr>
        <p:spPr>
          <a:xfrm>
            <a:off x="7209822" y="1729930"/>
            <a:ext cx="4137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800" dirty="0"/>
              <a:t>Cuestionar para actuar</a:t>
            </a:r>
            <a:endParaRPr lang="en-US" sz="2800" dirty="0"/>
          </a:p>
        </p:txBody>
      </p:sp>
      <p:pic>
        <p:nvPicPr>
          <p:cNvPr id="5122" name="Picture 2" descr="Checklist Ilustraciones Stock, Vectores, Y Clipart – (127,075 Ilustraciones  Stock)">
            <a:extLst>
              <a:ext uri="{FF2B5EF4-FFF2-40B4-BE49-F238E27FC236}">
                <a16:creationId xmlns:a16="http://schemas.microsoft.com/office/drawing/2014/main" id="{B8315AA3-55A2-48AB-8324-E25E3D7AB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423" y="235743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B99FC38-C5DE-4C7C-BACC-4E64A25B5FEC}"/>
              </a:ext>
            </a:extLst>
          </p:cNvPr>
          <p:cNvSpPr txBox="1"/>
          <p:nvPr/>
        </p:nvSpPr>
        <p:spPr>
          <a:xfrm>
            <a:off x="1212964" y="4523392"/>
            <a:ext cx="282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b="1" dirty="0"/>
              <a:t>CM</a:t>
            </a:r>
            <a:endParaRPr lang="en-US" sz="4000" b="1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FDA9DAC9-8933-4443-8F73-59FA0A3A662A}"/>
              </a:ext>
            </a:extLst>
          </p:cNvPr>
          <p:cNvSpPr/>
          <p:nvPr/>
        </p:nvSpPr>
        <p:spPr>
          <a:xfrm>
            <a:off x="4824841" y="3113315"/>
            <a:ext cx="2384981" cy="10091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Efficiency - Free marketing icons">
            <a:extLst>
              <a:ext uri="{FF2B5EF4-FFF2-40B4-BE49-F238E27FC236}">
                <a16:creationId xmlns:a16="http://schemas.microsoft.com/office/drawing/2014/main" id="{7055CE11-BC3B-4B44-BD23-0DF4A7432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993" y="2528668"/>
            <a:ext cx="1800664" cy="180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BE43E6A-4CC1-42AE-9DFA-0881FD12FDD9}"/>
              </a:ext>
            </a:extLst>
          </p:cNvPr>
          <p:cNvSpPr txBox="1"/>
          <p:nvPr/>
        </p:nvSpPr>
        <p:spPr>
          <a:xfrm>
            <a:off x="7637304" y="4523392"/>
            <a:ext cx="282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b="1" dirty="0"/>
              <a:t>CBM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71296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935BBFB-28AD-498A-90F5-FC05599F7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90071"/>
              </p:ext>
            </p:extLst>
          </p:nvPr>
        </p:nvGraphicFramePr>
        <p:xfrm>
          <a:off x="400638" y="1456018"/>
          <a:ext cx="11390724" cy="4843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816">
                  <a:extLst>
                    <a:ext uri="{9D8B030D-6E8A-4147-A177-3AD203B41FA5}">
                      <a16:colId xmlns:a16="http://schemas.microsoft.com/office/drawing/2014/main" val="1697055979"/>
                    </a:ext>
                  </a:extLst>
                </a:gridCol>
                <a:gridCol w="2575227">
                  <a:extLst>
                    <a:ext uri="{9D8B030D-6E8A-4147-A177-3AD203B41FA5}">
                      <a16:colId xmlns:a16="http://schemas.microsoft.com/office/drawing/2014/main" val="3252147634"/>
                    </a:ext>
                  </a:extLst>
                </a:gridCol>
                <a:gridCol w="2575227">
                  <a:extLst>
                    <a:ext uri="{9D8B030D-6E8A-4147-A177-3AD203B41FA5}">
                      <a16:colId xmlns:a16="http://schemas.microsoft.com/office/drawing/2014/main" val="556083725"/>
                    </a:ext>
                  </a:extLst>
                </a:gridCol>
                <a:gridCol w="2575227">
                  <a:extLst>
                    <a:ext uri="{9D8B030D-6E8A-4147-A177-3AD203B41FA5}">
                      <a16:colId xmlns:a16="http://schemas.microsoft.com/office/drawing/2014/main" val="3583418082"/>
                    </a:ext>
                  </a:extLst>
                </a:gridCol>
                <a:gridCol w="2575227">
                  <a:extLst>
                    <a:ext uri="{9D8B030D-6E8A-4147-A177-3AD203B41FA5}">
                      <a16:colId xmlns:a16="http://schemas.microsoft.com/office/drawing/2014/main" val="2632884334"/>
                    </a:ext>
                  </a:extLst>
                </a:gridCol>
              </a:tblGrid>
              <a:tr h="445486">
                <a:tc gridSpan="5">
                  <a:txBody>
                    <a:bodyPr/>
                    <a:lstStyle/>
                    <a:p>
                      <a:pPr algn="ctr"/>
                      <a:r>
                        <a:rPr lang="en-US" sz="2200" noProof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Metalsa</a:t>
                      </a:r>
                      <a:r>
                        <a:rPr lang="en-US" sz="22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Maintenance System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81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21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694544"/>
                  </a:ext>
                </a:extLst>
              </a:tr>
              <a:tr h="376949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/>
                          <a:cs typeface="Segoe UI"/>
                        </a:rPr>
                        <a:t>Objective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b="1" noProof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Reliability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81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noProof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noProof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787152"/>
                  </a:ext>
                </a:extLst>
              </a:tr>
              <a:tr h="514022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/>
                          <a:cs typeface="Segoe UI"/>
                        </a:rPr>
                        <a:t>Metrics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228975" algn="l"/>
                        </a:tabLst>
                        <a:defRPr/>
                      </a:pPr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% Cost: SI/Assets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% Maintenance Downtime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MTBF            % PM Compliance               MTTR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err="1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Maint</a:t>
                      </a:r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. Cost / Assets</a:t>
                      </a:r>
                    </a:p>
                    <a:p>
                      <a:pPr algn="ctr"/>
                      <a:r>
                        <a:rPr lang="en-US" sz="1300" noProof="0" err="1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Maint</a:t>
                      </a:r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. Cost / Sales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934407"/>
                  </a:ext>
                </a:extLst>
              </a:tr>
              <a:tr h="582558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Practice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  <a:latin typeface="Segoe UI"/>
                          <a:ea typeface="Segoe UI" panose="020B0502040204020203" pitchFamily="34" charset="0"/>
                          <a:cs typeface="Segoe UI"/>
                        </a:rPr>
                        <a:t>Assets &amp; Spare</a:t>
                      </a:r>
                    </a:p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  <a:latin typeface="Segoe UI"/>
                          <a:ea typeface="Segoe UI" panose="020B0502040204020203" pitchFamily="34" charset="0"/>
                          <a:cs typeface="Segoe UI"/>
                        </a:rPr>
                        <a:t>Management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Maintenance</a:t>
                      </a:r>
                    </a:p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Engineering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Maintenance</a:t>
                      </a:r>
                    </a:p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Execution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Financial</a:t>
                      </a:r>
                    </a:p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Management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553099"/>
                  </a:ext>
                </a:extLst>
              </a:tr>
              <a:tr h="1336457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Tools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Asset Information  </a:t>
                      </a:r>
                      <a:r>
                        <a:rPr lang="en-US" sz="1300" b="1" noProof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Alnf</a:t>
                      </a:r>
                      <a:endParaRPr lang="en-US" sz="1300" b="1" noProof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1300" noProof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Asset Financial Info  </a:t>
                      </a:r>
                      <a:r>
                        <a:rPr lang="en-US" sz="1300" b="1" noProof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AFIn</a:t>
                      </a:r>
                      <a:endParaRPr lang="en-US" sz="1300" b="1" noProof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Asset Health Map  </a:t>
                      </a:r>
                      <a:r>
                        <a:rPr lang="en-US" sz="1300" b="1" noProof="0" err="1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AHeM</a:t>
                      </a:r>
                      <a:endParaRPr lang="en-US" sz="1300" b="1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Spare Part Criteria  </a:t>
                      </a:r>
                      <a:r>
                        <a:rPr lang="en-US" sz="1300" b="1" noProof="0" err="1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SPCr</a:t>
                      </a:r>
                      <a:endParaRPr lang="en-US" sz="1300" b="1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Criticality Analysis </a:t>
                      </a:r>
                      <a:r>
                        <a:rPr lang="en-US" sz="1300" b="1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CA</a:t>
                      </a: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PM Optimization </a:t>
                      </a:r>
                      <a:r>
                        <a:rPr lang="en-US" sz="1300" b="1" noProof="0" err="1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PMOp</a:t>
                      </a:r>
                      <a:endParaRPr lang="en-US" sz="1300" b="1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Reliability Centered </a:t>
                      </a:r>
                      <a:r>
                        <a:rPr lang="en-US" sz="1300" noProof="0" err="1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Maint</a:t>
                      </a:r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300" b="1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RCM</a:t>
                      </a:r>
                    </a:p>
                    <a:p>
                      <a:pPr algn="ctr"/>
                      <a:r>
                        <a:rPr lang="en-US" sz="1300" noProof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Early Equipment </a:t>
                      </a:r>
                      <a:r>
                        <a:rPr lang="en-US" sz="1300" noProof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Mgmt</a:t>
                      </a:r>
                      <a:r>
                        <a:rPr lang="en-US" sz="1300" noProof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300" b="1" noProof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EM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en-US" sz="1300" b="0" noProof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Segoe UI"/>
                          <a:ea typeface="Segoe UI" panose="020B0502040204020203" pitchFamily="34" charset="0"/>
                          <a:cs typeface="Segoe UI"/>
                        </a:rPr>
                        <a:t>Lubrication</a:t>
                      </a:r>
                      <a:r>
                        <a:rPr lang="en-US" sz="1300" b="1" noProof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Segoe UI"/>
                          <a:ea typeface="Segoe UI" panose="020B0502040204020203" pitchFamily="34" charset="0"/>
                          <a:cs typeface="Segoe UI"/>
                        </a:rPr>
                        <a:t> </a:t>
                      </a:r>
                      <a:r>
                        <a:rPr lang="en-US" sz="1300" b="1" noProof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Segoe UI"/>
                          <a:ea typeface="Segoe UI" panose="020B0502040204020203" pitchFamily="34" charset="0"/>
                          <a:cs typeface="Segoe UI"/>
                        </a:rPr>
                        <a:t>Lub</a:t>
                      </a:r>
                      <a:endParaRPr lang="en-US" sz="1300" b="1" noProof="0">
                        <a:solidFill>
                          <a:schemeClr val="bg2">
                            <a:lumMod val="50000"/>
                          </a:schemeClr>
                        </a:solidFill>
                        <a:latin typeface="Segoe UI"/>
                        <a:ea typeface="Segoe UI" panose="020B0502040204020203" pitchFamily="34" charset="0"/>
                        <a:cs typeface="Segoe UI"/>
                      </a:endParaRP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Planning &amp; Scheduling </a:t>
                      </a:r>
                      <a:r>
                        <a:rPr lang="en-US" sz="1300" b="1" noProof="0" err="1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PlSch</a:t>
                      </a:r>
                      <a:endParaRPr lang="en-US" sz="1300" b="1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Corrective Maintenance </a:t>
                      </a:r>
                      <a:r>
                        <a:rPr lang="en-US" sz="1300" b="1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CM</a:t>
                      </a: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Re-build Follow Up </a:t>
                      </a:r>
                      <a:r>
                        <a:rPr lang="en-US" sz="1300" b="1" noProof="0" err="1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RbFu</a:t>
                      </a:r>
                      <a:endParaRPr lang="en-US" sz="1300" b="1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One Point Lesson </a:t>
                      </a:r>
                      <a:r>
                        <a:rPr lang="en-US" sz="1300" b="1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OPL</a:t>
                      </a: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Skill &amp; Versatility Matrix </a:t>
                      </a:r>
                      <a:r>
                        <a:rPr lang="en-US" sz="1300" b="1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SVM</a:t>
                      </a: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Annual Training Plan </a:t>
                      </a:r>
                      <a:r>
                        <a:rPr lang="en-US" sz="1300" b="1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TPL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</a:t>
                      </a:r>
                      <a:r>
                        <a:rPr lang="en-US" sz="1300" noProof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Expense Tracking </a:t>
                      </a:r>
                      <a:r>
                        <a:rPr lang="en-US" sz="1300" b="1" noProof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ExTr</a:t>
                      </a:r>
                      <a:endParaRPr lang="en-US" sz="1300" b="1" noProof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CAPEX </a:t>
                      </a:r>
                      <a:r>
                        <a:rPr lang="en-US" sz="1300" b="1" noProof="0" err="1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CapX</a:t>
                      </a:r>
                      <a:endParaRPr lang="en-US" sz="1300" b="1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endParaRPr lang="en-US" sz="1300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009402"/>
                  </a:ext>
                </a:extLst>
              </a:tr>
              <a:tr h="925239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ODIX Enablers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Equipment Condition Monitor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noProof="0" dirty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Prescriptive Management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noProof="0" dirty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Descriptive Maintenance Analytics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noProof="0" dirty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Predictive Maintenance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Work Order Management</a:t>
                      </a: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Smart PM</a:t>
                      </a:r>
                    </a:p>
                    <a:p>
                      <a:pPr algn="ctr"/>
                      <a:r>
                        <a:rPr lang="en-US" sz="1300" noProof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Robot Monitor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GOTS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199604"/>
                  </a:ext>
                </a:extLst>
              </a:tr>
              <a:tr h="342681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IT Systems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MAXIMO</a:t>
                      </a:r>
                      <a:endParaRPr lang="en-US" sz="1300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vl="3">
                        <a:tabLst>
                          <a:tab pos="3228975" algn="l"/>
                        </a:tabLst>
                      </a:pPr>
                      <a:endParaRPr lang="en-US" sz="1200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lvl="3" indent="0" algn="ctr">
                        <a:tabLst>
                          <a:tab pos="3228975" algn="l"/>
                        </a:tabLst>
                      </a:pPr>
                      <a:endParaRPr lang="en-US" sz="1200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2421957"/>
                  </a:ext>
                </a:extLst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MOS Core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5S, 8 Step Problem Solving </a:t>
                      </a:r>
                      <a:r>
                        <a:rPr lang="en-US" sz="1300" b="1" dirty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A3, PPS</a:t>
                      </a:r>
                      <a:r>
                        <a:rPr lang="en-US" sz="1300" dirty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, Standard Procedures, Maintenance Management Development System </a:t>
                      </a:r>
                      <a:r>
                        <a:rPr lang="en-US" sz="1300" b="1" dirty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MMDS </a:t>
                      </a:r>
                      <a:endParaRPr lang="es-MX" sz="1300" b="1" dirty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7673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8F40C9A-11A5-4495-BEA5-B23201A7E77A}"/>
              </a:ext>
            </a:extLst>
          </p:cNvPr>
          <p:cNvSpPr/>
          <p:nvPr/>
        </p:nvSpPr>
        <p:spPr>
          <a:xfrm>
            <a:off x="1426028" y="4659086"/>
            <a:ext cx="10428514" cy="1360713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6BDFF5-26B2-4F59-BB91-A1732DEA88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419" dirty="0"/>
              <a:t>Modelo Metalsa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178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A11C98F-CCAF-7A5E-EBB7-4FE5FF5D79F4}"/>
              </a:ext>
            </a:extLst>
          </p:cNvPr>
          <p:cNvSpPr txBox="1"/>
          <p:nvPr/>
        </p:nvSpPr>
        <p:spPr>
          <a:xfrm>
            <a:off x="1955800" y="2186127"/>
            <a:ext cx="828040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_tradnl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Caso de éxito:</a:t>
            </a:r>
          </a:p>
          <a:p>
            <a:pPr algn="ctr"/>
            <a:r>
              <a:rPr lang="es-ES_tradnl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Infraestructura</a:t>
            </a:r>
          </a:p>
        </p:txBody>
      </p:sp>
    </p:spTree>
    <p:extLst>
      <p:ext uri="{BB962C8B-B14F-4D97-AF65-F5344CB8AC3E}">
        <p14:creationId xmlns:p14="http://schemas.microsoft.com/office/powerpoint/2010/main" val="1813960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">
            <a:extLst>
              <a:ext uri="{FF2B5EF4-FFF2-40B4-BE49-F238E27FC236}">
                <a16:creationId xmlns:a16="http://schemas.microsoft.com/office/drawing/2014/main" id="{E8A61C98-73AA-06A8-28F6-4320AC482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272560"/>
            <a:ext cx="9754591" cy="858982"/>
          </a:xfrm>
        </p:spPr>
        <p:txBody>
          <a:bodyPr>
            <a:normAutofit fontScale="90000"/>
          </a:bodyPr>
          <a:lstStyle/>
          <a:p>
            <a:r>
              <a:rPr lang="es-MX" dirty="0"/>
              <a:t>Justificación del Proyecto</a:t>
            </a:r>
            <a:br>
              <a:rPr lang="es-MX" dirty="0"/>
            </a:br>
            <a:r>
              <a:rPr lang="es-MX" dirty="0"/>
              <a:t>Digitalización de servicios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00962C8B-477A-C8DA-FE1B-E77DB5C6EF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725088"/>
              </p:ext>
            </p:extLst>
          </p:nvPr>
        </p:nvGraphicFramePr>
        <p:xfrm>
          <a:off x="227011" y="1439596"/>
          <a:ext cx="11280047" cy="4464854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617638">
                  <a:extLst>
                    <a:ext uri="{9D8B030D-6E8A-4147-A177-3AD203B41FA5}">
                      <a16:colId xmlns:a16="http://schemas.microsoft.com/office/drawing/2014/main" val="2843684560"/>
                    </a:ext>
                  </a:extLst>
                </a:gridCol>
                <a:gridCol w="1389649">
                  <a:extLst>
                    <a:ext uri="{9D8B030D-6E8A-4147-A177-3AD203B41FA5}">
                      <a16:colId xmlns:a16="http://schemas.microsoft.com/office/drawing/2014/main" val="2851020612"/>
                    </a:ext>
                  </a:extLst>
                </a:gridCol>
                <a:gridCol w="1367937">
                  <a:extLst>
                    <a:ext uri="{9D8B030D-6E8A-4147-A177-3AD203B41FA5}">
                      <a16:colId xmlns:a16="http://schemas.microsoft.com/office/drawing/2014/main" val="2191245142"/>
                    </a:ext>
                  </a:extLst>
                </a:gridCol>
                <a:gridCol w="1367937">
                  <a:extLst>
                    <a:ext uri="{9D8B030D-6E8A-4147-A177-3AD203B41FA5}">
                      <a16:colId xmlns:a16="http://schemas.microsoft.com/office/drawing/2014/main" val="1979983992"/>
                    </a:ext>
                  </a:extLst>
                </a:gridCol>
                <a:gridCol w="1367937">
                  <a:extLst>
                    <a:ext uri="{9D8B030D-6E8A-4147-A177-3AD203B41FA5}">
                      <a16:colId xmlns:a16="http://schemas.microsoft.com/office/drawing/2014/main" val="183730472"/>
                    </a:ext>
                  </a:extLst>
                </a:gridCol>
                <a:gridCol w="1367937">
                  <a:extLst>
                    <a:ext uri="{9D8B030D-6E8A-4147-A177-3AD203B41FA5}">
                      <a16:colId xmlns:a16="http://schemas.microsoft.com/office/drawing/2014/main" val="3299588548"/>
                    </a:ext>
                  </a:extLst>
                </a:gridCol>
                <a:gridCol w="1433075">
                  <a:extLst>
                    <a:ext uri="{9D8B030D-6E8A-4147-A177-3AD203B41FA5}">
                      <a16:colId xmlns:a16="http://schemas.microsoft.com/office/drawing/2014/main" val="3475854405"/>
                    </a:ext>
                  </a:extLst>
                </a:gridCol>
                <a:gridCol w="1367937">
                  <a:extLst>
                    <a:ext uri="{9D8B030D-6E8A-4147-A177-3AD203B41FA5}">
                      <a16:colId xmlns:a16="http://schemas.microsoft.com/office/drawing/2014/main" val="2866758631"/>
                    </a:ext>
                  </a:extLst>
                </a:gridCol>
              </a:tblGrid>
              <a:tr h="2853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Servicios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Agua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Gas Natural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Gas </a:t>
                      </a:r>
                      <a:r>
                        <a:rPr lang="en-US" sz="900" b="1" u="none" strike="noStrike" dirty="0" err="1">
                          <a:effectLst/>
                        </a:rPr>
                        <a:t>mezcla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 err="1">
                          <a:effectLst/>
                        </a:rPr>
                        <a:t>aire</a:t>
                      </a:r>
                      <a:r>
                        <a:rPr lang="en-US" sz="900" b="1" u="none" strike="noStrike" dirty="0">
                          <a:effectLst/>
                        </a:rPr>
                        <a:t> </a:t>
                      </a:r>
                      <a:r>
                        <a:rPr lang="en-US" sz="900" b="1" u="none" strike="noStrike" dirty="0" err="1">
                          <a:effectLst/>
                        </a:rPr>
                        <a:t>comprimido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HVAC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Torres </a:t>
                      </a:r>
                      <a:r>
                        <a:rPr lang="en-US" sz="900" b="1" u="none" strike="noStrike" dirty="0" err="1">
                          <a:effectLst/>
                        </a:rPr>
                        <a:t>enfriamiento</a:t>
                      </a:r>
                      <a:r>
                        <a:rPr lang="en-US" sz="900" b="1" u="none" strike="noStrike" dirty="0">
                          <a:effectLst/>
                        </a:rPr>
                        <a:t>/chiller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 err="1">
                          <a:effectLst/>
                        </a:rPr>
                        <a:t>Iluminación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2388947131"/>
                  </a:ext>
                </a:extLst>
              </a:tr>
              <a:tr h="17049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Area de </a:t>
                      </a:r>
                      <a:r>
                        <a:rPr lang="en-US" sz="900" u="none" strike="noStrike" dirty="0" err="1">
                          <a:effectLst/>
                        </a:rPr>
                        <a:t>oportunidad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>
                          <a:effectLst/>
                        </a:rPr>
                        <a:t>*Desconocer cantidad de agua consumida.                      *Desconocer </a:t>
                      </a:r>
                      <a:r>
                        <a:rPr lang="es-ES" sz="900" u="none" strike="noStrike" dirty="0" err="1">
                          <a:effectLst/>
                        </a:rPr>
                        <a:t>caida</a:t>
                      </a:r>
                      <a:r>
                        <a:rPr lang="es-ES" sz="900" u="none" strike="noStrike" dirty="0">
                          <a:effectLst/>
                        </a:rPr>
                        <a:t> de flujo  *Comparar vs recibo              *Referenciar gasto por tipo producción.                               *Control de consumo situaciones de </a:t>
                      </a:r>
                      <a:r>
                        <a:rPr lang="es-ES" sz="900" u="none" strike="noStrike" dirty="0" err="1">
                          <a:effectLst/>
                        </a:rPr>
                        <a:t>crísis</a:t>
                      </a:r>
                      <a:r>
                        <a:rPr lang="es-ES" sz="900" u="none" strike="noStrike" dirty="0">
                          <a:effectLst/>
                        </a:rPr>
                        <a:t> </a:t>
                      </a:r>
                      <a:r>
                        <a:rPr lang="es-ES" sz="900" u="none" strike="noStrike" dirty="0" err="1">
                          <a:effectLst/>
                        </a:rPr>
                        <a:t>hidricas</a:t>
                      </a:r>
                      <a:r>
                        <a:rPr lang="es-ES" sz="900" u="none" strike="noStrike" dirty="0">
                          <a:effectLst/>
                        </a:rPr>
                        <a:t>.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*Desconocer cantidad de gas consumido.                       *Comparar vs recibo              *Referenciar gasto por tipo producción.                               *Control de consumo situaciones de crísis Helada.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>
                          <a:effectLst/>
                        </a:rPr>
                        <a:t>*Desconocer cantidad de gas consumido.                       *Comparar vs recibo              *Referenciar gasto por tipo producción.                               *Prueba hermeticidad.         *</a:t>
                      </a:r>
                      <a:r>
                        <a:rPr lang="es-ES" sz="900" u="none" strike="noStrike" dirty="0" err="1">
                          <a:effectLst/>
                        </a:rPr>
                        <a:t>On</a:t>
                      </a:r>
                      <a:r>
                        <a:rPr lang="es-ES" sz="900" u="none" strike="noStrike" dirty="0">
                          <a:effectLst/>
                        </a:rPr>
                        <a:t>/off </a:t>
                      </a:r>
                      <a:r>
                        <a:rPr lang="es-ES" sz="900" u="none" strike="noStrike" dirty="0" err="1">
                          <a:effectLst/>
                        </a:rPr>
                        <a:t>valvula</a:t>
                      </a:r>
                      <a:r>
                        <a:rPr lang="es-ES" sz="900" u="none" strike="noStrike" dirty="0">
                          <a:effectLst/>
                        </a:rPr>
                        <a:t> principal manual.                                    *Falta de información para </a:t>
                      </a:r>
                      <a:r>
                        <a:rPr lang="es-ES" sz="900" u="none" strike="noStrike" dirty="0" err="1">
                          <a:effectLst/>
                        </a:rPr>
                        <a:t>analisis</a:t>
                      </a:r>
                      <a:r>
                        <a:rPr lang="es-ES" sz="900" u="none" strike="noStrike" dirty="0">
                          <a:effectLst/>
                        </a:rPr>
                        <a:t> de falla por temas de calidad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>
                          <a:effectLst/>
                        </a:rPr>
                        <a:t>*Desconocimiento estado de compresores y secadoras.                               * Alto consumo por compresores encendidos fuera de horario productivo.                           *Alto costo de </a:t>
                      </a:r>
                      <a:r>
                        <a:rPr lang="es-ES" sz="900" u="none" strike="noStrike" dirty="0" err="1">
                          <a:effectLst/>
                        </a:rPr>
                        <a:t>mtto</a:t>
                      </a:r>
                      <a:r>
                        <a:rPr lang="es-ES" sz="900" u="none" strike="noStrike" dirty="0">
                          <a:effectLst/>
                        </a:rPr>
                        <a:t>.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* Alto consumo por UMAS y colectores encendidos fuera de horario productivo.                           *Alto costo de mtto.                   *Olvido al apagar climas       *Control temperatura.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* falta de información para tomar desiciones certeras.    * Alto consumo Torres y chillers encendidos fuera de horario productivo.         *No se monitorean variables (°C, Presion y flujo)                  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>
                          <a:effectLst/>
                        </a:rPr>
                        <a:t>* Olvido de apagado/encendido            *Utilización del 100% de luminarias cuando no se requiere.                                   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593949343"/>
                  </a:ext>
                </a:extLst>
              </a:tr>
              <a:tr h="13896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Monto posible ahorro $ mxp, Tonco2</a:t>
                      </a: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u="none" strike="noStrike" dirty="0">
                          <a:effectLst/>
                        </a:rPr>
                        <a:t>Hasta $ 2 M pesos anuales</a:t>
                      </a:r>
                      <a:r>
                        <a:rPr lang="es-ES" sz="900" u="none" strike="noStrike" dirty="0">
                          <a:effectLst/>
                        </a:rPr>
                        <a:t> por </a:t>
                      </a:r>
                      <a:r>
                        <a:rPr lang="es-ES" sz="900" u="none" strike="noStrike" dirty="0" err="1">
                          <a:effectLst/>
                        </a:rPr>
                        <a:t>cost</a:t>
                      </a:r>
                      <a:r>
                        <a:rPr lang="es-ES" sz="900" u="none" strike="noStrike" dirty="0">
                          <a:effectLst/>
                        </a:rPr>
                        <a:t> </a:t>
                      </a:r>
                      <a:r>
                        <a:rPr lang="es-ES" sz="900" u="none" strike="noStrike" dirty="0" err="1">
                          <a:effectLst/>
                        </a:rPr>
                        <a:t>avoidance</a:t>
                      </a:r>
                      <a:r>
                        <a:rPr lang="es-ES" sz="900" u="none" strike="noStrike" dirty="0">
                          <a:effectLst/>
                        </a:rPr>
                        <a:t> por pipas.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Priorización. Alto costo en contingencias. (helada) y paro de producción.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>
                          <a:effectLst/>
                        </a:rPr>
                        <a:t>Priorización de recurso en función de consumo. Disminuir alertas de calidad. </a:t>
                      </a:r>
                      <a:r>
                        <a:rPr lang="es-ES" sz="900" b="1" u="none" strike="noStrike" dirty="0">
                          <a:effectLst/>
                        </a:rPr>
                        <a:t>Ahorro por cerrar válvulas de gas mezcla: $ 3.1 M pesos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u="none" strike="noStrike" dirty="0">
                          <a:effectLst/>
                        </a:rPr>
                        <a:t>Por apagado de equipos en horario no productivo en sistema con fugas: 1,468,040kWh (638.59 tonCO2eq) Representa un ahorro </a:t>
                      </a:r>
                      <a:r>
                        <a:rPr lang="es-ES" sz="1000" b="1" u="none" strike="noStrike" dirty="0">
                          <a:effectLst/>
                        </a:rPr>
                        <a:t>de $1.5 M pesos anuales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u="none" strike="noStrike" dirty="0">
                          <a:effectLst/>
                        </a:rPr>
                        <a:t>Apagado de </a:t>
                      </a:r>
                      <a:r>
                        <a:rPr lang="es-ES" sz="800" u="none" strike="noStrike" dirty="0" err="1">
                          <a:effectLst/>
                        </a:rPr>
                        <a:t>eq</a:t>
                      </a:r>
                      <a:r>
                        <a:rPr lang="es-ES" sz="800" u="none" strike="noStrike" dirty="0">
                          <a:effectLst/>
                        </a:rPr>
                        <a:t>. de inyección / extracción de aire en horario no productivo: 3,455,617 kWh (1,503.19 tonCO2eq) y 1,488,465 kWh (647.48 tonCO2eq)  en aire acondicionado. Ambos representan  un ahorro </a:t>
                      </a:r>
                      <a:r>
                        <a:rPr lang="es-ES" sz="1000" b="1" u="none" strike="noStrike" dirty="0">
                          <a:effectLst/>
                        </a:rPr>
                        <a:t>$5 M pesos anuales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u="none" strike="noStrike" dirty="0">
                          <a:effectLst/>
                        </a:rPr>
                        <a:t>Por apagado de equipos en horario no productivo: 753,620 kWh (327.82 tonCO2eq). Representa  un ahorro de </a:t>
                      </a:r>
                      <a:r>
                        <a:rPr lang="es-ES" sz="1000" b="1" u="none" strike="noStrike" dirty="0">
                          <a:effectLst/>
                        </a:rPr>
                        <a:t>$0.8 M pesos anuales.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u="none" strike="noStrike" dirty="0">
                          <a:effectLst/>
                        </a:rPr>
                        <a:t>Por apagado de luminarias LED de alta eficiencia en oficinas ahorramos 359,642 kWh (156.44 tonCO2eq). Representa  un ahorro de </a:t>
                      </a:r>
                      <a:r>
                        <a:rPr lang="es-ES" sz="1000" b="1" u="none" strike="noStrike" dirty="0">
                          <a:effectLst/>
                        </a:rPr>
                        <a:t>$0.4 M pesos anuales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2669322560"/>
                  </a:ext>
                </a:extLst>
              </a:tr>
              <a:tr h="10849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Mano de obra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6 </a:t>
                      </a:r>
                      <a:r>
                        <a:rPr lang="en-US" sz="900" u="none" strike="noStrike" dirty="0" err="1">
                          <a:effectLst/>
                        </a:rPr>
                        <a:t>recorridos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diarios</a:t>
                      </a:r>
                      <a:r>
                        <a:rPr lang="en-US" sz="900" u="none" strike="noStrike" dirty="0">
                          <a:effectLst/>
                        </a:rPr>
                        <a:t> = $175 </a:t>
                      </a:r>
                      <a:r>
                        <a:rPr lang="en-US" sz="900" u="none" strike="noStrike" dirty="0" err="1">
                          <a:effectLst/>
                        </a:rPr>
                        <a:t>kpesos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anuales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NA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>
                          <a:effectLst/>
                        </a:rPr>
                        <a:t>9 recorridos diarios + tener personal disponible para atender </a:t>
                      </a:r>
                      <a:r>
                        <a:rPr lang="es-ES" sz="900" u="none" strike="noStrike" dirty="0" err="1">
                          <a:effectLst/>
                        </a:rPr>
                        <a:t>req</a:t>
                      </a:r>
                      <a:r>
                        <a:rPr lang="es-ES" sz="900" u="none" strike="noStrike" dirty="0">
                          <a:effectLst/>
                        </a:rPr>
                        <a:t>.= $525 </a:t>
                      </a:r>
                      <a:r>
                        <a:rPr lang="es-ES" sz="900" u="none" strike="noStrike" dirty="0" err="1">
                          <a:effectLst/>
                        </a:rPr>
                        <a:t>kpesos</a:t>
                      </a:r>
                      <a:r>
                        <a:rPr lang="es-ES" sz="900" u="none" strike="noStrike" dirty="0">
                          <a:effectLst/>
                        </a:rPr>
                        <a:t> anuales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>
                          <a:effectLst/>
                        </a:rPr>
                        <a:t>9 recorridos diarios + tener personal disponible para atender </a:t>
                      </a:r>
                      <a:r>
                        <a:rPr lang="es-ES" sz="900" u="none" strike="noStrike" dirty="0" err="1">
                          <a:effectLst/>
                        </a:rPr>
                        <a:t>req</a:t>
                      </a:r>
                      <a:r>
                        <a:rPr lang="es-ES" sz="900" u="none" strike="noStrike" dirty="0">
                          <a:effectLst/>
                        </a:rPr>
                        <a:t>. .= $525 </a:t>
                      </a:r>
                      <a:r>
                        <a:rPr lang="es-ES" sz="900" u="none" strike="noStrike" dirty="0" err="1">
                          <a:effectLst/>
                        </a:rPr>
                        <a:t>kpesos</a:t>
                      </a:r>
                      <a:r>
                        <a:rPr lang="es-ES" sz="900" u="none" strike="noStrike" dirty="0">
                          <a:effectLst/>
                        </a:rPr>
                        <a:t> anuales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>
                          <a:effectLst/>
                        </a:rPr>
                        <a:t>9 recorridos diarios + tener personal disponible para atender requerimientos (ajuste </a:t>
                      </a:r>
                      <a:r>
                        <a:rPr lang="es-ES" sz="900" u="none" strike="noStrike" dirty="0" err="1">
                          <a:effectLst/>
                        </a:rPr>
                        <a:t>temp</a:t>
                      </a:r>
                      <a:r>
                        <a:rPr lang="es-ES" sz="900" u="none" strike="noStrike" dirty="0">
                          <a:effectLst/>
                        </a:rPr>
                        <a:t>., atención a </a:t>
                      </a:r>
                      <a:r>
                        <a:rPr lang="es-ES" sz="900" u="none" strike="noStrike" dirty="0" err="1">
                          <a:effectLst/>
                        </a:rPr>
                        <a:t>diagnosticos</a:t>
                      </a:r>
                      <a:r>
                        <a:rPr lang="es-ES" sz="900" u="none" strike="noStrike" dirty="0">
                          <a:effectLst/>
                        </a:rPr>
                        <a:t>).= $525 </a:t>
                      </a:r>
                      <a:r>
                        <a:rPr lang="es-ES" sz="900" u="none" strike="noStrike" dirty="0" err="1">
                          <a:effectLst/>
                        </a:rPr>
                        <a:t>kpesos</a:t>
                      </a:r>
                      <a:r>
                        <a:rPr lang="es-ES" sz="900" u="none" strike="noStrike" dirty="0">
                          <a:effectLst/>
                        </a:rPr>
                        <a:t> anuales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>
                          <a:effectLst/>
                        </a:rPr>
                        <a:t>Tener disponible personal para atender requerimientos de encendidos= $ 300 </a:t>
                      </a:r>
                      <a:r>
                        <a:rPr lang="es-ES" sz="900" u="none" strike="noStrike" dirty="0" err="1">
                          <a:effectLst/>
                        </a:rPr>
                        <a:t>kpesos</a:t>
                      </a:r>
                      <a:r>
                        <a:rPr lang="es-ES" sz="900" u="none" strike="noStrike" dirty="0">
                          <a:effectLst/>
                        </a:rPr>
                        <a:t> anuales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err="1">
                          <a:effectLst/>
                        </a:rPr>
                        <a:t>Recorridos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diarios</a:t>
                      </a:r>
                      <a:r>
                        <a:rPr lang="en-US" sz="900" u="none" strike="noStrike" dirty="0">
                          <a:effectLst/>
                        </a:rPr>
                        <a:t> para </a:t>
                      </a:r>
                      <a:r>
                        <a:rPr lang="en-US" sz="900" u="none" strike="noStrike" dirty="0" err="1">
                          <a:effectLst/>
                        </a:rPr>
                        <a:t>encender</a:t>
                      </a:r>
                      <a:r>
                        <a:rPr lang="en-US" sz="900" u="none" strike="noStrike" dirty="0">
                          <a:effectLst/>
                        </a:rPr>
                        <a:t> luminarias. Tener disponible personal para </a:t>
                      </a:r>
                      <a:r>
                        <a:rPr lang="en-US" sz="900" u="none" strike="noStrike" dirty="0" err="1">
                          <a:effectLst/>
                        </a:rPr>
                        <a:t>atender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requerimientos</a:t>
                      </a:r>
                      <a:r>
                        <a:rPr lang="en-US" sz="900" u="none" strike="noStrike" dirty="0">
                          <a:effectLst/>
                        </a:rPr>
                        <a:t> de </a:t>
                      </a:r>
                      <a:r>
                        <a:rPr lang="en-US" sz="900" u="none" strike="noStrike" dirty="0" err="1">
                          <a:effectLst/>
                        </a:rPr>
                        <a:t>encendido</a:t>
                      </a:r>
                      <a:r>
                        <a:rPr lang="en-US" sz="900" u="none" strike="noStrike" dirty="0">
                          <a:effectLst/>
                        </a:rPr>
                        <a:t>/</a:t>
                      </a:r>
                      <a:r>
                        <a:rPr lang="en-US" sz="900" u="none" strike="noStrike" dirty="0" err="1">
                          <a:effectLst/>
                        </a:rPr>
                        <a:t>apagado</a:t>
                      </a:r>
                      <a:r>
                        <a:rPr lang="en-US" sz="900" u="none" strike="noStrike" dirty="0">
                          <a:effectLst/>
                        </a:rPr>
                        <a:t>. = $ 300 </a:t>
                      </a:r>
                      <a:r>
                        <a:rPr lang="en-US" sz="900" u="none" strike="noStrike" dirty="0" err="1">
                          <a:effectLst/>
                        </a:rPr>
                        <a:t>kpesos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en-US" sz="900" u="none" strike="noStrike" dirty="0" err="1">
                          <a:effectLst/>
                        </a:rPr>
                        <a:t>anuales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2274074190"/>
                  </a:ext>
                </a:extLst>
              </a:tr>
            </a:tbl>
          </a:graphicData>
        </a:graphic>
      </p:graphicFrame>
      <p:sp>
        <p:nvSpPr>
          <p:cNvPr id="8" name="Rectángulo: esquinas superiores, una redondeada y la otra cortada 11">
            <a:extLst>
              <a:ext uri="{FF2B5EF4-FFF2-40B4-BE49-F238E27FC236}">
                <a16:creationId xmlns:a16="http://schemas.microsoft.com/office/drawing/2014/main" id="{595B66FC-9B98-D8BE-4C13-CF4E0ED20324}"/>
              </a:ext>
            </a:extLst>
          </p:cNvPr>
          <p:cNvSpPr/>
          <p:nvPr/>
        </p:nvSpPr>
        <p:spPr>
          <a:xfrm>
            <a:off x="1730477" y="5993370"/>
            <a:ext cx="3876008" cy="702400"/>
          </a:xfrm>
          <a:prstGeom prst="snip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Ahorro</a:t>
            </a:r>
            <a:r>
              <a:rPr lang="en-US" sz="2400" dirty="0">
                <a:solidFill>
                  <a:schemeClr val="tx1"/>
                </a:solidFill>
              </a:rPr>
              <a:t> annual </a:t>
            </a:r>
            <a:r>
              <a:rPr lang="en-US" sz="2400" dirty="0" err="1">
                <a:solidFill>
                  <a:schemeClr val="tx1"/>
                </a:solidFill>
              </a:rPr>
              <a:t>en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recibos</a:t>
            </a:r>
            <a:r>
              <a:rPr lang="en-US" sz="2400" dirty="0">
                <a:solidFill>
                  <a:schemeClr val="tx1"/>
                </a:solidFill>
              </a:rPr>
              <a:t>: $ 16.6 M pesos</a:t>
            </a:r>
          </a:p>
        </p:txBody>
      </p:sp>
      <p:sp>
        <p:nvSpPr>
          <p:cNvPr id="9" name="Rectángulo: esquinas superiores, una redondeada y la otra cortada 12">
            <a:extLst>
              <a:ext uri="{FF2B5EF4-FFF2-40B4-BE49-F238E27FC236}">
                <a16:creationId xmlns:a16="http://schemas.microsoft.com/office/drawing/2014/main" id="{54A85647-5172-6701-070A-03366DF60426}"/>
              </a:ext>
            </a:extLst>
          </p:cNvPr>
          <p:cNvSpPr/>
          <p:nvPr/>
        </p:nvSpPr>
        <p:spPr>
          <a:xfrm>
            <a:off x="5968181" y="5954041"/>
            <a:ext cx="3871039" cy="751561"/>
          </a:xfrm>
          <a:prstGeom prst="snip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Ahorro</a:t>
            </a:r>
            <a:r>
              <a:rPr lang="en-US" sz="2400" dirty="0">
                <a:solidFill>
                  <a:schemeClr val="tx1"/>
                </a:solidFill>
              </a:rPr>
              <a:t> annual </a:t>
            </a:r>
            <a:r>
              <a:rPr lang="en-US" sz="2400" dirty="0" err="1">
                <a:solidFill>
                  <a:schemeClr val="tx1"/>
                </a:solidFill>
              </a:rPr>
              <a:t>en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gastos</a:t>
            </a:r>
            <a:r>
              <a:rPr lang="en-US" sz="2400" dirty="0">
                <a:solidFill>
                  <a:schemeClr val="tx1"/>
                </a:solidFill>
              </a:rPr>
              <a:t> x MO: $ 2.4 M pesos</a:t>
            </a:r>
          </a:p>
        </p:txBody>
      </p:sp>
    </p:spTree>
    <p:extLst>
      <p:ext uri="{BB962C8B-B14F-4D97-AF65-F5344CB8AC3E}">
        <p14:creationId xmlns:p14="http://schemas.microsoft.com/office/powerpoint/2010/main" val="3502133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C897495-CF3A-FF98-4B96-373B0ECBE3DD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505294" y="6010502"/>
            <a:ext cx="730250" cy="525462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s-MX" sz="1867" kern="0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17</a:t>
            </a:fld>
            <a:endParaRPr lang="es-MX" sz="1867" kern="0" dirty="0"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" name="Título 2">
            <a:extLst>
              <a:ext uri="{FF2B5EF4-FFF2-40B4-BE49-F238E27FC236}">
                <a16:creationId xmlns:a16="http://schemas.microsoft.com/office/drawing/2014/main" id="{E8A61C98-73AA-06A8-28F6-4320AC482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2"/>
            <a:ext cx="9754591" cy="673444"/>
          </a:xfrm>
        </p:spPr>
        <p:txBody>
          <a:bodyPr/>
          <a:lstStyle/>
          <a:p>
            <a:r>
              <a:rPr lang="es-MX" dirty="0"/>
              <a:t>Desarrollo del Proyecto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BDD91B12-9868-1AA9-838C-3D573D690CA0}"/>
              </a:ext>
            </a:extLst>
          </p:cNvPr>
          <p:cNvSpPr/>
          <p:nvPr/>
        </p:nvSpPr>
        <p:spPr>
          <a:xfrm>
            <a:off x="0" y="646766"/>
            <a:ext cx="4474120" cy="44735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419" sz="1600" b="1" i="1" kern="0" dirty="0">
                <a:solidFill>
                  <a:srgbClr val="FFFFFF"/>
                </a:solidFill>
                <a:latin typeface="Calibri" panose="020F0502020204030204"/>
                <a:sym typeface="Arial"/>
              </a:rPr>
              <a:t>Digitalización y control de servicios infraestructura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DE474821-AEC2-AA7D-07E6-F000E61AA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38576"/>
            <a:ext cx="6392506" cy="539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Medidor De Agua Vectores, Ilustraciones y Gráficos - 123RF">
            <a:extLst>
              <a:ext uri="{FF2B5EF4-FFF2-40B4-BE49-F238E27FC236}">
                <a16:creationId xmlns:a16="http://schemas.microsoft.com/office/drawing/2014/main" id="{ECD302F3-694E-D041-F90E-ACDE1C1A1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784" y="1619288"/>
            <a:ext cx="1470346" cy="147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669FEB31-095A-F85A-77E4-3C16E04273D2}"/>
              </a:ext>
            </a:extLst>
          </p:cNvPr>
          <p:cNvSpPr txBox="1"/>
          <p:nvPr/>
        </p:nvSpPr>
        <p:spPr>
          <a:xfrm>
            <a:off x="5556794" y="673446"/>
            <a:ext cx="12843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Medidor</a:t>
            </a:r>
            <a:r>
              <a:rPr lang="en-US" sz="1200" b="1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Agua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Gas natural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Gas </a:t>
            </a:r>
            <a:r>
              <a:rPr lang="en-US" sz="1200" dirty="0" err="1"/>
              <a:t>mezcla</a:t>
            </a:r>
            <a:endParaRPr lang="en-US" sz="1200" dirty="0"/>
          </a:p>
          <a:p>
            <a:pPr marL="285750" indent="-285750">
              <a:buFontTx/>
              <a:buChar char="-"/>
            </a:pPr>
            <a:r>
              <a:rPr lang="en-US" sz="1200" dirty="0" err="1"/>
              <a:t>Flujo</a:t>
            </a:r>
            <a:endParaRPr lang="en-US" sz="1200" dirty="0"/>
          </a:p>
          <a:p>
            <a:pPr marL="285750" indent="-285750">
              <a:buFontTx/>
              <a:buChar char="-"/>
            </a:pPr>
            <a:r>
              <a:rPr lang="en-US" sz="1200" dirty="0" err="1"/>
              <a:t>Presion</a:t>
            </a:r>
            <a:endParaRPr lang="en-US" sz="1200" dirty="0"/>
          </a:p>
          <a:p>
            <a:pPr marL="285750" indent="-285750">
              <a:buFontTx/>
              <a:buChar char="-"/>
            </a:pPr>
            <a:endParaRPr lang="en-US" sz="1200" dirty="0"/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40B3B39A-4691-AAEE-CD35-40E62D5A2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6957" y="1301489"/>
            <a:ext cx="802536" cy="1195081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0C803C12-5A37-F39A-3EA1-8C1649065605}"/>
              </a:ext>
            </a:extLst>
          </p:cNvPr>
          <p:cNvSpPr txBox="1"/>
          <p:nvPr/>
        </p:nvSpPr>
        <p:spPr>
          <a:xfrm>
            <a:off x="7020381" y="348549"/>
            <a:ext cx="1806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Convertidor</a:t>
            </a:r>
            <a:r>
              <a:rPr lang="en-US" sz="1200" b="1" dirty="0"/>
              <a:t> Moxa:</a:t>
            </a:r>
          </a:p>
          <a:p>
            <a:endParaRPr lang="en-US" sz="1200" dirty="0"/>
          </a:p>
          <a:p>
            <a:r>
              <a:rPr lang="en-US" sz="1200" dirty="0"/>
              <a:t>- </a:t>
            </a:r>
            <a:r>
              <a:rPr lang="en-US" sz="1200" dirty="0" err="1"/>
              <a:t>Medidores</a:t>
            </a:r>
            <a:r>
              <a:rPr lang="en-US" sz="1200" dirty="0"/>
              <a:t> </a:t>
            </a:r>
            <a:r>
              <a:rPr lang="en-US" sz="1200" dirty="0" err="1"/>
              <a:t>existentes</a:t>
            </a:r>
            <a:r>
              <a:rPr lang="en-US" sz="1200" dirty="0"/>
              <a:t> dif. </a:t>
            </a:r>
            <a:r>
              <a:rPr lang="en-US" sz="1200" dirty="0" err="1"/>
              <a:t>comunicacion</a:t>
            </a:r>
            <a:endParaRPr lang="en-US" sz="1200" dirty="0"/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9C965877-206B-F1D4-9EF3-AEB71C4791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01"/>
          <a:stretch/>
        </p:blipFill>
        <p:spPr>
          <a:xfrm>
            <a:off x="1904075" y="1648102"/>
            <a:ext cx="674026" cy="769261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BA5D68B2-02A6-56B0-825C-A31598E9F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9912" y="5101593"/>
            <a:ext cx="1516581" cy="1288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0" name="Conector: angular 18">
            <a:extLst>
              <a:ext uri="{FF2B5EF4-FFF2-40B4-BE49-F238E27FC236}">
                <a16:creationId xmlns:a16="http://schemas.microsoft.com/office/drawing/2014/main" id="{3E94B4BD-2774-AE11-EC7F-EB6A9178A4BB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96265" y="2731884"/>
            <a:ext cx="3025249" cy="1542399"/>
          </a:xfrm>
          <a:prstGeom prst="bentConnector3">
            <a:avLst>
              <a:gd name="adj1" fmla="val -25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: angular 22">
            <a:extLst>
              <a:ext uri="{FF2B5EF4-FFF2-40B4-BE49-F238E27FC236}">
                <a16:creationId xmlns:a16="http://schemas.microsoft.com/office/drawing/2014/main" id="{E40E50CC-857C-9F6E-2EB5-19239F60CBB5}"/>
              </a:ext>
            </a:extLst>
          </p:cNvPr>
          <p:cNvCxnSpPr>
            <a:cxnSpLocks/>
            <a:stCxn id="32" idx="2"/>
          </p:cNvCxnSpPr>
          <p:nvPr/>
        </p:nvCxnSpPr>
        <p:spPr>
          <a:xfrm rot="5400000">
            <a:off x="4524916" y="1194355"/>
            <a:ext cx="2001095" cy="460552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: angular 42">
            <a:extLst>
              <a:ext uri="{FF2B5EF4-FFF2-40B4-BE49-F238E27FC236}">
                <a16:creationId xmlns:a16="http://schemas.microsoft.com/office/drawing/2014/main" id="{4BC37E2D-72EC-E72D-16E5-9AE6E02024F2}"/>
              </a:ext>
            </a:extLst>
          </p:cNvPr>
          <p:cNvCxnSpPr>
            <a:cxnSpLocks/>
            <a:stCxn id="38" idx="1"/>
          </p:cNvCxnSpPr>
          <p:nvPr/>
        </p:nvCxnSpPr>
        <p:spPr>
          <a:xfrm rot="10800000">
            <a:off x="3193642" y="4363592"/>
            <a:ext cx="2296271" cy="138235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2">
            <a:extLst>
              <a:ext uri="{FF2B5EF4-FFF2-40B4-BE49-F238E27FC236}">
                <a16:creationId xmlns:a16="http://schemas.microsoft.com/office/drawing/2014/main" id="{F49F7C3F-EDC2-DFD6-F34C-E4DD0FA3C5D5}"/>
              </a:ext>
            </a:extLst>
          </p:cNvPr>
          <p:cNvSpPr txBox="1"/>
          <p:nvPr/>
        </p:nvSpPr>
        <p:spPr>
          <a:xfrm>
            <a:off x="5423345" y="4467132"/>
            <a:ext cx="3025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Valvula gas/</a:t>
            </a:r>
            <a:r>
              <a:rPr lang="en-US" sz="1200" b="1" dirty="0" err="1"/>
              <a:t>aire</a:t>
            </a:r>
            <a:r>
              <a:rPr lang="en-US" sz="1200" b="1" dirty="0"/>
              <a:t>: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Control </a:t>
            </a:r>
            <a:r>
              <a:rPr lang="en-US" sz="1200" dirty="0" err="1"/>
              <a:t>aire</a:t>
            </a:r>
            <a:r>
              <a:rPr lang="en-US" sz="1200" dirty="0"/>
              <a:t> </a:t>
            </a:r>
            <a:r>
              <a:rPr lang="en-US" sz="1200" dirty="0" err="1"/>
              <a:t>comprimido</a:t>
            </a:r>
            <a:r>
              <a:rPr lang="en-US" sz="1200" dirty="0"/>
              <a:t> x </a:t>
            </a:r>
            <a:r>
              <a:rPr lang="en-US" sz="1200" dirty="0" err="1"/>
              <a:t>proceso</a:t>
            </a:r>
            <a:endParaRPr lang="en-US" sz="1200" dirty="0"/>
          </a:p>
          <a:p>
            <a:pPr marL="171450" indent="-171450">
              <a:buFontTx/>
              <a:buChar char="-"/>
            </a:pPr>
            <a:r>
              <a:rPr lang="en-US" sz="1200" dirty="0"/>
              <a:t>Control gas </a:t>
            </a:r>
            <a:r>
              <a:rPr lang="en-US" sz="1200" dirty="0" err="1"/>
              <a:t>mezcla</a:t>
            </a:r>
            <a:r>
              <a:rPr lang="en-US" sz="1200" dirty="0"/>
              <a:t> x </a:t>
            </a:r>
            <a:r>
              <a:rPr lang="en-US" sz="1200" dirty="0" err="1"/>
              <a:t>proceso</a:t>
            </a:r>
            <a:endParaRPr lang="en-US" sz="1200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84EFC9E-412E-7BFE-D959-4DE3590B6374}"/>
              </a:ext>
            </a:extLst>
          </p:cNvPr>
          <p:cNvSpPr txBox="1"/>
          <p:nvPr/>
        </p:nvSpPr>
        <p:spPr>
          <a:xfrm>
            <a:off x="5556794" y="2758442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accent1"/>
                </a:solidFill>
              </a:rPr>
              <a:t>modbus</a:t>
            </a:r>
            <a:endParaRPr lang="en-US" sz="1200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D255E6E-A24A-2AC4-FDA8-175F1D39ECF0}"/>
              </a:ext>
            </a:extLst>
          </p:cNvPr>
          <p:cNvSpPr txBox="1"/>
          <p:nvPr/>
        </p:nvSpPr>
        <p:spPr>
          <a:xfrm>
            <a:off x="7103225" y="3606002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accent1"/>
                </a:solidFill>
              </a:rPr>
              <a:t>modbus</a:t>
            </a:r>
            <a:endParaRPr lang="en-US" sz="1200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en-US" sz="1200" dirty="0">
              <a:solidFill>
                <a:schemeClr val="accent1"/>
              </a:solidFill>
            </a:endParaRP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1E7E4B5B-7D04-F6A1-5BAE-975F05F3C2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01"/>
          <a:stretch/>
        </p:blipFill>
        <p:spPr>
          <a:xfrm>
            <a:off x="4474120" y="5329932"/>
            <a:ext cx="674026" cy="769261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B90F540C-FD59-FF02-2573-4EB4FA7C8096}"/>
              </a:ext>
            </a:extLst>
          </p:cNvPr>
          <p:cNvSpPr txBox="1"/>
          <p:nvPr/>
        </p:nvSpPr>
        <p:spPr>
          <a:xfrm>
            <a:off x="4246007" y="4536527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accent1"/>
                </a:solidFill>
              </a:rPr>
              <a:t>modbus</a:t>
            </a:r>
            <a:endParaRPr lang="en-US" sz="1200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en-US" sz="1200" dirty="0">
              <a:solidFill>
                <a:schemeClr val="accent1"/>
              </a:solidFill>
            </a:endParaRP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0A8BA812-51D4-275E-A670-7945A62809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3162" y="1720596"/>
            <a:ext cx="1246679" cy="961076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6085FE85-2423-3AC6-EE59-23FEEF5889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1693" y="2867079"/>
            <a:ext cx="854278" cy="1477847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DFA18208-23F0-AA5B-2F7E-F5D7BAD875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17966" y="4602388"/>
            <a:ext cx="1305614" cy="961077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360C24DA-3A46-7CE8-50CB-AE850481FD73}"/>
              </a:ext>
            </a:extLst>
          </p:cNvPr>
          <p:cNvSpPr txBox="1"/>
          <p:nvPr/>
        </p:nvSpPr>
        <p:spPr>
          <a:xfrm>
            <a:off x="9654924" y="695624"/>
            <a:ext cx="1806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Motores</a:t>
            </a:r>
            <a:r>
              <a:rPr lang="en-US" sz="1200" b="1" dirty="0"/>
              <a:t>:</a:t>
            </a:r>
          </a:p>
          <a:p>
            <a:endParaRPr lang="en-US" sz="1200" dirty="0"/>
          </a:p>
          <a:p>
            <a:pPr marL="171450" indent="-171450">
              <a:buFontTx/>
              <a:buChar char="-"/>
            </a:pPr>
            <a:r>
              <a:rPr lang="en-US" sz="1200" dirty="0" err="1"/>
              <a:t>Colectores</a:t>
            </a:r>
            <a:r>
              <a:rPr lang="en-US" sz="1200" dirty="0"/>
              <a:t> de </a:t>
            </a:r>
            <a:r>
              <a:rPr lang="en-US" sz="1200" dirty="0" err="1"/>
              <a:t>polvo</a:t>
            </a:r>
            <a:endParaRPr lang="en-US" sz="1200" dirty="0"/>
          </a:p>
          <a:p>
            <a:pPr marL="171450" indent="-171450">
              <a:buFontTx/>
              <a:buChar char="-"/>
            </a:pPr>
            <a:r>
              <a:rPr lang="en-US" sz="1200" dirty="0"/>
              <a:t>UMAs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Torres </a:t>
            </a:r>
            <a:r>
              <a:rPr lang="en-US" sz="1200" dirty="0" err="1"/>
              <a:t>enfriamiento</a:t>
            </a:r>
            <a:endParaRPr lang="en-US" sz="1200" dirty="0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BC960300-0F38-7F6E-4925-45C483A5D84C}"/>
              </a:ext>
            </a:extLst>
          </p:cNvPr>
          <p:cNvSpPr txBox="1"/>
          <p:nvPr/>
        </p:nvSpPr>
        <p:spPr>
          <a:xfrm>
            <a:off x="10998532" y="3226085"/>
            <a:ext cx="657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VFD</a:t>
            </a:r>
          </a:p>
          <a:p>
            <a:r>
              <a:rPr lang="en-US" sz="1200" dirty="0"/>
              <a:t>DELTA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6B07F3D-54E0-99E4-5526-2F353F5BE555}"/>
              </a:ext>
            </a:extLst>
          </p:cNvPr>
          <p:cNvSpPr txBox="1"/>
          <p:nvPr/>
        </p:nvSpPr>
        <p:spPr>
          <a:xfrm>
            <a:off x="11223580" y="4872604"/>
            <a:ext cx="657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HMI</a:t>
            </a:r>
          </a:p>
          <a:p>
            <a:r>
              <a:rPr lang="en-US" sz="1200" dirty="0"/>
              <a:t>DELTA</a:t>
            </a:r>
          </a:p>
        </p:txBody>
      </p:sp>
      <p:cxnSp>
        <p:nvCxnSpPr>
          <p:cNvPr id="54" name="Conector: angular 61">
            <a:extLst>
              <a:ext uri="{FF2B5EF4-FFF2-40B4-BE49-F238E27FC236}">
                <a16:creationId xmlns:a16="http://schemas.microsoft.com/office/drawing/2014/main" id="{590A33AF-7D7D-1EDB-313C-A9B70D5DA046}"/>
              </a:ext>
            </a:extLst>
          </p:cNvPr>
          <p:cNvCxnSpPr>
            <a:cxnSpLocks/>
            <a:stCxn id="50" idx="1"/>
          </p:cNvCxnSpPr>
          <p:nvPr/>
        </p:nvCxnSpPr>
        <p:spPr>
          <a:xfrm rot="10800000">
            <a:off x="3334484" y="4416981"/>
            <a:ext cx="6583483" cy="665947"/>
          </a:xfrm>
          <a:prstGeom prst="bentConnector3">
            <a:avLst>
              <a:gd name="adj1" fmla="val 1818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uadroTexto 54">
            <a:extLst>
              <a:ext uri="{FF2B5EF4-FFF2-40B4-BE49-F238E27FC236}">
                <a16:creationId xmlns:a16="http://schemas.microsoft.com/office/drawing/2014/main" id="{59356728-7D67-F254-6026-59272A0FAB03}"/>
              </a:ext>
            </a:extLst>
          </p:cNvPr>
          <p:cNvSpPr txBox="1"/>
          <p:nvPr/>
        </p:nvSpPr>
        <p:spPr>
          <a:xfrm>
            <a:off x="8688783" y="4780270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accent1"/>
                </a:solidFill>
              </a:rPr>
              <a:t>modbus</a:t>
            </a:r>
            <a:endParaRPr lang="en-US" sz="1200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en-US" sz="1200" dirty="0">
              <a:solidFill>
                <a:schemeClr val="accent1"/>
              </a:solidFill>
            </a:endParaRPr>
          </a:p>
        </p:txBody>
      </p:sp>
      <p:cxnSp>
        <p:nvCxnSpPr>
          <p:cNvPr id="56" name="Conector: angular 1028">
            <a:extLst>
              <a:ext uri="{FF2B5EF4-FFF2-40B4-BE49-F238E27FC236}">
                <a16:creationId xmlns:a16="http://schemas.microsoft.com/office/drawing/2014/main" id="{1B4A945F-3574-2472-BC12-BE7079569791}"/>
              </a:ext>
            </a:extLst>
          </p:cNvPr>
          <p:cNvCxnSpPr>
            <a:cxnSpLocks/>
          </p:cNvCxnSpPr>
          <p:nvPr/>
        </p:nvCxnSpPr>
        <p:spPr>
          <a:xfrm rot="5400000">
            <a:off x="10372663" y="2741024"/>
            <a:ext cx="396222" cy="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: angular 1031">
            <a:extLst>
              <a:ext uri="{FF2B5EF4-FFF2-40B4-BE49-F238E27FC236}">
                <a16:creationId xmlns:a16="http://schemas.microsoft.com/office/drawing/2014/main" id="{6BEC1D1E-AA89-E048-99E9-5D5B66BD4ABC}"/>
              </a:ext>
            </a:extLst>
          </p:cNvPr>
          <p:cNvCxnSpPr>
            <a:cxnSpLocks/>
            <a:endCxn id="50" idx="0"/>
          </p:cNvCxnSpPr>
          <p:nvPr/>
        </p:nvCxnSpPr>
        <p:spPr>
          <a:xfrm rot="5400000">
            <a:off x="10382334" y="4390670"/>
            <a:ext cx="400157" cy="2327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Imagen 57">
            <a:extLst>
              <a:ext uri="{FF2B5EF4-FFF2-40B4-BE49-F238E27FC236}">
                <a16:creationId xmlns:a16="http://schemas.microsoft.com/office/drawing/2014/main" id="{3C76507F-7AFB-038C-CF3C-13D20D899E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4997" y="1720596"/>
            <a:ext cx="1246679" cy="961076"/>
          </a:xfrm>
          <a:prstGeom prst="rect">
            <a:avLst/>
          </a:prstGeom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7AEB75A6-5121-D5D9-C35D-2ECF54DDD6F9}"/>
              </a:ext>
            </a:extLst>
          </p:cNvPr>
          <p:cNvSpPr txBox="1"/>
          <p:nvPr/>
        </p:nvSpPr>
        <p:spPr>
          <a:xfrm>
            <a:off x="4257900" y="6094629"/>
            <a:ext cx="1106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PLC Logo</a:t>
            </a:r>
          </a:p>
        </p:txBody>
      </p:sp>
    </p:spTree>
    <p:extLst>
      <p:ext uri="{BB962C8B-B14F-4D97-AF65-F5344CB8AC3E}">
        <p14:creationId xmlns:p14="http://schemas.microsoft.com/office/powerpoint/2010/main" val="3378538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C897495-CF3A-FF98-4B96-373B0ECBE3DD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505294" y="6010502"/>
            <a:ext cx="730250" cy="525462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s-MX" sz="1867" kern="0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18</a:t>
            </a:fld>
            <a:endParaRPr lang="es-MX" sz="1867" kern="0" dirty="0"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05A23C65-4C38-7970-F2CC-79BE29EDA047}"/>
              </a:ext>
            </a:extLst>
          </p:cNvPr>
          <p:cNvSpPr/>
          <p:nvPr/>
        </p:nvSpPr>
        <p:spPr>
          <a:xfrm>
            <a:off x="1777011" y="2980729"/>
            <a:ext cx="1438577" cy="1438577"/>
          </a:xfrm>
          <a:prstGeom prst="ellipse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E8A61C98-73AA-06A8-28F6-4320AC482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2"/>
            <a:ext cx="9754591" cy="673444"/>
          </a:xfrm>
        </p:spPr>
        <p:txBody>
          <a:bodyPr/>
          <a:lstStyle/>
          <a:p>
            <a:r>
              <a:rPr lang="es-MX" dirty="0"/>
              <a:t>Desarrollo del Proyecto</a:t>
            </a:r>
          </a:p>
        </p:txBody>
      </p:sp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4C897495-CF3A-FF98-4B96-373B0ECBE3DD}"/>
              </a:ext>
            </a:extLst>
          </p:cNvPr>
          <p:cNvSpPr txBox="1">
            <a:spLocks/>
          </p:cNvSpPr>
          <p:nvPr/>
        </p:nvSpPr>
        <p:spPr>
          <a:xfrm>
            <a:off x="11461750" y="6326188"/>
            <a:ext cx="730250" cy="525462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-MX" sz="1867" kern="0" smtClean="0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18</a:t>
            </a:fld>
            <a:endParaRPr lang="es-MX" sz="1867" kern="0" dirty="0"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DD91B12-9868-1AA9-838C-3D573D690CA0}"/>
              </a:ext>
            </a:extLst>
          </p:cNvPr>
          <p:cNvSpPr/>
          <p:nvPr/>
        </p:nvSpPr>
        <p:spPr>
          <a:xfrm>
            <a:off x="14197" y="632850"/>
            <a:ext cx="4474120" cy="44735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419" sz="1600" b="1" i="1" kern="0" dirty="0">
                <a:solidFill>
                  <a:srgbClr val="FFFFFF"/>
                </a:solidFill>
                <a:latin typeface="Calibri" panose="020F0502020204030204"/>
                <a:sym typeface="Arial"/>
              </a:rPr>
              <a:t>Digitalización y control de servicios infraestructura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86A9715-4A3E-1973-6618-E7FDE245B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12" y="3573498"/>
            <a:ext cx="1219016" cy="1866149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4E085D46-0BB5-57FE-564D-D3A88CF09415}"/>
              </a:ext>
            </a:extLst>
          </p:cNvPr>
          <p:cNvGrpSpPr/>
          <p:nvPr/>
        </p:nvGrpSpPr>
        <p:grpSpPr>
          <a:xfrm>
            <a:off x="14197" y="1579929"/>
            <a:ext cx="2319980" cy="1771606"/>
            <a:chOff x="6963362" y="242096"/>
            <a:chExt cx="2319980" cy="1771606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243F8CAD-0715-86F2-7D24-24ACF22FB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16" b="89286" l="8020" r="95090">
                          <a14:foregroundMark x1="9002" y1="68182" x2="9002" y2="68182"/>
                          <a14:foregroundMark x1="8020" y1="67208" x2="8020" y2="67208"/>
                          <a14:foregroundMark x1="17840" y1="58442" x2="17840" y2="58442"/>
                          <a14:foregroundMark x1="29624" y1="56494" x2="30115" y2="30195"/>
                          <a14:foregroundMark x1="95090" y1="51623" x2="95090" y2="516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63362" y="242096"/>
              <a:ext cx="2162742" cy="1090220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9F9F8CE8-AC7D-EC7B-965D-33F585F40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16" b="89286" l="8020" r="95090">
                          <a14:foregroundMark x1="9002" y1="68182" x2="9002" y2="68182"/>
                          <a14:foregroundMark x1="8020" y1="67208" x2="8020" y2="67208"/>
                          <a14:foregroundMark x1="17840" y1="58442" x2="17840" y2="58442"/>
                          <a14:foregroundMark x1="29624" y1="56494" x2="30115" y2="30195"/>
                          <a14:foregroundMark x1="95090" y1="51623" x2="95090" y2="516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02279" y="479556"/>
              <a:ext cx="2162742" cy="109022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511C9228-5EBA-F0FF-AD2A-69B5F3A0D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16" b="89286" l="8020" r="95090">
                          <a14:foregroundMark x1="9002" y1="68182" x2="9002" y2="68182"/>
                          <a14:foregroundMark x1="8020" y1="67208" x2="8020" y2="67208"/>
                          <a14:foregroundMark x1="17840" y1="58442" x2="17840" y2="58442"/>
                          <a14:foregroundMark x1="29624" y1="56494" x2="30115" y2="30195"/>
                          <a14:foregroundMark x1="95090" y1="51623" x2="95090" y2="516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62362" y="701519"/>
              <a:ext cx="2162742" cy="109022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4C1A05B-4745-CF7C-26FB-88B4AD9F4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16" b="89286" l="8020" r="95090">
                          <a14:foregroundMark x1="9002" y1="68182" x2="9002" y2="68182"/>
                          <a14:foregroundMark x1="8020" y1="67208" x2="8020" y2="67208"/>
                          <a14:foregroundMark x1="17840" y1="58442" x2="17840" y2="58442"/>
                          <a14:foregroundMark x1="29624" y1="56494" x2="30115" y2="30195"/>
                          <a14:foregroundMark x1="95090" y1="51623" x2="95090" y2="516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600" y="923482"/>
              <a:ext cx="2162742" cy="1090220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A02F0A16-D7FE-5139-8CC4-8595EAEFB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3891" y="2907609"/>
            <a:ext cx="1876687" cy="170521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AB8B0D6-1FCE-8C15-4530-A10ACA468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67" t="8624"/>
          <a:stretch/>
        </p:blipFill>
        <p:spPr>
          <a:xfrm>
            <a:off x="524977" y="3956397"/>
            <a:ext cx="1106040" cy="170521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4655EB8-E4C4-CB2C-D235-77CFDA9EAC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67" t="8624"/>
          <a:stretch/>
        </p:blipFill>
        <p:spPr>
          <a:xfrm>
            <a:off x="677377" y="4108797"/>
            <a:ext cx="1106040" cy="170521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BBB20E5-F26C-BF44-CE33-7C33DA74A7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67" t="8624"/>
          <a:stretch/>
        </p:blipFill>
        <p:spPr>
          <a:xfrm>
            <a:off x="829777" y="4261197"/>
            <a:ext cx="1106040" cy="170521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D0A793D-4112-9695-D103-CC59717A4B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9498" y="3195645"/>
            <a:ext cx="824465" cy="1069043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20CD6EFF-67DF-B30D-CDFD-E546D45351A6}"/>
              </a:ext>
            </a:extLst>
          </p:cNvPr>
          <p:cNvSpPr/>
          <p:nvPr/>
        </p:nvSpPr>
        <p:spPr>
          <a:xfrm>
            <a:off x="1631704" y="2835422"/>
            <a:ext cx="1725651" cy="1725651"/>
          </a:xfrm>
          <a:prstGeom prst="ellipse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595006BF-144E-9641-4FC0-7B4D3658D0F3}"/>
              </a:ext>
            </a:extLst>
          </p:cNvPr>
          <p:cNvSpPr/>
          <p:nvPr/>
        </p:nvSpPr>
        <p:spPr>
          <a:xfrm>
            <a:off x="1466432" y="2670150"/>
            <a:ext cx="2043324" cy="2043324"/>
          </a:xfrm>
          <a:prstGeom prst="ellipse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2DD36B0C-76B5-296F-87E1-195C9B534FC0}"/>
              </a:ext>
            </a:extLst>
          </p:cNvPr>
          <p:cNvSpPr/>
          <p:nvPr/>
        </p:nvSpPr>
        <p:spPr>
          <a:xfrm>
            <a:off x="1315581" y="2519299"/>
            <a:ext cx="2346575" cy="2346575"/>
          </a:xfrm>
          <a:prstGeom prst="ellipse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Wifi and Bluetooth, both wireless, what's the difference? - IT Strategy">
            <a:extLst>
              <a:ext uri="{FF2B5EF4-FFF2-40B4-BE49-F238E27FC236}">
                <a16:creationId xmlns:a16="http://schemas.microsoft.com/office/drawing/2014/main" id="{A25A598B-3C15-AB59-88EC-21D3CA9F0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48698" y="3106145"/>
            <a:ext cx="1120975" cy="11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3B4200C-DAE1-7BD1-F8EC-D0F752AC6D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8864" y="2341354"/>
            <a:ext cx="2000529" cy="2610214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0FA7995D-A0FC-959A-A190-7AAF90A6F4B7}"/>
              </a:ext>
            </a:extLst>
          </p:cNvPr>
          <p:cNvSpPr txBox="1"/>
          <p:nvPr/>
        </p:nvSpPr>
        <p:spPr>
          <a:xfrm>
            <a:off x="8367486" y="1182240"/>
            <a:ext cx="371659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APP:</a:t>
            </a:r>
          </a:p>
          <a:p>
            <a:pPr marL="171450" indent="-171450">
              <a:buFontTx/>
              <a:buChar char="-"/>
            </a:pPr>
            <a:r>
              <a:rPr lang="en-US" sz="2800" dirty="0" err="1"/>
              <a:t>Adminstrar</a:t>
            </a:r>
            <a:r>
              <a:rPr lang="en-US" sz="2800" dirty="0"/>
              <a:t> </a:t>
            </a:r>
            <a:r>
              <a:rPr lang="en-US" sz="2800" dirty="0" err="1"/>
              <a:t>usuarios</a:t>
            </a:r>
            <a:r>
              <a:rPr lang="en-US" sz="2800" dirty="0"/>
              <a:t> y </a:t>
            </a:r>
            <a:r>
              <a:rPr lang="en-US" sz="2800" dirty="0" err="1"/>
              <a:t>privilegios</a:t>
            </a:r>
            <a:endParaRPr lang="en-US" sz="2800" dirty="0"/>
          </a:p>
          <a:p>
            <a:pPr marL="171450" indent="-171450">
              <a:buFontTx/>
              <a:buChar char="-"/>
            </a:pPr>
            <a:r>
              <a:rPr lang="en-US" sz="2800" dirty="0" err="1"/>
              <a:t>Atenuar</a:t>
            </a:r>
            <a:r>
              <a:rPr lang="en-US" sz="2800" dirty="0"/>
              <a:t> </a:t>
            </a:r>
            <a:r>
              <a:rPr lang="en-US" sz="2800" dirty="0" err="1"/>
              <a:t>intensidad</a:t>
            </a:r>
            <a:endParaRPr lang="en-US" sz="2800" dirty="0"/>
          </a:p>
          <a:p>
            <a:pPr marL="171450" indent="-171450">
              <a:buFontTx/>
              <a:buChar char="-"/>
            </a:pPr>
            <a:r>
              <a:rPr lang="en-US" sz="2800" dirty="0" err="1"/>
              <a:t>Generar</a:t>
            </a:r>
            <a:r>
              <a:rPr lang="en-US" sz="2800" dirty="0"/>
              <a:t> </a:t>
            </a:r>
            <a:r>
              <a:rPr lang="en-US" sz="2800" dirty="0" err="1"/>
              <a:t>algoritmos</a:t>
            </a:r>
            <a:r>
              <a:rPr lang="en-US" sz="2800" dirty="0"/>
              <a:t> de on/off</a:t>
            </a:r>
          </a:p>
          <a:p>
            <a:pPr marL="171450" indent="-171450">
              <a:buFontTx/>
              <a:buChar char="-"/>
            </a:pPr>
            <a:r>
              <a:rPr lang="en-US" sz="2800" dirty="0"/>
              <a:t>Estado de los </a:t>
            </a:r>
            <a:r>
              <a:rPr lang="en-US" sz="2800" dirty="0" err="1"/>
              <a:t>climas</a:t>
            </a:r>
            <a:endParaRPr lang="en-US" sz="2800" dirty="0"/>
          </a:p>
          <a:p>
            <a:pPr marL="171450" indent="-171450">
              <a:buFontTx/>
              <a:buChar char="-"/>
            </a:pPr>
            <a:r>
              <a:rPr lang="en-US" sz="2800" dirty="0" err="1"/>
              <a:t>Bloquear</a:t>
            </a:r>
            <a:r>
              <a:rPr lang="en-US" sz="2800" dirty="0"/>
              <a:t> </a:t>
            </a:r>
            <a:r>
              <a:rPr lang="en-US" sz="2800" dirty="0" err="1"/>
              <a:t>teclado</a:t>
            </a:r>
            <a:endParaRPr lang="en-US" sz="2800" dirty="0"/>
          </a:p>
          <a:p>
            <a:pPr marL="171450" indent="-171450">
              <a:buFontTx/>
              <a:buChar char="-"/>
            </a:pPr>
            <a:r>
              <a:rPr lang="en-US" sz="2800" dirty="0" err="1"/>
              <a:t>Ajustar</a:t>
            </a:r>
            <a:r>
              <a:rPr lang="en-US" sz="2800" dirty="0"/>
              <a:t> </a:t>
            </a:r>
            <a:r>
              <a:rPr lang="en-US" sz="2800" dirty="0" err="1"/>
              <a:t>parametros</a:t>
            </a:r>
            <a:r>
              <a:rPr lang="en-US" sz="2800" dirty="0"/>
              <a:t> de </a:t>
            </a:r>
            <a:r>
              <a:rPr lang="en-US" sz="2800" dirty="0" err="1"/>
              <a:t>clima</a:t>
            </a:r>
            <a:endParaRPr lang="en-US" sz="2800" dirty="0"/>
          </a:p>
          <a:p>
            <a:pPr marL="285750" indent="-285750">
              <a:buFontTx/>
              <a:buChar char="-"/>
            </a:pPr>
            <a:endParaRPr lang="en-US" sz="28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9575B2F-9BEF-5F7A-8BF3-1197475F271C}"/>
              </a:ext>
            </a:extLst>
          </p:cNvPr>
          <p:cNvSpPr txBox="1"/>
          <p:nvPr/>
        </p:nvSpPr>
        <p:spPr>
          <a:xfrm>
            <a:off x="3631307" y="2479391"/>
            <a:ext cx="1451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Gateway</a:t>
            </a:r>
            <a:endParaRPr lang="en-US" sz="2400" dirty="0"/>
          </a:p>
          <a:p>
            <a:pPr marL="285750" indent="-285750">
              <a:buFontTx/>
              <a:buChar char="-"/>
            </a:pPr>
            <a:endParaRPr lang="en-US" sz="24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D98F295-96E4-464A-112E-66752E40C14B}"/>
              </a:ext>
            </a:extLst>
          </p:cNvPr>
          <p:cNvSpPr txBox="1"/>
          <p:nvPr/>
        </p:nvSpPr>
        <p:spPr>
          <a:xfrm>
            <a:off x="100541" y="5932095"/>
            <a:ext cx="38038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Termostatos</a:t>
            </a:r>
            <a:r>
              <a:rPr lang="en-US" sz="2400" b="1" dirty="0"/>
              <a:t> </a:t>
            </a:r>
            <a:r>
              <a:rPr lang="en-US" sz="2400" b="1" dirty="0" err="1"/>
              <a:t>inteligentes</a:t>
            </a:r>
            <a:endParaRPr lang="en-US" sz="2400" dirty="0"/>
          </a:p>
          <a:p>
            <a:pPr marL="285750" indent="-285750">
              <a:buFontTx/>
              <a:buChar char="-"/>
            </a:pPr>
            <a:endParaRPr lang="en-US" sz="2400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6FF84FF-CF98-D547-5BE7-24B3B859899C}"/>
              </a:ext>
            </a:extLst>
          </p:cNvPr>
          <p:cNvSpPr txBox="1"/>
          <p:nvPr/>
        </p:nvSpPr>
        <p:spPr>
          <a:xfrm>
            <a:off x="820768" y="1510357"/>
            <a:ext cx="42691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Luminarias drive </a:t>
            </a:r>
            <a:r>
              <a:rPr lang="en-US" sz="2400" b="1" dirty="0" err="1"/>
              <a:t>inteligente</a:t>
            </a:r>
            <a:endParaRPr lang="en-US" sz="2400" dirty="0"/>
          </a:p>
          <a:p>
            <a:pPr marL="285750" indent="-285750">
              <a:buFontTx/>
              <a:buChar char="-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2244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C897495-CF3A-FF98-4B96-373B0ECBE3DD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505294" y="6010502"/>
            <a:ext cx="730250" cy="525462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s-MX" sz="1867" kern="0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19</a:t>
            </a:fld>
            <a:endParaRPr lang="es-MX" sz="1867" kern="0" dirty="0"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8A61C98-73AA-06A8-28F6-4320AC482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2"/>
            <a:ext cx="9754591" cy="673444"/>
          </a:xfrm>
        </p:spPr>
        <p:txBody>
          <a:bodyPr/>
          <a:lstStyle/>
          <a:p>
            <a:r>
              <a:rPr lang="es-MX" dirty="0"/>
              <a:t>Desarrollo del Proyecto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D91B12-9868-1AA9-838C-3D573D690CA0}"/>
              </a:ext>
            </a:extLst>
          </p:cNvPr>
          <p:cNvSpPr/>
          <p:nvPr/>
        </p:nvSpPr>
        <p:spPr>
          <a:xfrm>
            <a:off x="0" y="633716"/>
            <a:ext cx="4474120" cy="44735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419" sz="1600" b="1" i="1" kern="0" dirty="0">
                <a:solidFill>
                  <a:srgbClr val="FFFFFF"/>
                </a:solidFill>
                <a:latin typeface="Calibri" panose="020F0502020204030204"/>
                <a:sym typeface="Arial"/>
              </a:rPr>
              <a:t>Digitalización y control de servicios infraestructura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8D42504-A8CF-F30D-D7E4-D4E745C3C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43" y="1921126"/>
            <a:ext cx="2282272" cy="2556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F35E7AF-38FC-327E-E9B5-A529ECF540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607"/>
          <a:stretch/>
        </p:blipFill>
        <p:spPr>
          <a:xfrm>
            <a:off x="57680" y="4722936"/>
            <a:ext cx="2501736" cy="1444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E8948AD-11A8-9A03-18A2-89FE5186A061}"/>
              </a:ext>
            </a:extLst>
          </p:cNvPr>
          <p:cNvSpPr txBox="1"/>
          <p:nvPr/>
        </p:nvSpPr>
        <p:spPr>
          <a:xfrm>
            <a:off x="657104" y="1353040"/>
            <a:ext cx="13883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Watcher</a:t>
            </a:r>
            <a:endParaRPr lang="en-US" sz="2400" dirty="0"/>
          </a:p>
          <a:p>
            <a:pPr marL="285750" indent="-285750">
              <a:buFontTx/>
              <a:buChar char="-"/>
            </a:pPr>
            <a:endParaRPr lang="en-US" sz="2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89F9EB0-7069-9961-71A9-EF3EAE0E5E98}"/>
              </a:ext>
            </a:extLst>
          </p:cNvPr>
          <p:cNvSpPr txBox="1"/>
          <p:nvPr/>
        </p:nvSpPr>
        <p:spPr>
          <a:xfrm>
            <a:off x="5082502" y="658643"/>
            <a:ext cx="37657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Herramientas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digitales</a:t>
            </a:r>
            <a:endParaRPr lang="en-US" sz="2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endParaRPr lang="en-US" sz="2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917B65C-46CA-9D73-F629-B091C2FDDB04}"/>
              </a:ext>
            </a:extLst>
          </p:cNvPr>
          <p:cNvSpPr txBox="1"/>
          <p:nvPr/>
        </p:nvSpPr>
        <p:spPr>
          <a:xfrm>
            <a:off x="3224596" y="1389123"/>
            <a:ext cx="1963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Dashboards</a:t>
            </a:r>
          </a:p>
          <a:p>
            <a:pPr marL="285750" indent="-285750">
              <a:buFontTx/>
              <a:buChar char="-"/>
            </a:pPr>
            <a:endParaRPr lang="en-US" sz="24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7469DF7-804D-A6BA-742A-406B1C9CEC97}"/>
              </a:ext>
            </a:extLst>
          </p:cNvPr>
          <p:cNvSpPr txBox="1"/>
          <p:nvPr/>
        </p:nvSpPr>
        <p:spPr>
          <a:xfrm>
            <a:off x="5413376" y="1114242"/>
            <a:ext cx="2975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Calendarios</a:t>
            </a:r>
            <a:r>
              <a:rPr lang="en-US" sz="2400" b="1" dirty="0"/>
              <a:t> </a:t>
            </a:r>
            <a:r>
              <a:rPr lang="en-US" sz="2400" b="1" dirty="0" err="1"/>
              <a:t>operacionales</a:t>
            </a:r>
            <a:endParaRPr lang="en-US" sz="2400" b="1" dirty="0"/>
          </a:p>
          <a:p>
            <a:pPr marL="285750" indent="-285750" algn="ctr">
              <a:buFontTx/>
              <a:buChar char="-"/>
            </a:pPr>
            <a:endParaRPr lang="en-US" sz="24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71B4FDC-722D-5E86-6736-01496EB236B1}"/>
              </a:ext>
            </a:extLst>
          </p:cNvPr>
          <p:cNvSpPr txBox="1"/>
          <p:nvPr/>
        </p:nvSpPr>
        <p:spPr>
          <a:xfrm>
            <a:off x="2690752" y="4722936"/>
            <a:ext cx="1818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Central monitor services </a:t>
            </a:r>
          </a:p>
          <a:p>
            <a:pPr marL="285750" indent="-285750" algn="ctr">
              <a:buFontTx/>
              <a:buChar char="-"/>
            </a:pPr>
            <a:endParaRPr lang="en-US" sz="24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75EFCAD-5DEE-E09D-2130-59A0B8C2A80B}"/>
              </a:ext>
            </a:extLst>
          </p:cNvPr>
          <p:cNvSpPr txBox="1"/>
          <p:nvPr/>
        </p:nvSpPr>
        <p:spPr>
          <a:xfrm>
            <a:off x="8443396" y="1207115"/>
            <a:ext cx="1818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APP</a:t>
            </a:r>
          </a:p>
          <a:p>
            <a:pPr marL="285750" indent="-285750" algn="ctr">
              <a:buFontTx/>
              <a:buChar char="-"/>
            </a:pPr>
            <a:endParaRPr lang="en-US" sz="2400" b="1" dirty="0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F1A2B8EB-02F6-70C7-B899-F665828AD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102" y="1783512"/>
            <a:ext cx="2824989" cy="2630055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284E3BBB-1BB2-0380-55C3-CE69D8BAB0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8"/>
          <a:stretch/>
        </p:blipFill>
        <p:spPr>
          <a:xfrm>
            <a:off x="5900523" y="1921126"/>
            <a:ext cx="2129733" cy="241933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F12BD72F-4930-613B-56C5-D56D98970D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05" b="2200"/>
          <a:stretch/>
        </p:blipFill>
        <p:spPr>
          <a:xfrm>
            <a:off x="8311688" y="1638073"/>
            <a:ext cx="2185283" cy="2665993"/>
          </a:xfrm>
          <a:prstGeom prst="rect">
            <a:avLst/>
          </a:prstGeom>
        </p:spPr>
      </p:pic>
      <p:pic>
        <p:nvPicPr>
          <p:cNvPr id="16" name="Picture 19">
            <a:extLst>
              <a:ext uri="{FF2B5EF4-FFF2-40B4-BE49-F238E27FC236}">
                <a16:creationId xmlns:a16="http://schemas.microsoft.com/office/drawing/2014/main" id="{F7927E4D-8176-1C4B-FC38-E54B2697B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4120" y="4477420"/>
            <a:ext cx="5269648" cy="226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14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A11C98F-CCAF-7A5E-EBB7-4FE5FF5D79F4}"/>
              </a:ext>
            </a:extLst>
          </p:cNvPr>
          <p:cNvSpPr txBox="1"/>
          <p:nvPr/>
        </p:nvSpPr>
        <p:spPr>
          <a:xfrm>
            <a:off x="1955800" y="3675562"/>
            <a:ext cx="828040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_tradnl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¿Conoces la salud de tus activos?</a:t>
            </a:r>
          </a:p>
        </p:txBody>
      </p:sp>
      <p:pic>
        <p:nvPicPr>
          <p:cNvPr id="1026" name="Picture 2" descr="Ekg line heart stops beating death Royalty Free Vector Image">
            <a:extLst>
              <a:ext uri="{FF2B5EF4-FFF2-40B4-BE49-F238E27FC236}">
                <a16:creationId xmlns:a16="http://schemas.microsoft.com/office/drawing/2014/main" id="{D129ACFC-5CB1-474B-85F8-200CA3744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1" b="34326"/>
          <a:stretch/>
        </p:blipFill>
        <p:spPr bwMode="auto">
          <a:xfrm>
            <a:off x="1700212" y="1149166"/>
            <a:ext cx="8791575" cy="270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631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C897495-CF3A-FF98-4B96-373B0ECBE3DD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505294" y="6010502"/>
            <a:ext cx="730250" cy="525462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s-MX" sz="1867" kern="0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20</a:t>
            </a:fld>
            <a:endParaRPr lang="es-MX" sz="1867" kern="0" dirty="0"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8A61C98-73AA-06A8-28F6-4320AC482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586" y="234851"/>
            <a:ext cx="9754591" cy="858982"/>
          </a:xfrm>
        </p:spPr>
        <p:txBody>
          <a:bodyPr/>
          <a:lstStyle/>
          <a:p>
            <a:r>
              <a:rPr lang="es-MX" dirty="0"/>
              <a:t>Impacto del Proyecto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AF08FA-E506-9AB1-8210-E2A2293CF3E1}"/>
              </a:ext>
            </a:extLst>
          </p:cNvPr>
          <p:cNvSpPr txBox="1">
            <a:spLocks/>
          </p:cNvSpPr>
          <p:nvPr/>
        </p:nvSpPr>
        <p:spPr>
          <a:xfrm>
            <a:off x="277536" y="1270353"/>
            <a:ext cx="11491680" cy="10964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2400" dirty="0"/>
              <a:t>Como parte de la estrategia de ahorro de energía, </a:t>
            </a:r>
            <a:r>
              <a:rPr lang="es-ES" sz="2400" dirty="0" err="1"/>
              <a:t>Metalsa</a:t>
            </a:r>
            <a:r>
              <a:rPr lang="es-ES" sz="2400" dirty="0"/>
              <a:t> lleva a cabo Foros de Ahorro, en donde diversos proyectos, estos incluidos, buscan reducir el consumo energético. A continuación se muestran los montos de ahorro: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s-ES" sz="2400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3F8E74A-0AB9-151C-61D7-07DA53A8E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732893"/>
              </p:ext>
            </p:extLst>
          </p:nvPr>
        </p:nvGraphicFramePr>
        <p:xfrm>
          <a:off x="574341" y="5086258"/>
          <a:ext cx="3848100" cy="1501140"/>
        </p:xfrm>
        <a:graphic>
          <a:graphicData uri="http://schemas.openxmlformats.org/drawingml/2006/table">
            <a:tbl>
              <a:tblPr/>
              <a:tblGrid>
                <a:gridCol w="1651000">
                  <a:extLst>
                    <a:ext uri="{9D8B030D-6E8A-4147-A177-3AD203B41FA5}">
                      <a16:colId xmlns:a16="http://schemas.microsoft.com/office/drawing/2014/main" val="1573650279"/>
                    </a:ext>
                  </a:extLst>
                </a:gridCol>
                <a:gridCol w="2197100">
                  <a:extLst>
                    <a:ext uri="{9D8B030D-6E8A-4147-A177-3AD203B41FA5}">
                      <a16:colId xmlns:a16="http://schemas.microsoft.com/office/drawing/2014/main" val="765233184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pesos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72373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Hardware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$1,916,500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97526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Servidores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NA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616301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Licencias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NA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81483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 interna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$730,460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904604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$ 2,646,960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328964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36ADDB6A-9AFA-5831-52FD-A410A71CAF96}"/>
              </a:ext>
            </a:extLst>
          </p:cNvPr>
          <p:cNvSpPr txBox="1"/>
          <p:nvPr/>
        </p:nvSpPr>
        <p:spPr>
          <a:xfrm>
            <a:off x="5332949" y="5336878"/>
            <a:ext cx="3550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ROI= 0.26 </a:t>
            </a:r>
            <a:r>
              <a:rPr lang="en-US" sz="2800" dirty="0" err="1"/>
              <a:t>años</a:t>
            </a:r>
            <a:endParaRPr lang="en-US" sz="2800" dirty="0"/>
          </a:p>
        </p:txBody>
      </p:sp>
      <p:sp>
        <p:nvSpPr>
          <p:cNvPr id="7" name="Rectángulo: una sola esquina cortada 13">
            <a:extLst>
              <a:ext uri="{FF2B5EF4-FFF2-40B4-BE49-F238E27FC236}">
                <a16:creationId xmlns:a16="http://schemas.microsoft.com/office/drawing/2014/main" id="{0F283C3A-C5C1-D25D-5C9C-D4C5F1B3053E}"/>
              </a:ext>
            </a:extLst>
          </p:cNvPr>
          <p:cNvSpPr/>
          <p:nvPr/>
        </p:nvSpPr>
        <p:spPr>
          <a:xfrm>
            <a:off x="8883061" y="2700665"/>
            <a:ext cx="3131958" cy="2897823"/>
          </a:xfrm>
          <a:prstGeom prst="snip1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Se </a:t>
            </a:r>
            <a:r>
              <a:rPr lang="en-US" sz="2800" b="1" dirty="0" err="1">
                <a:solidFill>
                  <a:schemeClr val="tx1"/>
                </a:solidFill>
              </a:rPr>
              <a:t>ahorró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energía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eléctrica</a:t>
            </a:r>
            <a:r>
              <a:rPr lang="en-US" sz="2800" b="1" dirty="0">
                <a:solidFill>
                  <a:schemeClr val="tx1"/>
                </a:solidFill>
              </a:rPr>
              <a:t> lo </a:t>
            </a:r>
            <a:r>
              <a:rPr lang="en-US" sz="2800" b="1" dirty="0" err="1">
                <a:solidFill>
                  <a:schemeClr val="tx1"/>
                </a:solidFill>
              </a:rPr>
              <a:t>equivalente</a:t>
            </a:r>
            <a:r>
              <a:rPr lang="en-US" sz="2800" b="1" dirty="0">
                <a:solidFill>
                  <a:schemeClr val="tx1"/>
                </a:solidFill>
              </a:rPr>
              <a:t> a 1,734 tonCo2 = 71,920 </a:t>
            </a:r>
            <a:r>
              <a:rPr lang="en-US" sz="2800" b="1" dirty="0" err="1">
                <a:solidFill>
                  <a:schemeClr val="tx1"/>
                </a:solidFill>
              </a:rPr>
              <a:t>árboles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048C7E7-B4BE-9245-0266-40FD6745D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40" y="2533977"/>
            <a:ext cx="8356602" cy="233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6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A11C98F-CCAF-7A5E-EBB7-4FE5FF5D79F4}"/>
              </a:ext>
            </a:extLst>
          </p:cNvPr>
          <p:cNvSpPr txBox="1"/>
          <p:nvPr/>
        </p:nvSpPr>
        <p:spPr>
          <a:xfrm>
            <a:off x="1955800" y="2186127"/>
            <a:ext cx="8280400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_tradnl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Caso de éxito:</a:t>
            </a:r>
          </a:p>
          <a:p>
            <a:pPr algn="ctr"/>
            <a:r>
              <a:rPr lang="es-ES_tradnl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Mantenimiento Prensas</a:t>
            </a:r>
          </a:p>
        </p:txBody>
      </p:sp>
    </p:spTree>
    <p:extLst>
      <p:ext uri="{BB962C8B-B14F-4D97-AF65-F5344CB8AC3E}">
        <p14:creationId xmlns:p14="http://schemas.microsoft.com/office/powerpoint/2010/main" val="768764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BB231-21FF-5F47-B488-AD3B5D37C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s-ES_tradnl" sz="40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Monitoreo Mediante I4.0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A1597F-A335-4B8D-BDA2-FAD0FBE8D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89" y="1373105"/>
            <a:ext cx="11249326" cy="493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49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BB231-21FF-5F47-B488-AD3B5D37C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s-ES_tradnl" sz="40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Monitoreo Mediante I4.0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CFB217-B6F9-4188-9B06-386534FD7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1" y="1267667"/>
            <a:ext cx="9754591" cy="543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63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BB231-21FF-5F47-B488-AD3B5D37C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s-ES_tradnl" sz="40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Monitoreo Mediante I4.0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32F7A8-3C50-4F76-BCDC-4992D7F5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76" y="1367850"/>
            <a:ext cx="9528309" cy="526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81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BB231-21FF-5F47-B488-AD3B5D37C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s-ES_tradnl" sz="40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Resultados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8EB6F9E-F0FC-4286-842C-ED742A737F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1353105"/>
              </p:ext>
            </p:extLst>
          </p:nvPr>
        </p:nvGraphicFramePr>
        <p:xfrm>
          <a:off x="694766" y="1458910"/>
          <a:ext cx="10985605" cy="449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42731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>
            <a:extLst>
              <a:ext uri="{FF2B5EF4-FFF2-40B4-BE49-F238E27FC236}">
                <a16:creationId xmlns:a16="http://schemas.microsoft.com/office/drawing/2014/main" id="{0DA1282D-6CB5-DF4E-A5CE-CB65D8B959D7}"/>
              </a:ext>
            </a:extLst>
          </p:cNvPr>
          <p:cNvSpPr txBox="1">
            <a:spLocks/>
          </p:cNvSpPr>
          <p:nvPr/>
        </p:nvSpPr>
        <p:spPr>
          <a:xfrm>
            <a:off x="2684393" y="734380"/>
            <a:ext cx="6823203" cy="96583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CONCLUSIONES</a:t>
            </a:r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28252A68-7FAF-E541-9A99-D2EBC906A657}"/>
              </a:ext>
            </a:extLst>
          </p:cNvPr>
          <p:cNvSpPr txBox="1">
            <a:spLocks/>
          </p:cNvSpPr>
          <p:nvPr/>
        </p:nvSpPr>
        <p:spPr>
          <a:xfrm>
            <a:off x="1203108" y="2350841"/>
            <a:ext cx="9785783" cy="28960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_tradnl" dirty="0">
                <a:solidFill>
                  <a:prstClr val="white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No puedes mejorar lo que no ves</a:t>
            </a:r>
          </a:p>
          <a:p>
            <a:pPr>
              <a:lnSpc>
                <a:spcPct val="100000"/>
              </a:lnSpc>
              <a:defRPr/>
            </a:pPr>
            <a:r>
              <a:rPr lang="es-ES_tradnl" dirty="0">
                <a:solidFill>
                  <a:prstClr val="white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El monitoreo permite actuar de manera oportuna y acertada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_tradnl" dirty="0">
                <a:solidFill>
                  <a:prstClr val="white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La conectividad habilita beneficios operativos y de negocio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_tradnl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213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9CBB3-464A-107A-1C82-C7CE5566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4007F2-547D-9B74-F2D4-E3B688C36D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9191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A11C98F-CCAF-7A5E-EBB7-4FE5FF5D79F4}"/>
              </a:ext>
            </a:extLst>
          </p:cNvPr>
          <p:cNvSpPr txBox="1"/>
          <p:nvPr/>
        </p:nvSpPr>
        <p:spPr>
          <a:xfrm>
            <a:off x="1602105" y="2921168"/>
            <a:ext cx="8987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>
                <a:solidFill>
                  <a:schemeClr val="bg1"/>
                </a:solidFill>
                <a:latin typeface="Century Gothic" panose="020B0502020202020204" pitchFamily="34" charset="0"/>
              </a:rPr>
              <a:t>¿Qué es capacitación?</a:t>
            </a:r>
          </a:p>
        </p:txBody>
      </p:sp>
    </p:spTree>
    <p:extLst>
      <p:ext uri="{BB962C8B-B14F-4D97-AF65-F5344CB8AC3E}">
        <p14:creationId xmlns:p14="http://schemas.microsoft.com/office/powerpoint/2010/main" val="86649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BB231-21FF-5F47-B488-AD3B5D37C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35" y="675921"/>
            <a:ext cx="6823203" cy="548051"/>
          </a:xfrm>
        </p:spPr>
        <p:txBody>
          <a:bodyPr/>
          <a:lstStyle/>
          <a:p>
            <a:r>
              <a:rPr lang="es-ES_tradnl" sz="400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¿QUÉ ES CAPACITAR?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0A1984-A8D2-F74F-845C-D097443F88A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s-ES_tradnl"/>
          </a:p>
          <a:p>
            <a:pPr marL="0" indent="0">
              <a:buNone/>
            </a:pPr>
            <a:endParaRPr lang="es-ES_trad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07FA12-6279-4D87-990A-CD7519D596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49" t="17053" r="25625" b="32290"/>
          <a:stretch/>
        </p:blipFill>
        <p:spPr>
          <a:xfrm>
            <a:off x="2477086" y="1639468"/>
            <a:ext cx="7237828" cy="409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BB231-21FF-5F47-B488-AD3B5D37C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s-ES_tradnl" sz="40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Evolución de la salud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059C2C5-1A0A-4056-898B-12A70967C6B2}"/>
              </a:ext>
            </a:extLst>
          </p:cNvPr>
          <p:cNvCxnSpPr/>
          <p:nvPr/>
        </p:nvCxnSpPr>
        <p:spPr>
          <a:xfrm>
            <a:off x="732501" y="3212583"/>
            <a:ext cx="10312923" cy="0"/>
          </a:xfrm>
          <a:prstGeom prst="straightConnector1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B483E21-D9BB-45BE-8FD8-565E8FD71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083" y="3429824"/>
            <a:ext cx="1523018" cy="215545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F1863A-65C1-4AD5-90D6-92441C0280FC}"/>
              </a:ext>
            </a:extLst>
          </p:cNvPr>
          <p:cNvCxnSpPr>
            <a:cxnSpLocks/>
          </p:cNvCxnSpPr>
          <p:nvPr/>
        </p:nvCxnSpPr>
        <p:spPr>
          <a:xfrm>
            <a:off x="1845592" y="2490919"/>
            <a:ext cx="0" cy="111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DE4306D-9AF2-42F9-AD88-2B0B2B467DFA}"/>
              </a:ext>
            </a:extLst>
          </p:cNvPr>
          <p:cNvSpPr txBox="1"/>
          <p:nvPr/>
        </p:nvSpPr>
        <p:spPr>
          <a:xfrm>
            <a:off x="3603272" y="1577915"/>
            <a:ext cx="2187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dirty="0"/>
              <a:t>1657 Principios de circulación sanguínea</a:t>
            </a:r>
            <a:endParaRPr lang="en-US" sz="2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04F28D-7A19-4CDE-9202-C920B47F4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620" y="3429827"/>
            <a:ext cx="1501243" cy="215545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B83802D-BE99-4997-860B-A6293410EC37}"/>
              </a:ext>
            </a:extLst>
          </p:cNvPr>
          <p:cNvCxnSpPr/>
          <p:nvPr/>
        </p:nvCxnSpPr>
        <p:spPr>
          <a:xfrm>
            <a:off x="4826033" y="2490918"/>
            <a:ext cx="0" cy="111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BE6299C-B9A8-4B6D-9A89-80521B2FF403}"/>
              </a:ext>
            </a:extLst>
          </p:cNvPr>
          <p:cNvSpPr txBox="1"/>
          <p:nvPr/>
        </p:nvSpPr>
        <p:spPr>
          <a:xfrm>
            <a:off x="6398980" y="1730315"/>
            <a:ext cx="2187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dirty="0"/>
              <a:t>1880-1940 Primeras Vitaminas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ABE6D5-DDB4-40F0-AFD1-FF13BB9A2CC0}"/>
              </a:ext>
            </a:extLst>
          </p:cNvPr>
          <p:cNvSpPr txBox="1"/>
          <p:nvPr/>
        </p:nvSpPr>
        <p:spPr>
          <a:xfrm>
            <a:off x="9072217" y="1729617"/>
            <a:ext cx="2187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dirty="0"/>
              <a:t>1953 Doble Hélice del ADN</a:t>
            </a:r>
            <a:endParaRPr lang="en-US" sz="2400" dirty="0"/>
          </a:p>
        </p:txBody>
      </p:sp>
      <p:pic>
        <p:nvPicPr>
          <p:cNvPr id="1026" name="Picture 2" descr="Historia de las vitaminas | Cómo se descubrieron las vitaminas |">
            <a:extLst>
              <a:ext uri="{FF2B5EF4-FFF2-40B4-BE49-F238E27FC236}">
                <a16:creationId xmlns:a16="http://schemas.microsoft.com/office/drawing/2014/main" id="{0496495A-AE12-4128-855D-133297C4D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14762" y="3756109"/>
            <a:ext cx="2155455" cy="150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68E220-7F64-4F69-B04C-D401F1A1AD25}"/>
              </a:ext>
            </a:extLst>
          </p:cNvPr>
          <p:cNvCxnSpPr/>
          <p:nvPr/>
        </p:nvCxnSpPr>
        <p:spPr>
          <a:xfrm>
            <a:off x="7492490" y="2490095"/>
            <a:ext cx="0" cy="111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Double Helix">
            <a:extLst>
              <a:ext uri="{FF2B5EF4-FFF2-40B4-BE49-F238E27FC236}">
                <a16:creationId xmlns:a16="http://schemas.microsoft.com/office/drawing/2014/main" id="{13AB67E2-E6D6-4352-A225-837D6942D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9" t="8020" r="31234" b="7019"/>
          <a:stretch/>
        </p:blipFill>
        <p:spPr bwMode="auto">
          <a:xfrm>
            <a:off x="9436118" y="3429000"/>
            <a:ext cx="1501235" cy="215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4AD8B4C-E025-4FDC-A5BF-1D2D76BEE204}"/>
              </a:ext>
            </a:extLst>
          </p:cNvPr>
          <p:cNvCxnSpPr/>
          <p:nvPr/>
        </p:nvCxnSpPr>
        <p:spPr>
          <a:xfrm>
            <a:off x="10165726" y="2490094"/>
            <a:ext cx="0" cy="111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96131DA-CD09-44BC-928F-2C0895830CC9}"/>
              </a:ext>
            </a:extLst>
          </p:cNvPr>
          <p:cNvSpPr txBox="1"/>
          <p:nvPr/>
        </p:nvSpPr>
        <p:spPr>
          <a:xfrm>
            <a:off x="818069" y="1566890"/>
            <a:ext cx="2187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dirty="0"/>
              <a:t>335 a 280 AC</a:t>
            </a:r>
          </a:p>
          <a:p>
            <a:pPr algn="ctr"/>
            <a:r>
              <a:rPr lang="es-419" sz="2400" dirty="0"/>
              <a:t>Primeras disecciones humanas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5922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ere el empresario Guillermo Zambrano, presidente de Proeza • Negocios •  Forbes México">
            <a:extLst>
              <a:ext uri="{FF2B5EF4-FFF2-40B4-BE49-F238E27FC236}">
                <a16:creationId xmlns:a16="http://schemas.microsoft.com/office/drawing/2014/main" id="{7309B36E-DC8F-462C-9797-67F5B6864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689" y="733576"/>
            <a:ext cx="4139140" cy="50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0A1984-A8D2-F74F-845C-D097443F88A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s-ES_tradnl"/>
          </a:p>
          <a:p>
            <a:pPr marL="0" indent="0">
              <a:buNone/>
            </a:pPr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1415955" y="1831564"/>
            <a:ext cx="51606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En Metalsa, el dueño fundador usaba esta frase:</a:t>
            </a:r>
          </a:p>
          <a:p>
            <a:endParaRPr lang="es-MX" sz="3000"/>
          </a:p>
          <a:p>
            <a:r>
              <a:rPr lang="es-MX" sz="3000" b="1" i="1">
                <a:solidFill>
                  <a:srgbClr val="60111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“La tarea más importante de un coordinador, es el desarrollo de su gente”</a:t>
            </a:r>
          </a:p>
        </p:txBody>
      </p:sp>
    </p:spTree>
    <p:extLst>
      <p:ext uri="{BB962C8B-B14F-4D97-AF65-F5344CB8AC3E}">
        <p14:creationId xmlns:p14="http://schemas.microsoft.com/office/powerpoint/2010/main" val="3365091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E6E6AA5-4389-F044-ACA5-D4804DB2BA2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2960687"/>
            <a:ext cx="9144000" cy="936625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rPr>
              <a:t>¿Por qué capacitar?</a:t>
            </a:r>
          </a:p>
        </p:txBody>
      </p:sp>
    </p:spTree>
    <p:extLst>
      <p:ext uri="{BB962C8B-B14F-4D97-AF65-F5344CB8AC3E}">
        <p14:creationId xmlns:p14="http://schemas.microsoft.com/office/powerpoint/2010/main" val="3959244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098008" y="615078"/>
            <a:ext cx="5685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>
                <a:latin typeface="Century Gothic" panose="020B0502020202020204" pitchFamily="34" charset="0"/>
                <a:ea typeface="Verdana" panose="020B0604030504040204" pitchFamily="34" charset="0"/>
                <a:cs typeface="+mj-cs"/>
              </a:rPr>
              <a:t>PIRÁMIDE DE MASLOW</a:t>
            </a:r>
          </a:p>
        </p:txBody>
      </p:sp>
      <p:pic>
        <p:nvPicPr>
          <p:cNvPr id="1028" name="Picture 4" descr="La pirámide de Maslow y la teoría de las necesidades humanas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1" b="13140"/>
          <a:stretch/>
        </p:blipFill>
        <p:spPr bwMode="auto">
          <a:xfrm>
            <a:off x="-291169" y="1571540"/>
            <a:ext cx="7872954" cy="386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FB98D505-4D03-1F85-2C0E-6CFB8C181727}"/>
              </a:ext>
            </a:extLst>
          </p:cNvPr>
          <p:cNvGrpSpPr/>
          <p:nvPr/>
        </p:nvGrpSpPr>
        <p:grpSpPr>
          <a:xfrm>
            <a:off x="7545255" y="2055313"/>
            <a:ext cx="4336782" cy="3767403"/>
            <a:chOff x="7326945" y="1718280"/>
            <a:chExt cx="4336782" cy="3767403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4CFDE8-2638-4066-A7EF-DF09F3EB03AE}"/>
                </a:ext>
              </a:extLst>
            </p:cNvPr>
            <p:cNvSpPr txBox="1"/>
            <p:nvPr/>
          </p:nvSpPr>
          <p:spPr>
            <a:xfrm>
              <a:off x="8055855" y="2986125"/>
              <a:ext cx="167539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MX"/>
              </a:defPPr>
              <a:lvl1pPr>
                <a:defRPr sz="3200" b="1">
                  <a:solidFill>
                    <a:srgbClr val="15538B"/>
                  </a:solidFill>
                </a:defRPr>
              </a:lvl1pPr>
            </a:lstStyle>
            <a:p>
              <a:r>
                <a:rPr lang="es-ES_tradnl" sz="3000" b="0">
                  <a:solidFill>
                    <a:srgbClr val="2C91D5"/>
                  </a:solidFill>
                  <a:latin typeface="Gotham Narrow Bold" pitchFamily="50" charset="0"/>
                </a:rPr>
                <a:t>COBRAR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DFE452-056A-4F5E-AAC9-C8E2B2368646}"/>
                </a:ext>
              </a:extLst>
            </p:cNvPr>
            <p:cNvSpPr/>
            <p:nvPr/>
          </p:nvSpPr>
          <p:spPr>
            <a:xfrm>
              <a:off x="8055855" y="3392015"/>
              <a:ext cx="2132589" cy="5977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_tradnl" sz="2500" spc="-15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Seguridad</a:t>
              </a:r>
            </a:p>
          </p:txBody>
        </p:sp>
        <p:sp>
          <p:nvSpPr>
            <p:cNvPr id="90" name="Rectángulo: esquinas redondeadas 89">
              <a:extLst>
                <a:ext uri="{FF2B5EF4-FFF2-40B4-BE49-F238E27FC236}">
                  <a16:creationId xmlns:a16="http://schemas.microsoft.com/office/drawing/2014/main" id="{F8DC7CD2-D33A-12C0-5232-FFA6DE9C03FF}"/>
                </a:ext>
              </a:extLst>
            </p:cNvPr>
            <p:cNvSpPr/>
            <p:nvPr/>
          </p:nvSpPr>
          <p:spPr>
            <a:xfrm rot="5400000">
              <a:off x="7123695" y="3216435"/>
              <a:ext cx="1037084" cy="576464"/>
            </a:xfrm>
            <a:prstGeom prst="roundRect">
              <a:avLst>
                <a:gd name="adj" fmla="val 50000"/>
              </a:avLst>
            </a:prstGeom>
            <a:solidFill>
              <a:srgbClr val="2C91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06B2A8F4-D9C6-6684-3F2A-6DE76E498F6A}"/>
                </a:ext>
              </a:extLst>
            </p:cNvPr>
            <p:cNvGrpSpPr/>
            <p:nvPr/>
          </p:nvGrpSpPr>
          <p:grpSpPr>
            <a:xfrm>
              <a:off x="7394298" y="3039375"/>
              <a:ext cx="499582" cy="504615"/>
              <a:chOff x="6295156" y="2217985"/>
              <a:chExt cx="499582" cy="504615"/>
            </a:xfrm>
          </p:grpSpPr>
          <p:sp>
            <p:nvSpPr>
              <p:cNvPr id="40" name="Oval 1">
                <a:extLst>
                  <a:ext uri="{FF2B5EF4-FFF2-40B4-BE49-F238E27FC236}">
                    <a16:creationId xmlns:a16="http://schemas.microsoft.com/office/drawing/2014/main" id="{9767FB1F-811E-4C54-AF52-F910ADDE9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5156" y="2217985"/>
                <a:ext cx="499582" cy="50461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sp>
            <p:nvSpPr>
              <p:cNvPr id="63" name="Freeform 24">
                <a:extLst>
                  <a:ext uri="{FF2B5EF4-FFF2-40B4-BE49-F238E27FC236}">
                    <a16:creationId xmlns:a16="http://schemas.microsoft.com/office/drawing/2014/main" id="{5215AD9D-6D9B-4561-8E56-ED5DA4D4B82C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6346660" y="2335188"/>
                <a:ext cx="367556" cy="288250"/>
              </a:xfrm>
              <a:custGeom>
                <a:avLst/>
                <a:gdLst>
                  <a:gd name="T0" fmla="*/ 33 w 225"/>
                  <a:gd name="T1" fmla="*/ 84 h 176"/>
                  <a:gd name="T2" fmla="*/ 33 w 225"/>
                  <a:gd name="T3" fmla="*/ 101 h 176"/>
                  <a:gd name="T4" fmla="*/ 17 w 225"/>
                  <a:gd name="T5" fmla="*/ 118 h 176"/>
                  <a:gd name="T6" fmla="*/ 0 w 225"/>
                  <a:gd name="T7" fmla="*/ 101 h 176"/>
                  <a:gd name="T8" fmla="*/ 0 w 225"/>
                  <a:gd name="T9" fmla="*/ 84 h 176"/>
                  <a:gd name="T10" fmla="*/ 33 w 225"/>
                  <a:gd name="T11" fmla="*/ 84 h 176"/>
                  <a:gd name="T12" fmla="*/ 111 w 225"/>
                  <a:gd name="T13" fmla="*/ 144 h 176"/>
                  <a:gd name="T14" fmla="*/ 224 w 225"/>
                  <a:gd name="T15" fmla="*/ 144 h 176"/>
                  <a:gd name="T16" fmla="*/ 206 w 225"/>
                  <a:gd name="T17" fmla="*/ 174 h 176"/>
                  <a:gd name="T18" fmla="*/ 95 w 225"/>
                  <a:gd name="T19" fmla="*/ 174 h 176"/>
                  <a:gd name="T20" fmla="*/ 111 w 225"/>
                  <a:gd name="T21" fmla="*/ 144 h 176"/>
                  <a:gd name="T22" fmla="*/ 53 w 225"/>
                  <a:gd name="T23" fmla="*/ 2 h 176"/>
                  <a:gd name="T24" fmla="*/ 36 w 225"/>
                  <a:gd name="T25" fmla="*/ 19 h 176"/>
                  <a:gd name="T26" fmla="*/ 36 w 225"/>
                  <a:gd name="T27" fmla="*/ 103 h 176"/>
                  <a:gd name="T28" fmla="*/ 23 w 225"/>
                  <a:gd name="T29" fmla="*/ 120 h 176"/>
                  <a:gd name="T30" fmla="*/ 23 w 225"/>
                  <a:gd name="T31" fmla="*/ 120 h 176"/>
                  <a:gd name="T32" fmla="*/ 69 w 225"/>
                  <a:gd name="T33" fmla="*/ 120 h 176"/>
                  <a:gd name="T34" fmla="*/ 69 w 225"/>
                  <a:gd name="T35" fmla="*/ 19 h 176"/>
                  <a:gd name="T36" fmla="*/ 53 w 225"/>
                  <a:gd name="T37" fmla="*/ 2 h 176"/>
                  <a:gd name="T38" fmla="*/ 72 w 225"/>
                  <a:gd name="T39" fmla="*/ 145 h 176"/>
                  <a:gd name="T40" fmla="*/ 90 w 225"/>
                  <a:gd name="T41" fmla="*/ 172 h 176"/>
                  <a:gd name="T42" fmla="*/ 108 w 225"/>
                  <a:gd name="T43" fmla="*/ 141 h 176"/>
                  <a:gd name="T44" fmla="*/ 204 w 225"/>
                  <a:gd name="T45" fmla="*/ 141 h 176"/>
                  <a:gd name="T46" fmla="*/ 204 w 225"/>
                  <a:gd name="T47" fmla="*/ 17 h 176"/>
                  <a:gd name="T48" fmla="*/ 188 w 225"/>
                  <a:gd name="T49" fmla="*/ 0 h 176"/>
                  <a:gd name="T50" fmla="*/ 56 w 225"/>
                  <a:gd name="T51" fmla="*/ 0 h 176"/>
                  <a:gd name="T52" fmla="*/ 72 w 225"/>
                  <a:gd name="T53" fmla="*/ 17 h 176"/>
                  <a:gd name="T54" fmla="*/ 72 w 225"/>
                  <a:gd name="T55" fmla="*/ 145 h 176"/>
                  <a:gd name="T56" fmla="*/ 137 w 225"/>
                  <a:gd name="T57" fmla="*/ 125 h 176"/>
                  <a:gd name="T58" fmla="*/ 137 w 225"/>
                  <a:gd name="T59" fmla="*/ 116 h 176"/>
                  <a:gd name="T60" fmla="*/ 113 w 225"/>
                  <a:gd name="T61" fmla="*/ 92 h 176"/>
                  <a:gd name="T62" fmla="*/ 123 w 225"/>
                  <a:gd name="T63" fmla="*/ 90 h 176"/>
                  <a:gd name="T64" fmla="*/ 137 w 225"/>
                  <a:gd name="T65" fmla="*/ 107 h 176"/>
                  <a:gd name="T66" fmla="*/ 137 w 225"/>
                  <a:gd name="T67" fmla="*/ 77 h 176"/>
                  <a:gd name="T68" fmla="*/ 115 w 225"/>
                  <a:gd name="T69" fmla="*/ 54 h 176"/>
                  <a:gd name="T70" fmla="*/ 137 w 225"/>
                  <a:gd name="T71" fmla="*/ 31 h 176"/>
                  <a:gd name="T72" fmla="*/ 137 w 225"/>
                  <a:gd name="T73" fmla="*/ 27 h 176"/>
                  <a:gd name="T74" fmla="*/ 143 w 225"/>
                  <a:gd name="T75" fmla="*/ 27 h 176"/>
                  <a:gd name="T76" fmla="*/ 143 w 225"/>
                  <a:gd name="T77" fmla="*/ 31 h 176"/>
                  <a:gd name="T78" fmla="*/ 164 w 225"/>
                  <a:gd name="T79" fmla="*/ 51 h 176"/>
                  <a:gd name="T80" fmla="*/ 154 w 225"/>
                  <a:gd name="T81" fmla="*/ 53 h 176"/>
                  <a:gd name="T82" fmla="*/ 143 w 225"/>
                  <a:gd name="T83" fmla="*/ 40 h 176"/>
                  <a:gd name="T84" fmla="*/ 143 w 225"/>
                  <a:gd name="T85" fmla="*/ 68 h 176"/>
                  <a:gd name="T86" fmla="*/ 164 w 225"/>
                  <a:gd name="T87" fmla="*/ 83 h 176"/>
                  <a:gd name="T88" fmla="*/ 143 w 225"/>
                  <a:gd name="T89" fmla="*/ 115 h 176"/>
                  <a:gd name="T90" fmla="*/ 143 w 225"/>
                  <a:gd name="T91" fmla="*/ 125 h 176"/>
                  <a:gd name="T92" fmla="*/ 137 w 225"/>
                  <a:gd name="T93" fmla="*/ 125 h 176"/>
                  <a:gd name="T94" fmla="*/ 137 w 225"/>
                  <a:gd name="T95" fmla="*/ 40 h 176"/>
                  <a:gd name="T96" fmla="*/ 137 w 225"/>
                  <a:gd name="T97" fmla="*/ 66 h 176"/>
                  <a:gd name="T98" fmla="*/ 137 w 225"/>
                  <a:gd name="T99" fmla="*/ 40 h 176"/>
                  <a:gd name="T100" fmla="*/ 143 w 225"/>
                  <a:gd name="T101" fmla="*/ 107 h 176"/>
                  <a:gd name="T102" fmla="*/ 143 w 225"/>
                  <a:gd name="T103" fmla="*/ 78 h 176"/>
                  <a:gd name="T104" fmla="*/ 143 w 225"/>
                  <a:gd name="T105" fmla="*/ 107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25" h="176">
                    <a:moveTo>
                      <a:pt x="33" y="84"/>
                    </a:moveTo>
                    <a:cubicBezTo>
                      <a:pt x="33" y="101"/>
                      <a:pt x="33" y="101"/>
                      <a:pt x="33" y="101"/>
                    </a:cubicBezTo>
                    <a:cubicBezTo>
                      <a:pt x="33" y="110"/>
                      <a:pt x="26" y="118"/>
                      <a:pt x="17" y="118"/>
                    </a:cubicBezTo>
                    <a:cubicBezTo>
                      <a:pt x="8" y="118"/>
                      <a:pt x="0" y="110"/>
                      <a:pt x="0" y="101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33" y="84"/>
                      <a:pt x="33" y="84"/>
                      <a:pt x="33" y="84"/>
                    </a:cubicBezTo>
                    <a:close/>
                    <a:moveTo>
                      <a:pt x="111" y="144"/>
                    </a:moveTo>
                    <a:cubicBezTo>
                      <a:pt x="149" y="144"/>
                      <a:pt x="186" y="144"/>
                      <a:pt x="224" y="144"/>
                    </a:cubicBezTo>
                    <a:cubicBezTo>
                      <a:pt x="224" y="156"/>
                      <a:pt x="225" y="176"/>
                      <a:pt x="206" y="174"/>
                    </a:cubicBezTo>
                    <a:cubicBezTo>
                      <a:pt x="95" y="174"/>
                      <a:pt x="95" y="174"/>
                      <a:pt x="95" y="174"/>
                    </a:cubicBezTo>
                    <a:cubicBezTo>
                      <a:pt x="112" y="171"/>
                      <a:pt x="111" y="155"/>
                      <a:pt x="111" y="144"/>
                    </a:cubicBezTo>
                    <a:close/>
                    <a:moveTo>
                      <a:pt x="53" y="2"/>
                    </a:moveTo>
                    <a:cubicBezTo>
                      <a:pt x="44" y="2"/>
                      <a:pt x="36" y="10"/>
                      <a:pt x="36" y="19"/>
                    </a:cubicBezTo>
                    <a:cubicBezTo>
                      <a:pt x="36" y="47"/>
                      <a:pt x="36" y="75"/>
                      <a:pt x="36" y="103"/>
                    </a:cubicBezTo>
                    <a:cubicBezTo>
                      <a:pt x="36" y="111"/>
                      <a:pt x="31" y="118"/>
                      <a:pt x="23" y="120"/>
                    </a:cubicBezTo>
                    <a:cubicBezTo>
                      <a:pt x="23" y="120"/>
                      <a:pt x="23" y="120"/>
                      <a:pt x="23" y="120"/>
                    </a:cubicBezTo>
                    <a:cubicBezTo>
                      <a:pt x="69" y="120"/>
                      <a:pt x="69" y="120"/>
                      <a:pt x="69" y="120"/>
                    </a:cubicBezTo>
                    <a:cubicBezTo>
                      <a:pt x="69" y="86"/>
                      <a:pt x="69" y="53"/>
                      <a:pt x="69" y="19"/>
                    </a:cubicBezTo>
                    <a:cubicBezTo>
                      <a:pt x="69" y="10"/>
                      <a:pt x="62" y="2"/>
                      <a:pt x="53" y="2"/>
                    </a:cubicBezTo>
                    <a:close/>
                    <a:moveTo>
                      <a:pt x="72" y="145"/>
                    </a:moveTo>
                    <a:cubicBezTo>
                      <a:pt x="72" y="158"/>
                      <a:pt x="74" y="172"/>
                      <a:pt x="90" y="172"/>
                    </a:cubicBezTo>
                    <a:cubicBezTo>
                      <a:pt x="110" y="172"/>
                      <a:pt x="109" y="155"/>
                      <a:pt x="108" y="141"/>
                    </a:cubicBezTo>
                    <a:cubicBezTo>
                      <a:pt x="140" y="141"/>
                      <a:pt x="172" y="141"/>
                      <a:pt x="204" y="141"/>
                    </a:cubicBezTo>
                    <a:cubicBezTo>
                      <a:pt x="204" y="100"/>
                      <a:pt x="204" y="58"/>
                      <a:pt x="204" y="17"/>
                    </a:cubicBezTo>
                    <a:cubicBezTo>
                      <a:pt x="204" y="7"/>
                      <a:pt x="197" y="0"/>
                      <a:pt x="188" y="0"/>
                    </a:cubicBezTo>
                    <a:cubicBezTo>
                      <a:pt x="177" y="0"/>
                      <a:pt x="56" y="0"/>
                      <a:pt x="56" y="0"/>
                    </a:cubicBezTo>
                    <a:cubicBezTo>
                      <a:pt x="65" y="0"/>
                      <a:pt x="72" y="8"/>
                      <a:pt x="72" y="17"/>
                    </a:cubicBezTo>
                    <a:cubicBezTo>
                      <a:pt x="72" y="145"/>
                      <a:pt x="72" y="145"/>
                      <a:pt x="72" y="145"/>
                    </a:cubicBezTo>
                    <a:close/>
                    <a:moveTo>
                      <a:pt x="137" y="125"/>
                    </a:moveTo>
                    <a:cubicBezTo>
                      <a:pt x="137" y="116"/>
                      <a:pt x="137" y="116"/>
                      <a:pt x="137" y="116"/>
                    </a:cubicBezTo>
                    <a:cubicBezTo>
                      <a:pt x="123" y="114"/>
                      <a:pt x="114" y="107"/>
                      <a:pt x="113" y="92"/>
                    </a:cubicBezTo>
                    <a:cubicBezTo>
                      <a:pt x="123" y="90"/>
                      <a:pt x="123" y="90"/>
                      <a:pt x="123" y="90"/>
                    </a:cubicBezTo>
                    <a:cubicBezTo>
                      <a:pt x="124" y="99"/>
                      <a:pt x="128" y="106"/>
                      <a:pt x="137" y="107"/>
                    </a:cubicBezTo>
                    <a:cubicBezTo>
                      <a:pt x="137" y="77"/>
                      <a:pt x="137" y="77"/>
                      <a:pt x="137" y="77"/>
                    </a:cubicBezTo>
                    <a:cubicBezTo>
                      <a:pt x="125" y="74"/>
                      <a:pt x="115" y="67"/>
                      <a:pt x="115" y="54"/>
                    </a:cubicBezTo>
                    <a:cubicBezTo>
                      <a:pt x="115" y="40"/>
                      <a:pt x="123" y="33"/>
                      <a:pt x="137" y="31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43" y="27"/>
                      <a:pt x="143" y="27"/>
                      <a:pt x="143" y="27"/>
                    </a:cubicBezTo>
                    <a:cubicBezTo>
                      <a:pt x="143" y="31"/>
                      <a:pt x="143" y="31"/>
                      <a:pt x="143" y="31"/>
                    </a:cubicBezTo>
                    <a:cubicBezTo>
                      <a:pt x="155" y="33"/>
                      <a:pt x="162" y="39"/>
                      <a:pt x="164" y="51"/>
                    </a:cubicBezTo>
                    <a:cubicBezTo>
                      <a:pt x="154" y="53"/>
                      <a:pt x="154" y="53"/>
                      <a:pt x="154" y="53"/>
                    </a:cubicBezTo>
                    <a:cubicBezTo>
                      <a:pt x="153" y="46"/>
                      <a:pt x="150" y="41"/>
                      <a:pt x="143" y="40"/>
                    </a:cubicBezTo>
                    <a:cubicBezTo>
                      <a:pt x="143" y="68"/>
                      <a:pt x="143" y="68"/>
                      <a:pt x="143" y="68"/>
                    </a:cubicBezTo>
                    <a:cubicBezTo>
                      <a:pt x="153" y="71"/>
                      <a:pt x="161" y="73"/>
                      <a:pt x="164" y="83"/>
                    </a:cubicBezTo>
                    <a:cubicBezTo>
                      <a:pt x="170" y="97"/>
                      <a:pt x="161" y="115"/>
                      <a:pt x="143" y="115"/>
                    </a:cubicBezTo>
                    <a:cubicBezTo>
                      <a:pt x="143" y="125"/>
                      <a:pt x="143" y="125"/>
                      <a:pt x="143" y="125"/>
                    </a:cubicBezTo>
                    <a:cubicBezTo>
                      <a:pt x="137" y="125"/>
                      <a:pt x="137" y="125"/>
                      <a:pt x="137" y="125"/>
                    </a:cubicBezTo>
                    <a:close/>
                    <a:moveTo>
                      <a:pt x="137" y="40"/>
                    </a:moveTo>
                    <a:cubicBezTo>
                      <a:pt x="137" y="66"/>
                      <a:pt x="137" y="66"/>
                      <a:pt x="137" y="66"/>
                    </a:cubicBezTo>
                    <a:cubicBezTo>
                      <a:pt x="119" y="62"/>
                      <a:pt x="122" y="42"/>
                      <a:pt x="137" y="40"/>
                    </a:cubicBezTo>
                    <a:close/>
                    <a:moveTo>
                      <a:pt x="143" y="107"/>
                    </a:moveTo>
                    <a:cubicBezTo>
                      <a:pt x="143" y="78"/>
                      <a:pt x="143" y="78"/>
                      <a:pt x="143" y="78"/>
                    </a:cubicBezTo>
                    <a:cubicBezTo>
                      <a:pt x="164" y="84"/>
                      <a:pt x="157" y="106"/>
                      <a:pt x="143" y="107"/>
                    </a:cubicBezTo>
                    <a:close/>
                  </a:path>
                </a:pathLst>
              </a:custGeom>
              <a:solidFill>
                <a:srgbClr val="2C91D5"/>
              </a:solidFill>
              <a:ln>
                <a:noFill/>
              </a:ln>
            </p:spPr>
            <p:txBody>
              <a:bodyPr vert="horz" wrap="square" lIns="100584" tIns="50292" rIns="100584" bIns="5029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5B2A78D-3A92-4D34-8797-A76338778281}"/>
                </a:ext>
              </a:extLst>
            </p:cNvPr>
            <p:cNvSpPr/>
            <p:nvPr/>
          </p:nvSpPr>
          <p:spPr>
            <a:xfrm>
              <a:off x="8090491" y="4887955"/>
              <a:ext cx="2132589" cy="597728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_tradnl" sz="2500" spc="-15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El Resto</a:t>
              </a:r>
            </a:p>
          </p:txBody>
        </p:sp>
        <p:sp>
          <p:nvSpPr>
            <p:cNvPr id="88" name="Rectángulo: esquinas redondeadas 87">
              <a:extLst>
                <a:ext uri="{FF2B5EF4-FFF2-40B4-BE49-F238E27FC236}">
                  <a16:creationId xmlns:a16="http://schemas.microsoft.com/office/drawing/2014/main" id="{62F91FDC-4D81-A4C9-D05F-B291425109D0}"/>
                </a:ext>
              </a:extLst>
            </p:cNvPr>
            <p:cNvSpPr/>
            <p:nvPr/>
          </p:nvSpPr>
          <p:spPr>
            <a:xfrm rot="5400000">
              <a:off x="7236019" y="4324623"/>
              <a:ext cx="812435" cy="57646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ED7DB"/>
                </a:gs>
                <a:gs pos="50000">
                  <a:srgbClr val="3FD9D7"/>
                </a:gs>
                <a:gs pos="100000">
                  <a:srgbClr val="86EAE8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3E1E672A-48B8-7DEE-445C-576EAF5EAF1D}"/>
                </a:ext>
              </a:extLst>
            </p:cNvPr>
            <p:cNvGrpSpPr/>
            <p:nvPr/>
          </p:nvGrpSpPr>
          <p:grpSpPr>
            <a:xfrm>
              <a:off x="7401460" y="4240272"/>
              <a:ext cx="499582" cy="504615"/>
              <a:chOff x="7946510" y="2452063"/>
              <a:chExt cx="499582" cy="504615"/>
            </a:xfrm>
          </p:grpSpPr>
          <p:sp>
            <p:nvSpPr>
              <p:cNvPr id="37" name="Oval 1">
                <a:extLst>
                  <a:ext uri="{FF2B5EF4-FFF2-40B4-BE49-F238E27FC236}">
                    <a16:creationId xmlns:a16="http://schemas.microsoft.com/office/drawing/2014/main" id="{0C42ECA7-FBAA-4AB0-BA86-C282E95637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46510" y="2452063"/>
                <a:ext cx="499582" cy="50461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grpSp>
            <p:nvGrpSpPr>
              <p:cNvPr id="64" name="Groupe 172">
                <a:extLst>
                  <a:ext uri="{FF2B5EF4-FFF2-40B4-BE49-F238E27FC236}">
                    <a16:creationId xmlns:a16="http://schemas.microsoft.com/office/drawing/2014/main" id="{1BF808FF-4A73-4AEA-8C23-783AF55AF45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071896" y="2534004"/>
                <a:ext cx="248813" cy="334245"/>
                <a:chOff x="3035300" y="3502025"/>
                <a:chExt cx="633412" cy="850901"/>
              </a:xfrm>
              <a:solidFill>
                <a:srgbClr val="38CBEE"/>
              </a:solidFill>
            </p:grpSpPr>
            <p:sp>
              <p:nvSpPr>
                <p:cNvPr id="65" name="Freeform 5">
                  <a:extLst>
                    <a:ext uri="{FF2B5EF4-FFF2-40B4-BE49-F238E27FC236}">
                      <a16:creationId xmlns:a16="http://schemas.microsoft.com/office/drawing/2014/main" id="{AB75DE1F-6F4D-491D-92E8-81BE7C406FC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65513" y="3997325"/>
                  <a:ext cx="201613" cy="136525"/>
                </a:xfrm>
                <a:custGeom>
                  <a:avLst/>
                  <a:gdLst>
                    <a:gd name="T0" fmla="*/ 66 w 77"/>
                    <a:gd name="T1" fmla="*/ 52 h 52"/>
                    <a:gd name="T2" fmla="*/ 11 w 77"/>
                    <a:gd name="T3" fmla="*/ 52 h 52"/>
                    <a:gd name="T4" fmla="*/ 0 w 77"/>
                    <a:gd name="T5" fmla="*/ 41 h 52"/>
                    <a:gd name="T6" fmla="*/ 0 w 77"/>
                    <a:gd name="T7" fmla="*/ 11 h 52"/>
                    <a:gd name="T8" fmla="*/ 11 w 77"/>
                    <a:gd name="T9" fmla="*/ 0 h 52"/>
                    <a:gd name="T10" fmla="*/ 66 w 77"/>
                    <a:gd name="T11" fmla="*/ 0 h 52"/>
                    <a:gd name="T12" fmla="*/ 77 w 77"/>
                    <a:gd name="T13" fmla="*/ 11 h 52"/>
                    <a:gd name="T14" fmla="*/ 77 w 77"/>
                    <a:gd name="T15" fmla="*/ 41 h 52"/>
                    <a:gd name="T16" fmla="*/ 66 w 77"/>
                    <a:gd name="T17" fmla="*/ 52 h 52"/>
                    <a:gd name="T18" fmla="*/ 11 w 77"/>
                    <a:gd name="T19" fmla="*/ 8 h 52"/>
                    <a:gd name="T20" fmla="*/ 8 w 77"/>
                    <a:gd name="T21" fmla="*/ 11 h 52"/>
                    <a:gd name="T22" fmla="*/ 8 w 77"/>
                    <a:gd name="T23" fmla="*/ 41 h 52"/>
                    <a:gd name="T24" fmla="*/ 11 w 77"/>
                    <a:gd name="T25" fmla="*/ 45 h 52"/>
                    <a:gd name="T26" fmla="*/ 66 w 77"/>
                    <a:gd name="T27" fmla="*/ 45 h 52"/>
                    <a:gd name="T28" fmla="*/ 69 w 77"/>
                    <a:gd name="T29" fmla="*/ 41 h 52"/>
                    <a:gd name="T30" fmla="*/ 69 w 77"/>
                    <a:gd name="T31" fmla="*/ 11 h 52"/>
                    <a:gd name="T32" fmla="*/ 66 w 77"/>
                    <a:gd name="T33" fmla="*/ 8 h 52"/>
                    <a:gd name="T34" fmla="*/ 11 w 77"/>
                    <a:gd name="T35" fmla="*/ 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7" h="52">
                      <a:moveTo>
                        <a:pt x="66" y="52"/>
                      </a:moveTo>
                      <a:cubicBezTo>
                        <a:pt x="11" y="52"/>
                        <a:pt x="11" y="52"/>
                        <a:pt x="11" y="52"/>
                      </a:cubicBezTo>
                      <a:cubicBezTo>
                        <a:pt x="5" y="52"/>
                        <a:pt x="0" y="48"/>
                        <a:pt x="0" y="4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5"/>
                        <a:pt x="5" y="0"/>
                        <a:pt x="11" y="0"/>
                      </a:cubicBezTo>
                      <a:cubicBezTo>
                        <a:pt x="66" y="0"/>
                        <a:pt x="66" y="0"/>
                        <a:pt x="66" y="0"/>
                      </a:cubicBezTo>
                      <a:cubicBezTo>
                        <a:pt x="72" y="0"/>
                        <a:pt x="77" y="5"/>
                        <a:pt x="77" y="11"/>
                      </a:cubicBezTo>
                      <a:cubicBezTo>
                        <a:pt x="77" y="41"/>
                        <a:pt x="77" y="41"/>
                        <a:pt x="77" y="41"/>
                      </a:cubicBezTo>
                      <a:cubicBezTo>
                        <a:pt x="77" y="48"/>
                        <a:pt x="72" y="52"/>
                        <a:pt x="66" y="52"/>
                      </a:cubicBezTo>
                      <a:close/>
                      <a:moveTo>
                        <a:pt x="11" y="8"/>
                      </a:moveTo>
                      <a:cubicBezTo>
                        <a:pt x="9" y="8"/>
                        <a:pt x="8" y="10"/>
                        <a:pt x="8" y="11"/>
                      </a:cubicBezTo>
                      <a:cubicBezTo>
                        <a:pt x="8" y="41"/>
                        <a:pt x="8" y="41"/>
                        <a:pt x="8" y="41"/>
                      </a:cubicBezTo>
                      <a:cubicBezTo>
                        <a:pt x="8" y="43"/>
                        <a:pt x="9" y="45"/>
                        <a:pt x="11" y="45"/>
                      </a:cubicBezTo>
                      <a:cubicBezTo>
                        <a:pt x="66" y="45"/>
                        <a:pt x="66" y="45"/>
                        <a:pt x="66" y="45"/>
                      </a:cubicBezTo>
                      <a:cubicBezTo>
                        <a:pt x="68" y="45"/>
                        <a:pt x="69" y="43"/>
                        <a:pt x="69" y="41"/>
                      </a:cubicBezTo>
                      <a:cubicBezTo>
                        <a:pt x="69" y="11"/>
                        <a:pt x="69" y="11"/>
                        <a:pt x="69" y="11"/>
                      </a:cubicBezTo>
                      <a:cubicBezTo>
                        <a:pt x="69" y="10"/>
                        <a:pt x="68" y="8"/>
                        <a:pt x="66" y="8"/>
                      </a:cubicBezTo>
                      <a:lnTo>
                        <a:pt x="11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4864" tIns="27432" rIns="54864" bIns="2743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Freeform 6">
                  <a:extLst>
                    <a:ext uri="{FF2B5EF4-FFF2-40B4-BE49-F238E27FC236}">
                      <a16:creationId xmlns:a16="http://schemas.microsoft.com/office/drawing/2014/main" id="{7B710C50-D0B4-47F5-9302-38E4ADDD60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4725" y="4046538"/>
                  <a:ext cx="101600" cy="39688"/>
                </a:xfrm>
                <a:custGeom>
                  <a:avLst/>
                  <a:gdLst>
                    <a:gd name="T0" fmla="*/ 0 w 39"/>
                    <a:gd name="T1" fmla="*/ 15 h 15"/>
                    <a:gd name="T2" fmla="*/ 0 w 39"/>
                    <a:gd name="T3" fmla="*/ 0 h 15"/>
                    <a:gd name="T4" fmla="*/ 39 w 39"/>
                    <a:gd name="T5" fmla="*/ 0 h 15"/>
                    <a:gd name="T6" fmla="*/ 39 w 39"/>
                    <a:gd name="T7" fmla="*/ 15 h 15"/>
                    <a:gd name="T8" fmla="*/ 37 w 39"/>
                    <a:gd name="T9" fmla="*/ 14 h 15"/>
                    <a:gd name="T10" fmla="*/ 2 w 39"/>
                    <a:gd name="T11" fmla="*/ 14 h 15"/>
                    <a:gd name="T12" fmla="*/ 0 w 39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9" h="15">
                      <a:moveTo>
                        <a:pt x="0" y="15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39" y="15"/>
                        <a:pt x="39" y="15"/>
                        <a:pt x="39" y="15"/>
                      </a:cubicBezTo>
                      <a:cubicBezTo>
                        <a:pt x="37" y="14"/>
                        <a:pt x="37" y="14"/>
                        <a:pt x="37" y="14"/>
                      </a:cubicBezTo>
                      <a:cubicBezTo>
                        <a:pt x="26" y="10"/>
                        <a:pt x="13" y="10"/>
                        <a:pt x="2" y="14"/>
                      </a:cubicBezTo>
                      <a:lnTo>
                        <a:pt x="0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4864" tIns="27432" rIns="54864" bIns="2743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Freeform 7">
                  <a:extLst>
                    <a:ext uri="{FF2B5EF4-FFF2-40B4-BE49-F238E27FC236}">
                      <a16:creationId xmlns:a16="http://schemas.microsoft.com/office/drawing/2014/main" id="{C6694772-1D0B-4F01-9430-6BBE557F8B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9488" y="3956050"/>
                  <a:ext cx="92075" cy="61913"/>
                </a:xfrm>
                <a:custGeom>
                  <a:avLst/>
                  <a:gdLst>
                    <a:gd name="T0" fmla="*/ 31 w 35"/>
                    <a:gd name="T1" fmla="*/ 24 h 24"/>
                    <a:gd name="T2" fmla="*/ 28 w 35"/>
                    <a:gd name="T3" fmla="*/ 20 h 24"/>
                    <a:gd name="T4" fmla="*/ 28 w 35"/>
                    <a:gd name="T5" fmla="*/ 10 h 24"/>
                    <a:gd name="T6" fmla="*/ 25 w 35"/>
                    <a:gd name="T7" fmla="*/ 7 h 24"/>
                    <a:gd name="T8" fmla="*/ 10 w 35"/>
                    <a:gd name="T9" fmla="*/ 7 h 24"/>
                    <a:gd name="T10" fmla="*/ 8 w 35"/>
                    <a:gd name="T11" fmla="*/ 10 h 24"/>
                    <a:gd name="T12" fmla="*/ 8 w 35"/>
                    <a:gd name="T13" fmla="*/ 20 h 24"/>
                    <a:gd name="T14" fmla="*/ 4 w 35"/>
                    <a:gd name="T15" fmla="*/ 24 h 24"/>
                    <a:gd name="T16" fmla="*/ 0 w 35"/>
                    <a:gd name="T17" fmla="*/ 20 h 24"/>
                    <a:gd name="T18" fmla="*/ 0 w 35"/>
                    <a:gd name="T19" fmla="*/ 10 h 24"/>
                    <a:gd name="T20" fmla="*/ 10 w 35"/>
                    <a:gd name="T21" fmla="*/ 0 h 24"/>
                    <a:gd name="T22" fmla="*/ 25 w 35"/>
                    <a:gd name="T23" fmla="*/ 0 h 24"/>
                    <a:gd name="T24" fmla="*/ 35 w 35"/>
                    <a:gd name="T25" fmla="*/ 10 h 24"/>
                    <a:gd name="T26" fmla="*/ 35 w 35"/>
                    <a:gd name="T27" fmla="*/ 20 h 24"/>
                    <a:gd name="T28" fmla="*/ 31 w 35"/>
                    <a:gd name="T29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5" h="24">
                      <a:moveTo>
                        <a:pt x="31" y="24"/>
                      </a:moveTo>
                      <a:cubicBezTo>
                        <a:pt x="29" y="24"/>
                        <a:pt x="28" y="22"/>
                        <a:pt x="28" y="20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28" y="9"/>
                        <a:pt x="26" y="7"/>
                        <a:pt x="25" y="7"/>
                      </a:cubicBezTo>
                      <a:cubicBezTo>
                        <a:pt x="10" y="7"/>
                        <a:pt x="10" y="7"/>
                        <a:pt x="10" y="7"/>
                      </a:cubicBezTo>
                      <a:cubicBezTo>
                        <a:pt x="9" y="7"/>
                        <a:pt x="8" y="9"/>
                        <a:pt x="8" y="1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22"/>
                        <a:pt x="6" y="24"/>
                        <a:pt x="4" y="24"/>
                      </a:cubicBezTo>
                      <a:cubicBezTo>
                        <a:pt x="2" y="24"/>
                        <a:pt x="0" y="22"/>
                        <a:pt x="0" y="2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5"/>
                        <a:pt x="5" y="0"/>
                        <a:pt x="10" y="0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30" y="0"/>
                        <a:pt x="35" y="5"/>
                        <a:pt x="35" y="10"/>
                      </a:cubicBezTo>
                      <a:cubicBezTo>
                        <a:pt x="35" y="20"/>
                        <a:pt x="35" y="20"/>
                        <a:pt x="35" y="20"/>
                      </a:cubicBezTo>
                      <a:cubicBezTo>
                        <a:pt x="35" y="22"/>
                        <a:pt x="33" y="24"/>
                        <a:pt x="31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4864" tIns="27432" rIns="54864" bIns="2743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Freeform 8">
                  <a:extLst>
                    <a:ext uri="{FF2B5EF4-FFF2-40B4-BE49-F238E27FC236}">
                      <a16:creationId xmlns:a16="http://schemas.microsoft.com/office/drawing/2014/main" id="{01B36F96-A2E4-4C0C-8739-2846F689B79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46413" y="3502025"/>
                  <a:ext cx="173038" cy="173038"/>
                </a:xfrm>
                <a:custGeom>
                  <a:avLst/>
                  <a:gdLst>
                    <a:gd name="T0" fmla="*/ 33 w 66"/>
                    <a:gd name="T1" fmla="*/ 66 h 66"/>
                    <a:gd name="T2" fmla="*/ 0 w 66"/>
                    <a:gd name="T3" fmla="*/ 33 h 66"/>
                    <a:gd name="T4" fmla="*/ 33 w 66"/>
                    <a:gd name="T5" fmla="*/ 0 h 66"/>
                    <a:gd name="T6" fmla="*/ 66 w 66"/>
                    <a:gd name="T7" fmla="*/ 33 h 66"/>
                    <a:gd name="T8" fmla="*/ 33 w 66"/>
                    <a:gd name="T9" fmla="*/ 66 h 66"/>
                    <a:gd name="T10" fmla="*/ 33 w 66"/>
                    <a:gd name="T11" fmla="*/ 8 h 66"/>
                    <a:gd name="T12" fmla="*/ 8 w 66"/>
                    <a:gd name="T13" fmla="*/ 33 h 66"/>
                    <a:gd name="T14" fmla="*/ 33 w 66"/>
                    <a:gd name="T15" fmla="*/ 59 h 66"/>
                    <a:gd name="T16" fmla="*/ 59 w 66"/>
                    <a:gd name="T17" fmla="*/ 33 h 66"/>
                    <a:gd name="T18" fmla="*/ 33 w 66"/>
                    <a:gd name="T19" fmla="*/ 8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" h="66">
                      <a:moveTo>
                        <a:pt x="33" y="66"/>
                      </a:moveTo>
                      <a:cubicBezTo>
                        <a:pt x="15" y="66"/>
                        <a:pt x="0" y="51"/>
                        <a:pt x="0" y="33"/>
                      </a:cubicBezTo>
                      <a:cubicBezTo>
                        <a:pt x="0" y="15"/>
                        <a:pt x="15" y="0"/>
                        <a:pt x="33" y="0"/>
                      </a:cubicBezTo>
                      <a:cubicBezTo>
                        <a:pt x="52" y="0"/>
                        <a:pt x="66" y="15"/>
                        <a:pt x="66" y="33"/>
                      </a:cubicBezTo>
                      <a:cubicBezTo>
                        <a:pt x="66" y="51"/>
                        <a:pt x="52" y="66"/>
                        <a:pt x="33" y="66"/>
                      </a:cubicBezTo>
                      <a:close/>
                      <a:moveTo>
                        <a:pt x="33" y="8"/>
                      </a:moveTo>
                      <a:cubicBezTo>
                        <a:pt x="19" y="8"/>
                        <a:pt x="8" y="19"/>
                        <a:pt x="8" y="33"/>
                      </a:cubicBezTo>
                      <a:cubicBezTo>
                        <a:pt x="8" y="47"/>
                        <a:pt x="19" y="59"/>
                        <a:pt x="33" y="59"/>
                      </a:cubicBezTo>
                      <a:cubicBezTo>
                        <a:pt x="47" y="59"/>
                        <a:pt x="59" y="47"/>
                        <a:pt x="59" y="33"/>
                      </a:cubicBezTo>
                      <a:cubicBezTo>
                        <a:pt x="59" y="19"/>
                        <a:pt x="47" y="8"/>
                        <a:pt x="33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4864" tIns="27432" rIns="54864" bIns="2743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9" name="Freeform 9">
                  <a:extLst>
                    <a:ext uri="{FF2B5EF4-FFF2-40B4-BE49-F238E27FC236}">
                      <a16:creationId xmlns:a16="http://schemas.microsoft.com/office/drawing/2014/main" id="{99B762DE-0E48-4361-9A70-231079F78C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9763" y="4000500"/>
                  <a:ext cx="17463" cy="285750"/>
                </a:xfrm>
                <a:custGeom>
                  <a:avLst/>
                  <a:gdLst>
                    <a:gd name="T0" fmla="*/ 3 w 7"/>
                    <a:gd name="T1" fmla="*/ 109 h 109"/>
                    <a:gd name="T2" fmla="*/ 0 w 7"/>
                    <a:gd name="T3" fmla="*/ 105 h 109"/>
                    <a:gd name="T4" fmla="*/ 0 w 7"/>
                    <a:gd name="T5" fmla="*/ 4 h 109"/>
                    <a:gd name="T6" fmla="*/ 3 w 7"/>
                    <a:gd name="T7" fmla="*/ 0 h 109"/>
                    <a:gd name="T8" fmla="*/ 7 w 7"/>
                    <a:gd name="T9" fmla="*/ 4 h 109"/>
                    <a:gd name="T10" fmla="*/ 7 w 7"/>
                    <a:gd name="T11" fmla="*/ 105 h 109"/>
                    <a:gd name="T12" fmla="*/ 3 w 7"/>
                    <a:gd name="T13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109">
                      <a:moveTo>
                        <a:pt x="3" y="109"/>
                      </a:moveTo>
                      <a:cubicBezTo>
                        <a:pt x="1" y="109"/>
                        <a:pt x="0" y="107"/>
                        <a:pt x="0" y="105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1" y="0"/>
                        <a:pt x="3" y="0"/>
                      </a:cubicBezTo>
                      <a:cubicBezTo>
                        <a:pt x="5" y="0"/>
                        <a:pt x="7" y="2"/>
                        <a:pt x="7" y="4"/>
                      </a:cubicBezTo>
                      <a:cubicBezTo>
                        <a:pt x="7" y="105"/>
                        <a:pt x="7" y="105"/>
                        <a:pt x="7" y="105"/>
                      </a:cubicBezTo>
                      <a:cubicBezTo>
                        <a:pt x="7" y="107"/>
                        <a:pt x="5" y="109"/>
                        <a:pt x="3" y="10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4864" tIns="27432" rIns="54864" bIns="2743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0" name="Freeform 10">
                  <a:extLst>
                    <a:ext uri="{FF2B5EF4-FFF2-40B4-BE49-F238E27FC236}">
                      <a16:creationId xmlns:a16="http://schemas.microsoft.com/office/drawing/2014/main" id="{F1375509-B303-4869-B1DB-E2BF192E79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8638" y="4000500"/>
                  <a:ext cx="19050" cy="279400"/>
                </a:xfrm>
                <a:custGeom>
                  <a:avLst/>
                  <a:gdLst>
                    <a:gd name="T0" fmla="*/ 3 w 7"/>
                    <a:gd name="T1" fmla="*/ 107 h 107"/>
                    <a:gd name="T2" fmla="*/ 0 w 7"/>
                    <a:gd name="T3" fmla="*/ 104 h 107"/>
                    <a:gd name="T4" fmla="*/ 0 w 7"/>
                    <a:gd name="T5" fmla="*/ 4 h 107"/>
                    <a:gd name="T6" fmla="*/ 3 w 7"/>
                    <a:gd name="T7" fmla="*/ 0 h 107"/>
                    <a:gd name="T8" fmla="*/ 7 w 7"/>
                    <a:gd name="T9" fmla="*/ 4 h 107"/>
                    <a:gd name="T10" fmla="*/ 7 w 7"/>
                    <a:gd name="T11" fmla="*/ 104 h 107"/>
                    <a:gd name="T12" fmla="*/ 3 w 7"/>
                    <a:gd name="T13" fmla="*/ 107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107">
                      <a:moveTo>
                        <a:pt x="3" y="107"/>
                      </a:moveTo>
                      <a:cubicBezTo>
                        <a:pt x="1" y="107"/>
                        <a:pt x="0" y="106"/>
                        <a:pt x="0" y="10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1" y="0"/>
                        <a:pt x="3" y="0"/>
                      </a:cubicBezTo>
                      <a:cubicBezTo>
                        <a:pt x="6" y="0"/>
                        <a:pt x="7" y="2"/>
                        <a:pt x="7" y="4"/>
                      </a:cubicBezTo>
                      <a:cubicBezTo>
                        <a:pt x="7" y="104"/>
                        <a:pt x="7" y="104"/>
                        <a:pt x="7" y="104"/>
                      </a:cubicBezTo>
                      <a:cubicBezTo>
                        <a:pt x="7" y="106"/>
                        <a:pt x="6" y="107"/>
                        <a:pt x="3" y="1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4864" tIns="27432" rIns="54864" bIns="2743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1" name="Freeform 11">
                  <a:extLst>
                    <a:ext uri="{FF2B5EF4-FFF2-40B4-BE49-F238E27FC236}">
                      <a16:creationId xmlns:a16="http://schemas.microsoft.com/office/drawing/2014/main" id="{BBAB84EB-EB99-4E8D-834B-2BA7E349EE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4200" y="3775075"/>
                  <a:ext cx="198438" cy="107950"/>
                </a:xfrm>
                <a:custGeom>
                  <a:avLst/>
                  <a:gdLst>
                    <a:gd name="T0" fmla="*/ 73 w 76"/>
                    <a:gd name="T1" fmla="*/ 41 h 41"/>
                    <a:gd name="T2" fmla="*/ 25 w 76"/>
                    <a:gd name="T3" fmla="*/ 41 h 41"/>
                    <a:gd name="T4" fmla="*/ 0 w 76"/>
                    <a:gd name="T5" fmla="*/ 16 h 41"/>
                    <a:gd name="T6" fmla="*/ 0 w 76"/>
                    <a:gd name="T7" fmla="*/ 3 h 41"/>
                    <a:gd name="T8" fmla="*/ 3 w 76"/>
                    <a:gd name="T9" fmla="*/ 0 h 41"/>
                    <a:gd name="T10" fmla="*/ 7 w 76"/>
                    <a:gd name="T11" fmla="*/ 3 h 41"/>
                    <a:gd name="T12" fmla="*/ 7 w 76"/>
                    <a:gd name="T13" fmla="*/ 16 h 41"/>
                    <a:gd name="T14" fmla="*/ 25 w 76"/>
                    <a:gd name="T15" fmla="*/ 33 h 41"/>
                    <a:gd name="T16" fmla="*/ 73 w 76"/>
                    <a:gd name="T17" fmla="*/ 33 h 41"/>
                    <a:gd name="T18" fmla="*/ 76 w 76"/>
                    <a:gd name="T19" fmla="*/ 37 h 41"/>
                    <a:gd name="T20" fmla="*/ 73 w 76"/>
                    <a:gd name="T21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6" h="41">
                      <a:moveTo>
                        <a:pt x="73" y="41"/>
                      </a:moveTo>
                      <a:cubicBezTo>
                        <a:pt x="25" y="41"/>
                        <a:pt x="25" y="41"/>
                        <a:pt x="25" y="41"/>
                      </a:cubicBezTo>
                      <a:cubicBezTo>
                        <a:pt x="11" y="41"/>
                        <a:pt x="0" y="30"/>
                        <a:pt x="0" y="16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1"/>
                        <a:pt x="1" y="0"/>
                        <a:pt x="3" y="0"/>
                      </a:cubicBezTo>
                      <a:cubicBezTo>
                        <a:pt x="5" y="0"/>
                        <a:pt x="7" y="1"/>
                        <a:pt x="7" y="3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7" y="25"/>
                        <a:pt x="15" y="33"/>
                        <a:pt x="25" y="33"/>
                      </a:cubicBezTo>
                      <a:cubicBezTo>
                        <a:pt x="73" y="33"/>
                        <a:pt x="73" y="33"/>
                        <a:pt x="73" y="33"/>
                      </a:cubicBezTo>
                      <a:cubicBezTo>
                        <a:pt x="75" y="33"/>
                        <a:pt x="76" y="35"/>
                        <a:pt x="76" y="37"/>
                      </a:cubicBezTo>
                      <a:cubicBezTo>
                        <a:pt x="76" y="39"/>
                        <a:pt x="75" y="41"/>
                        <a:pt x="73" y="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4864" tIns="27432" rIns="54864" bIns="2743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2" name="Freeform 12">
                  <a:extLst>
                    <a:ext uri="{FF2B5EF4-FFF2-40B4-BE49-F238E27FC236}">
                      <a16:creationId xmlns:a16="http://schemas.microsoft.com/office/drawing/2014/main" id="{64EFCFAE-E653-4504-ACCE-64FDFED0E03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068638" y="4262438"/>
                  <a:ext cx="176213" cy="90488"/>
                </a:xfrm>
                <a:custGeom>
                  <a:avLst/>
                  <a:gdLst>
                    <a:gd name="T0" fmla="*/ 64 w 67"/>
                    <a:gd name="T1" fmla="*/ 35 h 35"/>
                    <a:gd name="T2" fmla="*/ 3 w 67"/>
                    <a:gd name="T3" fmla="*/ 35 h 35"/>
                    <a:gd name="T4" fmla="*/ 0 w 67"/>
                    <a:gd name="T5" fmla="*/ 31 h 35"/>
                    <a:gd name="T6" fmla="*/ 0 w 67"/>
                    <a:gd name="T7" fmla="*/ 4 h 35"/>
                    <a:gd name="T8" fmla="*/ 3 w 67"/>
                    <a:gd name="T9" fmla="*/ 0 h 35"/>
                    <a:gd name="T10" fmla="*/ 36 w 67"/>
                    <a:gd name="T11" fmla="*/ 0 h 35"/>
                    <a:gd name="T12" fmla="*/ 67 w 67"/>
                    <a:gd name="T13" fmla="*/ 31 h 35"/>
                    <a:gd name="T14" fmla="*/ 64 w 67"/>
                    <a:gd name="T15" fmla="*/ 35 h 35"/>
                    <a:gd name="T16" fmla="*/ 7 w 67"/>
                    <a:gd name="T17" fmla="*/ 28 h 35"/>
                    <a:gd name="T18" fmla="*/ 59 w 67"/>
                    <a:gd name="T19" fmla="*/ 28 h 35"/>
                    <a:gd name="T20" fmla="*/ 36 w 67"/>
                    <a:gd name="T21" fmla="*/ 7 h 35"/>
                    <a:gd name="T22" fmla="*/ 7 w 67"/>
                    <a:gd name="T23" fmla="*/ 7 h 35"/>
                    <a:gd name="T24" fmla="*/ 7 w 67"/>
                    <a:gd name="T25" fmla="*/ 28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7" h="35">
                      <a:moveTo>
                        <a:pt x="64" y="35"/>
                      </a:moveTo>
                      <a:cubicBezTo>
                        <a:pt x="3" y="35"/>
                        <a:pt x="3" y="35"/>
                        <a:pt x="3" y="35"/>
                      </a:cubicBezTo>
                      <a:cubicBezTo>
                        <a:pt x="1" y="35"/>
                        <a:pt x="0" y="34"/>
                        <a:pt x="0" y="3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1" y="0"/>
                        <a:pt x="3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53" y="0"/>
                        <a:pt x="67" y="14"/>
                        <a:pt x="67" y="31"/>
                      </a:cubicBezTo>
                      <a:cubicBezTo>
                        <a:pt x="67" y="34"/>
                        <a:pt x="66" y="35"/>
                        <a:pt x="64" y="35"/>
                      </a:cubicBezTo>
                      <a:close/>
                      <a:moveTo>
                        <a:pt x="7" y="28"/>
                      </a:moveTo>
                      <a:cubicBezTo>
                        <a:pt x="59" y="28"/>
                        <a:pt x="59" y="28"/>
                        <a:pt x="59" y="28"/>
                      </a:cubicBezTo>
                      <a:cubicBezTo>
                        <a:pt x="58" y="16"/>
                        <a:pt x="48" y="7"/>
                        <a:pt x="36" y="7"/>
                      </a:cubicBezTo>
                      <a:cubicBezTo>
                        <a:pt x="7" y="7"/>
                        <a:pt x="7" y="7"/>
                        <a:pt x="7" y="7"/>
                      </a:cubicBezTo>
                      <a:lnTo>
                        <a:pt x="7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4864" tIns="27432" rIns="54864" bIns="2743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3" name="Freeform 13">
                  <a:extLst>
                    <a:ext uri="{FF2B5EF4-FFF2-40B4-BE49-F238E27FC236}">
                      <a16:creationId xmlns:a16="http://schemas.microsoft.com/office/drawing/2014/main" id="{FBAE51D8-954C-4C3E-8CF9-0F36073AD4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5300" y="3695700"/>
                  <a:ext cx="196849" cy="322263"/>
                </a:xfrm>
                <a:custGeom>
                  <a:avLst/>
                  <a:gdLst>
                    <a:gd name="T0" fmla="*/ 58 w 75"/>
                    <a:gd name="T1" fmla="*/ 123 h 123"/>
                    <a:gd name="T2" fmla="*/ 16 w 75"/>
                    <a:gd name="T3" fmla="*/ 123 h 123"/>
                    <a:gd name="T4" fmla="*/ 13 w 75"/>
                    <a:gd name="T5" fmla="*/ 121 h 123"/>
                    <a:gd name="T6" fmla="*/ 0 w 75"/>
                    <a:gd name="T7" fmla="*/ 68 h 123"/>
                    <a:gd name="T8" fmla="*/ 0 w 75"/>
                    <a:gd name="T9" fmla="*/ 37 h 123"/>
                    <a:gd name="T10" fmla="*/ 37 w 75"/>
                    <a:gd name="T11" fmla="*/ 0 h 123"/>
                    <a:gd name="T12" fmla="*/ 75 w 75"/>
                    <a:gd name="T13" fmla="*/ 37 h 123"/>
                    <a:gd name="T14" fmla="*/ 75 w 75"/>
                    <a:gd name="T15" fmla="*/ 51 h 123"/>
                    <a:gd name="T16" fmla="*/ 71 w 75"/>
                    <a:gd name="T17" fmla="*/ 55 h 123"/>
                    <a:gd name="T18" fmla="*/ 68 w 75"/>
                    <a:gd name="T19" fmla="*/ 51 h 123"/>
                    <a:gd name="T20" fmla="*/ 68 w 75"/>
                    <a:gd name="T21" fmla="*/ 37 h 123"/>
                    <a:gd name="T22" fmla="*/ 37 w 75"/>
                    <a:gd name="T23" fmla="*/ 7 h 123"/>
                    <a:gd name="T24" fmla="*/ 7 w 75"/>
                    <a:gd name="T25" fmla="*/ 37 h 123"/>
                    <a:gd name="T26" fmla="*/ 7 w 75"/>
                    <a:gd name="T27" fmla="*/ 68 h 123"/>
                    <a:gd name="T28" fmla="*/ 19 w 75"/>
                    <a:gd name="T29" fmla="*/ 116 h 123"/>
                    <a:gd name="T30" fmla="*/ 56 w 75"/>
                    <a:gd name="T31" fmla="*/ 116 h 123"/>
                    <a:gd name="T32" fmla="*/ 66 w 75"/>
                    <a:gd name="T33" fmla="*/ 84 h 123"/>
                    <a:gd name="T34" fmla="*/ 71 w 75"/>
                    <a:gd name="T35" fmla="*/ 81 h 123"/>
                    <a:gd name="T36" fmla="*/ 74 w 75"/>
                    <a:gd name="T37" fmla="*/ 85 h 123"/>
                    <a:gd name="T38" fmla="*/ 62 w 75"/>
                    <a:gd name="T39" fmla="*/ 121 h 123"/>
                    <a:gd name="T40" fmla="*/ 58 w 75"/>
                    <a:gd name="T41" fmla="*/ 123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5" h="123">
                      <a:moveTo>
                        <a:pt x="58" y="123"/>
                      </a:moveTo>
                      <a:cubicBezTo>
                        <a:pt x="16" y="123"/>
                        <a:pt x="16" y="123"/>
                        <a:pt x="16" y="123"/>
                      </a:cubicBezTo>
                      <a:cubicBezTo>
                        <a:pt x="15" y="123"/>
                        <a:pt x="14" y="123"/>
                        <a:pt x="13" y="121"/>
                      </a:cubicBezTo>
                      <a:cubicBezTo>
                        <a:pt x="4" y="105"/>
                        <a:pt x="0" y="86"/>
                        <a:pt x="0" y="68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0" y="16"/>
                        <a:pt x="17" y="0"/>
                        <a:pt x="37" y="0"/>
                      </a:cubicBezTo>
                      <a:cubicBezTo>
                        <a:pt x="58" y="0"/>
                        <a:pt x="75" y="16"/>
                        <a:pt x="75" y="37"/>
                      </a:cubicBezTo>
                      <a:cubicBezTo>
                        <a:pt x="75" y="51"/>
                        <a:pt x="75" y="51"/>
                        <a:pt x="75" y="51"/>
                      </a:cubicBezTo>
                      <a:cubicBezTo>
                        <a:pt x="75" y="53"/>
                        <a:pt x="73" y="55"/>
                        <a:pt x="71" y="55"/>
                      </a:cubicBezTo>
                      <a:cubicBezTo>
                        <a:pt x="69" y="55"/>
                        <a:pt x="68" y="53"/>
                        <a:pt x="68" y="51"/>
                      </a:cubicBezTo>
                      <a:cubicBezTo>
                        <a:pt x="68" y="37"/>
                        <a:pt x="68" y="37"/>
                        <a:pt x="68" y="37"/>
                      </a:cubicBezTo>
                      <a:cubicBezTo>
                        <a:pt x="68" y="21"/>
                        <a:pt x="54" y="7"/>
                        <a:pt x="37" y="7"/>
                      </a:cubicBezTo>
                      <a:cubicBezTo>
                        <a:pt x="21" y="7"/>
                        <a:pt x="7" y="21"/>
                        <a:pt x="7" y="37"/>
                      </a:cubicBezTo>
                      <a:cubicBezTo>
                        <a:pt x="7" y="68"/>
                        <a:pt x="7" y="68"/>
                        <a:pt x="7" y="68"/>
                      </a:cubicBezTo>
                      <a:cubicBezTo>
                        <a:pt x="7" y="84"/>
                        <a:pt x="11" y="101"/>
                        <a:pt x="19" y="116"/>
                      </a:cubicBezTo>
                      <a:cubicBezTo>
                        <a:pt x="56" y="116"/>
                        <a:pt x="56" y="116"/>
                        <a:pt x="56" y="116"/>
                      </a:cubicBezTo>
                      <a:cubicBezTo>
                        <a:pt x="61" y="106"/>
                        <a:pt x="65" y="95"/>
                        <a:pt x="66" y="84"/>
                      </a:cubicBezTo>
                      <a:cubicBezTo>
                        <a:pt x="67" y="82"/>
                        <a:pt x="69" y="80"/>
                        <a:pt x="71" y="81"/>
                      </a:cubicBezTo>
                      <a:cubicBezTo>
                        <a:pt x="73" y="81"/>
                        <a:pt x="74" y="83"/>
                        <a:pt x="74" y="85"/>
                      </a:cubicBezTo>
                      <a:cubicBezTo>
                        <a:pt x="72" y="98"/>
                        <a:pt x="68" y="110"/>
                        <a:pt x="62" y="121"/>
                      </a:cubicBezTo>
                      <a:cubicBezTo>
                        <a:pt x="61" y="123"/>
                        <a:pt x="60" y="123"/>
                        <a:pt x="58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4864" tIns="27432" rIns="54864" bIns="2743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4" name="Freeform 14">
                  <a:extLst>
                    <a:ext uri="{FF2B5EF4-FFF2-40B4-BE49-F238E27FC236}">
                      <a16:creationId xmlns:a16="http://schemas.microsoft.com/office/drawing/2014/main" id="{5B1410AD-ACC8-4CF3-ACF8-55B139DB503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82975" y="3502025"/>
                  <a:ext cx="173038" cy="173038"/>
                </a:xfrm>
                <a:custGeom>
                  <a:avLst/>
                  <a:gdLst>
                    <a:gd name="T0" fmla="*/ 33 w 66"/>
                    <a:gd name="T1" fmla="*/ 66 h 66"/>
                    <a:gd name="T2" fmla="*/ 0 w 66"/>
                    <a:gd name="T3" fmla="*/ 33 h 66"/>
                    <a:gd name="T4" fmla="*/ 33 w 66"/>
                    <a:gd name="T5" fmla="*/ 0 h 66"/>
                    <a:gd name="T6" fmla="*/ 66 w 66"/>
                    <a:gd name="T7" fmla="*/ 33 h 66"/>
                    <a:gd name="T8" fmla="*/ 33 w 66"/>
                    <a:gd name="T9" fmla="*/ 66 h 66"/>
                    <a:gd name="T10" fmla="*/ 33 w 66"/>
                    <a:gd name="T11" fmla="*/ 8 h 66"/>
                    <a:gd name="T12" fmla="*/ 7 w 66"/>
                    <a:gd name="T13" fmla="*/ 33 h 66"/>
                    <a:gd name="T14" fmla="*/ 33 w 66"/>
                    <a:gd name="T15" fmla="*/ 59 h 66"/>
                    <a:gd name="T16" fmla="*/ 59 w 66"/>
                    <a:gd name="T17" fmla="*/ 33 h 66"/>
                    <a:gd name="T18" fmla="*/ 33 w 66"/>
                    <a:gd name="T19" fmla="*/ 8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" h="66">
                      <a:moveTo>
                        <a:pt x="33" y="66"/>
                      </a:moveTo>
                      <a:cubicBezTo>
                        <a:pt x="15" y="66"/>
                        <a:pt x="0" y="51"/>
                        <a:pt x="0" y="33"/>
                      </a:cubicBezTo>
                      <a:cubicBezTo>
                        <a:pt x="0" y="15"/>
                        <a:pt x="15" y="0"/>
                        <a:pt x="33" y="0"/>
                      </a:cubicBezTo>
                      <a:cubicBezTo>
                        <a:pt x="51" y="0"/>
                        <a:pt x="66" y="15"/>
                        <a:pt x="66" y="33"/>
                      </a:cubicBezTo>
                      <a:cubicBezTo>
                        <a:pt x="66" y="51"/>
                        <a:pt x="51" y="66"/>
                        <a:pt x="33" y="66"/>
                      </a:cubicBezTo>
                      <a:close/>
                      <a:moveTo>
                        <a:pt x="33" y="8"/>
                      </a:moveTo>
                      <a:cubicBezTo>
                        <a:pt x="19" y="8"/>
                        <a:pt x="7" y="19"/>
                        <a:pt x="7" y="33"/>
                      </a:cubicBezTo>
                      <a:cubicBezTo>
                        <a:pt x="7" y="47"/>
                        <a:pt x="19" y="59"/>
                        <a:pt x="33" y="59"/>
                      </a:cubicBezTo>
                      <a:cubicBezTo>
                        <a:pt x="47" y="59"/>
                        <a:pt x="59" y="47"/>
                        <a:pt x="59" y="33"/>
                      </a:cubicBezTo>
                      <a:cubicBezTo>
                        <a:pt x="59" y="19"/>
                        <a:pt x="47" y="8"/>
                        <a:pt x="33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4864" tIns="27432" rIns="54864" bIns="2743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5" name="Freeform 15">
                  <a:extLst>
                    <a:ext uri="{FF2B5EF4-FFF2-40B4-BE49-F238E27FC236}">
                      <a16:creationId xmlns:a16="http://schemas.microsoft.com/office/drawing/2014/main" id="{EDA37D5F-6633-4836-BC3F-AA46CCB4ED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3613" y="4154488"/>
                  <a:ext cx="20638" cy="131763"/>
                </a:xfrm>
                <a:custGeom>
                  <a:avLst/>
                  <a:gdLst>
                    <a:gd name="T0" fmla="*/ 4 w 8"/>
                    <a:gd name="T1" fmla="*/ 50 h 50"/>
                    <a:gd name="T2" fmla="*/ 0 w 8"/>
                    <a:gd name="T3" fmla="*/ 46 h 50"/>
                    <a:gd name="T4" fmla="*/ 0 w 8"/>
                    <a:gd name="T5" fmla="*/ 4 h 50"/>
                    <a:gd name="T6" fmla="*/ 4 w 8"/>
                    <a:gd name="T7" fmla="*/ 0 h 50"/>
                    <a:gd name="T8" fmla="*/ 8 w 8"/>
                    <a:gd name="T9" fmla="*/ 4 h 50"/>
                    <a:gd name="T10" fmla="*/ 8 w 8"/>
                    <a:gd name="T11" fmla="*/ 46 h 50"/>
                    <a:gd name="T12" fmla="*/ 4 w 8"/>
                    <a:gd name="T13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50">
                      <a:moveTo>
                        <a:pt x="4" y="50"/>
                      </a:moveTo>
                      <a:cubicBezTo>
                        <a:pt x="2" y="50"/>
                        <a:pt x="0" y="48"/>
                        <a:pt x="0" y="46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6" y="0"/>
                        <a:pt x="8" y="2"/>
                        <a:pt x="8" y="4"/>
                      </a:cubicBezTo>
                      <a:cubicBezTo>
                        <a:pt x="8" y="46"/>
                        <a:pt x="8" y="46"/>
                        <a:pt x="8" y="46"/>
                      </a:cubicBezTo>
                      <a:cubicBezTo>
                        <a:pt x="8" y="48"/>
                        <a:pt x="6" y="50"/>
                        <a:pt x="4" y="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4864" tIns="27432" rIns="54864" bIns="2743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6" name="Freeform 16">
                  <a:extLst>
                    <a:ext uri="{FF2B5EF4-FFF2-40B4-BE49-F238E27FC236}">
                      <a16:creationId xmlns:a16="http://schemas.microsoft.com/office/drawing/2014/main" id="{565B7633-150D-4612-AA79-64F135BBED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4738" y="4154488"/>
                  <a:ext cx="20638" cy="125413"/>
                </a:xfrm>
                <a:custGeom>
                  <a:avLst/>
                  <a:gdLst>
                    <a:gd name="T0" fmla="*/ 4 w 8"/>
                    <a:gd name="T1" fmla="*/ 48 h 48"/>
                    <a:gd name="T2" fmla="*/ 0 w 8"/>
                    <a:gd name="T3" fmla="*/ 45 h 48"/>
                    <a:gd name="T4" fmla="*/ 0 w 8"/>
                    <a:gd name="T5" fmla="*/ 4 h 48"/>
                    <a:gd name="T6" fmla="*/ 4 w 8"/>
                    <a:gd name="T7" fmla="*/ 0 h 48"/>
                    <a:gd name="T8" fmla="*/ 8 w 8"/>
                    <a:gd name="T9" fmla="*/ 4 h 48"/>
                    <a:gd name="T10" fmla="*/ 8 w 8"/>
                    <a:gd name="T11" fmla="*/ 45 h 48"/>
                    <a:gd name="T12" fmla="*/ 4 w 8"/>
                    <a:gd name="T1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8">
                      <a:moveTo>
                        <a:pt x="4" y="48"/>
                      </a:moveTo>
                      <a:cubicBezTo>
                        <a:pt x="2" y="48"/>
                        <a:pt x="0" y="47"/>
                        <a:pt x="0" y="45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6" y="0"/>
                        <a:pt x="8" y="2"/>
                        <a:pt x="8" y="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8" y="47"/>
                        <a:pt x="6" y="48"/>
                        <a:pt x="4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4864" tIns="27432" rIns="54864" bIns="2743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7" name="Freeform 17">
                  <a:extLst>
                    <a:ext uri="{FF2B5EF4-FFF2-40B4-BE49-F238E27FC236}">
                      <a16:creationId xmlns:a16="http://schemas.microsoft.com/office/drawing/2014/main" id="{C4C38EFF-A873-474D-B4AF-D4B698412C5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57575" y="4262438"/>
                  <a:ext cx="177800" cy="90488"/>
                </a:xfrm>
                <a:custGeom>
                  <a:avLst/>
                  <a:gdLst>
                    <a:gd name="T0" fmla="*/ 64 w 68"/>
                    <a:gd name="T1" fmla="*/ 35 h 35"/>
                    <a:gd name="T2" fmla="*/ 4 w 68"/>
                    <a:gd name="T3" fmla="*/ 35 h 35"/>
                    <a:gd name="T4" fmla="*/ 0 w 68"/>
                    <a:gd name="T5" fmla="*/ 31 h 35"/>
                    <a:gd name="T6" fmla="*/ 32 w 68"/>
                    <a:gd name="T7" fmla="*/ 0 h 35"/>
                    <a:gd name="T8" fmla="*/ 64 w 68"/>
                    <a:gd name="T9" fmla="*/ 0 h 35"/>
                    <a:gd name="T10" fmla="*/ 68 w 68"/>
                    <a:gd name="T11" fmla="*/ 4 h 35"/>
                    <a:gd name="T12" fmla="*/ 68 w 68"/>
                    <a:gd name="T13" fmla="*/ 31 h 35"/>
                    <a:gd name="T14" fmla="*/ 64 w 68"/>
                    <a:gd name="T15" fmla="*/ 35 h 35"/>
                    <a:gd name="T16" fmla="*/ 8 w 68"/>
                    <a:gd name="T17" fmla="*/ 28 h 35"/>
                    <a:gd name="T18" fmla="*/ 60 w 68"/>
                    <a:gd name="T19" fmla="*/ 28 h 35"/>
                    <a:gd name="T20" fmla="*/ 60 w 68"/>
                    <a:gd name="T21" fmla="*/ 7 h 35"/>
                    <a:gd name="T22" fmla="*/ 32 w 68"/>
                    <a:gd name="T23" fmla="*/ 7 h 35"/>
                    <a:gd name="T24" fmla="*/ 8 w 68"/>
                    <a:gd name="T25" fmla="*/ 28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8" h="35">
                      <a:moveTo>
                        <a:pt x="64" y="35"/>
                      </a:moveTo>
                      <a:cubicBezTo>
                        <a:pt x="4" y="35"/>
                        <a:pt x="4" y="35"/>
                        <a:pt x="4" y="35"/>
                      </a:cubicBezTo>
                      <a:cubicBezTo>
                        <a:pt x="2" y="35"/>
                        <a:pt x="0" y="34"/>
                        <a:pt x="0" y="31"/>
                      </a:cubicBezTo>
                      <a:cubicBezTo>
                        <a:pt x="0" y="14"/>
                        <a:pt x="14" y="0"/>
                        <a:pt x="32" y="0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66" y="0"/>
                        <a:pt x="68" y="2"/>
                        <a:pt x="68" y="4"/>
                      </a:cubicBezTo>
                      <a:cubicBezTo>
                        <a:pt x="68" y="31"/>
                        <a:pt x="68" y="31"/>
                        <a:pt x="68" y="31"/>
                      </a:cubicBezTo>
                      <a:cubicBezTo>
                        <a:pt x="68" y="34"/>
                        <a:pt x="66" y="35"/>
                        <a:pt x="64" y="35"/>
                      </a:cubicBezTo>
                      <a:close/>
                      <a:moveTo>
                        <a:pt x="8" y="28"/>
                      </a:moveTo>
                      <a:cubicBezTo>
                        <a:pt x="60" y="28"/>
                        <a:pt x="60" y="28"/>
                        <a:pt x="60" y="28"/>
                      </a:cubicBezTo>
                      <a:cubicBezTo>
                        <a:pt x="60" y="7"/>
                        <a:pt x="60" y="7"/>
                        <a:pt x="60" y="7"/>
                      </a:cubicBezTo>
                      <a:cubicBezTo>
                        <a:pt x="32" y="7"/>
                        <a:pt x="32" y="7"/>
                        <a:pt x="32" y="7"/>
                      </a:cubicBezTo>
                      <a:cubicBezTo>
                        <a:pt x="20" y="7"/>
                        <a:pt x="10" y="16"/>
                        <a:pt x="8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4864" tIns="27432" rIns="54864" bIns="2743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8" name="Freeform 18">
                  <a:extLst>
                    <a:ext uri="{FF2B5EF4-FFF2-40B4-BE49-F238E27FC236}">
                      <a16:creationId xmlns:a16="http://schemas.microsoft.com/office/drawing/2014/main" id="{C0477CFE-A93E-4614-912B-DE34EADD4C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0274" y="3695700"/>
                  <a:ext cx="198438" cy="273051"/>
                </a:xfrm>
                <a:custGeom>
                  <a:avLst/>
                  <a:gdLst>
                    <a:gd name="T0" fmla="*/ 67 w 76"/>
                    <a:gd name="T1" fmla="*/ 103 h 104"/>
                    <a:gd name="T2" fmla="*/ 66 w 76"/>
                    <a:gd name="T3" fmla="*/ 103 h 104"/>
                    <a:gd name="T4" fmla="*/ 64 w 76"/>
                    <a:gd name="T5" fmla="*/ 98 h 104"/>
                    <a:gd name="T6" fmla="*/ 68 w 76"/>
                    <a:gd name="T7" fmla="*/ 68 h 104"/>
                    <a:gd name="T8" fmla="*/ 68 w 76"/>
                    <a:gd name="T9" fmla="*/ 37 h 104"/>
                    <a:gd name="T10" fmla="*/ 38 w 76"/>
                    <a:gd name="T11" fmla="*/ 7 h 104"/>
                    <a:gd name="T12" fmla="*/ 8 w 76"/>
                    <a:gd name="T13" fmla="*/ 37 h 104"/>
                    <a:gd name="T14" fmla="*/ 8 w 76"/>
                    <a:gd name="T15" fmla="*/ 68 h 104"/>
                    <a:gd name="T16" fmla="*/ 12 w 76"/>
                    <a:gd name="T17" fmla="*/ 98 h 104"/>
                    <a:gd name="T18" fmla="*/ 10 w 76"/>
                    <a:gd name="T19" fmla="*/ 103 h 104"/>
                    <a:gd name="T20" fmla="*/ 5 w 76"/>
                    <a:gd name="T21" fmla="*/ 100 h 104"/>
                    <a:gd name="T22" fmla="*/ 0 w 76"/>
                    <a:gd name="T23" fmla="*/ 68 h 104"/>
                    <a:gd name="T24" fmla="*/ 0 w 76"/>
                    <a:gd name="T25" fmla="*/ 37 h 104"/>
                    <a:gd name="T26" fmla="*/ 38 w 76"/>
                    <a:gd name="T27" fmla="*/ 0 h 104"/>
                    <a:gd name="T28" fmla="*/ 76 w 76"/>
                    <a:gd name="T29" fmla="*/ 37 h 104"/>
                    <a:gd name="T30" fmla="*/ 76 w 76"/>
                    <a:gd name="T31" fmla="*/ 68 h 104"/>
                    <a:gd name="T32" fmla="*/ 71 w 76"/>
                    <a:gd name="T33" fmla="*/ 100 h 104"/>
                    <a:gd name="T34" fmla="*/ 67 w 76"/>
                    <a:gd name="T35" fmla="*/ 103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6" h="104">
                      <a:moveTo>
                        <a:pt x="67" y="103"/>
                      </a:moveTo>
                      <a:cubicBezTo>
                        <a:pt x="67" y="103"/>
                        <a:pt x="67" y="103"/>
                        <a:pt x="66" y="103"/>
                      </a:cubicBezTo>
                      <a:cubicBezTo>
                        <a:pt x="64" y="102"/>
                        <a:pt x="63" y="100"/>
                        <a:pt x="64" y="98"/>
                      </a:cubicBezTo>
                      <a:cubicBezTo>
                        <a:pt x="67" y="88"/>
                        <a:pt x="68" y="78"/>
                        <a:pt x="68" y="68"/>
                      </a:cubicBezTo>
                      <a:cubicBezTo>
                        <a:pt x="68" y="37"/>
                        <a:pt x="68" y="37"/>
                        <a:pt x="68" y="37"/>
                      </a:cubicBezTo>
                      <a:cubicBezTo>
                        <a:pt x="68" y="21"/>
                        <a:pt x="55" y="7"/>
                        <a:pt x="38" y="7"/>
                      </a:cubicBezTo>
                      <a:cubicBezTo>
                        <a:pt x="21" y="7"/>
                        <a:pt x="8" y="21"/>
                        <a:pt x="8" y="37"/>
                      </a:cubicBezTo>
                      <a:cubicBezTo>
                        <a:pt x="8" y="68"/>
                        <a:pt x="8" y="68"/>
                        <a:pt x="8" y="68"/>
                      </a:cubicBezTo>
                      <a:cubicBezTo>
                        <a:pt x="8" y="78"/>
                        <a:pt x="9" y="88"/>
                        <a:pt x="12" y="98"/>
                      </a:cubicBezTo>
                      <a:cubicBezTo>
                        <a:pt x="13" y="100"/>
                        <a:pt x="12" y="102"/>
                        <a:pt x="10" y="103"/>
                      </a:cubicBezTo>
                      <a:cubicBezTo>
                        <a:pt x="8" y="104"/>
                        <a:pt x="6" y="102"/>
                        <a:pt x="5" y="100"/>
                      </a:cubicBezTo>
                      <a:cubicBezTo>
                        <a:pt x="2" y="90"/>
                        <a:pt x="0" y="79"/>
                        <a:pt x="0" y="68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0" y="16"/>
                        <a:pt x="17" y="0"/>
                        <a:pt x="38" y="0"/>
                      </a:cubicBezTo>
                      <a:cubicBezTo>
                        <a:pt x="59" y="0"/>
                        <a:pt x="76" y="16"/>
                        <a:pt x="76" y="37"/>
                      </a:cubicBezTo>
                      <a:cubicBezTo>
                        <a:pt x="76" y="68"/>
                        <a:pt x="76" y="68"/>
                        <a:pt x="76" y="68"/>
                      </a:cubicBezTo>
                      <a:cubicBezTo>
                        <a:pt x="76" y="79"/>
                        <a:pt x="74" y="90"/>
                        <a:pt x="71" y="100"/>
                      </a:cubicBezTo>
                      <a:cubicBezTo>
                        <a:pt x="70" y="102"/>
                        <a:pt x="69" y="103"/>
                        <a:pt x="67" y="1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4864" tIns="27432" rIns="54864" bIns="2743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9" name="Freeform 19">
                  <a:extLst>
                    <a:ext uri="{FF2B5EF4-FFF2-40B4-BE49-F238E27FC236}">
                      <a16:creationId xmlns:a16="http://schemas.microsoft.com/office/drawing/2014/main" id="{3D0146B2-5C46-4F71-ACB3-B52230ADEE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9175" y="3775075"/>
                  <a:ext cx="20638" cy="198438"/>
                </a:xfrm>
                <a:custGeom>
                  <a:avLst/>
                  <a:gdLst>
                    <a:gd name="T0" fmla="*/ 4 w 8"/>
                    <a:gd name="T1" fmla="*/ 76 h 76"/>
                    <a:gd name="T2" fmla="*/ 0 w 8"/>
                    <a:gd name="T3" fmla="*/ 73 h 76"/>
                    <a:gd name="T4" fmla="*/ 0 w 8"/>
                    <a:gd name="T5" fmla="*/ 3 h 76"/>
                    <a:gd name="T6" fmla="*/ 4 w 8"/>
                    <a:gd name="T7" fmla="*/ 0 h 76"/>
                    <a:gd name="T8" fmla="*/ 8 w 8"/>
                    <a:gd name="T9" fmla="*/ 3 h 76"/>
                    <a:gd name="T10" fmla="*/ 8 w 8"/>
                    <a:gd name="T11" fmla="*/ 73 h 76"/>
                    <a:gd name="T12" fmla="*/ 4 w 8"/>
                    <a:gd name="T13" fmla="*/ 7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76">
                      <a:moveTo>
                        <a:pt x="4" y="76"/>
                      </a:moveTo>
                      <a:cubicBezTo>
                        <a:pt x="2" y="76"/>
                        <a:pt x="0" y="75"/>
                        <a:pt x="0" y="7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1"/>
                        <a:pt x="2" y="0"/>
                        <a:pt x="4" y="0"/>
                      </a:cubicBezTo>
                      <a:cubicBezTo>
                        <a:pt x="6" y="0"/>
                        <a:pt x="8" y="1"/>
                        <a:pt x="8" y="3"/>
                      </a:cubicBezTo>
                      <a:cubicBezTo>
                        <a:pt x="8" y="73"/>
                        <a:pt x="8" y="73"/>
                        <a:pt x="8" y="73"/>
                      </a:cubicBezTo>
                      <a:cubicBezTo>
                        <a:pt x="8" y="75"/>
                        <a:pt x="6" y="76"/>
                        <a:pt x="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4864" tIns="27432" rIns="54864" bIns="2743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0" name="Freeform 20">
                  <a:extLst>
                    <a:ext uri="{FF2B5EF4-FFF2-40B4-BE49-F238E27FC236}">
                      <a16:creationId xmlns:a16="http://schemas.microsoft.com/office/drawing/2014/main" id="{3E7471FD-5F86-414A-9A41-F021703C78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0263" y="3863975"/>
                  <a:ext cx="120650" cy="19050"/>
                </a:xfrm>
                <a:custGeom>
                  <a:avLst/>
                  <a:gdLst>
                    <a:gd name="T0" fmla="*/ 42 w 46"/>
                    <a:gd name="T1" fmla="*/ 7 h 7"/>
                    <a:gd name="T2" fmla="*/ 3 w 46"/>
                    <a:gd name="T3" fmla="*/ 7 h 7"/>
                    <a:gd name="T4" fmla="*/ 0 w 46"/>
                    <a:gd name="T5" fmla="*/ 4 h 7"/>
                    <a:gd name="T6" fmla="*/ 3 w 46"/>
                    <a:gd name="T7" fmla="*/ 0 h 7"/>
                    <a:gd name="T8" fmla="*/ 42 w 46"/>
                    <a:gd name="T9" fmla="*/ 0 h 7"/>
                    <a:gd name="T10" fmla="*/ 46 w 46"/>
                    <a:gd name="T11" fmla="*/ 4 h 7"/>
                    <a:gd name="T12" fmla="*/ 42 w 46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6" h="7">
                      <a:moveTo>
                        <a:pt x="42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1" y="7"/>
                        <a:pt x="0" y="6"/>
                        <a:pt x="0" y="4"/>
                      </a:cubicBezTo>
                      <a:cubicBezTo>
                        <a:pt x="0" y="2"/>
                        <a:pt x="1" y="0"/>
                        <a:pt x="3" y="0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44" y="0"/>
                        <a:pt x="46" y="2"/>
                        <a:pt x="46" y="4"/>
                      </a:cubicBezTo>
                      <a:cubicBezTo>
                        <a:pt x="46" y="6"/>
                        <a:pt x="44" y="7"/>
                        <a:pt x="4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4864" tIns="27432" rIns="54864" bIns="2743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9949E7B-B0CE-4291-8FC6-023E34C29FEC}"/>
                </a:ext>
              </a:extLst>
            </p:cNvPr>
            <p:cNvSpPr txBox="1"/>
            <p:nvPr/>
          </p:nvSpPr>
          <p:spPr>
            <a:xfrm>
              <a:off x="8055855" y="1734349"/>
              <a:ext cx="162736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3000">
                  <a:solidFill>
                    <a:srgbClr val="15538B"/>
                  </a:solidFill>
                  <a:latin typeface="Century Gothic" panose="020B0502020202020204" pitchFamily="34" charset="0"/>
                </a:rPr>
                <a:t>COMER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17FEF34-04BD-41DE-A0F6-89C527DD36AF}"/>
                </a:ext>
              </a:extLst>
            </p:cNvPr>
            <p:cNvSpPr/>
            <p:nvPr/>
          </p:nvSpPr>
          <p:spPr>
            <a:xfrm flipH="1">
              <a:off x="8055855" y="2063232"/>
              <a:ext cx="3607872" cy="5977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_tradnl" sz="2500" spc="-15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Necesidades Fisiológicas</a:t>
              </a:r>
            </a:p>
          </p:txBody>
        </p: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AC376BEF-37BD-BAF3-AE08-2C21F2DD4FF9}"/>
                </a:ext>
              </a:extLst>
            </p:cNvPr>
            <p:cNvSpPr/>
            <p:nvPr/>
          </p:nvSpPr>
          <p:spPr>
            <a:xfrm rot="5400000">
              <a:off x="7047650" y="1997575"/>
              <a:ext cx="1135053" cy="576464"/>
            </a:xfrm>
            <a:prstGeom prst="roundRect">
              <a:avLst>
                <a:gd name="adj" fmla="val 50000"/>
              </a:avLst>
            </a:prstGeom>
            <a:solidFill>
              <a:srgbClr val="1553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C2A752CC-0335-E648-8DBD-419D815B0EB4}"/>
                </a:ext>
              </a:extLst>
            </p:cNvPr>
            <p:cNvGrpSpPr/>
            <p:nvPr/>
          </p:nvGrpSpPr>
          <p:grpSpPr>
            <a:xfrm rot="20700000">
              <a:off x="7365617" y="1758455"/>
              <a:ext cx="499582" cy="504615"/>
              <a:chOff x="6252489" y="1469294"/>
              <a:chExt cx="499582" cy="504615"/>
            </a:xfrm>
          </p:grpSpPr>
          <p:sp>
            <p:nvSpPr>
              <p:cNvPr id="43" name="Oval 1">
                <a:extLst>
                  <a:ext uri="{FF2B5EF4-FFF2-40B4-BE49-F238E27FC236}">
                    <a16:creationId xmlns:a16="http://schemas.microsoft.com/office/drawing/2014/main" id="{6980D5D7-79D6-4B36-A1EE-7C2601238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2489" y="1469294"/>
                <a:ext cx="499582" cy="50461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874F966-A790-48D7-B25E-4FE4E620A99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295546" y="1569268"/>
                <a:ext cx="371326" cy="351518"/>
                <a:chOff x="564288" y="1721648"/>
                <a:chExt cx="516635" cy="489076"/>
              </a:xfrm>
              <a:solidFill>
                <a:srgbClr val="15538B"/>
              </a:solidFill>
            </p:grpSpPr>
            <p:sp>
              <p:nvSpPr>
                <p:cNvPr id="55" name="Freeform 444">
                  <a:extLst>
                    <a:ext uri="{FF2B5EF4-FFF2-40B4-BE49-F238E27FC236}">
                      <a16:creationId xmlns:a16="http://schemas.microsoft.com/office/drawing/2014/main" id="{F1EBF8FE-1BE6-4871-93D3-E3271911DA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7829223">
                  <a:off x="624086" y="1878241"/>
                  <a:ext cx="414186" cy="106927"/>
                </a:xfrm>
                <a:custGeom>
                  <a:avLst/>
                  <a:gdLst>
                    <a:gd name="T0" fmla="*/ 2147483647 w 402"/>
                    <a:gd name="T1" fmla="*/ 2147483647 h 104"/>
                    <a:gd name="T2" fmla="*/ 2147483647 w 402"/>
                    <a:gd name="T3" fmla="*/ 2147483647 h 104"/>
                    <a:gd name="T4" fmla="*/ 2147483647 w 402"/>
                    <a:gd name="T5" fmla="*/ 2147483647 h 104"/>
                    <a:gd name="T6" fmla="*/ 2147483647 w 402"/>
                    <a:gd name="T7" fmla="*/ 2147483647 h 104"/>
                    <a:gd name="T8" fmla="*/ 2147483647 w 402"/>
                    <a:gd name="T9" fmla="*/ 2147483647 h 104"/>
                    <a:gd name="T10" fmla="*/ 2147483647 w 402"/>
                    <a:gd name="T11" fmla="*/ 2147483647 h 104"/>
                    <a:gd name="T12" fmla="*/ 2147483647 w 402"/>
                    <a:gd name="T13" fmla="*/ 2147483647 h 104"/>
                    <a:gd name="T14" fmla="*/ 2147483647 w 402"/>
                    <a:gd name="T15" fmla="*/ 0 h 104"/>
                    <a:gd name="T16" fmla="*/ 2147483647 w 402"/>
                    <a:gd name="T17" fmla="*/ 2147483647 h 104"/>
                    <a:gd name="T18" fmla="*/ 2147483647 w 402"/>
                    <a:gd name="T19" fmla="*/ 2147483647 h 104"/>
                    <a:gd name="T20" fmla="*/ 2147483647 w 402"/>
                    <a:gd name="T21" fmla="*/ 2147483647 h 104"/>
                    <a:gd name="T22" fmla="*/ 2147483647 w 402"/>
                    <a:gd name="T23" fmla="*/ 2147483647 h 104"/>
                    <a:gd name="T24" fmla="*/ 2147483647 w 402"/>
                    <a:gd name="T25" fmla="*/ 2147483647 h 104"/>
                    <a:gd name="T26" fmla="*/ 2147483647 w 402"/>
                    <a:gd name="T27" fmla="*/ 0 h 104"/>
                    <a:gd name="T28" fmla="*/ 2147483647 w 402"/>
                    <a:gd name="T29" fmla="*/ 2147483647 h 104"/>
                    <a:gd name="T30" fmla="*/ 2147483647 w 402"/>
                    <a:gd name="T31" fmla="*/ 2147483647 h 104"/>
                    <a:gd name="T32" fmla="*/ 2147483647 w 402"/>
                    <a:gd name="T33" fmla="*/ 2147483647 h 104"/>
                    <a:gd name="T34" fmla="*/ 2147483647 w 402"/>
                    <a:gd name="T35" fmla="*/ 2147483647 h 104"/>
                    <a:gd name="T36" fmla="*/ 2147483647 w 402"/>
                    <a:gd name="T37" fmla="*/ 2147483647 h 104"/>
                    <a:gd name="T38" fmla="*/ 2147483647 w 402"/>
                    <a:gd name="T39" fmla="*/ 2147483647 h 104"/>
                    <a:gd name="T40" fmla="*/ 2147483647 w 402"/>
                    <a:gd name="T41" fmla="*/ 2147483647 h 104"/>
                    <a:gd name="T42" fmla="*/ 2147483647 w 402"/>
                    <a:gd name="T43" fmla="*/ 2147483647 h 104"/>
                    <a:gd name="T44" fmla="*/ 2147483647 w 402"/>
                    <a:gd name="T45" fmla="*/ 2147483647 h 10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402" h="104">
                      <a:moveTo>
                        <a:pt x="401" y="64"/>
                      </a:moveTo>
                      <a:cubicBezTo>
                        <a:pt x="399" y="34"/>
                        <a:pt x="369" y="13"/>
                        <a:pt x="313" y="6"/>
                      </a:cubicBezTo>
                      <a:cubicBezTo>
                        <a:pt x="294" y="15"/>
                        <a:pt x="273" y="28"/>
                        <a:pt x="260" y="43"/>
                      </a:cubicBezTo>
                      <a:cubicBezTo>
                        <a:pt x="258" y="45"/>
                        <a:pt x="255" y="45"/>
                        <a:pt x="253" y="44"/>
                      </a:cubicBezTo>
                      <a:cubicBezTo>
                        <a:pt x="249" y="43"/>
                        <a:pt x="246" y="37"/>
                        <a:pt x="250" y="33"/>
                      </a:cubicBezTo>
                      <a:cubicBezTo>
                        <a:pt x="250" y="33"/>
                        <a:pt x="250" y="33"/>
                        <a:pt x="250" y="33"/>
                      </a:cubicBezTo>
                      <a:cubicBezTo>
                        <a:pt x="260" y="22"/>
                        <a:pt x="272" y="11"/>
                        <a:pt x="284" y="3"/>
                      </a:cubicBezTo>
                      <a:cubicBezTo>
                        <a:pt x="284" y="3"/>
                        <a:pt x="275" y="0"/>
                        <a:pt x="265" y="0"/>
                      </a:cubicBezTo>
                      <a:cubicBezTo>
                        <a:pt x="254" y="0"/>
                        <a:pt x="246" y="3"/>
                        <a:pt x="246" y="3"/>
                      </a:cubicBezTo>
                      <a:cubicBezTo>
                        <a:pt x="225" y="12"/>
                        <a:pt x="201" y="26"/>
                        <a:pt x="186" y="43"/>
                      </a:cubicBezTo>
                      <a:cubicBezTo>
                        <a:pt x="184" y="45"/>
                        <a:pt x="181" y="45"/>
                        <a:pt x="179" y="44"/>
                      </a:cubicBezTo>
                      <a:cubicBezTo>
                        <a:pt x="175" y="43"/>
                        <a:pt x="172" y="37"/>
                        <a:pt x="176" y="33"/>
                      </a:cubicBezTo>
                      <a:cubicBezTo>
                        <a:pt x="186" y="22"/>
                        <a:pt x="198" y="11"/>
                        <a:pt x="210" y="3"/>
                      </a:cubicBezTo>
                      <a:cubicBezTo>
                        <a:pt x="210" y="3"/>
                        <a:pt x="201" y="0"/>
                        <a:pt x="191" y="0"/>
                      </a:cubicBezTo>
                      <a:cubicBezTo>
                        <a:pt x="180" y="0"/>
                        <a:pt x="172" y="3"/>
                        <a:pt x="172" y="3"/>
                      </a:cubicBezTo>
                      <a:cubicBezTo>
                        <a:pt x="151" y="12"/>
                        <a:pt x="127" y="26"/>
                        <a:pt x="112" y="43"/>
                      </a:cubicBezTo>
                      <a:cubicBezTo>
                        <a:pt x="106" y="49"/>
                        <a:pt x="96" y="39"/>
                        <a:pt x="102" y="33"/>
                      </a:cubicBezTo>
                      <a:cubicBezTo>
                        <a:pt x="112" y="22"/>
                        <a:pt x="124" y="11"/>
                        <a:pt x="136" y="3"/>
                      </a:cubicBezTo>
                      <a:cubicBezTo>
                        <a:pt x="50" y="4"/>
                        <a:pt x="3" y="26"/>
                        <a:pt x="1" y="64"/>
                      </a:cubicBezTo>
                      <a:cubicBezTo>
                        <a:pt x="0" y="82"/>
                        <a:pt x="9" y="104"/>
                        <a:pt x="68" y="104"/>
                      </a:cubicBezTo>
                      <a:cubicBezTo>
                        <a:pt x="311" y="104"/>
                        <a:pt x="311" y="104"/>
                        <a:pt x="311" y="104"/>
                      </a:cubicBezTo>
                      <a:cubicBezTo>
                        <a:pt x="333" y="104"/>
                        <a:pt x="333" y="104"/>
                        <a:pt x="333" y="104"/>
                      </a:cubicBezTo>
                      <a:cubicBezTo>
                        <a:pt x="392" y="104"/>
                        <a:pt x="402" y="82"/>
                        <a:pt x="401" y="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56" name="Group 446">
                  <a:extLst>
                    <a:ext uri="{FF2B5EF4-FFF2-40B4-BE49-F238E27FC236}">
                      <a16:creationId xmlns:a16="http://schemas.microsoft.com/office/drawing/2014/main" id="{A2A889DB-DEF1-4224-B4F2-27E595574F28}"/>
                    </a:ext>
                  </a:extLst>
                </p:cNvPr>
                <p:cNvGrpSpPr/>
                <p:nvPr/>
              </p:nvGrpSpPr>
              <p:grpSpPr bwMode="auto">
                <a:xfrm>
                  <a:off x="564288" y="1721648"/>
                  <a:ext cx="225581" cy="208200"/>
                  <a:chOff x="7232650" y="2804170"/>
                  <a:chExt cx="936626" cy="862012"/>
                </a:xfrm>
                <a:grpFill/>
              </p:grpSpPr>
              <p:sp>
                <p:nvSpPr>
                  <p:cNvPr id="58" name="Freeform 447">
                    <a:extLst>
                      <a:ext uri="{FF2B5EF4-FFF2-40B4-BE49-F238E27FC236}">
                        <a16:creationId xmlns:a16="http://schemas.microsoft.com/office/drawing/2014/main" id="{BAD42254-EE66-424E-92F4-910FFB5E8E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07338" y="2804170"/>
                    <a:ext cx="185738" cy="182562"/>
                  </a:xfrm>
                  <a:custGeom>
                    <a:avLst/>
                    <a:gdLst>
                      <a:gd name="T0" fmla="*/ 8 w 58"/>
                      <a:gd name="T1" fmla="*/ 48 h 57"/>
                      <a:gd name="T2" fmla="*/ 47 w 58"/>
                      <a:gd name="T3" fmla="*/ 56 h 57"/>
                      <a:gd name="T4" fmla="*/ 55 w 58"/>
                      <a:gd name="T5" fmla="*/ 57 h 57"/>
                      <a:gd name="T6" fmla="*/ 58 w 58"/>
                      <a:gd name="T7" fmla="*/ 57 h 57"/>
                      <a:gd name="T8" fmla="*/ 22 w 58"/>
                      <a:gd name="T9" fmla="*/ 2 h 57"/>
                      <a:gd name="T10" fmla="*/ 3 w 58"/>
                      <a:gd name="T11" fmla="*/ 31 h 57"/>
                      <a:gd name="T12" fmla="*/ 0 w 58"/>
                      <a:gd name="T13" fmla="*/ 46 h 57"/>
                      <a:gd name="T14" fmla="*/ 8 w 58"/>
                      <a:gd name="T15" fmla="*/ 48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58" h="57">
                        <a:moveTo>
                          <a:pt x="8" y="48"/>
                        </a:moveTo>
                        <a:cubicBezTo>
                          <a:pt x="21" y="53"/>
                          <a:pt x="34" y="54"/>
                          <a:pt x="47" y="56"/>
                        </a:cubicBezTo>
                        <a:cubicBezTo>
                          <a:pt x="50" y="56"/>
                          <a:pt x="52" y="56"/>
                          <a:pt x="55" y="57"/>
                        </a:cubicBezTo>
                        <a:cubicBezTo>
                          <a:pt x="56" y="57"/>
                          <a:pt x="57" y="57"/>
                          <a:pt x="58" y="57"/>
                        </a:cubicBezTo>
                        <a:cubicBezTo>
                          <a:pt x="52" y="21"/>
                          <a:pt x="31" y="0"/>
                          <a:pt x="22" y="2"/>
                        </a:cubicBezTo>
                        <a:cubicBezTo>
                          <a:pt x="14" y="5"/>
                          <a:pt x="6" y="12"/>
                          <a:pt x="3" y="31"/>
                        </a:cubicBezTo>
                        <a:cubicBezTo>
                          <a:pt x="2" y="36"/>
                          <a:pt x="1" y="41"/>
                          <a:pt x="0" y="46"/>
                        </a:cubicBezTo>
                        <a:cubicBezTo>
                          <a:pt x="3" y="46"/>
                          <a:pt x="5" y="47"/>
                          <a:pt x="8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en-GB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9" name="Freeform 448">
                    <a:extLst>
                      <a:ext uri="{FF2B5EF4-FFF2-40B4-BE49-F238E27FC236}">
                        <a16:creationId xmlns:a16="http://schemas.microsoft.com/office/drawing/2014/main" id="{A5D2EE67-7AE4-4EC4-A8E6-586726AC00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32650" y="3423295"/>
                    <a:ext cx="222250" cy="188912"/>
                  </a:xfrm>
                  <a:custGeom>
                    <a:avLst/>
                    <a:gdLst>
                      <a:gd name="T0" fmla="*/ 68 w 70"/>
                      <a:gd name="T1" fmla="*/ 44 h 59"/>
                      <a:gd name="T2" fmla="*/ 61 w 70"/>
                      <a:gd name="T3" fmla="*/ 9 h 59"/>
                      <a:gd name="T4" fmla="*/ 60 w 70"/>
                      <a:gd name="T5" fmla="*/ 0 h 59"/>
                      <a:gd name="T6" fmla="*/ 31 w 70"/>
                      <a:gd name="T7" fmla="*/ 12 h 59"/>
                      <a:gd name="T8" fmla="*/ 67 w 70"/>
                      <a:gd name="T9" fmla="*/ 59 h 59"/>
                      <a:gd name="T10" fmla="*/ 70 w 70"/>
                      <a:gd name="T11" fmla="*/ 59 h 59"/>
                      <a:gd name="T12" fmla="*/ 68 w 70"/>
                      <a:gd name="T13" fmla="*/ 44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0" h="59">
                        <a:moveTo>
                          <a:pt x="68" y="44"/>
                        </a:moveTo>
                        <a:cubicBezTo>
                          <a:pt x="66" y="31"/>
                          <a:pt x="63" y="14"/>
                          <a:pt x="61" y="9"/>
                        </a:cubicBezTo>
                        <a:cubicBezTo>
                          <a:pt x="60" y="6"/>
                          <a:pt x="60" y="3"/>
                          <a:pt x="60" y="0"/>
                        </a:cubicBezTo>
                        <a:cubicBezTo>
                          <a:pt x="52" y="2"/>
                          <a:pt x="44" y="5"/>
                          <a:pt x="31" y="12"/>
                        </a:cubicBezTo>
                        <a:cubicBezTo>
                          <a:pt x="0" y="27"/>
                          <a:pt x="40" y="51"/>
                          <a:pt x="67" y="59"/>
                        </a:cubicBezTo>
                        <a:cubicBezTo>
                          <a:pt x="68" y="59"/>
                          <a:pt x="69" y="59"/>
                          <a:pt x="70" y="59"/>
                        </a:cubicBezTo>
                        <a:cubicBezTo>
                          <a:pt x="69" y="55"/>
                          <a:pt x="68" y="50"/>
                          <a:pt x="68" y="4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en-GB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0" name="Freeform 449">
                    <a:extLst>
                      <a:ext uri="{FF2B5EF4-FFF2-40B4-BE49-F238E27FC236}">
                        <a16:creationId xmlns:a16="http://schemas.microsoft.com/office/drawing/2014/main" id="{9EE33CDB-A0BF-408A-8138-225918706B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02563" y="2967682"/>
                    <a:ext cx="338138" cy="331787"/>
                  </a:xfrm>
                  <a:custGeom>
                    <a:avLst/>
                    <a:gdLst>
                      <a:gd name="T0" fmla="*/ 7 w 106"/>
                      <a:gd name="T1" fmla="*/ 53 h 104"/>
                      <a:gd name="T2" fmla="*/ 12 w 106"/>
                      <a:gd name="T3" fmla="*/ 56 h 104"/>
                      <a:gd name="T4" fmla="*/ 102 w 106"/>
                      <a:gd name="T5" fmla="*/ 104 h 104"/>
                      <a:gd name="T6" fmla="*/ 105 w 106"/>
                      <a:gd name="T7" fmla="*/ 43 h 104"/>
                      <a:gd name="T8" fmla="*/ 87 w 106"/>
                      <a:gd name="T9" fmla="*/ 16 h 104"/>
                      <a:gd name="T10" fmla="*/ 38 w 106"/>
                      <a:gd name="T11" fmla="*/ 6 h 104"/>
                      <a:gd name="T12" fmla="*/ 16 w 106"/>
                      <a:gd name="T13" fmla="*/ 16 h 104"/>
                      <a:gd name="T14" fmla="*/ 0 w 106"/>
                      <a:gd name="T15" fmla="*/ 49 h 104"/>
                      <a:gd name="T16" fmla="*/ 7 w 106"/>
                      <a:gd name="T17" fmla="*/ 53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6" h="104">
                        <a:moveTo>
                          <a:pt x="7" y="53"/>
                        </a:moveTo>
                        <a:cubicBezTo>
                          <a:pt x="12" y="56"/>
                          <a:pt x="12" y="56"/>
                          <a:pt x="12" y="56"/>
                        </a:cubicBezTo>
                        <a:cubicBezTo>
                          <a:pt x="61" y="83"/>
                          <a:pt x="91" y="100"/>
                          <a:pt x="102" y="104"/>
                        </a:cubicBezTo>
                        <a:cubicBezTo>
                          <a:pt x="106" y="79"/>
                          <a:pt x="105" y="54"/>
                          <a:pt x="105" y="43"/>
                        </a:cubicBezTo>
                        <a:cubicBezTo>
                          <a:pt x="104" y="24"/>
                          <a:pt x="102" y="18"/>
                          <a:pt x="87" y="16"/>
                        </a:cubicBezTo>
                        <a:cubicBezTo>
                          <a:pt x="72" y="14"/>
                          <a:pt x="54" y="12"/>
                          <a:pt x="38" y="6"/>
                        </a:cubicBezTo>
                        <a:cubicBezTo>
                          <a:pt x="21" y="0"/>
                          <a:pt x="18" y="8"/>
                          <a:pt x="16" y="16"/>
                        </a:cubicBezTo>
                        <a:cubicBezTo>
                          <a:pt x="13" y="26"/>
                          <a:pt x="7" y="38"/>
                          <a:pt x="0" y="49"/>
                        </a:cubicBezTo>
                        <a:cubicBezTo>
                          <a:pt x="2" y="50"/>
                          <a:pt x="5" y="51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en-GB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1" name="Freeform 450">
                    <a:extLst>
                      <a:ext uri="{FF2B5EF4-FFF2-40B4-BE49-F238E27FC236}">
                        <a16:creationId xmlns:a16="http://schemas.microsoft.com/office/drawing/2014/main" id="{74ACAF1B-C8BD-406C-ADF6-615DD30474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48550" y="3321695"/>
                    <a:ext cx="325438" cy="344487"/>
                  </a:xfrm>
                  <a:custGeom>
                    <a:avLst/>
                    <a:gdLst>
                      <a:gd name="T0" fmla="*/ 95 w 102"/>
                      <a:gd name="T1" fmla="*/ 88 h 108"/>
                      <a:gd name="T2" fmla="*/ 87 w 102"/>
                      <a:gd name="T3" fmla="*/ 70 h 108"/>
                      <a:gd name="T4" fmla="*/ 49 w 102"/>
                      <a:gd name="T5" fmla="*/ 0 h 108"/>
                      <a:gd name="T6" fmla="*/ 49 w 102"/>
                      <a:gd name="T7" fmla="*/ 0 h 108"/>
                      <a:gd name="T8" fmla="*/ 16 w 102"/>
                      <a:gd name="T9" fmla="*/ 16 h 108"/>
                      <a:gd name="T10" fmla="*/ 3 w 102"/>
                      <a:gd name="T11" fmla="*/ 38 h 108"/>
                      <a:gd name="T12" fmla="*/ 12 w 102"/>
                      <a:gd name="T13" fmla="*/ 90 h 108"/>
                      <a:gd name="T14" fmla="*/ 86 w 102"/>
                      <a:gd name="T15" fmla="*/ 107 h 108"/>
                      <a:gd name="T16" fmla="*/ 102 w 102"/>
                      <a:gd name="T17" fmla="*/ 104 h 108"/>
                      <a:gd name="T18" fmla="*/ 95 w 102"/>
                      <a:gd name="T19" fmla="*/ 88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2" h="108">
                        <a:moveTo>
                          <a:pt x="95" y="88"/>
                        </a:moveTo>
                        <a:cubicBezTo>
                          <a:pt x="93" y="82"/>
                          <a:pt x="90" y="76"/>
                          <a:pt x="87" y="70"/>
                        </a:cubicBezTo>
                        <a:cubicBezTo>
                          <a:pt x="76" y="48"/>
                          <a:pt x="56" y="12"/>
                          <a:pt x="49" y="0"/>
                        </a:cubicBezTo>
                        <a:cubicBezTo>
                          <a:pt x="49" y="0"/>
                          <a:pt x="49" y="0"/>
                          <a:pt x="49" y="0"/>
                        </a:cubicBezTo>
                        <a:cubicBezTo>
                          <a:pt x="37" y="7"/>
                          <a:pt x="25" y="14"/>
                          <a:pt x="16" y="16"/>
                        </a:cubicBezTo>
                        <a:cubicBezTo>
                          <a:pt x="3" y="20"/>
                          <a:pt x="0" y="30"/>
                          <a:pt x="3" y="38"/>
                        </a:cubicBezTo>
                        <a:cubicBezTo>
                          <a:pt x="5" y="45"/>
                          <a:pt x="9" y="76"/>
                          <a:pt x="12" y="90"/>
                        </a:cubicBezTo>
                        <a:cubicBezTo>
                          <a:pt x="14" y="105"/>
                          <a:pt x="56" y="108"/>
                          <a:pt x="86" y="107"/>
                        </a:cubicBezTo>
                        <a:cubicBezTo>
                          <a:pt x="91" y="107"/>
                          <a:pt x="96" y="106"/>
                          <a:pt x="102" y="104"/>
                        </a:cubicBezTo>
                        <a:cubicBezTo>
                          <a:pt x="99" y="99"/>
                          <a:pt x="97" y="94"/>
                          <a:pt x="95" y="8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en-GB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2" name="Freeform 451">
                    <a:extLst>
                      <a:ext uri="{FF2B5EF4-FFF2-40B4-BE49-F238E27FC236}">
                        <a16:creationId xmlns:a16="http://schemas.microsoft.com/office/drawing/2014/main" id="{5E8E4CEA-976E-44A7-B4C3-6B284C04D67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605713" y="3139132"/>
                    <a:ext cx="563563" cy="523875"/>
                  </a:xfrm>
                  <a:custGeom>
                    <a:avLst/>
                    <a:gdLst>
                      <a:gd name="T0" fmla="*/ 162 w 177"/>
                      <a:gd name="T1" fmla="*/ 60 h 164"/>
                      <a:gd name="T2" fmla="*/ 65 w 177"/>
                      <a:gd name="T3" fmla="*/ 8 h 164"/>
                      <a:gd name="T4" fmla="*/ 31 w 177"/>
                      <a:gd name="T5" fmla="*/ 20 h 164"/>
                      <a:gd name="T6" fmla="*/ 8 w 177"/>
                      <a:gd name="T7" fmla="*/ 52 h 164"/>
                      <a:gd name="T8" fmla="*/ 47 w 177"/>
                      <a:gd name="T9" fmla="*/ 122 h 164"/>
                      <a:gd name="T10" fmla="*/ 72 w 177"/>
                      <a:gd name="T11" fmla="*/ 162 h 164"/>
                      <a:gd name="T12" fmla="*/ 146 w 177"/>
                      <a:gd name="T13" fmla="*/ 115 h 164"/>
                      <a:gd name="T14" fmla="*/ 162 w 177"/>
                      <a:gd name="T15" fmla="*/ 60 h 164"/>
                      <a:gd name="T16" fmla="*/ 69 w 177"/>
                      <a:gd name="T17" fmla="*/ 108 h 164"/>
                      <a:gd name="T18" fmla="*/ 62 w 177"/>
                      <a:gd name="T19" fmla="*/ 101 h 164"/>
                      <a:gd name="T20" fmla="*/ 69 w 177"/>
                      <a:gd name="T21" fmla="*/ 94 h 164"/>
                      <a:gd name="T22" fmla="*/ 76 w 177"/>
                      <a:gd name="T23" fmla="*/ 101 h 164"/>
                      <a:gd name="T24" fmla="*/ 69 w 177"/>
                      <a:gd name="T25" fmla="*/ 108 h 164"/>
                      <a:gd name="T26" fmla="*/ 73 w 177"/>
                      <a:gd name="T27" fmla="*/ 76 h 164"/>
                      <a:gd name="T28" fmla="*/ 66 w 177"/>
                      <a:gd name="T29" fmla="*/ 69 h 164"/>
                      <a:gd name="T30" fmla="*/ 73 w 177"/>
                      <a:gd name="T31" fmla="*/ 62 h 164"/>
                      <a:gd name="T32" fmla="*/ 80 w 177"/>
                      <a:gd name="T33" fmla="*/ 69 h 164"/>
                      <a:gd name="T34" fmla="*/ 73 w 177"/>
                      <a:gd name="T35" fmla="*/ 76 h 164"/>
                      <a:gd name="T36" fmla="*/ 105 w 177"/>
                      <a:gd name="T37" fmla="*/ 115 h 164"/>
                      <a:gd name="T38" fmla="*/ 98 w 177"/>
                      <a:gd name="T39" fmla="*/ 108 h 164"/>
                      <a:gd name="T40" fmla="*/ 105 w 177"/>
                      <a:gd name="T41" fmla="*/ 101 h 164"/>
                      <a:gd name="T42" fmla="*/ 112 w 177"/>
                      <a:gd name="T43" fmla="*/ 108 h 164"/>
                      <a:gd name="T44" fmla="*/ 105 w 177"/>
                      <a:gd name="T45" fmla="*/ 115 h 164"/>
                      <a:gd name="T46" fmla="*/ 108 w 177"/>
                      <a:gd name="T47" fmla="*/ 78 h 164"/>
                      <a:gd name="T48" fmla="*/ 101 w 177"/>
                      <a:gd name="T49" fmla="*/ 71 h 164"/>
                      <a:gd name="T50" fmla="*/ 108 w 177"/>
                      <a:gd name="T51" fmla="*/ 64 h 164"/>
                      <a:gd name="T52" fmla="*/ 115 w 177"/>
                      <a:gd name="T53" fmla="*/ 71 h 164"/>
                      <a:gd name="T54" fmla="*/ 108 w 177"/>
                      <a:gd name="T55" fmla="*/ 78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177" h="164">
                        <a:moveTo>
                          <a:pt x="162" y="60"/>
                        </a:moveTo>
                        <a:cubicBezTo>
                          <a:pt x="146" y="54"/>
                          <a:pt x="78" y="15"/>
                          <a:pt x="65" y="8"/>
                        </a:cubicBezTo>
                        <a:cubicBezTo>
                          <a:pt x="51" y="0"/>
                          <a:pt x="51" y="3"/>
                          <a:pt x="31" y="20"/>
                        </a:cubicBezTo>
                        <a:cubicBezTo>
                          <a:pt x="19" y="30"/>
                          <a:pt x="0" y="40"/>
                          <a:pt x="8" y="52"/>
                        </a:cubicBezTo>
                        <a:cubicBezTo>
                          <a:pt x="16" y="64"/>
                          <a:pt x="36" y="101"/>
                          <a:pt x="47" y="122"/>
                        </a:cubicBezTo>
                        <a:cubicBezTo>
                          <a:pt x="58" y="143"/>
                          <a:pt x="59" y="164"/>
                          <a:pt x="72" y="162"/>
                        </a:cubicBezTo>
                        <a:cubicBezTo>
                          <a:pt x="84" y="160"/>
                          <a:pt x="121" y="146"/>
                          <a:pt x="146" y="115"/>
                        </a:cubicBezTo>
                        <a:cubicBezTo>
                          <a:pt x="170" y="85"/>
                          <a:pt x="177" y="65"/>
                          <a:pt x="162" y="60"/>
                        </a:cubicBezTo>
                        <a:close/>
                        <a:moveTo>
                          <a:pt x="69" y="108"/>
                        </a:moveTo>
                        <a:cubicBezTo>
                          <a:pt x="65" y="108"/>
                          <a:pt x="62" y="105"/>
                          <a:pt x="62" y="101"/>
                        </a:cubicBezTo>
                        <a:cubicBezTo>
                          <a:pt x="62" y="97"/>
                          <a:pt x="65" y="94"/>
                          <a:pt x="69" y="94"/>
                        </a:cubicBezTo>
                        <a:cubicBezTo>
                          <a:pt x="73" y="94"/>
                          <a:pt x="76" y="97"/>
                          <a:pt x="76" y="101"/>
                        </a:cubicBezTo>
                        <a:cubicBezTo>
                          <a:pt x="76" y="105"/>
                          <a:pt x="73" y="108"/>
                          <a:pt x="69" y="108"/>
                        </a:cubicBezTo>
                        <a:close/>
                        <a:moveTo>
                          <a:pt x="73" y="76"/>
                        </a:moveTo>
                        <a:cubicBezTo>
                          <a:pt x="69" y="76"/>
                          <a:pt x="66" y="73"/>
                          <a:pt x="66" y="69"/>
                        </a:cubicBezTo>
                        <a:cubicBezTo>
                          <a:pt x="66" y="65"/>
                          <a:pt x="69" y="62"/>
                          <a:pt x="73" y="62"/>
                        </a:cubicBezTo>
                        <a:cubicBezTo>
                          <a:pt x="77" y="62"/>
                          <a:pt x="80" y="65"/>
                          <a:pt x="80" y="69"/>
                        </a:cubicBezTo>
                        <a:cubicBezTo>
                          <a:pt x="80" y="73"/>
                          <a:pt x="77" y="76"/>
                          <a:pt x="73" y="76"/>
                        </a:cubicBezTo>
                        <a:close/>
                        <a:moveTo>
                          <a:pt x="105" y="115"/>
                        </a:moveTo>
                        <a:cubicBezTo>
                          <a:pt x="101" y="115"/>
                          <a:pt x="98" y="112"/>
                          <a:pt x="98" y="108"/>
                        </a:cubicBezTo>
                        <a:cubicBezTo>
                          <a:pt x="98" y="104"/>
                          <a:pt x="101" y="101"/>
                          <a:pt x="105" y="101"/>
                        </a:cubicBezTo>
                        <a:cubicBezTo>
                          <a:pt x="109" y="101"/>
                          <a:pt x="112" y="104"/>
                          <a:pt x="112" y="108"/>
                        </a:cubicBezTo>
                        <a:cubicBezTo>
                          <a:pt x="112" y="112"/>
                          <a:pt x="109" y="115"/>
                          <a:pt x="105" y="115"/>
                        </a:cubicBezTo>
                        <a:close/>
                        <a:moveTo>
                          <a:pt x="108" y="78"/>
                        </a:moveTo>
                        <a:cubicBezTo>
                          <a:pt x="104" y="78"/>
                          <a:pt x="101" y="75"/>
                          <a:pt x="101" y="71"/>
                        </a:cubicBezTo>
                        <a:cubicBezTo>
                          <a:pt x="101" y="67"/>
                          <a:pt x="104" y="64"/>
                          <a:pt x="108" y="64"/>
                        </a:cubicBezTo>
                        <a:cubicBezTo>
                          <a:pt x="112" y="64"/>
                          <a:pt x="115" y="67"/>
                          <a:pt x="115" y="71"/>
                        </a:cubicBezTo>
                        <a:cubicBezTo>
                          <a:pt x="115" y="75"/>
                          <a:pt x="112" y="78"/>
                          <a:pt x="108" y="7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en-GB">
                      <a:solidFill>
                        <a:prstClr val="black"/>
                      </a:solidFill>
                    </a:endParaRPr>
                  </a:p>
                </p:txBody>
              </p:sp>
            </p:grpSp>
            <p:pic>
              <p:nvPicPr>
                <p:cNvPr id="57" name="Graphic 56" descr="Bottle">
                  <a:extLst>
                    <a:ext uri="{FF2B5EF4-FFF2-40B4-BE49-F238E27FC236}">
                      <a16:creationId xmlns:a16="http://schemas.microsoft.com/office/drawing/2014/main" id="{4179116B-E9CE-4B6F-8E9F-F011DA5C68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l="33696" r="33696"/>
                <a:stretch/>
              </p:blipFill>
              <p:spPr>
                <a:xfrm>
                  <a:off x="935669" y="1765271"/>
                  <a:ext cx="145254" cy="44545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1" name="TextBox 48">
            <a:extLst>
              <a:ext uri="{FF2B5EF4-FFF2-40B4-BE49-F238E27FC236}">
                <a16:creationId xmlns:a16="http://schemas.microsoft.com/office/drawing/2014/main" id="{D824BF52-3655-764F-EAEE-1BD4B466B5D3}"/>
              </a:ext>
            </a:extLst>
          </p:cNvPr>
          <p:cNvSpPr txBox="1"/>
          <p:nvPr/>
        </p:nvSpPr>
        <p:spPr>
          <a:xfrm>
            <a:off x="8274165" y="4430847"/>
            <a:ext cx="2929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3200" b="1">
                <a:solidFill>
                  <a:srgbClr val="15538B"/>
                </a:solidFill>
              </a:defRPr>
            </a:lvl1pPr>
          </a:lstStyle>
          <a:p>
            <a:r>
              <a:rPr lang="es-ES_tradnl" sz="3000" b="0">
                <a:solidFill>
                  <a:srgbClr val="33D5D9"/>
                </a:solidFill>
                <a:latin typeface="Gotham Narrow Bold" pitchFamily="50" charset="0"/>
              </a:rPr>
              <a:t>RECIBIR ATENCIÓN</a:t>
            </a:r>
          </a:p>
        </p:txBody>
      </p:sp>
    </p:spTree>
    <p:extLst>
      <p:ext uri="{BB962C8B-B14F-4D97-AF65-F5344CB8AC3E}">
        <p14:creationId xmlns:p14="http://schemas.microsoft.com/office/powerpoint/2010/main" val="1840076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81417" y="2026110"/>
            <a:ext cx="7948509" cy="350865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s-MX" sz="3200" dirty="0">
                <a:solidFill>
                  <a:srgbClr val="262626"/>
                </a:solidFill>
                <a:latin typeface="Segoe UI Semibold"/>
                <a:ea typeface="Segoe UI Historic"/>
                <a:cs typeface="Segoe UI Semibold"/>
              </a:rPr>
              <a:t>Dinero</a:t>
            </a:r>
            <a:r>
              <a:rPr lang="es-MX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/>
                <a:ea typeface="Segoe UI Historic"/>
                <a:cs typeface="Segoe UI Historic"/>
              </a:rPr>
              <a:t> </a:t>
            </a:r>
            <a:r>
              <a:rPr lang="es-MX" sz="3200" b="1" dirty="0">
                <a:solidFill>
                  <a:srgbClr val="1B551E"/>
                </a:solidFill>
                <a:latin typeface="Segoe UI Historic"/>
                <a:ea typeface="Segoe UI Historic"/>
                <a:cs typeface="Segoe UI Historic"/>
              </a:rPr>
              <a:t>=</a:t>
            </a:r>
            <a:r>
              <a:rPr lang="es-MX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/>
                <a:ea typeface="Segoe UI Historic"/>
                <a:cs typeface="Segoe UI Historic"/>
              </a:rPr>
              <a:t> </a:t>
            </a:r>
            <a:r>
              <a:rPr lang="es-MX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/>
                <a:ea typeface="Segoe UI Historic"/>
                <a:cs typeface="Segoe UI Semibold"/>
              </a:rPr>
              <a:t>Esfuerzo</a:t>
            </a:r>
          </a:p>
          <a:p>
            <a:pPr defTabSz="447675">
              <a:tabLst>
                <a:tab pos="542925" algn="l"/>
              </a:tabLst>
            </a:pPr>
            <a:r>
              <a:rPr lang="es-MX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/>
                <a:ea typeface="Segoe UI Historic"/>
                <a:cs typeface="Segoe UI Historic"/>
              </a:rPr>
              <a:t>	 </a:t>
            </a:r>
            <a:r>
              <a:rPr lang="es-MX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/>
                <a:ea typeface="Segoe UI Historic"/>
                <a:cs typeface="Segoe UI Historic"/>
              </a:rPr>
              <a:t>En algunos casos y de manera temporal</a:t>
            </a:r>
          </a:p>
          <a:p>
            <a:endParaRPr lang="es-MX" sz="3200">
              <a:solidFill>
                <a:schemeClr val="tx1">
                  <a:lumMod val="85000"/>
                  <a:lumOff val="15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es-MX" sz="3200" dirty="0">
                <a:solidFill>
                  <a:srgbClr val="262626"/>
                </a:solidFill>
                <a:latin typeface="Segoe UI Semibold"/>
                <a:ea typeface="Segoe UI Historic"/>
                <a:cs typeface="Segoe UI Semibold"/>
              </a:rPr>
              <a:t>Diner</a:t>
            </a:r>
            <a:r>
              <a:rPr lang="es-MX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/>
                <a:ea typeface="Segoe UI Historic"/>
                <a:cs typeface="Segoe UI Semibold"/>
              </a:rPr>
              <a:t>o</a:t>
            </a:r>
            <a:r>
              <a:rPr lang="es-MX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/>
                <a:ea typeface="Segoe UI Historic"/>
                <a:cs typeface="Segoe UI Historic"/>
              </a:rPr>
              <a:t> </a:t>
            </a:r>
            <a:r>
              <a:rPr lang="es-MX" sz="3200" dirty="0">
                <a:solidFill>
                  <a:srgbClr val="601111"/>
                </a:solidFill>
                <a:latin typeface="Segoe UI Historic"/>
                <a:ea typeface="Segoe UI Historic"/>
                <a:cs typeface="Segoe UI Historic"/>
              </a:rPr>
              <a:t>≠</a:t>
            </a:r>
            <a:r>
              <a:rPr lang="es-MX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/>
                <a:ea typeface="Segoe UI Historic"/>
                <a:cs typeface="Segoe UI Historic"/>
              </a:rPr>
              <a:t> </a:t>
            </a:r>
            <a:r>
              <a:rPr lang="es-MX" sz="3200" dirty="0">
                <a:solidFill>
                  <a:srgbClr val="262626"/>
                </a:solidFill>
                <a:latin typeface="Segoe UI Semibold"/>
                <a:ea typeface="Segoe UI Historic"/>
                <a:cs typeface="Segoe UI Semibold"/>
              </a:rPr>
              <a:t>Talento</a:t>
            </a:r>
          </a:p>
          <a:p>
            <a:pPr marL="714375" indent="-171450" defTabSz="357188"/>
            <a:r>
              <a:rPr lang="es-MX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/>
                <a:ea typeface="Segoe UI Historic"/>
                <a:cs typeface="Segoe UI Historic"/>
              </a:rPr>
              <a:t>	</a:t>
            </a:r>
            <a:r>
              <a:rPr lang="es-MX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/>
                <a:ea typeface="Segoe UI Historic"/>
                <a:cs typeface="Segoe UI Historic"/>
              </a:rPr>
              <a:t>Este requiere una inversión de tiempo, esfuerzo y voluntad que lleve a una cultura de aprendizaje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EBA5DD-8DD6-408C-B319-66C1FF61443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88968" y="775887"/>
            <a:ext cx="1721615" cy="122018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E175936-3249-3C61-B1B0-00310215BF0D}"/>
              </a:ext>
            </a:extLst>
          </p:cNvPr>
          <p:cNvSpPr txBox="1"/>
          <p:nvPr/>
        </p:nvSpPr>
        <p:spPr>
          <a:xfrm>
            <a:off x="490991" y="652301"/>
            <a:ext cx="10040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600" b="1">
                <a:latin typeface="Century Gothic" panose="020B0502020202020204" pitchFamily="34" charset="0"/>
                <a:ea typeface="Verdana" panose="020B0604030504040204" pitchFamily="34" charset="0"/>
                <a:cs typeface="+mj-cs"/>
              </a:rPr>
              <a:t>¿EL DINERO, LO SOLUCIONA?</a:t>
            </a:r>
          </a:p>
        </p:txBody>
      </p:sp>
    </p:spTree>
    <p:extLst>
      <p:ext uri="{BB962C8B-B14F-4D97-AF65-F5344CB8AC3E}">
        <p14:creationId xmlns:p14="http://schemas.microsoft.com/office/powerpoint/2010/main" val="1554541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022639" y="591436"/>
            <a:ext cx="7398636" cy="25237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4000" b="1">
                <a:latin typeface="Century Gothic" panose="020B0502020202020204" pitchFamily="34" charset="0"/>
                <a:ea typeface="Verdana" panose="020B0604030504040204" pitchFamily="34" charset="0"/>
                <a:cs typeface="+mj-cs"/>
              </a:rPr>
              <a:t>HUMILDAD</a:t>
            </a:r>
            <a:r>
              <a:rPr lang="es-MX" sz="4000">
                <a:latin typeface="Century Gothic" panose="020B0502020202020204" pitchFamily="34" charset="0"/>
              </a:rPr>
              <a:t> </a:t>
            </a:r>
          </a:p>
          <a:p>
            <a:endParaRPr lang="es-MX" sz="2800"/>
          </a:p>
          <a:p>
            <a:endParaRPr lang="es-MX" sz="2800">
              <a:solidFill>
                <a:srgbClr val="000000"/>
              </a:solidFill>
              <a:latin typeface="Calibri" panose="020F0502020204030204"/>
              <a:ea typeface="Segoe UI Historic" panose="020B0502040204020203" pitchFamily="34" charset="0"/>
              <a:cs typeface="Calibri" panose="020F0502020204030204"/>
            </a:endParaRPr>
          </a:p>
          <a:p>
            <a:r>
              <a:rPr lang="es-MX" sz="3000">
                <a:solidFill>
                  <a:schemeClr val="tx1">
                    <a:lumMod val="85000"/>
                    <a:lumOff val="1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Saber que necesitamos de todos y ahí es donde vive el tema de la capacitación.</a:t>
            </a:r>
          </a:p>
        </p:txBody>
      </p:sp>
      <p:pic>
        <p:nvPicPr>
          <p:cNvPr id="3074" name="Picture 2" descr="11 Consejos para realizar un programa de capacitación | Líder del  Emprendimien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863" y="4491103"/>
            <a:ext cx="3090296" cy="165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oyota Way (@ToyotaWay) / Twitter">
            <a:extLst>
              <a:ext uri="{FF2B5EF4-FFF2-40B4-BE49-F238E27FC236}">
                <a16:creationId xmlns:a16="http://schemas.microsoft.com/office/drawing/2014/main" id="{E480803D-C4A7-4E63-88A8-5BDF1976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63" y="744448"/>
            <a:ext cx="2031325" cy="203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3">
            <a:extLst>
              <a:ext uri="{FF2B5EF4-FFF2-40B4-BE49-F238E27FC236}">
                <a16:creationId xmlns:a16="http://schemas.microsoft.com/office/drawing/2014/main" id="{9C9DBCCC-6A1C-4393-A436-8005F02738D1}"/>
              </a:ext>
            </a:extLst>
          </p:cNvPr>
          <p:cNvSpPr txBox="1"/>
          <p:nvPr/>
        </p:nvSpPr>
        <p:spPr>
          <a:xfrm>
            <a:off x="6559623" y="3429000"/>
            <a:ext cx="392653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3100">
                <a:solidFill>
                  <a:srgbClr val="601111"/>
                </a:solidFill>
                <a:latin typeface="Segoe UI Semibold"/>
                <a:cs typeface="Segoe UI Semibold"/>
              </a:rPr>
              <a:t>Respeta, reta y ayuda a crecer</a:t>
            </a:r>
            <a:endParaRPr lang="es-MX" sz="3100">
              <a:solidFill>
                <a:srgbClr val="60111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id="{6261C73B-C2A9-48B4-B042-8071163D0193}"/>
              </a:ext>
            </a:extLst>
          </p:cNvPr>
          <p:cNvSpPr txBox="1"/>
          <p:nvPr/>
        </p:nvSpPr>
        <p:spPr>
          <a:xfrm>
            <a:off x="2615774" y="3454635"/>
            <a:ext cx="1831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>
                <a:solidFill>
                  <a:srgbClr val="60111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Vuelve a lo básico</a:t>
            </a:r>
          </a:p>
        </p:txBody>
      </p:sp>
      <p:pic>
        <p:nvPicPr>
          <p:cNvPr id="3080" name="Picture 8" descr="Abacus - Free education icons">
            <a:extLst>
              <a:ext uri="{FF2B5EF4-FFF2-40B4-BE49-F238E27FC236}">
                <a16:creationId xmlns:a16="http://schemas.microsoft.com/office/drawing/2014/main" id="{75785DC9-1F04-42A3-BAB1-DF8086125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842" y="4684275"/>
            <a:ext cx="1309664" cy="130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377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579163" y="1202107"/>
            <a:ext cx="5407993" cy="50013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2800" dirty="0">
                <a:latin typeface="Segoe UI Historic"/>
                <a:ea typeface="Segoe UI Historic"/>
                <a:cs typeface="Segoe UI Historic"/>
              </a:rPr>
              <a:t>El discurso sin alineación es demagogia.</a:t>
            </a:r>
            <a:endParaRPr lang="es-MX" sz="2800" dirty="0">
              <a:latin typeface="Calibri" panose="020F0502020204030204"/>
              <a:ea typeface="Segoe UI Historic"/>
              <a:cs typeface="Calibri" panose="020F0502020204030204"/>
            </a:endParaRPr>
          </a:p>
          <a:p>
            <a:endParaRPr lang="es-MX" sz="2800">
              <a:latin typeface="Segoe UI Historic"/>
              <a:ea typeface="Segoe UI Historic"/>
              <a:cs typeface="Segoe UI Historic"/>
            </a:endParaRPr>
          </a:p>
          <a:p>
            <a:r>
              <a:rPr lang="es-MX" sz="2800" dirty="0">
                <a:latin typeface="Segoe UI Historic"/>
                <a:ea typeface="Segoe UI Historic"/>
                <a:cs typeface="Segoe UI Historic"/>
              </a:rPr>
              <a:t>Si invertimos en mantenimiento a nuestros activos, debemos de ser capaces de mantener a nuestro personal en condiciones óptimas.</a:t>
            </a:r>
          </a:p>
          <a:p>
            <a:endParaRPr lang="es-MX" sz="280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/>
            <a:r>
              <a:rPr lang="es-MX" sz="2800" dirty="0">
                <a:latin typeface="Segoe UI Historic"/>
                <a:ea typeface="Segoe UI Historic"/>
                <a:cs typeface="Segoe UI Historic"/>
              </a:rPr>
              <a:t>“</a:t>
            </a:r>
            <a:r>
              <a:rPr lang="es-MX" sz="2800" i="1" dirty="0">
                <a:latin typeface="Segoe UI Historic"/>
                <a:ea typeface="Segoe UI Historic"/>
                <a:cs typeface="Segoe UI Historic"/>
              </a:rPr>
              <a:t>En Toyota no solo </a:t>
            </a:r>
            <a:r>
              <a:rPr lang="es-MX" sz="2800" b="1" i="1" dirty="0">
                <a:latin typeface="Segoe UI Historic"/>
                <a:ea typeface="Segoe UI Historic"/>
                <a:cs typeface="Segoe UI Historic"/>
              </a:rPr>
              <a:t>armamos carros</a:t>
            </a:r>
            <a:r>
              <a:rPr lang="es-MX" sz="2800" i="1" dirty="0">
                <a:latin typeface="Segoe UI Historic"/>
                <a:ea typeface="Segoe UI Historic"/>
                <a:cs typeface="Segoe UI Historic"/>
              </a:rPr>
              <a:t>, </a:t>
            </a:r>
            <a:r>
              <a:rPr lang="es-MX" sz="2800" b="1" i="1" dirty="0">
                <a:latin typeface="Segoe UI Historic"/>
                <a:ea typeface="Segoe UI Historic"/>
                <a:cs typeface="Segoe UI Historic"/>
              </a:rPr>
              <a:t>formamos personas</a:t>
            </a:r>
            <a:r>
              <a:rPr lang="es-MX" sz="2800" dirty="0">
                <a:latin typeface="Segoe UI Historic"/>
                <a:ea typeface="Segoe UI Historic"/>
                <a:cs typeface="Segoe UI Historic"/>
              </a:rPr>
              <a:t>”</a:t>
            </a:r>
          </a:p>
          <a:p>
            <a:pPr algn="r"/>
            <a:r>
              <a:rPr lang="es-MX" sz="1100" dirty="0"/>
              <a:t>Toyota </a:t>
            </a:r>
            <a:r>
              <a:rPr lang="es-MX" sz="1100" dirty="0" err="1"/>
              <a:t>way</a:t>
            </a:r>
            <a:r>
              <a:rPr lang="es-MX" sz="1100" dirty="0"/>
              <a:t> </a:t>
            </a:r>
            <a:r>
              <a:rPr lang="es-MX" sz="1100" dirty="0" err="1"/>
              <a:t>fieldbook</a:t>
            </a:r>
            <a:r>
              <a:rPr lang="es-MX" sz="1100" dirty="0"/>
              <a:t> </a:t>
            </a:r>
            <a:r>
              <a:rPr lang="es-MX" sz="1100" dirty="0" err="1"/>
              <a:t>Liker</a:t>
            </a:r>
            <a:r>
              <a:rPr lang="es-MX" sz="1100" dirty="0"/>
              <a:t> &amp; Meier</a:t>
            </a:r>
            <a:endParaRPr lang="es-MX" sz="1100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9362D-0813-4239-B508-F5A8AE7982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1" t="10265" b="22607"/>
          <a:stretch/>
        </p:blipFill>
        <p:spPr>
          <a:xfrm>
            <a:off x="609352" y="2472817"/>
            <a:ext cx="5762142" cy="234771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5D2658-2C1B-171D-D2D2-4B670B7C758F}"/>
              </a:ext>
            </a:extLst>
          </p:cNvPr>
          <p:cNvSpPr txBox="1"/>
          <p:nvPr/>
        </p:nvSpPr>
        <p:spPr>
          <a:xfrm>
            <a:off x="463776" y="573132"/>
            <a:ext cx="11728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600" b="1">
                <a:latin typeface="Gotham Narrow Bold" pitchFamily="50" charset="0"/>
                <a:ea typeface="Verdana" panose="020B0604030504040204" pitchFamily="34" charset="0"/>
                <a:cs typeface="+mj-cs"/>
              </a:rPr>
              <a:t> </a:t>
            </a:r>
            <a:r>
              <a:rPr lang="es-MX" sz="4000" b="1">
                <a:latin typeface="Century Gothic" panose="020B0502020202020204" pitchFamily="34" charset="0"/>
                <a:ea typeface="Verdana" panose="020B0604030504040204" pitchFamily="34" charset="0"/>
                <a:cs typeface="+mj-cs"/>
              </a:rPr>
              <a:t>“El recurso humano es el más importante”</a:t>
            </a:r>
          </a:p>
        </p:txBody>
      </p:sp>
    </p:spTree>
    <p:extLst>
      <p:ext uri="{BB962C8B-B14F-4D97-AF65-F5344CB8AC3E}">
        <p14:creationId xmlns:p14="http://schemas.microsoft.com/office/powerpoint/2010/main" val="173883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E7991A83-9408-67A2-52A2-1C69FCFEBEC4}"/>
              </a:ext>
            </a:extLst>
          </p:cNvPr>
          <p:cNvGrpSpPr/>
          <p:nvPr/>
        </p:nvGrpSpPr>
        <p:grpSpPr>
          <a:xfrm>
            <a:off x="2877839" y="1615735"/>
            <a:ext cx="6436321" cy="4104997"/>
            <a:chOff x="3689386" y="1612319"/>
            <a:chExt cx="5801214" cy="36999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91D4C1-17AD-49BA-9BDC-291944F2F6B5}"/>
                </a:ext>
              </a:extLst>
            </p:cNvPr>
            <p:cNvSpPr txBox="1"/>
            <p:nvPr/>
          </p:nvSpPr>
          <p:spPr>
            <a:xfrm rot="16200000">
              <a:off x="2255528" y="3046177"/>
              <a:ext cx="3699935" cy="832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5400" b="1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Capacitación</a:t>
              </a:r>
            </a:p>
          </p:txBody>
        </p:sp>
        <p:sp>
          <p:nvSpPr>
            <p:cNvPr id="3" name="Flecha: hacia arriba 2">
              <a:extLst>
                <a:ext uri="{FF2B5EF4-FFF2-40B4-BE49-F238E27FC236}">
                  <a16:creationId xmlns:a16="http://schemas.microsoft.com/office/drawing/2014/main" id="{E6AFB9DF-85F0-ABA6-AE80-79DF55D18236}"/>
                </a:ext>
              </a:extLst>
            </p:cNvPr>
            <p:cNvSpPr/>
            <p:nvPr/>
          </p:nvSpPr>
          <p:spPr>
            <a:xfrm>
              <a:off x="5283808" y="1896819"/>
              <a:ext cx="1471657" cy="1492201"/>
            </a:xfrm>
            <a:prstGeom prst="upArrow">
              <a:avLst/>
            </a:prstGeom>
            <a:solidFill>
              <a:srgbClr val="178C8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509871ED-65BF-91B7-AA1F-B9DAB2F46400}"/>
                </a:ext>
              </a:extLst>
            </p:cNvPr>
            <p:cNvSpPr/>
            <p:nvPr/>
          </p:nvSpPr>
          <p:spPr>
            <a:xfrm>
              <a:off x="6736471" y="2350076"/>
              <a:ext cx="2754129" cy="1210259"/>
            </a:xfrm>
            <a:custGeom>
              <a:avLst/>
              <a:gdLst>
                <a:gd name="connsiteX0" fmla="*/ 0 w 2754129"/>
                <a:gd name="connsiteY0" fmla="*/ 0 h 1210259"/>
                <a:gd name="connsiteX1" fmla="*/ 2754129 w 2754129"/>
                <a:gd name="connsiteY1" fmla="*/ 0 h 1210259"/>
                <a:gd name="connsiteX2" fmla="*/ 2754129 w 2754129"/>
                <a:gd name="connsiteY2" fmla="*/ 1210259 h 1210259"/>
                <a:gd name="connsiteX3" fmla="*/ 0 w 2754129"/>
                <a:gd name="connsiteY3" fmla="*/ 1210259 h 1210259"/>
                <a:gd name="connsiteX4" fmla="*/ 0 w 2754129"/>
                <a:gd name="connsiteY4" fmla="*/ 0 h 121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4129" h="1210259">
                  <a:moveTo>
                    <a:pt x="0" y="0"/>
                  </a:moveTo>
                  <a:lnTo>
                    <a:pt x="2754129" y="0"/>
                  </a:lnTo>
                  <a:lnTo>
                    <a:pt x="2754129" y="1210259"/>
                  </a:lnTo>
                  <a:lnTo>
                    <a:pt x="0" y="12102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0" rIns="199136" bIns="199136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419" sz="3000" b="1" kern="12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Ventaja Competitiva</a:t>
              </a:r>
            </a:p>
          </p:txBody>
        </p:sp>
        <p:sp>
          <p:nvSpPr>
            <p:cNvPr id="6" name="Flecha: hacia abajo 5">
              <a:extLst>
                <a:ext uri="{FF2B5EF4-FFF2-40B4-BE49-F238E27FC236}">
                  <a16:creationId xmlns:a16="http://schemas.microsoft.com/office/drawing/2014/main" id="{59FA8091-84ED-51CA-2B17-C007FC88472F}"/>
                </a:ext>
              </a:extLst>
            </p:cNvPr>
            <p:cNvSpPr/>
            <p:nvPr/>
          </p:nvSpPr>
          <p:spPr>
            <a:xfrm>
              <a:off x="5060411" y="3599418"/>
              <a:ext cx="1471657" cy="1492201"/>
            </a:xfrm>
            <a:prstGeom prst="downArrow">
              <a:avLst/>
            </a:prstGeom>
            <a:solidFill>
              <a:srgbClr val="8E308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15167263-BE9D-9AF7-58E5-6F8921C7FA27}"/>
                </a:ext>
              </a:extLst>
            </p:cNvPr>
            <p:cNvSpPr/>
            <p:nvPr/>
          </p:nvSpPr>
          <p:spPr>
            <a:xfrm>
              <a:off x="6885291" y="3871755"/>
              <a:ext cx="2025497" cy="1210259"/>
            </a:xfrm>
            <a:custGeom>
              <a:avLst/>
              <a:gdLst>
                <a:gd name="connsiteX0" fmla="*/ 0 w 2025497"/>
                <a:gd name="connsiteY0" fmla="*/ 0 h 1210259"/>
                <a:gd name="connsiteX1" fmla="*/ 2025497 w 2025497"/>
                <a:gd name="connsiteY1" fmla="*/ 0 h 1210259"/>
                <a:gd name="connsiteX2" fmla="*/ 2025497 w 2025497"/>
                <a:gd name="connsiteY2" fmla="*/ 1210259 h 1210259"/>
                <a:gd name="connsiteX3" fmla="*/ 0 w 2025497"/>
                <a:gd name="connsiteY3" fmla="*/ 1210259 h 1210259"/>
                <a:gd name="connsiteX4" fmla="*/ 0 w 2025497"/>
                <a:gd name="connsiteY4" fmla="*/ 0 h 121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497" h="1210259">
                  <a:moveTo>
                    <a:pt x="0" y="0"/>
                  </a:moveTo>
                  <a:lnTo>
                    <a:pt x="2025497" y="0"/>
                  </a:lnTo>
                  <a:lnTo>
                    <a:pt x="2025497" y="1210259"/>
                  </a:lnTo>
                  <a:lnTo>
                    <a:pt x="0" y="12102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0" rIns="199136" bIns="199136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419" sz="3000" b="1" kern="12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Gasto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94655B3-D9FA-C0A6-FD41-AE5062C13298}"/>
              </a:ext>
            </a:extLst>
          </p:cNvPr>
          <p:cNvSpPr txBox="1"/>
          <p:nvPr/>
        </p:nvSpPr>
        <p:spPr>
          <a:xfrm>
            <a:off x="596017" y="562335"/>
            <a:ext cx="113249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000" b="1" dirty="0">
                <a:latin typeface="Century Gothic" panose="020B0502020202020204" pitchFamily="34" charset="0"/>
                <a:ea typeface="Verdana" panose="020B0604030504040204" pitchFamily="34" charset="0"/>
                <a:cs typeface="+mj-cs"/>
              </a:rPr>
              <a:t>MMS: METALSA MAINTENANCE SYSTEM</a:t>
            </a:r>
          </a:p>
        </p:txBody>
      </p:sp>
    </p:spTree>
    <p:extLst>
      <p:ext uri="{BB962C8B-B14F-4D97-AF65-F5344CB8AC3E}">
        <p14:creationId xmlns:p14="http://schemas.microsoft.com/office/powerpoint/2010/main" val="28769107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935BBFB-28AD-498A-90F5-FC05599F7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501256"/>
              </p:ext>
            </p:extLst>
          </p:nvPr>
        </p:nvGraphicFramePr>
        <p:xfrm>
          <a:off x="587069" y="664166"/>
          <a:ext cx="11390724" cy="4843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816">
                  <a:extLst>
                    <a:ext uri="{9D8B030D-6E8A-4147-A177-3AD203B41FA5}">
                      <a16:colId xmlns:a16="http://schemas.microsoft.com/office/drawing/2014/main" val="1697055979"/>
                    </a:ext>
                  </a:extLst>
                </a:gridCol>
                <a:gridCol w="2575227">
                  <a:extLst>
                    <a:ext uri="{9D8B030D-6E8A-4147-A177-3AD203B41FA5}">
                      <a16:colId xmlns:a16="http://schemas.microsoft.com/office/drawing/2014/main" val="3252147634"/>
                    </a:ext>
                  </a:extLst>
                </a:gridCol>
                <a:gridCol w="2575227">
                  <a:extLst>
                    <a:ext uri="{9D8B030D-6E8A-4147-A177-3AD203B41FA5}">
                      <a16:colId xmlns:a16="http://schemas.microsoft.com/office/drawing/2014/main" val="556083725"/>
                    </a:ext>
                  </a:extLst>
                </a:gridCol>
                <a:gridCol w="2575227">
                  <a:extLst>
                    <a:ext uri="{9D8B030D-6E8A-4147-A177-3AD203B41FA5}">
                      <a16:colId xmlns:a16="http://schemas.microsoft.com/office/drawing/2014/main" val="3583418082"/>
                    </a:ext>
                  </a:extLst>
                </a:gridCol>
                <a:gridCol w="2575227">
                  <a:extLst>
                    <a:ext uri="{9D8B030D-6E8A-4147-A177-3AD203B41FA5}">
                      <a16:colId xmlns:a16="http://schemas.microsoft.com/office/drawing/2014/main" val="2632884334"/>
                    </a:ext>
                  </a:extLst>
                </a:gridCol>
              </a:tblGrid>
              <a:tr h="445486">
                <a:tc gridSpan="5">
                  <a:txBody>
                    <a:bodyPr/>
                    <a:lstStyle/>
                    <a:p>
                      <a:pPr algn="ctr"/>
                      <a:r>
                        <a:rPr lang="en-US" sz="2200" noProof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Metalsa</a:t>
                      </a:r>
                      <a:r>
                        <a:rPr lang="en-US" sz="22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Maintenance System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81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21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694544"/>
                  </a:ext>
                </a:extLst>
              </a:tr>
              <a:tr h="376949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/>
                          <a:cs typeface="Segoe UI"/>
                        </a:rPr>
                        <a:t>Objective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b="1" noProof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Reliability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81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noProof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noProof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787152"/>
                  </a:ext>
                </a:extLst>
              </a:tr>
              <a:tr h="514022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/>
                          <a:cs typeface="Segoe UI"/>
                        </a:rPr>
                        <a:t>Metrics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228975" algn="l"/>
                        </a:tabLst>
                        <a:defRPr/>
                      </a:pPr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% Cost: SI/Assets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% Maintenance Downtime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MTBF            % PM Compliance               MTTR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 err="1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Maint</a:t>
                      </a:r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. Cost / Assets</a:t>
                      </a:r>
                    </a:p>
                    <a:p>
                      <a:pPr algn="ctr"/>
                      <a:r>
                        <a:rPr lang="en-US" sz="1300" noProof="0" err="1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Maint</a:t>
                      </a:r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. Cost / Sales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934407"/>
                  </a:ext>
                </a:extLst>
              </a:tr>
              <a:tr h="582558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Practice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  <a:latin typeface="Segoe UI"/>
                          <a:ea typeface="Segoe UI" panose="020B0502040204020203" pitchFamily="34" charset="0"/>
                          <a:cs typeface="Segoe UI"/>
                        </a:rPr>
                        <a:t>Assets &amp; Spare</a:t>
                      </a:r>
                    </a:p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  <a:latin typeface="Segoe UI"/>
                          <a:ea typeface="Segoe UI" panose="020B0502040204020203" pitchFamily="34" charset="0"/>
                          <a:cs typeface="Segoe UI"/>
                        </a:rPr>
                        <a:t>Management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Maintenance</a:t>
                      </a:r>
                    </a:p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Engineering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Maintenance</a:t>
                      </a:r>
                    </a:p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Execution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Financial</a:t>
                      </a:r>
                    </a:p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  <a:latin typeface="Segoe UI"/>
                          <a:cs typeface="Segoe UI"/>
                        </a:rPr>
                        <a:t>Management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553099"/>
                  </a:ext>
                </a:extLst>
              </a:tr>
              <a:tr h="1336457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Tools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Asset Information  </a:t>
                      </a:r>
                      <a:r>
                        <a:rPr lang="en-US" sz="1300" b="1" noProof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Alnf</a:t>
                      </a:r>
                      <a:endParaRPr lang="en-US" sz="1300" b="1" noProof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1300" noProof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Asset Financial Info  </a:t>
                      </a:r>
                      <a:r>
                        <a:rPr lang="en-US" sz="1300" b="1" noProof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AFIn</a:t>
                      </a:r>
                      <a:endParaRPr lang="en-US" sz="1300" b="1" noProof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Asset Health Map  </a:t>
                      </a:r>
                      <a:r>
                        <a:rPr lang="en-US" sz="1300" b="1" noProof="0" err="1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AHeM</a:t>
                      </a:r>
                      <a:endParaRPr lang="en-US" sz="1300" b="1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Spare Part Criteria  </a:t>
                      </a:r>
                      <a:r>
                        <a:rPr lang="en-US" sz="1300" b="1" noProof="0" err="1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SPCr</a:t>
                      </a:r>
                      <a:endParaRPr lang="en-US" sz="1300" b="1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Criticality Analysis </a:t>
                      </a:r>
                      <a:r>
                        <a:rPr lang="en-US" sz="1300" b="1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CA</a:t>
                      </a: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PM Optimization </a:t>
                      </a:r>
                      <a:r>
                        <a:rPr lang="en-US" sz="1300" b="1" noProof="0" err="1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PMOp</a:t>
                      </a:r>
                      <a:endParaRPr lang="en-US" sz="1300" b="1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Reliability Centered </a:t>
                      </a:r>
                      <a:r>
                        <a:rPr lang="en-US" sz="1300" noProof="0" err="1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Maint</a:t>
                      </a:r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300" b="1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RCM</a:t>
                      </a:r>
                    </a:p>
                    <a:p>
                      <a:pPr algn="ctr"/>
                      <a:r>
                        <a:rPr lang="en-US" sz="1300" noProof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Early Equipment </a:t>
                      </a:r>
                      <a:r>
                        <a:rPr lang="en-US" sz="1300" noProof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Mgmt</a:t>
                      </a:r>
                      <a:r>
                        <a:rPr lang="en-US" sz="1300" noProof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300" b="1" noProof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EM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en-US" sz="1300" b="0" noProof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Segoe UI"/>
                          <a:ea typeface="Segoe UI" panose="020B0502040204020203" pitchFamily="34" charset="0"/>
                          <a:cs typeface="Segoe UI"/>
                        </a:rPr>
                        <a:t>Lubrication</a:t>
                      </a:r>
                      <a:r>
                        <a:rPr lang="en-US" sz="1300" b="1" noProof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Segoe UI"/>
                          <a:ea typeface="Segoe UI" panose="020B0502040204020203" pitchFamily="34" charset="0"/>
                          <a:cs typeface="Segoe UI"/>
                        </a:rPr>
                        <a:t> </a:t>
                      </a:r>
                      <a:r>
                        <a:rPr lang="en-US" sz="1300" b="1" noProof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Segoe UI"/>
                          <a:ea typeface="Segoe UI" panose="020B0502040204020203" pitchFamily="34" charset="0"/>
                          <a:cs typeface="Segoe UI"/>
                        </a:rPr>
                        <a:t>Lub</a:t>
                      </a:r>
                      <a:endParaRPr lang="en-US" sz="1300" b="1" noProof="0">
                        <a:solidFill>
                          <a:schemeClr val="bg2">
                            <a:lumMod val="50000"/>
                          </a:schemeClr>
                        </a:solidFill>
                        <a:latin typeface="Segoe UI"/>
                        <a:ea typeface="Segoe UI" panose="020B0502040204020203" pitchFamily="34" charset="0"/>
                        <a:cs typeface="Segoe UI"/>
                      </a:endParaRP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Planning &amp; Scheduling </a:t>
                      </a:r>
                      <a:r>
                        <a:rPr lang="en-US" sz="1300" b="1" noProof="0" err="1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PlSch</a:t>
                      </a:r>
                      <a:endParaRPr lang="en-US" sz="1300" b="1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Corrective Maintenance </a:t>
                      </a:r>
                      <a:r>
                        <a:rPr lang="en-US" sz="1300" b="1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CM</a:t>
                      </a: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Re-build Follow Up </a:t>
                      </a:r>
                      <a:r>
                        <a:rPr lang="en-US" sz="1300" b="1" noProof="0" err="1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RbFu</a:t>
                      </a:r>
                      <a:endParaRPr lang="en-US" sz="1300" b="1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One Point Lesson </a:t>
                      </a:r>
                      <a:r>
                        <a:rPr lang="en-US" sz="1300" b="1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OPL</a:t>
                      </a: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Skill &amp; Versatility Matrix </a:t>
                      </a:r>
                      <a:r>
                        <a:rPr lang="en-US" sz="1300" b="1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SVM</a:t>
                      </a: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Annual Training Plan </a:t>
                      </a:r>
                      <a:r>
                        <a:rPr lang="en-US" sz="1300" b="1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TPL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</a:t>
                      </a:r>
                      <a:r>
                        <a:rPr lang="en-US" sz="1300" noProof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Expense Tracking </a:t>
                      </a:r>
                      <a:r>
                        <a:rPr lang="en-US" sz="1300" b="1" noProof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ExTr</a:t>
                      </a:r>
                      <a:endParaRPr lang="en-US" sz="1300" b="1" noProof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 CAPEX </a:t>
                      </a:r>
                      <a:r>
                        <a:rPr lang="en-US" sz="1300" b="1" noProof="0" err="1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CapX</a:t>
                      </a:r>
                      <a:endParaRPr lang="en-US" sz="1300" b="1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/>
                      <a:endParaRPr lang="en-US" sz="1300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009402"/>
                  </a:ext>
                </a:extLst>
              </a:tr>
              <a:tr h="925239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ODIX Enablers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Equipment Condition Monitor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Prescriptive Management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Descriptive Maintenance Analytics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Predictive Maintenance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Work Order Management</a:t>
                      </a:r>
                    </a:p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Smart PM</a:t>
                      </a:r>
                    </a:p>
                    <a:p>
                      <a:pPr algn="ctr"/>
                      <a:r>
                        <a:rPr lang="en-US" sz="1300" noProof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Robot Monitor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GOTS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199604"/>
                  </a:ext>
                </a:extLst>
              </a:tr>
              <a:tr h="342681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IT Systems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MAXIMO</a:t>
                      </a:r>
                      <a:endParaRPr lang="en-US" sz="1300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vl="3">
                        <a:tabLst>
                          <a:tab pos="3228975" algn="l"/>
                        </a:tabLst>
                      </a:pPr>
                      <a:endParaRPr lang="en-US" sz="1200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lvl="3" indent="0" algn="ctr">
                        <a:tabLst>
                          <a:tab pos="3228975" algn="l"/>
                        </a:tabLst>
                      </a:pPr>
                      <a:endParaRPr lang="en-US" sz="1200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2421957"/>
                  </a:ext>
                </a:extLst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MOS Core</a:t>
                      </a: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5S, 8 Step Problem Solving </a:t>
                      </a:r>
                      <a:r>
                        <a:rPr lang="en-US" sz="1300" b="1" dirty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A3, PPS</a:t>
                      </a:r>
                      <a:r>
                        <a:rPr lang="en-US" sz="1300" dirty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, Standard Procedures, Maintenance Management Development System </a:t>
                      </a:r>
                      <a:r>
                        <a:rPr lang="en-US" sz="1300" b="1" dirty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MMDS </a:t>
                      </a:r>
                      <a:endParaRPr lang="es-MX" sz="1300" b="1" dirty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2804" marR="102804" marT="51402" marB="514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noProof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7673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8F40C9A-11A5-4495-BEA5-B23201A7E77A}"/>
              </a:ext>
            </a:extLst>
          </p:cNvPr>
          <p:cNvSpPr/>
          <p:nvPr/>
        </p:nvSpPr>
        <p:spPr>
          <a:xfrm>
            <a:off x="6837670" y="3257157"/>
            <a:ext cx="2498145" cy="61682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B78DB2-8196-4162-BBB7-AED00151EA91}"/>
              </a:ext>
            </a:extLst>
          </p:cNvPr>
          <p:cNvSpPr/>
          <p:nvPr/>
        </p:nvSpPr>
        <p:spPr>
          <a:xfrm>
            <a:off x="6815901" y="2874184"/>
            <a:ext cx="2498146" cy="20103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AE6E04-B51E-4276-8B52-B90E71F930AC}"/>
              </a:ext>
            </a:extLst>
          </p:cNvPr>
          <p:cNvSpPr/>
          <p:nvPr/>
        </p:nvSpPr>
        <p:spPr>
          <a:xfrm>
            <a:off x="7801723" y="1697402"/>
            <a:ext cx="918386" cy="27414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91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00062" y="462270"/>
            <a:ext cx="116919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>
              <a:defRPr sz="3200" b="1">
                <a:latin typeface="Gotham Narrow Bold" pitchFamily="50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s-MX" sz="4000">
                <a:latin typeface="Century Gothic" panose="020B0502020202020204" pitchFamily="34" charset="0"/>
              </a:rPr>
              <a:t>TENDENCIA MTTR EN METALSA CONTRA LANZAMIENTOS DE NUEVAS PLATAFORMAS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4CF5231-11B0-4E78-9885-2A036534E3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0207978"/>
              </p:ext>
            </p:extLst>
          </p:nvPr>
        </p:nvGraphicFramePr>
        <p:xfrm>
          <a:off x="1562585" y="2446736"/>
          <a:ext cx="9066829" cy="3558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5A35D6-6B4C-4177-80A9-7DF258B9F092}"/>
              </a:ext>
            </a:extLst>
          </p:cNvPr>
          <p:cNvCxnSpPr>
            <a:cxnSpLocks/>
          </p:cNvCxnSpPr>
          <p:nvPr/>
        </p:nvCxnSpPr>
        <p:spPr>
          <a:xfrm>
            <a:off x="5723193" y="2693786"/>
            <a:ext cx="1" cy="2704531"/>
          </a:xfrm>
          <a:prstGeom prst="line">
            <a:avLst/>
          </a:prstGeom>
          <a:ln w="28575">
            <a:solidFill>
              <a:srgbClr val="8E3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DCE9B8-EFDC-42B9-BD76-338292F9AAAD}"/>
              </a:ext>
            </a:extLst>
          </p:cNvPr>
          <p:cNvCxnSpPr>
            <a:cxnSpLocks/>
          </p:cNvCxnSpPr>
          <p:nvPr/>
        </p:nvCxnSpPr>
        <p:spPr>
          <a:xfrm>
            <a:off x="9674739" y="2703571"/>
            <a:ext cx="1" cy="2704531"/>
          </a:xfrm>
          <a:prstGeom prst="line">
            <a:avLst/>
          </a:prstGeom>
          <a:ln w="28575">
            <a:solidFill>
              <a:srgbClr val="8E3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475BA85-70FD-4BF1-8364-CD969FB42E97}"/>
              </a:ext>
            </a:extLst>
          </p:cNvPr>
          <p:cNvCxnSpPr>
            <a:cxnSpLocks/>
          </p:cNvCxnSpPr>
          <p:nvPr/>
        </p:nvCxnSpPr>
        <p:spPr>
          <a:xfrm>
            <a:off x="3244151" y="2703571"/>
            <a:ext cx="1" cy="2704531"/>
          </a:xfrm>
          <a:prstGeom prst="line">
            <a:avLst/>
          </a:prstGeom>
          <a:ln w="28575">
            <a:solidFill>
              <a:srgbClr val="8E30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67406338-E50D-40FD-A1EE-3CCC5B013DA9}"/>
              </a:ext>
            </a:extLst>
          </p:cNvPr>
          <p:cNvSpPr/>
          <p:nvPr/>
        </p:nvSpPr>
        <p:spPr>
          <a:xfrm>
            <a:off x="2141207" y="1823583"/>
            <a:ext cx="2223448" cy="1270822"/>
          </a:xfrm>
          <a:prstGeom prst="ellipse">
            <a:avLst/>
          </a:prstGeom>
          <a:solidFill>
            <a:srgbClr val="8E3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500" spc="-1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Línea Chrysler RAM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0951486-BB18-413E-BFC6-DAB8A0E6EC82}"/>
              </a:ext>
            </a:extLst>
          </p:cNvPr>
          <p:cNvSpPr/>
          <p:nvPr/>
        </p:nvSpPr>
        <p:spPr>
          <a:xfrm>
            <a:off x="4705354" y="2002739"/>
            <a:ext cx="2064539" cy="1603814"/>
          </a:xfrm>
          <a:prstGeom prst="ellipse">
            <a:avLst/>
          </a:prstGeom>
          <a:solidFill>
            <a:srgbClr val="8E3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500" spc="-1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Línea Jeep Wrangler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CC1C9A-3DFA-40C6-ACA7-87F43178F300}"/>
              </a:ext>
            </a:extLst>
          </p:cNvPr>
          <p:cNvSpPr/>
          <p:nvPr/>
        </p:nvSpPr>
        <p:spPr>
          <a:xfrm>
            <a:off x="8356620" y="2174208"/>
            <a:ext cx="2636237" cy="1432345"/>
          </a:xfrm>
          <a:prstGeom prst="ellipse">
            <a:avLst/>
          </a:prstGeom>
          <a:solidFill>
            <a:srgbClr val="8E3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500" spc="-1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Nueva Generación Tundra</a:t>
            </a:r>
          </a:p>
        </p:txBody>
      </p:sp>
    </p:spTree>
    <p:extLst>
      <p:ext uri="{BB962C8B-B14F-4D97-AF65-F5344CB8AC3E}">
        <p14:creationId xmlns:p14="http://schemas.microsoft.com/office/powerpoint/2010/main" val="41858324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71496" y="1600977"/>
            <a:ext cx="90237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Universidad de Bolonia nace en 1080</a:t>
            </a:r>
          </a:p>
          <a:p>
            <a:endParaRPr lang="es-MX" sz="3000"/>
          </a:p>
          <a:p>
            <a:r>
              <a:rPr lang="es-MX" sz="3000" b="1" u="sng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Año</a:t>
            </a:r>
          </a:p>
          <a:p>
            <a:r>
              <a:rPr lang="es-MX" sz="3000" b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1100- 1200</a:t>
            </a:r>
            <a:r>
              <a:rPr lang="es-MX" sz="3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	Oxford, Universidad de Paris </a:t>
            </a:r>
          </a:p>
          <a:p>
            <a:r>
              <a:rPr lang="es-MX" sz="3000" b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1551</a:t>
            </a:r>
            <a:r>
              <a:rPr lang="es-MX" sz="3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			</a:t>
            </a:r>
            <a:r>
              <a:rPr lang="es-419" sz="3000" i="0">
                <a:solidFill>
                  <a:srgbClr val="202124"/>
                </a:solidFill>
                <a:effectLst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Real y Pontificia Universidad de 				México (Hoy UNAM)</a:t>
            </a:r>
            <a:endParaRPr lang="es-MX" sz="300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es-MX" sz="3000" b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1800</a:t>
            </a:r>
            <a:r>
              <a:rPr lang="es-MX" sz="3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           	Revolución Industrial (que cambiaría 			algunos conceptos de instrucción 			de operadores)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AAF010-460A-8CEF-7C69-966452EA50C8}"/>
              </a:ext>
            </a:extLst>
          </p:cNvPr>
          <p:cNvSpPr txBox="1"/>
          <p:nvPr/>
        </p:nvSpPr>
        <p:spPr>
          <a:xfrm>
            <a:off x="635845" y="611729"/>
            <a:ext cx="7100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000" b="1">
                <a:latin typeface="Century Gothic" panose="020B0502020202020204" pitchFamily="34" charset="0"/>
                <a:ea typeface="Verdana" panose="020B0604030504040204" pitchFamily="34" charset="0"/>
                <a:cs typeface="+mj-cs"/>
              </a:rPr>
              <a:t>UN POCO DE HISTORIA…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51298241-BDCF-9AD2-BC13-1F50577B837E}"/>
              </a:ext>
            </a:extLst>
          </p:cNvPr>
          <p:cNvCxnSpPr>
            <a:cxnSpLocks/>
          </p:cNvCxnSpPr>
          <p:nvPr/>
        </p:nvCxnSpPr>
        <p:spPr>
          <a:xfrm>
            <a:off x="2902905" y="4615833"/>
            <a:ext cx="1678298" cy="0"/>
          </a:xfrm>
          <a:prstGeom prst="straightConnector1">
            <a:avLst/>
          </a:prstGeom>
          <a:ln w="38100">
            <a:solidFill>
              <a:srgbClr val="6011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51CDBAF-11A7-121F-46C2-44E5311D01E7}"/>
              </a:ext>
            </a:extLst>
          </p:cNvPr>
          <p:cNvCxnSpPr>
            <a:cxnSpLocks/>
          </p:cNvCxnSpPr>
          <p:nvPr/>
        </p:nvCxnSpPr>
        <p:spPr>
          <a:xfrm>
            <a:off x="2902905" y="3683678"/>
            <a:ext cx="1697927" cy="0"/>
          </a:xfrm>
          <a:prstGeom prst="straightConnector1">
            <a:avLst/>
          </a:prstGeom>
          <a:ln w="38100">
            <a:solidFill>
              <a:srgbClr val="6011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8EDED559-D014-39B2-15C2-79A198A08AC8}"/>
              </a:ext>
            </a:extLst>
          </p:cNvPr>
          <p:cNvCxnSpPr>
            <a:cxnSpLocks/>
          </p:cNvCxnSpPr>
          <p:nvPr/>
        </p:nvCxnSpPr>
        <p:spPr>
          <a:xfrm>
            <a:off x="3808427" y="3251446"/>
            <a:ext cx="755725" cy="0"/>
          </a:xfrm>
          <a:prstGeom prst="straightConnector1">
            <a:avLst/>
          </a:prstGeom>
          <a:ln w="38100">
            <a:solidFill>
              <a:srgbClr val="6011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221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BB231-21FF-5F47-B488-AD3B5D37C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s-ES_tradnl" sz="40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Mantenimiento</a:t>
            </a:r>
          </a:p>
        </p:txBody>
      </p:sp>
      <p:pic>
        <p:nvPicPr>
          <p:cNvPr id="2050" name="Picture 2" descr="Dónde comprar Poly-Vi-Gomis vitaminas infantiles">
            <a:extLst>
              <a:ext uri="{FF2B5EF4-FFF2-40B4-BE49-F238E27FC236}">
                <a16:creationId xmlns:a16="http://schemas.microsoft.com/office/drawing/2014/main" id="{4247AD69-04EA-48F3-84E1-A971416D1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773" y="1681477"/>
            <a:ext cx="2312427" cy="231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entrum Silver Suplemento Adulto Mayor De 50 Años 325 tabletas -  Importaciones West">
            <a:extLst>
              <a:ext uri="{FF2B5EF4-FFF2-40B4-BE49-F238E27FC236}">
                <a16:creationId xmlns:a16="http://schemas.microsoft.com/office/drawing/2014/main" id="{A712ABD6-DA31-4589-BC0C-DE18867D2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81" y="1436913"/>
            <a:ext cx="1999914" cy="246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E69673E-EC6F-4A6A-A614-11CAEA25C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2" b="8988"/>
          <a:stretch/>
        </p:blipFill>
        <p:spPr bwMode="auto">
          <a:xfrm>
            <a:off x="397328" y="2562121"/>
            <a:ext cx="11397343" cy="389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7038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FF2B5EF4-FFF2-40B4-BE49-F238E27FC236}">
                <a16:creationId xmlns:a16="http://schemas.microsoft.com/office/drawing/2014/main" id="{B542933F-5EB0-8CBD-2F00-4F62CFB1BB2C}"/>
              </a:ext>
            </a:extLst>
          </p:cNvPr>
          <p:cNvSpPr txBox="1"/>
          <p:nvPr/>
        </p:nvSpPr>
        <p:spPr>
          <a:xfrm>
            <a:off x="740639" y="1261013"/>
            <a:ext cx="2169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b="1">
                <a:solidFill>
                  <a:srgbClr val="262626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8,000 a 3,000 AC</a:t>
            </a:r>
            <a:endParaRPr lang="id-ID" sz="2000" b="1">
              <a:solidFill>
                <a:srgbClr val="262626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45" name="Rectangle 62">
            <a:extLst>
              <a:ext uri="{FF2B5EF4-FFF2-40B4-BE49-F238E27FC236}">
                <a16:creationId xmlns:a16="http://schemas.microsoft.com/office/drawing/2014/main" id="{6F04AE09-C25E-095E-AEAA-FDAAFBA67D70}"/>
              </a:ext>
            </a:extLst>
          </p:cNvPr>
          <p:cNvSpPr/>
          <p:nvPr/>
        </p:nvSpPr>
        <p:spPr>
          <a:xfrm>
            <a:off x="713451" y="4417817"/>
            <a:ext cx="20386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>
                <a:solidFill>
                  <a:schemeClr val="tx1">
                    <a:lumMod val="95000"/>
                    <a:lumOff val="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Con la aparición de las primeras herramientas se vuelve necesario capacitar</a:t>
            </a:r>
            <a:endParaRPr lang="id-ID">
              <a:solidFill>
                <a:schemeClr val="tx1">
                  <a:lumMod val="95000"/>
                  <a:lumOff val="5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1756DF86-F4E7-A2CE-0090-34F94EC0F486}"/>
              </a:ext>
            </a:extLst>
          </p:cNvPr>
          <p:cNvSpPr txBox="1"/>
          <p:nvPr/>
        </p:nvSpPr>
        <p:spPr>
          <a:xfrm>
            <a:off x="9781730" y="3627811"/>
            <a:ext cx="212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b="1">
                <a:solidFill>
                  <a:srgbClr val="004F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CUARTA</a:t>
            </a:r>
          </a:p>
          <a:p>
            <a:pPr algn="ctr"/>
            <a:r>
              <a:rPr lang="es-419" sz="2000" b="1">
                <a:solidFill>
                  <a:srgbClr val="004F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REVOLUCIÓN INDUSTRIAL</a:t>
            </a:r>
            <a:endParaRPr lang="id-ID" sz="2000" b="1">
              <a:solidFill>
                <a:srgbClr val="004F58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580899C2-5706-0E5B-0B40-49B61E47D704}"/>
              </a:ext>
            </a:extLst>
          </p:cNvPr>
          <p:cNvSpPr txBox="1"/>
          <p:nvPr/>
        </p:nvSpPr>
        <p:spPr>
          <a:xfrm>
            <a:off x="3102591" y="3654777"/>
            <a:ext cx="1884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b="1">
                <a:solidFill>
                  <a:srgbClr val="004F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EDAD</a:t>
            </a:r>
          </a:p>
          <a:p>
            <a:pPr algn="ctr"/>
            <a:r>
              <a:rPr lang="es-419" sz="2000" b="1">
                <a:solidFill>
                  <a:srgbClr val="004F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MEDIA</a:t>
            </a:r>
            <a:endParaRPr lang="id-ID" sz="2000" b="1">
              <a:solidFill>
                <a:srgbClr val="004F58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43F04589-DD75-C9DE-360B-343D8D8426BF}"/>
              </a:ext>
            </a:extLst>
          </p:cNvPr>
          <p:cNvSpPr txBox="1"/>
          <p:nvPr/>
        </p:nvSpPr>
        <p:spPr>
          <a:xfrm>
            <a:off x="7485286" y="3599380"/>
            <a:ext cx="2122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b="1">
                <a:solidFill>
                  <a:srgbClr val="004F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PRIMER REVOLUCIÓN INDUSTRIAL</a:t>
            </a:r>
            <a:endParaRPr lang="id-ID" sz="2000" b="1">
              <a:solidFill>
                <a:srgbClr val="004F58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50" name="Group 5">
            <a:extLst>
              <a:ext uri="{FF2B5EF4-FFF2-40B4-BE49-F238E27FC236}">
                <a16:creationId xmlns:a16="http://schemas.microsoft.com/office/drawing/2014/main" id="{D1B26D92-3CE9-C64D-E707-96BCAFB23907}"/>
              </a:ext>
            </a:extLst>
          </p:cNvPr>
          <p:cNvGrpSpPr/>
          <p:nvPr/>
        </p:nvGrpSpPr>
        <p:grpSpPr>
          <a:xfrm>
            <a:off x="990082" y="1787685"/>
            <a:ext cx="1473812" cy="1749836"/>
            <a:chOff x="1214557" y="1868674"/>
            <a:chExt cx="1473812" cy="1749836"/>
          </a:xfrm>
        </p:grpSpPr>
        <p:sp>
          <p:nvSpPr>
            <p:cNvPr id="51" name="Oval 37">
              <a:extLst>
                <a:ext uri="{FF2B5EF4-FFF2-40B4-BE49-F238E27FC236}">
                  <a16:creationId xmlns:a16="http://schemas.microsoft.com/office/drawing/2014/main" id="{9DDF8258-E2B5-DE4B-8AA7-60A026FFBC0B}"/>
                </a:ext>
              </a:extLst>
            </p:cNvPr>
            <p:cNvSpPr/>
            <p:nvPr/>
          </p:nvSpPr>
          <p:spPr>
            <a:xfrm>
              <a:off x="1214557" y="1868674"/>
              <a:ext cx="1473812" cy="147381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52" name="Straight Connector 53">
              <a:extLst>
                <a:ext uri="{FF2B5EF4-FFF2-40B4-BE49-F238E27FC236}">
                  <a16:creationId xmlns:a16="http://schemas.microsoft.com/office/drawing/2014/main" id="{1FB11535-DFE8-5B58-A1BC-7C1FB7CDCDD6}"/>
                </a:ext>
              </a:extLst>
            </p:cNvPr>
            <p:cNvCxnSpPr>
              <a:stCxn id="51" idx="4"/>
            </p:cNvCxnSpPr>
            <p:nvPr/>
          </p:nvCxnSpPr>
          <p:spPr>
            <a:xfrm>
              <a:off x="1951463" y="3342488"/>
              <a:ext cx="0" cy="276022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6">
            <a:extLst>
              <a:ext uri="{FF2B5EF4-FFF2-40B4-BE49-F238E27FC236}">
                <a16:creationId xmlns:a16="http://schemas.microsoft.com/office/drawing/2014/main" id="{F702BC2A-6596-C332-BF17-948741D7B0E0}"/>
              </a:ext>
            </a:extLst>
          </p:cNvPr>
          <p:cNvGrpSpPr/>
          <p:nvPr/>
        </p:nvGrpSpPr>
        <p:grpSpPr>
          <a:xfrm>
            <a:off x="3310016" y="1782354"/>
            <a:ext cx="1473812" cy="1749836"/>
            <a:chOff x="2524827" y="1868674"/>
            <a:chExt cx="1473812" cy="1749836"/>
          </a:xfrm>
        </p:grpSpPr>
        <p:sp>
          <p:nvSpPr>
            <p:cNvPr id="58" name="Oval 36">
              <a:extLst>
                <a:ext uri="{FF2B5EF4-FFF2-40B4-BE49-F238E27FC236}">
                  <a16:creationId xmlns:a16="http://schemas.microsoft.com/office/drawing/2014/main" id="{F71471BF-5C6A-56B2-ECBC-ED30C2DA9800}"/>
                </a:ext>
              </a:extLst>
            </p:cNvPr>
            <p:cNvSpPr/>
            <p:nvPr/>
          </p:nvSpPr>
          <p:spPr>
            <a:xfrm>
              <a:off x="2524827" y="1868674"/>
              <a:ext cx="1473812" cy="1473814"/>
            </a:xfrm>
            <a:prstGeom prst="ellipse">
              <a:avLst/>
            </a:prstGeom>
            <a:solidFill>
              <a:srgbClr val="004F58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59" name="Straight Connector 76">
              <a:extLst>
                <a:ext uri="{FF2B5EF4-FFF2-40B4-BE49-F238E27FC236}">
                  <a16:creationId xmlns:a16="http://schemas.microsoft.com/office/drawing/2014/main" id="{A0DD4FBB-A8A8-2D59-78D2-A063F9390FCD}"/>
                </a:ext>
              </a:extLst>
            </p:cNvPr>
            <p:cNvCxnSpPr/>
            <p:nvPr/>
          </p:nvCxnSpPr>
          <p:spPr>
            <a:xfrm>
              <a:off x="3261731" y="3342488"/>
              <a:ext cx="0" cy="276022"/>
            </a:xfrm>
            <a:prstGeom prst="line">
              <a:avLst/>
            </a:prstGeom>
            <a:ln>
              <a:solidFill>
                <a:srgbClr val="004F58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8">
            <a:extLst>
              <a:ext uri="{FF2B5EF4-FFF2-40B4-BE49-F238E27FC236}">
                <a16:creationId xmlns:a16="http://schemas.microsoft.com/office/drawing/2014/main" id="{AA635852-AC61-5E4D-279E-1019E4FE41B8}"/>
              </a:ext>
            </a:extLst>
          </p:cNvPr>
          <p:cNvGrpSpPr/>
          <p:nvPr/>
        </p:nvGrpSpPr>
        <p:grpSpPr>
          <a:xfrm>
            <a:off x="7816660" y="1805263"/>
            <a:ext cx="1473812" cy="1749836"/>
            <a:chOff x="5145361" y="1868674"/>
            <a:chExt cx="1473812" cy="1749836"/>
          </a:xfrm>
        </p:grpSpPr>
        <p:sp>
          <p:nvSpPr>
            <p:cNvPr id="68" name="Oval 34">
              <a:extLst>
                <a:ext uri="{FF2B5EF4-FFF2-40B4-BE49-F238E27FC236}">
                  <a16:creationId xmlns:a16="http://schemas.microsoft.com/office/drawing/2014/main" id="{0578D3C5-C588-4CA6-B9C9-511126105A45}"/>
                </a:ext>
              </a:extLst>
            </p:cNvPr>
            <p:cNvSpPr/>
            <p:nvPr/>
          </p:nvSpPr>
          <p:spPr>
            <a:xfrm>
              <a:off x="5145361" y="1868674"/>
              <a:ext cx="1473812" cy="1473814"/>
            </a:xfrm>
            <a:prstGeom prst="ellipse">
              <a:avLst/>
            </a:prstGeom>
            <a:solidFill>
              <a:srgbClr val="8E3086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70" name="Straight Connector 77">
              <a:extLst>
                <a:ext uri="{FF2B5EF4-FFF2-40B4-BE49-F238E27FC236}">
                  <a16:creationId xmlns:a16="http://schemas.microsoft.com/office/drawing/2014/main" id="{54EB9A9F-0255-47E1-9568-600C29F45155}"/>
                </a:ext>
              </a:extLst>
            </p:cNvPr>
            <p:cNvCxnSpPr/>
            <p:nvPr/>
          </p:nvCxnSpPr>
          <p:spPr>
            <a:xfrm>
              <a:off x="5885119" y="3342488"/>
              <a:ext cx="0" cy="276022"/>
            </a:xfrm>
            <a:prstGeom prst="line">
              <a:avLst/>
            </a:prstGeom>
            <a:ln>
              <a:solidFill>
                <a:srgbClr val="8E308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9">
            <a:extLst>
              <a:ext uri="{FF2B5EF4-FFF2-40B4-BE49-F238E27FC236}">
                <a16:creationId xmlns:a16="http://schemas.microsoft.com/office/drawing/2014/main" id="{CDEB8139-FDD2-7620-B35A-DE48BE508545}"/>
              </a:ext>
            </a:extLst>
          </p:cNvPr>
          <p:cNvGrpSpPr/>
          <p:nvPr/>
        </p:nvGrpSpPr>
        <p:grpSpPr>
          <a:xfrm>
            <a:off x="10103397" y="1767515"/>
            <a:ext cx="1473812" cy="1749836"/>
            <a:chOff x="6470518" y="1868674"/>
            <a:chExt cx="1473812" cy="1749836"/>
          </a:xfrm>
          <a:solidFill>
            <a:srgbClr val="601111"/>
          </a:solidFill>
        </p:grpSpPr>
        <p:sp>
          <p:nvSpPr>
            <p:cNvPr id="74" name="Oval 33">
              <a:extLst>
                <a:ext uri="{FF2B5EF4-FFF2-40B4-BE49-F238E27FC236}">
                  <a16:creationId xmlns:a16="http://schemas.microsoft.com/office/drawing/2014/main" id="{9D93452F-E4A1-09B4-B920-6A74AE8C413F}"/>
                </a:ext>
              </a:extLst>
            </p:cNvPr>
            <p:cNvSpPr/>
            <p:nvPr/>
          </p:nvSpPr>
          <p:spPr>
            <a:xfrm>
              <a:off x="6470518" y="1868674"/>
              <a:ext cx="1473812" cy="147381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75" name="Straight Connector 55">
              <a:extLst>
                <a:ext uri="{FF2B5EF4-FFF2-40B4-BE49-F238E27FC236}">
                  <a16:creationId xmlns:a16="http://schemas.microsoft.com/office/drawing/2014/main" id="{280228E5-BF4E-EA54-F9FD-72D873AA22BD}"/>
                </a:ext>
              </a:extLst>
            </p:cNvPr>
            <p:cNvCxnSpPr>
              <a:stCxn id="74" idx="4"/>
            </p:cNvCxnSpPr>
            <p:nvPr/>
          </p:nvCxnSpPr>
          <p:spPr>
            <a:xfrm>
              <a:off x="7207424" y="3342488"/>
              <a:ext cx="0" cy="276022"/>
            </a:xfrm>
            <a:prstGeom prst="line">
              <a:avLst/>
            </a:prstGeom>
            <a:grpFill/>
            <a:ln>
              <a:solidFill>
                <a:srgbClr val="60111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ectangle 62">
            <a:extLst>
              <a:ext uri="{FF2B5EF4-FFF2-40B4-BE49-F238E27FC236}">
                <a16:creationId xmlns:a16="http://schemas.microsoft.com/office/drawing/2014/main" id="{F4824520-6D2B-BF47-0DF3-D4A6D254D34A}"/>
              </a:ext>
            </a:extLst>
          </p:cNvPr>
          <p:cNvSpPr/>
          <p:nvPr/>
        </p:nvSpPr>
        <p:spPr>
          <a:xfrm>
            <a:off x="3102591" y="4471581"/>
            <a:ext cx="19807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>
                <a:solidFill>
                  <a:schemeClr val="tx1">
                    <a:lumMod val="95000"/>
                    <a:lumOff val="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Primeras universidades europeas: Boloña, Oxford, Paris</a:t>
            </a:r>
            <a:endParaRPr lang="id-ID">
              <a:solidFill>
                <a:schemeClr val="tx1">
                  <a:lumMod val="95000"/>
                  <a:lumOff val="5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83" name="Rectangle 62">
            <a:extLst>
              <a:ext uri="{FF2B5EF4-FFF2-40B4-BE49-F238E27FC236}">
                <a16:creationId xmlns:a16="http://schemas.microsoft.com/office/drawing/2014/main" id="{17E599E8-0203-165F-E959-0D82A9E6DBDE}"/>
              </a:ext>
            </a:extLst>
          </p:cNvPr>
          <p:cNvSpPr/>
          <p:nvPr/>
        </p:nvSpPr>
        <p:spPr>
          <a:xfrm>
            <a:off x="7367042" y="4615043"/>
            <a:ext cx="23826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>
                <a:solidFill>
                  <a:schemeClr val="tx1">
                    <a:lumMod val="95000"/>
                    <a:lumOff val="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Trabajo especializado en fábricas requiere nuevo entrenamiento laboral</a:t>
            </a:r>
            <a:endParaRPr lang="id-ID">
              <a:solidFill>
                <a:schemeClr val="tx1">
                  <a:lumMod val="95000"/>
                  <a:lumOff val="5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84" name="Rectangle 62">
            <a:extLst>
              <a:ext uri="{FF2B5EF4-FFF2-40B4-BE49-F238E27FC236}">
                <a16:creationId xmlns:a16="http://schemas.microsoft.com/office/drawing/2014/main" id="{68D7CB57-E47D-4D6D-B2DC-CFF2CB074556}"/>
              </a:ext>
            </a:extLst>
          </p:cNvPr>
          <p:cNvSpPr/>
          <p:nvPr/>
        </p:nvSpPr>
        <p:spPr>
          <a:xfrm>
            <a:off x="9667985" y="4675766"/>
            <a:ext cx="22707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>
                <a:solidFill>
                  <a:schemeClr val="tx1">
                    <a:lumMod val="95000"/>
                    <a:lumOff val="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La digitalización transforma la manufactura… </a:t>
            </a:r>
          </a:p>
          <a:p>
            <a:pPr algn="ctr"/>
            <a:r>
              <a:rPr lang="es-419" b="1">
                <a:solidFill>
                  <a:schemeClr val="tx1">
                    <a:lumMod val="95000"/>
                    <a:lumOff val="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¿y la capacitación?</a:t>
            </a:r>
            <a:endParaRPr lang="id-ID" b="1">
              <a:solidFill>
                <a:schemeClr val="tx1">
                  <a:lumMod val="95000"/>
                  <a:lumOff val="5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43ABFA8-D410-4CD7-9863-06CCA19E6525}"/>
              </a:ext>
            </a:extLst>
          </p:cNvPr>
          <p:cNvSpPr txBox="1"/>
          <p:nvPr/>
        </p:nvSpPr>
        <p:spPr>
          <a:xfrm>
            <a:off x="682308" y="3654777"/>
            <a:ext cx="2097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b="1">
                <a:solidFill>
                  <a:srgbClr val="004F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EDAD DE </a:t>
            </a:r>
            <a:br>
              <a:rPr lang="es-419" sz="2000" b="1">
                <a:solidFill>
                  <a:srgbClr val="004F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es-419" sz="2000" b="1">
                <a:solidFill>
                  <a:srgbClr val="004F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PIEDRA</a:t>
            </a:r>
            <a:endParaRPr lang="id-ID" sz="2000" b="1">
              <a:solidFill>
                <a:srgbClr val="004F58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5C7C7F0C-D926-4ECA-87A0-AECC21734AC9}"/>
              </a:ext>
            </a:extLst>
          </p:cNvPr>
          <p:cNvSpPr txBox="1"/>
          <p:nvPr/>
        </p:nvSpPr>
        <p:spPr>
          <a:xfrm>
            <a:off x="2990432" y="1255682"/>
            <a:ext cx="2169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b="1">
                <a:solidFill>
                  <a:srgbClr val="262626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1080 a 1200 DC</a:t>
            </a:r>
            <a:endParaRPr lang="id-ID" sz="2000" b="1">
              <a:solidFill>
                <a:srgbClr val="262626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222201-691F-410E-A632-2233E03D16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1535" y="1960140"/>
            <a:ext cx="810765" cy="1019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C6B852-9028-4472-8683-A45E555267F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5563" y="2043062"/>
            <a:ext cx="962850" cy="1014339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03FF5F86-E97E-FE7C-6163-EF63234BA78F}"/>
              </a:ext>
            </a:extLst>
          </p:cNvPr>
          <p:cNvSpPr txBox="1"/>
          <p:nvPr/>
        </p:nvSpPr>
        <p:spPr>
          <a:xfrm>
            <a:off x="5350417" y="3648919"/>
            <a:ext cx="1860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b="1">
                <a:solidFill>
                  <a:srgbClr val="004F58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VIRREYNATO</a:t>
            </a:r>
            <a:endParaRPr lang="id-ID" sz="2000" b="1">
              <a:solidFill>
                <a:srgbClr val="004F58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61" name="Group 7">
            <a:extLst>
              <a:ext uri="{FF2B5EF4-FFF2-40B4-BE49-F238E27FC236}">
                <a16:creationId xmlns:a16="http://schemas.microsoft.com/office/drawing/2014/main" id="{CFA068FB-44B3-646C-142B-533B75CE4835}"/>
              </a:ext>
            </a:extLst>
          </p:cNvPr>
          <p:cNvGrpSpPr/>
          <p:nvPr/>
        </p:nvGrpSpPr>
        <p:grpSpPr>
          <a:xfrm>
            <a:off x="5499195" y="1778842"/>
            <a:ext cx="1473812" cy="1749836"/>
            <a:chOff x="3835093" y="1868674"/>
            <a:chExt cx="1473812" cy="1749836"/>
          </a:xfrm>
        </p:grpSpPr>
        <p:sp>
          <p:nvSpPr>
            <p:cNvPr id="64" name="Oval 35">
              <a:extLst>
                <a:ext uri="{FF2B5EF4-FFF2-40B4-BE49-F238E27FC236}">
                  <a16:creationId xmlns:a16="http://schemas.microsoft.com/office/drawing/2014/main" id="{94CFD0B3-799F-F11D-7944-1BFF1FBA2DFE}"/>
                </a:ext>
              </a:extLst>
            </p:cNvPr>
            <p:cNvSpPr/>
            <p:nvPr/>
          </p:nvSpPr>
          <p:spPr>
            <a:xfrm>
              <a:off x="3835093" y="1868674"/>
              <a:ext cx="1473812" cy="1473814"/>
            </a:xfrm>
            <a:prstGeom prst="ellipse">
              <a:avLst/>
            </a:prstGeom>
            <a:solidFill>
              <a:schemeClr val="accent3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65" name="Straight Connector 54">
              <a:extLst>
                <a:ext uri="{FF2B5EF4-FFF2-40B4-BE49-F238E27FC236}">
                  <a16:creationId xmlns:a16="http://schemas.microsoft.com/office/drawing/2014/main" id="{86052367-ECCE-CAB6-32BB-4A5851812F6E}"/>
                </a:ext>
              </a:extLst>
            </p:cNvPr>
            <p:cNvCxnSpPr>
              <a:stCxn id="64" idx="4"/>
            </p:cNvCxnSpPr>
            <p:nvPr/>
          </p:nvCxnSpPr>
          <p:spPr>
            <a:xfrm>
              <a:off x="4571999" y="3342488"/>
              <a:ext cx="1" cy="27602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Rectangle 62">
            <a:extLst>
              <a:ext uri="{FF2B5EF4-FFF2-40B4-BE49-F238E27FC236}">
                <a16:creationId xmlns:a16="http://schemas.microsoft.com/office/drawing/2014/main" id="{5E0A5BA5-5EB5-0524-26C4-B274E69CA9E4}"/>
              </a:ext>
            </a:extLst>
          </p:cNvPr>
          <p:cNvSpPr/>
          <p:nvPr/>
        </p:nvSpPr>
        <p:spPr>
          <a:xfrm>
            <a:off x="5290068" y="4471581"/>
            <a:ext cx="1949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>
                <a:solidFill>
                  <a:schemeClr val="tx1">
                    <a:lumMod val="95000"/>
                    <a:lumOff val="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Real y Pontificia Universidad de México</a:t>
            </a:r>
          </a:p>
          <a:p>
            <a:pPr algn="ctr"/>
            <a:r>
              <a:rPr lang="es-419">
                <a:solidFill>
                  <a:schemeClr val="tx1">
                    <a:lumMod val="95000"/>
                    <a:lumOff val="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(Hoy UNAM) </a:t>
            </a:r>
            <a:endParaRPr lang="id-ID">
              <a:solidFill>
                <a:schemeClr val="tx1">
                  <a:lumMod val="95000"/>
                  <a:lumOff val="5000"/>
                </a:schemeClr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544044F7-DEBA-4A6B-AC95-D97D3FDBBF7B}"/>
              </a:ext>
            </a:extLst>
          </p:cNvPr>
          <p:cNvSpPr txBox="1"/>
          <p:nvPr/>
        </p:nvSpPr>
        <p:spPr>
          <a:xfrm>
            <a:off x="5151578" y="1243197"/>
            <a:ext cx="2169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b="1">
                <a:solidFill>
                  <a:srgbClr val="262626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1551</a:t>
            </a:r>
            <a:endParaRPr lang="id-ID" sz="2000" b="1">
              <a:solidFill>
                <a:srgbClr val="262626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73A07F-2B5F-4473-8F4E-C17CF94710A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9484" y="2058577"/>
            <a:ext cx="873234" cy="8189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E7B31D-54FA-44D5-BEC6-A5F64AF5A2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5765" y="2084369"/>
            <a:ext cx="915602" cy="915602"/>
          </a:xfrm>
          <a:prstGeom prst="rect">
            <a:avLst/>
          </a:prstGeom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id="{2AD7C343-A7FF-4457-9151-C5881AC6CC5F}"/>
              </a:ext>
            </a:extLst>
          </p:cNvPr>
          <p:cNvSpPr txBox="1"/>
          <p:nvPr/>
        </p:nvSpPr>
        <p:spPr>
          <a:xfrm>
            <a:off x="7469043" y="1262089"/>
            <a:ext cx="2169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b="1">
                <a:solidFill>
                  <a:srgbClr val="262626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1784</a:t>
            </a:r>
            <a:endParaRPr lang="id-ID" sz="2000" b="1">
              <a:solidFill>
                <a:srgbClr val="262626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3E5A7AC1-252E-4A77-ADC5-69A33CD1043A}"/>
              </a:ext>
            </a:extLst>
          </p:cNvPr>
          <p:cNvSpPr txBox="1"/>
          <p:nvPr/>
        </p:nvSpPr>
        <p:spPr>
          <a:xfrm>
            <a:off x="9718836" y="1243197"/>
            <a:ext cx="2169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b="1">
                <a:solidFill>
                  <a:srgbClr val="262626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2014</a:t>
            </a:r>
            <a:endParaRPr lang="id-ID" sz="2000" b="1">
              <a:solidFill>
                <a:srgbClr val="262626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B3BE42-EB28-4171-A9D3-66903861BCC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03230" y="1917679"/>
            <a:ext cx="1074145" cy="1098337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0382AA7B-8288-08BF-DC3C-B5D1D5813065}"/>
              </a:ext>
            </a:extLst>
          </p:cNvPr>
          <p:cNvSpPr txBox="1"/>
          <p:nvPr/>
        </p:nvSpPr>
        <p:spPr>
          <a:xfrm>
            <a:off x="627436" y="505737"/>
            <a:ext cx="7100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000" b="1">
                <a:latin typeface="Century Gothic" panose="020B0502020202020204" pitchFamily="34" charset="0"/>
                <a:ea typeface="Verdana" panose="020B0604030504040204" pitchFamily="34" charset="0"/>
                <a:cs typeface="+mj-cs"/>
              </a:rPr>
              <a:t>UN POCO DE HISTORIA…</a:t>
            </a:r>
          </a:p>
        </p:txBody>
      </p:sp>
    </p:spTree>
    <p:extLst>
      <p:ext uri="{BB962C8B-B14F-4D97-AF65-F5344CB8AC3E}">
        <p14:creationId xmlns:p14="http://schemas.microsoft.com/office/powerpoint/2010/main" val="27892214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44684" y="1136770"/>
            <a:ext cx="9846211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3000" b="1" dirty="0">
                <a:latin typeface="Segoe UI Historic"/>
                <a:ea typeface="Segoe UI Historic"/>
                <a:cs typeface="Segoe UI Historic"/>
              </a:rPr>
              <a:t>En México cada año se gradúan 600,000 ingenieros educados con un método tradicional.</a:t>
            </a:r>
          </a:p>
          <a:p>
            <a:endParaRPr lang="es-MX" sz="30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es-MX" sz="3000" dirty="0">
                <a:latin typeface="Segoe UI Historic"/>
                <a:ea typeface="Segoe UI Historic"/>
                <a:cs typeface="Segoe UI Historic"/>
              </a:rPr>
              <a:t>Como industria debemos encontrar la </a:t>
            </a:r>
            <a:r>
              <a:rPr lang="es-MX" sz="3000" b="1" dirty="0">
                <a:latin typeface="Segoe UI Historic"/>
                <a:ea typeface="Segoe UI Historic"/>
                <a:cs typeface="Segoe UI Historic"/>
              </a:rPr>
              <a:t>conexión de lo aprendido con lo requerido</a:t>
            </a:r>
          </a:p>
          <a:p>
            <a:endParaRPr lang="es-MX" sz="30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/>
            <a:r>
              <a:rPr lang="es-MX" sz="4000" b="1" dirty="0">
                <a:latin typeface="Segoe UI Historic"/>
                <a:ea typeface="Segoe UI Historic"/>
                <a:cs typeface="Segoe UI Historic"/>
              </a:rPr>
              <a:t>Presentismo </a:t>
            </a:r>
            <a:r>
              <a:rPr lang="es-MX" sz="4000" b="1" dirty="0">
                <a:solidFill>
                  <a:schemeClr val="accent6">
                    <a:lumMod val="50000"/>
                  </a:schemeClr>
                </a:solidFill>
                <a:latin typeface="Segoe UI Historic"/>
                <a:ea typeface="Segoe UI Historic"/>
                <a:cs typeface="Segoe UI Historic"/>
              </a:rPr>
              <a:t>=</a:t>
            </a:r>
            <a:r>
              <a:rPr lang="es-MX" sz="4000" b="1" dirty="0">
                <a:latin typeface="Segoe UI Historic"/>
                <a:ea typeface="Segoe UI Historic"/>
                <a:cs typeface="Segoe UI Historic"/>
              </a:rPr>
              <a:t> Cultura por estar</a:t>
            </a:r>
          </a:p>
        </p:txBody>
      </p:sp>
    </p:spTree>
    <p:extLst>
      <p:ext uri="{BB962C8B-B14F-4D97-AF65-F5344CB8AC3E}">
        <p14:creationId xmlns:p14="http://schemas.microsoft.com/office/powerpoint/2010/main" val="22214295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12519" y="492275"/>
            <a:ext cx="10571018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>
                <a:latin typeface="Century Gothic" panose="020B0502020202020204" pitchFamily="34" charset="0"/>
              </a:rPr>
              <a:t>Educación Pasiva</a:t>
            </a:r>
          </a:p>
          <a:p>
            <a:r>
              <a:rPr lang="es-MX" sz="2800" dirty="0"/>
              <a:t>Quien conquisto México, Hernán Cortés</a:t>
            </a:r>
          </a:p>
          <a:p>
            <a:endParaRPr lang="es-MX" sz="2800" dirty="0"/>
          </a:p>
          <a:p>
            <a:endParaRPr lang="es-MX" sz="2800" dirty="0"/>
          </a:p>
          <a:p>
            <a:endParaRPr lang="es-MX" sz="2800" dirty="0"/>
          </a:p>
          <a:p>
            <a:endParaRPr lang="es-MX" sz="2800" dirty="0"/>
          </a:p>
          <a:p>
            <a:endParaRPr lang="es-MX" sz="2800" dirty="0"/>
          </a:p>
          <a:p>
            <a:endParaRPr lang="es-MX" sz="2800" dirty="0"/>
          </a:p>
          <a:p>
            <a:endParaRPr lang="es-MX" sz="2800" dirty="0"/>
          </a:p>
          <a:p>
            <a:endParaRPr lang="es-MX" sz="2800" dirty="0"/>
          </a:p>
          <a:p>
            <a:endParaRPr lang="es-MX" sz="2800" dirty="0"/>
          </a:p>
          <a:p>
            <a:pPr algn="ctr"/>
            <a:r>
              <a:rPr lang="es-MX" sz="2800" dirty="0"/>
              <a:t>ENSEÑANZA ≠ APRENDIZAJE</a:t>
            </a:r>
          </a:p>
          <a:p>
            <a:endParaRPr lang="es-MX" sz="2800" dirty="0"/>
          </a:p>
          <a:p>
            <a:endParaRPr lang="es-MX" sz="2800" dirty="0"/>
          </a:p>
          <a:p>
            <a:r>
              <a:rPr lang="es-MX" dirty="0"/>
              <a:t>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830F238-56D2-4D2F-AD8B-FE60EDA47A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9426334"/>
              </p:ext>
            </p:extLst>
          </p:nvPr>
        </p:nvGraphicFramePr>
        <p:xfrm>
          <a:off x="2220027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21279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55827" y="4758337"/>
            <a:ext cx="9056815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3000" i="1" dirty="0">
                <a:latin typeface="Segoe UI Historic"/>
                <a:ea typeface="Segoe UI Historic"/>
                <a:cs typeface="Segoe UI Historic"/>
              </a:rPr>
              <a:t>"60% de Empresas Mexicanas dan capacitación porque existe una brecha que cubrir</a:t>
            </a:r>
          </a:p>
          <a:p>
            <a:pPr algn="r"/>
            <a:r>
              <a:rPr lang="es-MX" sz="1600" dirty="0"/>
              <a:t>Man </a:t>
            </a:r>
            <a:r>
              <a:rPr lang="es-MX" sz="1600" dirty="0" err="1"/>
              <a:t>Power</a:t>
            </a:r>
            <a:r>
              <a:rPr lang="es-MX" sz="1600" dirty="0"/>
              <a:t> </a:t>
            </a:r>
            <a:r>
              <a:rPr lang="es-MX" sz="1600" dirty="0" err="1"/>
              <a:t>Group</a:t>
            </a:r>
            <a:r>
              <a:rPr lang="es-MX" sz="1600" dirty="0"/>
              <a:t> </a:t>
            </a:r>
            <a:r>
              <a:rPr lang="es-MX" sz="1600" dirty="0" err="1"/>
              <a:t>Talent</a:t>
            </a:r>
            <a:r>
              <a:rPr lang="es-MX" sz="1600" dirty="0"/>
              <a:t> </a:t>
            </a:r>
            <a:r>
              <a:rPr lang="es-MX" sz="1600" dirty="0" err="1"/>
              <a:t>Survey</a:t>
            </a:r>
            <a:r>
              <a:rPr lang="es-MX" sz="1600" dirty="0"/>
              <a:t> 2016</a:t>
            </a:r>
            <a:endParaRPr lang="es-MX" sz="1600" dirty="0">
              <a:cs typeface="Calibri"/>
            </a:endParaRPr>
          </a:p>
          <a:p>
            <a:endParaRPr lang="es-MX" sz="2800" dirty="0">
              <a:cs typeface="Calibri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68321BB-C791-A277-4C55-59586CD06AEB}"/>
              </a:ext>
            </a:extLst>
          </p:cNvPr>
          <p:cNvGrpSpPr/>
          <p:nvPr/>
        </p:nvGrpSpPr>
        <p:grpSpPr>
          <a:xfrm>
            <a:off x="3476342" y="517289"/>
            <a:ext cx="5415784" cy="4118976"/>
            <a:chOff x="3864800" y="813959"/>
            <a:chExt cx="4853014" cy="369096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FD9E8B8-0D7F-4648-A2D6-41B1172E85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4800" y="2175713"/>
              <a:ext cx="2036471" cy="2036471"/>
            </a:xfrm>
            <a:custGeom>
              <a:avLst/>
              <a:gdLst>
                <a:gd name="T0" fmla="*/ 1041 w 1041"/>
                <a:gd name="T1" fmla="*/ 521 h 1040"/>
                <a:gd name="T2" fmla="*/ 981 w 1041"/>
                <a:gd name="T3" fmla="*/ 446 h 1040"/>
                <a:gd name="T4" fmla="*/ 1019 w 1041"/>
                <a:gd name="T5" fmla="*/ 369 h 1040"/>
                <a:gd name="T6" fmla="*/ 939 w 1041"/>
                <a:gd name="T7" fmla="*/ 314 h 1040"/>
                <a:gd name="T8" fmla="*/ 951 w 1041"/>
                <a:gd name="T9" fmla="*/ 228 h 1040"/>
                <a:gd name="T10" fmla="*/ 859 w 1041"/>
                <a:gd name="T11" fmla="*/ 199 h 1040"/>
                <a:gd name="T12" fmla="*/ 845 w 1041"/>
                <a:gd name="T13" fmla="*/ 114 h 1040"/>
                <a:gd name="T14" fmla="*/ 748 w 1041"/>
                <a:gd name="T15" fmla="*/ 114 h 1040"/>
                <a:gd name="T16" fmla="*/ 709 w 1041"/>
                <a:gd name="T17" fmla="*/ 36 h 1040"/>
                <a:gd name="T18" fmla="*/ 617 w 1041"/>
                <a:gd name="T19" fmla="*/ 64 h 1040"/>
                <a:gd name="T20" fmla="*/ 557 w 1041"/>
                <a:gd name="T21" fmla="*/ 2 h 1040"/>
                <a:gd name="T22" fmla="*/ 485 w 1041"/>
                <a:gd name="T23" fmla="*/ 2 h 1040"/>
                <a:gd name="T24" fmla="*/ 425 w 1041"/>
                <a:gd name="T25" fmla="*/ 64 h 1040"/>
                <a:gd name="T26" fmla="*/ 332 w 1041"/>
                <a:gd name="T27" fmla="*/ 36 h 1040"/>
                <a:gd name="T28" fmla="*/ 293 w 1041"/>
                <a:gd name="T29" fmla="*/ 114 h 1040"/>
                <a:gd name="T30" fmla="*/ 197 w 1041"/>
                <a:gd name="T31" fmla="*/ 114 h 1040"/>
                <a:gd name="T32" fmla="*/ 183 w 1041"/>
                <a:gd name="T33" fmla="*/ 199 h 1040"/>
                <a:gd name="T34" fmla="*/ 91 w 1041"/>
                <a:gd name="T35" fmla="*/ 228 h 1040"/>
                <a:gd name="T36" fmla="*/ 103 w 1041"/>
                <a:gd name="T37" fmla="*/ 314 h 1040"/>
                <a:gd name="T38" fmla="*/ 23 w 1041"/>
                <a:gd name="T39" fmla="*/ 369 h 1040"/>
                <a:gd name="T40" fmla="*/ 60 w 1041"/>
                <a:gd name="T41" fmla="*/ 446 h 1040"/>
                <a:gd name="T42" fmla="*/ 0 w 1041"/>
                <a:gd name="T43" fmla="*/ 521 h 1040"/>
                <a:gd name="T44" fmla="*/ 55 w 1041"/>
                <a:gd name="T45" fmla="*/ 535 h 1040"/>
                <a:gd name="T46" fmla="*/ 7 w 1041"/>
                <a:gd name="T47" fmla="*/ 605 h 1040"/>
                <a:gd name="T48" fmla="*/ 79 w 1041"/>
                <a:gd name="T49" fmla="*/ 672 h 1040"/>
                <a:gd name="T50" fmla="*/ 54 w 1041"/>
                <a:gd name="T51" fmla="*/ 752 h 1040"/>
                <a:gd name="T52" fmla="*/ 143 w 1041"/>
                <a:gd name="T53" fmla="*/ 795 h 1040"/>
                <a:gd name="T54" fmla="*/ 143 w 1041"/>
                <a:gd name="T55" fmla="*/ 878 h 1040"/>
                <a:gd name="T56" fmla="*/ 240 w 1041"/>
                <a:gd name="T57" fmla="*/ 893 h 1040"/>
                <a:gd name="T58" fmla="*/ 264 w 1041"/>
                <a:gd name="T59" fmla="*/ 974 h 1040"/>
                <a:gd name="T60" fmla="*/ 362 w 1041"/>
                <a:gd name="T61" fmla="*/ 959 h 1040"/>
                <a:gd name="T62" fmla="*/ 407 w 1041"/>
                <a:gd name="T63" fmla="*/ 1029 h 1040"/>
                <a:gd name="T64" fmla="*/ 497 w 1041"/>
                <a:gd name="T65" fmla="*/ 987 h 1040"/>
                <a:gd name="T66" fmla="*/ 545 w 1041"/>
                <a:gd name="T67" fmla="*/ 987 h 1040"/>
                <a:gd name="T68" fmla="*/ 634 w 1041"/>
                <a:gd name="T69" fmla="*/ 1029 h 1040"/>
                <a:gd name="T70" fmla="*/ 680 w 1041"/>
                <a:gd name="T71" fmla="*/ 959 h 1040"/>
                <a:gd name="T72" fmla="*/ 778 w 1041"/>
                <a:gd name="T73" fmla="*/ 974 h 1040"/>
                <a:gd name="T74" fmla="*/ 801 w 1041"/>
                <a:gd name="T75" fmla="*/ 893 h 1040"/>
                <a:gd name="T76" fmla="*/ 899 w 1041"/>
                <a:gd name="T77" fmla="*/ 878 h 1040"/>
                <a:gd name="T78" fmla="*/ 898 w 1041"/>
                <a:gd name="T79" fmla="*/ 795 h 1040"/>
                <a:gd name="T80" fmla="*/ 987 w 1041"/>
                <a:gd name="T81" fmla="*/ 752 h 1040"/>
                <a:gd name="T82" fmla="*/ 962 w 1041"/>
                <a:gd name="T83" fmla="*/ 672 h 1040"/>
                <a:gd name="T84" fmla="*/ 1034 w 1041"/>
                <a:gd name="T85" fmla="*/ 605 h 1040"/>
                <a:gd name="T86" fmla="*/ 987 w 1041"/>
                <a:gd name="T87" fmla="*/ 535 h 1040"/>
                <a:gd name="T88" fmla="*/ 521 w 1041"/>
                <a:gd name="T89" fmla="*/ 906 h 1040"/>
                <a:gd name="T90" fmla="*/ 521 w 1041"/>
                <a:gd name="T91" fmla="*/ 134 h 1040"/>
                <a:gd name="T92" fmla="*/ 521 w 1041"/>
                <a:gd name="T93" fmla="*/ 906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1" h="1040">
                  <a:moveTo>
                    <a:pt x="1041" y="523"/>
                  </a:moveTo>
                  <a:cubicBezTo>
                    <a:pt x="1041" y="522"/>
                    <a:pt x="1041" y="521"/>
                    <a:pt x="1041" y="521"/>
                  </a:cubicBezTo>
                  <a:cubicBezTo>
                    <a:pt x="1041" y="497"/>
                    <a:pt x="1040" y="473"/>
                    <a:pt x="1036" y="450"/>
                  </a:cubicBezTo>
                  <a:cubicBezTo>
                    <a:pt x="981" y="446"/>
                    <a:pt x="981" y="446"/>
                    <a:pt x="981" y="446"/>
                  </a:cubicBezTo>
                  <a:cubicBezTo>
                    <a:pt x="978" y="429"/>
                    <a:pt x="975" y="413"/>
                    <a:pt x="970" y="396"/>
                  </a:cubicBezTo>
                  <a:cubicBezTo>
                    <a:pt x="1019" y="369"/>
                    <a:pt x="1019" y="369"/>
                    <a:pt x="1019" y="369"/>
                  </a:cubicBezTo>
                  <a:cubicBezTo>
                    <a:pt x="1011" y="345"/>
                    <a:pt x="1003" y="323"/>
                    <a:pt x="993" y="301"/>
                  </a:cubicBezTo>
                  <a:cubicBezTo>
                    <a:pt x="939" y="314"/>
                    <a:pt x="939" y="314"/>
                    <a:pt x="939" y="314"/>
                  </a:cubicBezTo>
                  <a:cubicBezTo>
                    <a:pt x="931" y="298"/>
                    <a:pt x="922" y="283"/>
                    <a:pt x="913" y="269"/>
                  </a:cubicBezTo>
                  <a:cubicBezTo>
                    <a:pt x="951" y="228"/>
                    <a:pt x="951" y="228"/>
                    <a:pt x="951" y="228"/>
                  </a:cubicBezTo>
                  <a:cubicBezTo>
                    <a:pt x="938" y="208"/>
                    <a:pt x="923" y="189"/>
                    <a:pt x="907" y="172"/>
                  </a:cubicBezTo>
                  <a:cubicBezTo>
                    <a:pt x="859" y="199"/>
                    <a:pt x="859" y="199"/>
                    <a:pt x="859" y="199"/>
                  </a:cubicBezTo>
                  <a:cubicBezTo>
                    <a:pt x="847" y="187"/>
                    <a:pt x="834" y="175"/>
                    <a:pt x="821" y="164"/>
                  </a:cubicBezTo>
                  <a:cubicBezTo>
                    <a:pt x="845" y="114"/>
                    <a:pt x="845" y="114"/>
                    <a:pt x="845" y="114"/>
                  </a:cubicBezTo>
                  <a:cubicBezTo>
                    <a:pt x="826" y="99"/>
                    <a:pt x="806" y="85"/>
                    <a:pt x="786" y="73"/>
                  </a:cubicBezTo>
                  <a:cubicBezTo>
                    <a:pt x="748" y="114"/>
                    <a:pt x="748" y="114"/>
                    <a:pt x="748" y="114"/>
                  </a:cubicBezTo>
                  <a:cubicBezTo>
                    <a:pt x="733" y="105"/>
                    <a:pt x="717" y="97"/>
                    <a:pt x="701" y="91"/>
                  </a:cubicBezTo>
                  <a:cubicBezTo>
                    <a:pt x="709" y="36"/>
                    <a:pt x="709" y="36"/>
                    <a:pt x="709" y="36"/>
                  </a:cubicBezTo>
                  <a:cubicBezTo>
                    <a:pt x="687" y="27"/>
                    <a:pt x="664" y="20"/>
                    <a:pt x="641" y="14"/>
                  </a:cubicBezTo>
                  <a:cubicBezTo>
                    <a:pt x="617" y="64"/>
                    <a:pt x="617" y="64"/>
                    <a:pt x="617" y="64"/>
                  </a:cubicBezTo>
                  <a:cubicBezTo>
                    <a:pt x="600" y="61"/>
                    <a:pt x="582" y="58"/>
                    <a:pt x="565" y="57"/>
                  </a:cubicBezTo>
                  <a:cubicBezTo>
                    <a:pt x="557" y="2"/>
                    <a:pt x="557" y="2"/>
                    <a:pt x="557" y="2"/>
                  </a:cubicBezTo>
                  <a:cubicBezTo>
                    <a:pt x="545" y="1"/>
                    <a:pt x="533" y="0"/>
                    <a:pt x="521" y="0"/>
                  </a:cubicBezTo>
                  <a:cubicBezTo>
                    <a:pt x="509" y="0"/>
                    <a:pt x="497" y="1"/>
                    <a:pt x="485" y="2"/>
                  </a:cubicBezTo>
                  <a:cubicBezTo>
                    <a:pt x="477" y="57"/>
                    <a:pt x="477" y="57"/>
                    <a:pt x="477" y="57"/>
                  </a:cubicBezTo>
                  <a:cubicBezTo>
                    <a:pt x="459" y="58"/>
                    <a:pt x="442" y="61"/>
                    <a:pt x="425" y="64"/>
                  </a:cubicBezTo>
                  <a:cubicBezTo>
                    <a:pt x="401" y="14"/>
                    <a:pt x="401" y="14"/>
                    <a:pt x="401" y="14"/>
                  </a:cubicBezTo>
                  <a:cubicBezTo>
                    <a:pt x="377" y="20"/>
                    <a:pt x="354" y="27"/>
                    <a:pt x="332" y="36"/>
                  </a:cubicBezTo>
                  <a:cubicBezTo>
                    <a:pt x="341" y="91"/>
                    <a:pt x="341" y="91"/>
                    <a:pt x="341" y="91"/>
                  </a:cubicBezTo>
                  <a:cubicBezTo>
                    <a:pt x="325" y="97"/>
                    <a:pt x="309" y="105"/>
                    <a:pt x="293" y="114"/>
                  </a:cubicBezTo>
                  <a:cubicBezTo>
                    <a:pt x="256" y="73"/>
                    <a:pt x="256" y="73"/>
                    <a:pt x="256" y="73"/>
                  </a:cubicBezTo>
                  <a:cubicBezTo>
                    <a:pt x="235" y="85"/>
                    <a:pt x="215" y="99"/>
                    <a:pt x="197" y="114"/>
                  </a:cubicBezTo>
                  <a:cubicBezTo>
                    <a:pt x="221" y="164"/>
                    <a:pt x="221" y="164"/>
                    <a:pt x="221" y="164"/>
                  </a:cubicBezTo>
                  <a:cubicBezTo>
                    <a:pt x="208" y="175"/>
                    <a:pt x="195" y="187"/>
                    <a:pt x="183" y="199"/>
                  </a:cubicBezTo>
                  <a:cubicBezTo>
                    <a:pt x="135" y="172"/>
                    <a:pt x="135" y="172"/>
                    <a:pt x="135" y="172"/>
                  </a:cubicBezTo>
                  <a:cubicBezTo>
                    <a:pt x="119" y="189"/>
                    <a:pt x="104" y="208"/>
                    <a:pt x="91" y="228"/>
                  </a:cubicBezTo>
                  <a:cubicBezTo>
                    <a:pt x="128" y="269"/>
                    <a:pt x="128" y="269"/>
                    <a:pt x="128" y="269"/>
                  </a:cubicBezTo>
                  <a:cubicBezTo>
                    <a:pt x="119" y="283"/>
                    <a:pt x="111" y="298"/>
                    <a:pt x="103" y="314"/>
                  </a:cubicBezTo>
                  <a:cubicBezTo>
                    <a:pt x="49" y="301"/>
                    <a:pt x="49" y="301"/>
                    <a:pt x="49" y="301"/>
                  </a:cubicBezTo>
                  <a:cubicBezTo>
                    <a:pt x="39" y="323"/>
                    <a:pt x="30" y="345"/>
                    <a:pt x="23" y="369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7" y="413"/>
                    <a:pt x="63" y="429"/>
                    <a:pt x="60" y="446"/>
                  </a:cubicBezTo>
                  <a:cubicBezTo>
                    <a:pt x="5" y="450"/>
                    <a:pt x="5" y="450"/>
                    <a:pt x="5" y="450"/>
                  </a:cubicBezTo>
                  <a:cubicBezTo>
                    <a:pt x="2" y="473"/>
                    <a:pt x="0" y="497"/>
                    <a:pt x="0" y="521"/>
                  </a:cubicBezTo>
                  <a:cubicBezTo>
                    <a:pt x="0" y="521"/>
                    <a:pt x="0" y="522"/>
                    <a:pt x="0" y="523"/>
                  </a:cubicBezTo>
                  <a:cubicBezTo>
                    <a:pt x="55" y="535"/>
                    <a:pt x="55" y="535"/>
                    <a:pt x="55" y="535"/>
                  </a:cubicBezTo>
                  <a:cubicBezTo>
                    <a:pt x="55" y="552"/>
                    <a:pt x="57" y="568"/>
                    <a:pt x="59" y="585"/>
                  </a:cubicBezTo>
                  <a:cubicBezTo>
                    <a:pt x="7" y="605"/>
                    <a:pt x="7" y="605"/>
                    <a:pt x="7" y="605"/>
                  </a:cubicBezTo>
                  <a:cubicBezTo>
                    <a:pt x="11" y="629"/>
                    <a:pt x="17" y="653"/>
                    <a:pt x="24" y="676"/>
                  </a:cubicBezTo>
                  <a:cubicBezTo>
                    <a:pt x="79" y="672"/>
                    <a:pt x="79" y="672"/>
                    <a:pt x="79" y="672"/>
                  </a:cubicBezTo>
                  <a:cubicBezTo>
                    <a:pt x="85" y="687"/>
                    <a:pt x="91" y="703"/>
                    <a:pt x="98" y="718"/>
                  </a:cubicBezTo>
                  <a:cubicBezTo>
                    <a:pt x="54" y="752"/>
                    <a:pt x="54" y="752"/>
                    <a:pt x="54" y="752"/>
                  </a:cubicBezTo>
                  <a:cubicBezTo>
                    <a:pt x="65" y="774"/>
                    <a:pt x="78" y="795"/>
                    <a:pt x="92" y="815"/>
                  </a:cubicBezTo>
                  <a:cubicBezTo>
                    <a:pt x="143" y="795"/>
                    <a:pt x="143" y="795"/>
                    <a:pt x="143" y="795"/>
                  </a:cubicBezTo>
                  <a:cubicBezTo>
                    <a:pt x="153" y="808"/>
                    <a:pt x="163" y="821"/>
                    <a:pt x="174" y="833"/>
                  </a:cubicBezTo>
                  <a:cubicBezTo>
                    <a:pt x="143" y="878"/>
                    <a:pt x="143" y="878"/>
                    <a:pt x="143" y="878"/>
                  </a:cubicBezTo>
                  <a:cubicBezTo>
                    <a:pt x="160" y="896"/>
                    <a:pt x="178" y="913"/>
                    <a:pt x="197" y="928"/>
                  </a:cubicBezTo>
                  <a:cubicBezTo>
                    <a:pt x="240" y="893"/>
                    <a:pt x="240" y="893"/>
                    <a:pt x="240" y="893"/>
                  </a:cubicBezTo>
                  <a:cubicBezTo>
                    <a:pt x="253" y="903"/>
                    <a:pt x="267" y="912"/>
                    <a:pt x="280" y="921"/>
                  </a:cubicBezTo>
                  <a:cubicBezTo>
                    <a:pt x="264" y="974"/>
                    <a:pt x="264" y="974"/>
                    <a:pt x="264" y="974"/>
                  </a:cubicBezTo>
                  <a:cubicBezTo>
                    <a:pt x="285" y="986"/>
                    <a:pt x="307" y="996"/>
                    <a:pt x="331" y="1005"/>
                  </a:cubicBezTo>
                  <a:cubicBezTo>
                    <a:pt x="362" y="959"/>
                    <a:pt x="362" y="959"/>
                    <a:pt x="362" y="959"/>
                  </a:cubicBezTo>
                  <a:cubicBezTo>
                    <a:pt x="377" y="965"/>
                    <a:pt x="392" y="969"/>
                    <a:pt x="408" y="973"/>
                  </a:cubicBezTo>
                  <a:cubicBezTo>
                    <a:pt x="407" y="1029"/>
                    <a:pt x="407" y="1029"/>
                    <a:pt x="407" y="1029"/>
                  </a:cubicBezTo>
                  <a:cubicBezTo>
                    <a:pt x="431" y="1034"/>
                    <a:pt x="456" y="1038"/>
                    <a:pt x="481" y="1040"/>
                  </a:cubicBezTo>
                  <a:cubicBezTo>
                    <a:pt x="497" y="987"/>
                    <a:pt x="497" y="987"/>
                    <a:pt x="497" y="987"/>
                  </a:cubicBezTo>
                  <a:cubicBezTo>
                    <a:pt x="505" y="987"/>
                    <a:pt x="513" y="987"/>
                    <a:pt x="521" y="987"/>
                  </a:cubicBezTo>
                  <a:cubicBezTo>
                    <a:pt x="529" y="987"/>
                    <a:pt x="537" y="987"/>
                    <a:pt x="545" y="987"/>
                  </a:cubicBezTo>
                  <a:cubicBezTo>
                    <a:pt x="561" y="1040"/>
                    <a:pt x="561" y="1040"/>
                    <a:pt x="561" y="1040"/>
                  </a:cubicBezTo>
                  <a:cubicBezTo>
                    <a:pt x="586" y="1038"/>
                    <a:pt x="610" y="1034"/>
                    <a:pt x="634" y="1029"/>
                  </a:cubicBezTo>
                  <a:cubicBezTo>
                    <a:pt x="634" y="973"/>
                    <a:pt x="634" y="973"/>
                    <a:pt x="634" y="973"/>
                  </a:cubicBezTo>
                  <a:cubicBezTo>
                    <a:pt x="650" y="969"/>
                    <a:pt x="665" y="965"/>
                    <a:pt x="680" y="959"/>
                  </a:cubicBezTo>
                  <a:cubicBezTo>
                    <a:pt x="711" y="1005"/>
                    <a:pt x="711" y="1005"/>
                    <a:pt x="711" y="1005"/>
                  </a:cubicBezTo>
                  <a:cubicBezTo>
                    <a:pt x="734" y="996"/>
                    <a:pt x="756" y="986"/>
                    <a:pt x="778" y="974"/>
                  </a:cubicBezTo>
                  <a:cubicBezTo>
                    <a:pt x="761" y="921"/>
                    <a:pt x="761" y="921"/>
                    <a:pt x="761" y="921"/>
                  </a:cubicBezTo>
                  <a:cubicBezTo>
                    <a:pt x="775" y="912"/>
                    <a:pt x="788" y="903"/>
                    <a:pt x="801" y="893"/>
                  </a:cubicBezTo>
                  <a:cubicBezTo>
                    <a:pt x="845" y="928"/>
                    <a:pt x="845" y="928"/>
                    <a:pt x="845" y="928"/>
                  </a:cubicBezTo>
                  <a:cubicBezTo>
                    <a:pt x="864" y="913"/>
                    <a:pt x="882" y="896"/>
                    <a:pt x="899" y="878"/>
                  </a:cubicBezTo>
                  <a:cubicBezTo>
                    <a:pt x="867" y="833"/>
                    <a:pt x="867" y="833"/>
                    <a:pt x="867" y="833"/>
                  </a:cubicBezTo>
                  <a:cubicBezTo>
                    <a:pt x="878" y="821"/>
                    <a:pt x="889" y="808"/>
                    <a:pt x="898" y="795"/>
                  </a:cubicBezTo>
                  <a:cubicBezTo>
                    <a:pt x="950" y="815"/>
                    <a:pt x="950" y="815"/>
                    <a:pt x="950" y="815"/>
                  </a:cubicBezTo>
                  <a:cubicBezTo>
                    <a:pt x="964" y="795"/>
                    <a:pt x="976" y="774"/>
                    <a:pt x="987" y="752"/>
                  </a:cubicBezTo>
                  <a:cubicBezTo>
                    <a:pt x="944" y="718"/>
                    <a:pt x="944" y="718"/>
                    <a:pt x="944" y="718"/>
                  </a:cubicBezTo>
                  <a:cubicBezTo>
                    <a:pt x="951" y="703"/>
                    <a:pt x="957" y="687"/>
                    <a:pt x="962" y="672"/>
                  </a:cubicBezTo>
                  <a:cubicBezTo>
                    <a:pt x="1018" y="676"/>
                    <a:pt x="1018" y="676"/>
                    <a:pt x="1018" y="676"/>
                  </a:cubicBezTo>
                  <a:cubicBezTo>
                    <a:pt x="1025" y="653"/>
                    <a:pt x="1030" y="629"/>
                    <a:pt x="1034" y="605"/>
                  </a:cubicBezTo>
                  <a:cubicBezTo>
                    <a:pt x="983" y="585"/>
                    <a:pt x="983" y="585"/>
                    <a:pt x="983" y="585"/>
                  </a:cubicBezTo>
                  <a:cubicBezTo>
                    <a:pt x="985" y="568"/>
                    <a:pt x="986" y="552"/>
                    <a:pt x="987" y="535"/>
                  </a:cubicBezTo>
                  <a:lnTo>
                    <a:pt x="1041" y="523"/>
                  </a:lnTo>
                  <a:close/>
                  <a:moveTo>
                    <a:pt x="521" y="906"/>
                  </a:moveTo>
                  <a:cubicBezTo>
                    <a:pt x="308" y="906"/>
                    <a:pt x="135" y="733"/>
                    <a:pt x="135" y="520"/>
                  </a:cubicBezTo>
                  <a:cubicBezTo>
                    <a:pt x="135" y="307"/>
                    <a:pt x="308" y="134"/>
                    <a:pt x="521" y="134"/>
                  </a:cubicBezTo>
                  <a:cubicBezTo>
                    <a:pt x="734" y="134"/>
                    <a:pt x="907" y="307"/>
                    <a:pt x="907" y="520"/>
                  </a:cubicBezTo>
                  <a:cubicBezTo>
                    <a:pt x="907" y="733"/>
                    <a:pt x="734" y="906"/>
                    <a:pt x="521" y="90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sz="1351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B90A5D4B-65D7-4106-8116-01B5F3F1E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8446" y="1605768"/>
              <a:ext cx="961575" cy="964907"/>
            </a:xfrm>
            <a:custGeom>
              <a:avLst/>
              <a:gdLst>
                <a:gd name="T0" fmla="*/ 491 w 491"/>
                <a:gd name="T1" fmla="*/ 209 h 493"/>
                <a:gd name="T2" fmla="*/ 473 w 491"/>
                <a:gd name="T3" fmla="*/ 147 h 493"/>
                <a:gd name="T4" fmla="*/ 425 w 491"/>
                <a:gd name="T5" fmla="*/ 153 h 493"/>
                <a:gd name="T6" fmla="*/ 389 w 491"/>
                <a:gd name="T7" fmla="*/ 104 h 493"/>
                <a:gd name="T8" fmla="*/ 409 w 491"/>
                <a:gd name="T9" fmla="*/ 61 h 493"/>
                <a:gd name="T10" fmla="*/ 356 w 491"/>
                <a:gd name="T11" fmla="*/ 25 h 493"/>
                <a:gd name="T12" fmla="*/ 323 w 491"/>
                <a:gd name="T13" fmla="*/ 61 h 493"/>
                <a:gd name="T14" fmla="*/ 264 w 491"/>
                <a:gd name="T15" fmla="*/ 47 h 493"/>
                <a:gd name="T16" fmla="*/ 252 w 491"/>
                <a:gd name="T17" fmla="*/ 0 h 493"/>
                <a:gd name="T18" fmla="*/ 188 w 491"/>
                <a:gd name="T19" fmla="*/ 6 h 493"/>
                <a:gd name="T20" fmla="*/ 185 w 491"/>
                <a:gd name="T21" fmla="*/ 56 h 493"/>
                <a:gd name="T22" fmla="*/ 132 w 491"/>
                <a:gd name="T23" fmla="*/ 83 h 493"/>
                <a:gd name="T24" fmla="*/ 92 w 491"/>
                <a:gd name="T25" fmla="*/ 54 h 493"/>
                <a:gd name="T26" fmla="*/ 47 w 491"/>
                <a:gd name="T27" fmla="*/ 101 h 493"/>
                <a:gd name="T28" fmla="*/ 78 w 491"/>
                <a:gd name="T29" fmla="*/ 141 h 493"/>
                <a:gd name="T30" fmla="*/ 55 w 491"/>
                <a:gd name="T31" fmla="*/ 195 h 493"/>
                <a:gd name="T32" fmla="*/ 4 w 491"/>
                <a:gd name="T33" fmla="*/ 199 h 493"/>
                <a:gd name="T34" fmla="*/ 0 w 491"/>
                <a:gd name="T35" fmla="*/ 263 h 493"/>
                <a:gd name="T36" fmla="*/ 50 w 491"/>
                <a:gd name="T37" fmla="*/ 275 h 493"/>
                <a:gd name="T38" fmla="*/ 56 w 491"/>
                <a:gd name="T39" fmla="*/ 301 h 493"/>
                <a:gd name="T40" fmla="*/ 67 w 491"/>
                <a:gd name="T41" fmla="*/ 330 h 493"/>
                <a:gd name="T42" fmla="*/ 30 w 491"/>
                <a:gd name="T43" fmla="*/ 366 h 493"/>
                <a:gd name="T44" fmla="*/ 68 w 491"/>
                <a:gd name="T45" fmla="*/ 418 h 493"/>
                <a:gd name="T46" fmla="*/ 114 w 491"/>
                <a:gd name="T47" fmla="*/ 394 h 493"/>
                <a:gd name="T48" fmla="*/ 162 w 491"/>
                <a:gd name="T49" fmla="*/ 427 h 493"/>
                <a:gd name="T50" fmla="*/ 157 w 491"/>
                <a:gd name="T51" fmla="*/ 477 h 493"/>
                <a:gd name="T52" fmla="*/ 220 w 491"/>
                <a:gd name="T53" fmla="*/ 493 h 493"/>
                <a:gd name="T54" fmla="*/ 240 w 491"/>
                <a:gd name="T55" fmla="*/ 446 h 493"/>
                <a:gd name="T56" fmla="*/ 298 w 491"/>
                <a:gd name="T57" fmla="*/ 440 h 493"/>
                <a:gd name="T58" fmla="*/ 327 w 491"/>
                <a:gd name="T59" fmla="*/ 481 h 493"/>
                <a:gd name="T60" fmla="*/ 384 w 491"/>
                <a:gd name="T61" fmla="*/ 453 h 493"/>
                <a:gd name="T62" fmla="*/ 370 w 491"/>
                <a:gd name="T63" fmla="*/ 405 h 493"/>
                <a:gd name="T64" fmla="*/ 411 w 491"/>
                <a:gd name="T65" fmla="*/ 362 h 493"/>
                <a:gd name="T66" fmla="*/ 458 w 491"/>
                <a:gd name="T67" fmla="*/ 375 h 493"/>
                <a:gd name="T68" fmla="*/ 485 w 491"/>
                <a:gd name="T69" fmla="*/ 316 h 493"/>
                <a:gd name="T70" fmla="*/ 443 w 491"/>
                <a:gd name="T71" fmla="*/ 290 h 493"/>
                <a:gd name="T72" fmla="*/ 447 w 491"/>
                <a:gd name="T73" fmla="*/ 229 h 493"/>
                <a:gd name="T74" fmla="*/ 491 w 491"/>
                <a:gd name="T75" fmla="*/ 209 h 493"/>
                <a:gd name="T76" fmla="*/ 288 w 491"/>
                <a:gd name="T77" fmla="*/ 387 h 493"/>
                <a:gd name="T78" fmla="*/ 107 w 491"/>
                <a:gd name="T79" fmla="*/ 286 h 493"/>
                <a:gd name="T80" fmla="*/ 208 w 491"/>
                <a:gd name="T81" fmla="*/ 105 h 493"/>
                <a:gd name="T82" fmla="*/ 389 w 491"/>
                <a:gd name="T83" fmla="*/ 206 h 493"/>
                <a:gd name="T84" fmla="*/ 288 w 491"/>
                <a:gd name="T85" fmla="*/ 387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1" h="493">
                  <a:moveTo>
                    <a:pt x="491" y="209"/>
                  </a:moveTo>
                  <a:cubicBezTo>
                    <a:pt x="473" y="147"/>
                    <a:pt x="473" y="147"/>
                    <a:pt x="473" y="147"/>
                  </a:cubicBezTo>
                  <a:cubicBezTo>
                    <a:pt x="425" y="153"/>
                    <a:pt x="425" y="153"/>
                    <a:pt x="425" y="153"/>
                  </a:cubicBezTo>
                  <a:cubicBezTo>
                    <a:pt x="416" y="135"/>
                    <a:pt x="403" y="118"/>
                    <a:pt x="389" y="104"/>
                  </a:cubicBezTo>
                  <a:cubicBezTo>
                    <a:pt x="409" y="61"/>
                    <a:pt x="409" y="61"/>
                    <a:pt x="409" y="61"/>
                  </a:cubicBezTo>
                  <a:cubicBezTo>
                    <a:pt x="356" y="25"/>
                    <a:pt x="356" y="25"/>
                    <a:pt x="356" y="25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04" y="53"/>
                    <a:pt x="284" y="48"/>
                    <a:pt x="264" y="47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188" y="6"/>
                    <a:pt x="188" y="6"/>
                    <a:pt x="188" y="6"/>
                  </a:cubicBezTo>
                  <a:cubicBezTo>
                    <a:pt x="185" y="56"/>
                    <a:pt x="185" y="56"/>
                    <a:pt x="185" y="56"/>
                  </a:cubicBezTo>
                  <a:cubicBezTo>
                    <a:pt x="166" y="63"/>
                    <a:pt x="148" y="72"/>
                    <a:pt x="132" y="8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68" y="158"/>
                    <a:pt x="60" y="176"/>
                    <a:pt x="55" y="195"/>
                  </a:cubicBezTo>
                  <a:cubicBezTo>
                    <a:pt x="4" y="199"/>
                    <a:pt x="4" y="199"/>
                    <a:pt x="4" y="199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50" y="275"/>
                    <a:pt x="50" y="275"/>
                    <a:pt x="50" y="275"/>
                  </a:cubicBezTo>
                  <a:cubicBezTo>
                    <a:pt x="51" y="283"/>
                    <a:pt x="53" y="292"/>
                    <a:pt x="56" y="301"/>
                  </a:cubicBezTo>
                  <a:cubicBezTo>
                    <a:pt x="59" y="311"/>
                    <a:pt x="62" y="321"/>
                    <a:pt x="67" y="330"/>
                  </a:cubicBezTo>
                  <a:cubicBezTo>
                    <a:pt x="30" y="366"/>
                    <a:pt x="30" y="366"/>
                    <a:pt x="30" y="366"/>
                  </a:cubicBezTo>
                  <a:cubicBezTo>
                    <a:pt x="68" y="418"/>
                    <a:pt x="68" y="418"/>
                    <a:pt x="68" y="418"/>
                  </a:cubicBezTo>
                  <a:cubicBezTo>
                    <a:pt x="114" y="394"/>
                    <a:pt x="114" y="394"/>
                    <a:pt x="114" y="394"/>
                  </a:cubicBezTo>
                  <a:cubicBezTo>
                    <a:pt x="128" y="408"/>
                    <a:pt x="145" y="418"/>
                    <a:pt x="162" y="427"/>
                  </a:cubicBezTo>
                  <a:cubicBezTo>
                    <a:pt x="157" y="477"/>
                    <a:pt x="157" y="477"/>
                    <a:pt x="157" y="477"/>
                  </a:cubicBezTo>
                  <a:cubicBezTo>
                    <a:pt x="220" y="493"/>
                    <a:pt x="220" y="493"/>
                    <a:pt x="220" y="493"/>
                  </a:cubicBezTo>
                  <a:cubicBezTo>
                    <a:pt x="240" y="446"/>
                    <a:pt x="240" y="446"/>
                    <a:pt x="240" y="446"/>
                  </a:cubicBezTo>
                  <a:cubicBezTo>
                    <a:pt x="259" y="447"/>
                    <a:pt x="279" y="445"/>
                    <a:pt x="298" y="440"/>
                  </a:cubicBezTo>
                  <a:cubicBezTo>
                    <a:pt x="327" y="481"/>
                    <a:pt x="327" y="481"/>
                    <a:pt x="327" y="481"/>
                  </a:cubicBezTo>
                  <a:cubicBezTo>
                    <a:pt x="384" y="453"/>
                    <a:pt x="384" y="453"/>
                    <a:pt x="384" y="453"/>
                  </a:cubicBezTo>
                  <a:cubicBezTo>
                    <a:pt x="370" y="405"/>
                    <a:pt x="370" y="405"/>
                    <a:pt x="370" y="405"/>
                  </a:cubicBezTo>
                  <a:cubicBezTo>
                    <a:pt x="386" y="393"/>
                    <a:pt x="400" y="378"/>
                    <a:pt x="411" y="362"/>
                  </a:cubicBezTo>
                  <a:cubicBezTo>
                    <a:pt x="458" y="375"/>
                    <a:pt x="458" y="375"/>
                    <a:pt x="458" y="375"/>
                  </a:cubicBezTo>
                  <a:cubicBezTo>
                    <a:pt x="485" y="316"/>
                    <a:pt x="485" y="316"/>
                    <a:pt x="485" y="316"/>
                  </a:cubicBezTo>
                  <a:cubicBezTo>
                    <a:pt x="443" y="290"/>
                    <a:pt x="443" y="290"/>
                    <a:pt x="443" y="290"/>
                  </a:cubicBezTo>
                  <a:cubicBezTo>
                    <a:pt x="448" y="270"/>
                    <a:pt x="449" y="249"/>
                    <a:pt x="447" y="229"/>
                  </a:cubicBezTo>
                  <a:lnTo>
                    <a:pt x="491" y="209"/>
                  </a:lnTo>
                  <a:close/>
                  <a:moveTo>
                    <a:pt x="288" y="387"/>
                  </a:moveTo>
                  <a:cubicBezTo>
                    <a:pt x="210" y="409"/>
                    <a:pt x="129" y="364"/>
                    <a:pt x="107" y="286"/>
                  </a:cubicBezTo>
                  <a:cubicBezTo>
                    <a:pt x="85" y="208"/>
                    <a:pt x="130" y="127"/>
                    <a:pt x="208" y="105"/>
                  </a:cubicBezTo>
                  <a:cubicBezTo>
                    <a:pt x="286" y="83"/>
                    <a:pt x="367" y="128"/>
                    <a:pt x="389" y="206"/>
                  </a:cubicBezTo>
                  <a:cubicBezTo>
                    <a:pt x="411" y="284"/>
                    <a:pt x="366" y="365"/>
                    <a:pt x="288" y="38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sz="1351"/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368FDFD4-92D8-425D-AF09-1EA8F45605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92354" y="2007205"/>
              <a:ext cx="1603180" cy="1599848"/>
            </a:xfrm>
            <a:custGeom>
              <a:avLst/>
              <a:gdLst>
                <a:gd name="T0" fmla="*/ 819 w 819"/>
                <a:gd name="T1" fmla="*/ 409 h 817"/>
                <a:gd name="T2" fmla="*/ 754 w 819"/>
                <a:gd name="T3" fmla="*/ 340 h 817"/>
                <a:gd name="T4" fmla="*/ 791 w 819"/>
                <a:gd name="T5" fmla="*/ 260 h 817"/>
                <a:gd name="T6" fmla="*/ 706 w 819"/>
                <a:gd name="T7" fmla="*/ 220 h 817"/>
                <a:gd name="T8" fmla="*/ 710 w 819"/>
                <a:gd name="T9" fmla="*/ 132 h 817"/>
                <a:gd name="T10" fmla="*/ 617 w 819"/>
                <a:gd name="T11" fmla="*/ 126 h 817"/>
                <a:gd name="T12" fmla="*/ 588 w 819"/>
                <a:gd name="T13" fmla="*/ 41 h 817"/>
                <a:gd name="T14" fmla="*/ 499 w 819"/>
                <a:gd name="T15" fmla="*/ 70 h 817"/>
                <a:gd name="T16" fmla="*/ 441 w 819"/>
                <a:gd name="T17" fmla="*/ 2 h 817"/>
                <a:gd name="T18" fmla="*/ 379 w 819"/>
                <a:gd name="T19" fmla="*/ 2 h 817"/>
                <a:gd name="T20" fmla="*/ 321 w 819"/>
                <a:gd name="T21" fmla="*/ 70 h 817"/>
                <a:gd name="T22" fmla="*/ 231 w 819"/>
                <a:gd name="T23" fmla="*/ 41 h 817"/>
                <a:gd name="T24" fmla="*/ 203 w 819"/>
                <a:gd name="T25" fmla="*/ 126 h 817"/>
                <a:gd name="T26" fmla="*/ 109 w 819"/>
                <a:gd name="T27" fmla="*/ 132 h 817"/>
                <a:gd name="T28" fmla="*/ 114 w 819"/>
                <a:gd name="T29" fmla="*/ 220 h 817"/>
                <a:gd name="T30" fmla="*/ 28 w 819"/>
                <a:gd name="T31" fmla="*/ 260 h 817"/>
                <a:gd name="T32" fmla="*/ 65 w 819"/>
                <a:gd name="T33" fmla="*/ 340 h 817"/>
                <a:gd name="T34" fmla="*/ 0 w 819"/>
                <a:gd name="T35" fmla="*/ 409 h 817"/>
                <a:gd name="T36" fmla="*/ 63 w 819"/>
                <a:gd name="T37" fmla="*/ 469 h 817"/>
                <a:gd name="T38" fmla="*/ 27 w 819"/>
                <a:gd name="T39" fmla="*/ 557 h 817"/>
                <a:gd name="T40" fmla="*/ 107 w 819"/>
                <a:gd name="T41" fmla="*/ 589 h 817"/>
                <a:gd name="T42" fmla="*/ 106 w 819"/>
                <a:gd name="T43" fmla="*/ 685 h 817"/>
                <a:gd name="T44" fmla="*/ 191 w 819"/>
                <a:gd name="T45" fmla="*/ 685 h 817"/>
                <a:gd name="T46" fmla="*/ 225 w 819"/>
                <a:gd name="T47" fmla="*/ 776 h 817"/>
                <a:gd name="T48" fmla="*/ 304 w 819"/>
                <a:gd name="T49" fmla="*/ 745 h 817"/>
                <a:gd name="T50" fmla="*/ 368 w 819"/>
                <a:gd name="T51" fmla="*/ 817 h 817"/>
                <a:gd name="T52" fmla="*/ 410 w 819"/>
                <a:gd name="T53" fmla="*/ 762 h 817"/>
                <a:gd name="T54" fmla="*/ 451 w 819"/>
                <a:gd name="T55" fmla="*/ 817 h 817"/>
                <a:gd name="T56" fmla="*/ 516 w 819"/>
                <a:gd name="T57" fmla="*/ 745 h 817"/>
                <a:gd name="T58" fmla="*/ 594 w 819"/>
                <a:gd name="T59" fmla="*/ 776 h 817"/>
                <a:gd name="T60" fmla="*/ 628 w 819"/>
                <a:gd name="T61" fmla="*/ 685 h 817"/>
                <a:gd name="T62" fmla="*/ 713 w 819"/>
                <a:gd name="T63" fmla="*/ 685 h 817"/>
                <a:gd name="T64" fmla="*/ 712 w 819"/>
                <a:gd name="T65" fmla="*/ 589 h 817"/>
                <a:gd name="T66" fmla="*/ 792 w 819"/>
                <a:gd name="T67" fmla="*/ 557 h 817"/>
                <a:gd name="T68" fmla="*/ 756 w 819"/>
                <a:gd name="T69" fmla="*/ 469 h 817"/>
                <a:gd name="T70" fmla="*/ 410 w 819"/>
                <a:gd name="T71" fmla="*/ 704 h 817"/>
                <a:gd name="T72" fmla="*/ 410 w 819"/>
                <a:gd name="T73" fmla="*/ 114 h 817"/>
                <a:gd name="T74" fmla="*/ 410 w 819"/>
                <a:gd name="T75" fmla="*/ 704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19" h="817">
                  <a:moveTo>
                    <a:pt x="761" y="425"/>
                  </a:moveTo>
                  <a:cubicBezTo>
                    <a:pt x="819" y="409"/>
                    <a:pt x="819" y="409"/>
                    <a:pt x="819" y="409"/>
                  </a:cubicBezTo>
                  <a:cubicBezTo>
                    <a:pt x="819" y="387"/>
                    <a:pt x="818" y="366"/>
                    <a:pt x="814" y="345"/>
                  </a:cubicBezTo>
                  <a:cubicBezTo>
                    <a:pt x="754" y="340"/>
                    <a:pt x="754" y="340"/>
                    <a:pt x="754" y="340"/>
                  </a:cubicBezTo>
                  <a:cubicBezTo>
                    <a:pt x="751" y="325"/>
                    <a:pt x="748" y="311"/>
                    <a:pt x="743" y="297"/>
                  </a:cubicBezTo>
                  <a:cubicBezTo>
                    <a:pt x="791" y="260"/>
                    <a:pt x="791" y="260"/>
                    <a:pt x="791" y="260"/>
                  </a:cubicBezTo>
                  <a:cubicBezTo>
                    <a:pt x="783" y="241"/>
                    <a:pt x="774" y="222"/>
                    <a:pt x="764" y="204"/>
                  </a:cubicBezTo>
                  <a:cubicBezTo>
                    <a:pt x="706" y="220"/>
                    <a:pt x="706" y="220"/>
                    <a:pt x="706" y="220"/>
                  </a:cubicBezTo>
                  <a:cubicBezTo>
                    <a:pt x="698" y="207"/>
                    <a:pt x="688" y="195"/>
                    <a:pt x="678" y="183"/>
                  </a:cubicBezTo>
                  <a:cubicBezTo>
                    <a:pt x="710" y="132"/>
                    <a:pt x="710" y="132"/>
                    <a:pt x="710" y="132"/>
                  </a:cubicBezTo>
                  <a:cubicBezTo>
                    <a:pt x="696" y="116"/>
                    <a:pt x="681" y="102"/>
                    <a:pt x="664" y="89"/>
                  </a:cubicBezTo>
                  <a:cubicBezTo>
                    <a:pt x="617" y="126"/>
                    <a:pt x="617" y="126"/>
                    <a:pt x="617" y="126"/>
                  </a:cubicBezTo>
                  <a:cubicBezTo>
                    <a:pt x="604" y="116"/>
                    <a:pt x="591" y="108"/>
                    <a:pt x="577" y="100"/>
                  </a:cubicBezTo>
                  <a:cubicBezTo>
                    <a:pt x="588" y="41"/>
                    <a:pt x="588" y="41"/>
                    <a:pt x="588" y="41"/>
                  </a:cubicBezTo>
                  <a:cubicBezTo>
                    <a:pt x="569" y="32"/>
                    <a:pt x="550" y="24"/>
                    <a:pt x="530" y="18"/>
                  </a:cubicBezTo>
                  <a:cubicBezTo>
                    <a:pt x="499" y="70"/>
                    <a:pt x="499" y="70"/>
                    <a:pt x="499" y="70"/>
                  </a:cubicBezTo>
                  <a:cubicBezTo>
                    <a:pt x="483" y="66"/>
                    <a:pt x="468" y="63"/>
                    <a:pt x="452" y="61"/>
                  </a:cubicBezTo>
                  <a:cubicBezTo>
                    <a:pt x="441" y="2"/>
                    <a:pt x="441" y="2"/>
                    <a:pt x="441" y="2"/>
                  </a:cubicBezTo>
                  <a:cubicBezTo>
                    <a:pt x="431" y="1"/>
                    <a:pt x="420" y="0"/>
                    <a:pt x="410" y="0"/>
                  </a:cubicBezTo>
                  <a:cubicBezTo>
                    <a:pt x="399" y="0"/>
                    <a:pt x="389" y="1"/>
                    <a:pt x="379" y="2"/>
                  </a:cubicBezTo>
                  <a:cubicBezTo>
                    <a:pt x="368" y="61"/>
                    <a:pt x="368" y="61"/>
                    <a:pt x="368" y="61"/>
                  </a:cubicBezTo>
                  <a:cubicBezTo>
                    <a:pt x="352" y="63"/>
                    <a:pt x="336" y="66"/>
                    <a:pt x="321" y="70"/>
                  </a:cubicBezTo>
                  <a:cubicBezTo>
                    <a:pt x="289" y="18"/>
                    <a:pt x="289" y="18"/>
                    <a:pt x="289" y="18"/>
                  </a:cubicBezTo>
                  <a:cubicBezTo>
                    <a:pt x="269" y="24"/>
                    <a:pt x="250" y="32"/>
                    <a:pt x="231" y="41"/>
                  </a:cubicBezTo>
                  <a:cubicBezTo>
                    <a:pt x="243" y="100"/>
                    <a:pt x="243" y="100"/>
                    <a:pt x="243" y="100"/>
                  </a:cubicBezTo>
                  <a:cubicBezTo>
                    <a:pt x="229" y="108"/>
                    <a:pt x="216" y="116"/>
                    <a:pt x="203" y="126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39" y="102"/>
                    <a:pt x="123" y="116"/>
                    <a:pt x="109" y="132"/>
                  </a:cubicBezTo>
                  <a:cubicBezTo>
                    <a:pt x="141" y="183"/>
                    <a:pt x="141" y="183"/>
                    <a:pt x="141" y="183"/>
                  </a:cubicBezTo>
                  <a:cubicBezTo>
                    <a:pt x="131" y="195"/>
                    <a:pt x="122" y="207"/>
                    <a:pt x="114" y="220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45" y="222"/>
                    <a:pt x="36" y="241"/>
                    <a:pt x="28" y="260"/>
                  </a:cubicBezTo>
                  <a:cubicBezTo>
                    <a:pt x="77" y="297"/>
                    <a:pt x="77" y="297"/>
                    <a:pt x="77" y="297"/>
                  </a:cubicBezTo>
                  <a:cubicBezTo>
                    <a:pt x="72" y="311"/>
                    <a:pt x="68" y="325"/>
                    <a:pt x="65" y="340"/>
                  </a:cubicBezTo>
                  <a:cubicBezTo>
                    <a:pt x="5" y="345"/>
                    <a:pt x="5" y="345"/>
                    <a:pt x="5" y="345"/>
                  </a:cubicBezTo>
                  <a:cubicBezTo>
                    <a:pt x="2" y="366"/>
                    <a:pt x="0" y="387"/>
                    <a:pt x="0" y="409"/>
                  </a:cubicBezTo>
                  <a:cubicBezTo>
                    <a:pt x="58" y="425"/>
                    <a:pt x="58" y="425"/>
                    <a:pt x="58" y="425"/>
                  </a:cubicBezTo>
                  <a:cubicBezTo>
                    <a:pt x="59" y="440"/>
                    <a:pt x="61" y="455"/>
                    <a:pt x="63" y="469"/>
                  </a:cubicBezTo>
                  <a:cubicBezTo>
                    <a:pt x="9" y="495"/>
                    <a:pt x="9" y="495"/>
                    <a:pt x="9" y="495"/>
                  </a:cubicBezTo>
                  <a:cubicBezTo>
                    <a:pt x="14" y="517"/>
                    <a:pt x="20" y="537"/>
                    <a:pt x="27" y="557"/>
                  </a:cubicBezTo>
                  <a:cubicBezTo>
                    <a:pt x="88" y="551"/>
                    <a:pt x="88" y="551"/>
                    <a:pt x="88" y="551"/>
                  </a:cubicBezTo>
                  <a:cubicBezTo>
                    <a:pt x="93" y="564"/>
                    <a:pt x="100" y="577"/>
                    <a:pt x="107" y="589"/>
                  </a:cubicBezTo>
                  <a:cubicBezTo>
                    <a:pt x="66" y="633"/>
                    <a:pt x="66" y="633"/>
                    <a:pt x="66" y="633"/>
                  </a:cubicBezTo>
                  <a:cubicBezTo>
                    <a:pt x="78" y="652"/>
                    <a:pt x="92" y="669"/>
                    <a:pt x="106" y="685"/>
                  </a:cubicBezTo>
                  <a:cubicBezTo>
                    <a:pt x="160" y="658"/>
                    <a:pt x="160" y="658"/>
                    <a:pt x="160" y="658"/>
                  </a:cubicBezTo>
                  <a:cubicBezTo>
                    <a:pt x="170" y="668"/>
                    <a:pt x="180" y="677"/>
                    <a:pt x="191" y="685"/>
                  </a:cubicBezTo>
                  <a:cubicBezTo>
                    <a:pt x="169" y="741"/>
                    <a:pt x="169" y="741"/>
                    <a:pt x="169" y="741"/>
                  </a:cubicBezTo>
                  <a:cubicBezTo>
                    <a:pt x="187" y="754"/>
                    <a:pt x="205" y="766"/>
                    <a:pt x="225" y="776"/>
                  </a:cubicBezTo>
                  <a:cubicBezTo>
                    <a:pt x="265" y="731"/>
                    <a:pt x="265" y="731"/>
                    <a:pt x="265" y="731"/>
                  </a:cubicBezTo>
                  <a:cubicBezTo>
                    <a:pt x="278" y="736"/>
                    <a:pt x="291" y="741"/>
                    <a:pt x="304" y="745"/>
                  </a:cubicBezTo>
                  <a:cubicBezTo>
                    <a:pt x="303" y="806"/>
                    <a:pt x="303" y="806"/>
                    <a:pt x="303" y="806"/>
                  </a:cubicBezTo>
                  <a:cubicBezTo>
                    <a:pt x="324" y="811"/>
                    <a:pt x="346" y="815"/>
                    <a:pt x="368" y="817"/>
                  </a:cubicBezTo>
                  <a:cubicBezTo>
                    <a:pt x="389" y="761"/>
                    <a:pt x="389" y="761"/>
                    <a:pt x="389" y="761"/>
                  </a:cubicBezTo>
                  <a:cubicBezTo>
                    <a:pt x="396" y="761"/>
                    <a:pt x="403" y="762"/>
                    <a:pt x="410" y="762"/>
                  </a:cubicBezTo>
                  <a:cubicBezTo>
                    <a:pt x="417" y="762"/>
                    <a:pt x="423" y="761"/>
                    <a:pt x="430" y="761"/>
                  </a:cubicBezTo>
                  <a:cubicBezTo>
                    <a:pt x="451" y="817"/>
                    <a:pt x="451" y="817"/>
                    <a:pt x="451" y="817"/>
                  </a:cubicBezTo>
                  <a:cubicBezTo>
                    <a:pt x="474" y="815"/>
                    <a:pt x="495" y="811"/>
                    <a:pt x="516" y="806"/>
                  </a:cubicBezTo>
                  <a:cubicBezTo>
                    <a:pt x="516" y="745"/>
                    <a:pt x="516" y="745"/>
                    <a:pt x="516" y="745"/>
                  </a:cubicBezTo>
                  <a:cubicBezTo>
                    <a:pt x="529" y="741"/>
                    <a:pt x="542" y="736"/>
                    <a:pt x="554" y="731"/>
                  </a:cubicBezTo>
                  <a:cubicBezTo>
                    <a:pt x="594" y="776"/>
                    <a:pt x="594" y="776"/>
                    <a:pt x="594" y="776"/>
                  </a:cubicBezTo>
                  <a:cubicBezTo>
                    <a:pt x="614" y="766"/>
                    <a:pt x="633" y="754"/>
                    <a:pt x="650" y="741"/>
                  </a:cubicBezTo>
                  <a:cubicBezTo>
                    <a:pt x="628" y="685"/>
                    <a:pt x="628" y="685"/>
                    <a:pt x="628" y="685"/>
                  </a:cubicBezTo>
                  <a:cubicBezTo>
                    <a:pt x="639" y="677"/>
                    <a:pt x="649" y="668"/>
                    <a:pt x="659" y="658"/>
                  </a:cubicBezTo>
                  <a:cubicBezTo>
                    <a:pt x="713" y="685"/>
                    <a:pt x="713" y="685"/>
                    <a:pt x="713" y="685"/>
                  </a:cubicBezTo>
                  <a:cubicBezTo>
                    <a:pt x="728" y="669"/>
                    <a:pt x="741" y="652"/>
                    <a:pt x="753" y="633"/>
                  </a:cubicBezTo>
                  <a:cubicBezTo>
                    <a:pt x="712" y="589"/>
                    <a:pt x="712" y="589"/>
                    <a:pt x="712" y="589"/>
                  </a:cubicBezTo>
                  <a:cubicBezTo>
                    <a:pt x="719" y="577"/>
                    <a:pt x="726" y="564"/>
                    <a:pt x="732" y="551"/>
                  </a:cubicBezTo>
                  <a:cubicBezTo>
                    <a:pt x="792" y="557"/>
                    <a:pt x="792" y="557"/>
                    <a:pt x="792" y="557"/>
                  </a:cubicBezTo>
                  <a:cubicBezTo>
                    <a:pt x="800" y="537"/>
                    <a:pt x="806" y="517"/>
                    <a:pt x="810" y="495"/>
                  </a:cubicBezTo>
                  <a:cubicBezTo>
                    <a:pt x="756" y="469"/>
                    <a:pt x="756" y="469"/>
                    <a:pt x="756" y="469"/>
                  </a:cubicBezTo>
                  <a:cubicBezTo>
                    <a:pt x="759" y="455"/>
                    <a:pt x="760" y="440"/>
                    <a:pt x="761" y="425"/>
                  </a:cubicBezTo>
                  <a:close/>
                  <a:moveTo>
                    <a:pt x="410" y="704"/>
                  </a:moveTo>
                  <a:cubicBezTo>
                    <a:pt x="247" y="704"/>
                    <a:pt x="114" y="572"/>
                    <a:pt x="114" y="409"/>
                  </a:cubicBezTo>
                  <a:cubicBezTo>
                    <a:pt x="114" y="246"/>
                    <a:pt x="247" y="114"/>
                    <a:pt x="410" y="114"/>
                  </a:cubicBezTo>
                  <a:cubicBezTo>
                    <a:pt x="573" y="114"/>
                    <a:pt x="705" y="246"/>
                    <a:pt x="705" y="409"/>
                  </a:cubicBezTo>
                  <a:cubicBezTo>
                    <a:pt x="705" y="572"/>
                    <a:pt x="573" y="704"/>
                    <a:pt x="410" y="70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sz="1351"/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DF25356F-6A99-4165-B224-196B5C7BB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7723" y="2557724"/>
              <a:ext cx="1270626" cy="1272448"/>
            </a:xfrm>
            <a:prstGeom prst="ellipse">
              <a:avLst/>
            </a:prstGeom>
            <a:solidFill>
              <a:srgbClr val="004F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sz="1351"/>
            </a:p>
          </p:txBody>
        </p:sp>
        <p:sp>
          <p:nvSpPr>
            <p:cNvPr id="10" name="Oval 14">
              <a:extLst>
                <a:ext uri="{FF2B5EF4-FFF2-40B4-BE49-F238E27FC236}">
                  <a16:creationId xmlns:a16="http://schemas.microsoft.com/office/drawing/2014/main" id="{60830FD9-E3E7-4007-9798-712B6AA7A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1415" y="2335433"/>
              <a:ext cx="945066" cy="94339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sz="1351"/>
            </a:p>
          </p:txBody>
        </p:sp>
        <p:grpSp>
          <p:nvGrpSpPr>
            <p:cNvPr id="12" name="Groupe 13">
              <a:extLst>
                <a:ext uri="{FF2B5EF4-FFF2-40B4-BE49-F238E27FC236}">
                  <a16:creationId xmlns:a16="http://schemas.microsoft.com/office/drawing/2014/main" id="{8D389EA0-CE91-44D2-A85F-90BD590B05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38492" y="2662624"/>
              <a:ext cx="510904" cy="289010"/>
              <a:chOff x="4498975" y="1503363"/>
              <a:chExt cx="2211388" cy="1250950"/>
            </a:xfrm>
            <a:solidFill>
              <a:schemeClr val="bg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85D4A1B7-BB25-419E-B4AE-D236D2279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7113" y="1503363"/>
                <a:ext cx="268288" cy="608013"/>
              </a:xfrm>
              <a:custGeom>
                <a:avLst/>
                <a:gdLst>
                  <a:gd name="T0" fmla="*/ 148 w 169"/>
                  <a:gd name="T1" fmla="*/ 257 h 383"/>
                  <a:gd name="T2" fmla="*/ 169 w 169"/>
                  <a:gd name="T3" fmla="*/ 257 h 383"/>
                  <a:gd name="T4" fmla="*/ 144 w 169"/>
                  <a:gd name="T5" fmla="*/ 0 h 383"/>
                  <a:gd name="T6" fmla="*/ 35 w 169"/>
                  <a:gd name="T7" fmla="*/ 0 h 383"/>
                  <a:gd name="T8" fmla="*/ 0 w 169"/>
                  <a:gd name="T9" fmla="*/ 383 h 383"/>
                  <a:gd name="T10" fmla="*/ 148 w 169"/>
                  <a:gd name="T11" fmla="*/ 383 h 383"/>
                  <a:gd name="T12" fmla="*/ 148 w 169"/>
                  <a:gd name="T13" fmla="*/ 257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9" h="383">
                    <a:moveTo>
                      <a:pt x="148" y="257"/>
                    </a:moveTo>
                    <a:lnTo>
                      <a:pt x="169" y="257"/>
                    </a:lnTo>
                    <a:lnTo>
                      <a:pt x="144" y="0"/>
                    </a:lnTo>
                    <a:lnTo>
                      <a:pt x="35" y="0"/>
                    </a:lnTo>
                    <a:lnTo>
                      <a:pt x="0" y="383"/>
                    </a:lnTo>
                    <a:lnTo>
                      <a:pt x="148" y="383"/>
                    </a:lnTo>
                    <a:lnTo>
                      <a:pt x="148" y="2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2ACAC9CC-13B6-4410-9037-B8F3665D9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3300" y="2208213"/>
                <a:ext cx="258763" cy="163513"/>
              </a:xfrm>
              <a:custGeom>
                <a:avLst/>
                <a:gdLst>
                  <a:gd name="T0" fmla="*/ 5 w 84"/>
                  <a:gd name="T1" fmla="*/ 0 h 53"/>
                  <a:gd name="T2" fmla="*/ 0 w 84"/>
                  <a:gd name="T3" fmla="*/ 53 h 53"/>
                  <a:gd name="T4" fmla="*/ 84 w 84"/>
                  <a:gd name="T5" fmla="*/ 38 h 53"/>
                  <a:gd name="T6" fmla="*/ 84 w 84"/>
                  <a:gd name="T7" fmla="*/ 0 h 53"/>
                  <a:gd name="T8" fmla="*/ 5 w 84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53">
                    <a:moveTo>
                      <a:pt x="5" y="0"/>
                    </a:moveTo>
                    <a:cubicBezTo>
                      <a:pt x="0" y="53"/>
                      <a:pt x="0" y="53"/>
                      <a:pt x="0" y="53"/>
                    </a:cubicBezTo>
                    <a:cubicBezTo>
                      <a:pt x="24" y="45"/>
                      <a:pt x="52" y="39"/>
                      <a:pt x="84" y="38"/>
                    </a:cubicBezTo>
                    <a:cubicBezTo>
                      <a:pt x="84" y="0"/>
                      <a:pt x="84" y="0"/>
                      <a:pt x="84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68A7A69A-7384-454C-B9A6-8CB8371580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98975" y="1503363"/>
                <a:ext cx="2211388" cy="1250950"/>
              </a:xfrm>
              <a:custGeom>
                <a:avLst/>
                <a:gdLst>
                  <a:gd name="T0" fmla="*/ 702 w 718"/>
                  <a:gd name="T1" fmla="*/ 373 h 405"/>
                  <a:gd name="T2" fmla="*/ 702 w 718"/>
                  <a:gd name="T3" fmla="*/ 140 h 405"/>
                  <a:gd name="T4" fmla="*/ 702 w 718"/>
                  <a:gd name="T5" fmla="*/ 0 h 405"/>
                  <a:gd name="T6" fmla="*/ 535 w 718"/>
                  <a:gd name="T7" fmla="*/ 140 h 405"/>
                  <a:gd name="T8" fmla="*/ 535 w 718"/>
                  <a:gd name="T9" fmla="*/ 0 h 405"/>
                  <a:gd name="T10" fmla="*/ 367 w 718"/>
                  <a:gd name="T11" fmla="*/ 140 h 405"/>
                  <a:gd name="T12" fmla="*/ 364 w 718"/>
                  <a:gd name="T13" fmla="*/ 140 h 405"/>
                  <a:gd name="T14" fmla="*/ 364 w 718"/>
                  <a:gd name="T15" fmla="*/ 0 h 405"/>
                  <a:gd name="T16" fmla="*/ 197 w 718"/>
                  <a:gd name="T17" fmla="*/ 140 h 405"/>
                  <a:gd name="T18" fmla="*/ 196 w 718"/>
                  <a:gd name="T19" fmla="*/ 140 h 405"/>
                  <a:gd name="T20" fmla="*/ 196 w 718"/>
                  <a:gd name="T21" fmla="*/ 205 h 405"/>
                  <a:gd name="T22" fmla="*/ 103 w 718"/>
                  <a:gd name="T23" fmla="*/ 205 h 405"/>
                  <a:gd name="T24" fmla="*/ 70 w 718"/>
                  <a:gd name="T25" fmla="*/ 218 h 405"/>
                  <a:gd name="T26" fmla="*/ 57 w 718"/>
                  <a:gd name="T27" fmla="*/ 249 h 405"/>
                  <a:gd name="T28" fmla="*/ 57 w 718"/>
                  <a:gd name="T29" fmla="*/ 305 h 405"/>
                  <a:gd name="T30" fmla="*/ 71 w 718"/>
                  <a:gd name="T31" fmla="*/ 296 h 405"/>
                  <a:gd name="T32" fmla="*/ 71 w 718"/>
                  <a:gd name="T33" fmla="*/ 249 h 405"/>
                  <a:gd name="T34" fmla="*/ 103 w 718"/>
                  <a:gd name="T35" fmla="*/ 219 h 405"/>
                  <a:gd name="T36" fmla="*/ 196 w 718"/>
                  <a:gd name="T37" fmla="*/ 219 h 405"/>
                  <a:gd name="T38" fmla="*/ 196 w 718"/>
                  <a:gd name="T39" fmla="*/ 276 h 405"/>
                  <a:gd name="T40" fmla="*/ 20 w 718"/>
                  <a:gd name="T41" fmla="*/ 373 h 405"/>
                  <a:gd name="T42" fmla="*/ 0 w 718"/>
                  <a:gd name="T43" fmla="*/ 373 h 405"/>
                  <a:gd name="T44" fmla="*/ 0 w 718"/>
                  <a:gd name="T45" fmla="*/ 405 h 405"/>
                  <a:gd name="T46" fmla="*/ 15 w 718"/>
                  <a:gd name="T47" fmla="*/ 405 h 405"/>
                  <a:gd name="T48" fmla="*/ 90 w 718"/>
                  <a:gd name="T49" fmla="*/ 405 h 405"/>
                  <a:gd name="T50" fmla="*/ 186 w 718"/>
                  <a:gd name="T51" fmla="*/ 405 h 405"/>
                  <a:gd name="T52" fmla="*/ 196 w 718"/>
                  <a:gd name="T53" fmla="*/ 405 h 405"/>
                  <a:gd name="T54" fmla="*/ 222 w 718"/>
                  <a:gd name="T55" fmla="*/ 405 h 405"/>
                  <a:gd name="T56" fmla="*/ 702 w 718"/>
                  <a:gd name="T57" fmla="*/ 405 h 405"/>
                  <a:gd name="T58" fmla="*/ 718 w 718"/>
                  <a:gd name="T59" fmla="*/ 405 h 405"/>
                  <a:gd name="T60" fmla="*/ 718 w 718"/>
                  <a:gd name="T61" fmla="*/ 373 h 405"/>
                  <a:gd name="T62" fmla="*/ 702 w 718"/>
                  <a:gd name="T63" fmla="*/ 373 h 405"/>
                  <a:gd name="T64" fmla="*/ 312 w 718"/>
                  <a:gd name="T65" fmla="*/ 315 h 405"/>
                  <a:gd name="T66" fmla="*/ 234 w 718"/>
                  <a:gd name="T67" fmla="*/ 315 h 405"/>
                  <a:gd name="T68" fmla="*/ 234 w 718"/>
                  <a:gd name="T69" fmla="*/ 224 h 405"/>
                  <a:gd name="T70" fmla="*/ 312 w 718"/>
                  <a:gd name="T71" fmla="*/ 224 h 405"/>
                  <a:gd name="T72" fmla="*/ 312 w 718"/>
                  <a:gd name="T73" fmla="*/ 315 h 405"/>
                  <a:gd name="T74" fmla="*/ 430 w 718"/>
                  <a:gd name="T75" fmla="*/ 315 h 405"/>
                  <a:gd name="T76" fmla="*/ 351 w 718"/>
                  <a:gd name="T77" fmla="*/ 315 h 405"/>
                  <a:gd name="T78" fmla="*/ 351 w 718"/>
                  <a:gd name="T79" fmla="*/ 224 h 405"/>
                  <a:gd name="T80" fmla="*/ 430 w 718"/>
                  <a:gd name="T81" fmla="*/ 224 h 405"/>
                  <a:gd name="T82" fmla="*/ 430 w 718"/>
                  <a:gd name="T83" fmla="*/ 315 h 405"/>
                  <a:gd name="T84" fmla="*/ 547 w 718"/>
                  <a:gd name="T85" fmla="*/ 315 h 405"/>
                  <a:gd name="T86" fmla="*/ 469 w 718"/>
                  <a:gd name="T87" fmla="*/ 315 h 405"/>
                  <a:gd name="T88" fmla="*/ 469 w 718"/>
                  <a:gd name="T89" fmla="*/ 224 h 405"/>
                  <a:gd name="T90" fmla="*/ 547 w 718"/>
                  <a:gd name="T91" fmla="*/ 224 h 405"/>
                  <a:gd name="T92" fmla="*/ 547 w 718"/>
                  <a:gd name="T93" fmla="*/ 315 h 405"/>
                  <a:gd name="T94" fmla="*/ 665 w 718"/>
                  <a:gd name="T95" fmla="*/ 315 h 405"/>
                  <a:gd name="T96" fmla="*/ 587 w 718"/>
                  <a:gd name="T97" fmla="*/ 315 h 405"/>
                  <a:gd name="T98" fmla="*/ 587 w 718"/>
                  <a:gd name="T99" fmla="*/ 224 h 405"/>
                  <a:gd name="T100" fmla="*/ 665 w 718"/>
                  <a:gd name="T101" fmla="*/ 224 h 405"/>
                  <a:gd name="T102" fmla="*/ 665 w 718"/>
                  <a:gd name="T103" fmla="*/ 315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18" h="405">
                    <a:moveTo>
                      <a:pt x="702" y="373"/>
                    </a:moveTo>
                    <a:cubicBezTo>
                      <a:pt x="702" y="140"/>
                      <a:pt x="702" y="140"/>
                      <a:pt x="702" y="140"/>
                    </a:cubicBezTo>
                    <a:cubicBezTo>
                      <a:pt x="702" y="0"/>
                      <a:pt x="702" y="0"/>
                      <a:pt x="702" y="0"/>
                    </a:cubicBezTo>
                    <a:cubicBezTo>
                      <a:pt x="535" y="140"/>
                      <a:pt x="535" y="140"/>
                      <a:pt x="535" y="140"/>
                    </a:cubicBezTo>
                    <a:cubicBezTo>
                      <a:pt x="535" y="0"/>
                      <a:pt x="535" y="0"/>
                      <a:pt x="535" y="0"/>
                    </a:cubicBezTo>
                    <a:cubicBezTo>
                      <a:pt x="367" y="140"/>
                      <a:pt x="367" y="140"/>
                      <a:pt x="367" y="140"/>
                    </a:cubicBezTo>
                    <a:cubicBezTo>
                      <a:pt x="364" y="140"/>
                      <a:pt x="364" y="140"/>
                      <a:pt x="364" y="140"/>
                    </a:cubicBezTo>
                    <a:cubicBezTo>
                      <a:pt x="364" y="0"/>
                      <a:pt x="364" y="0"/>
                      <a:pt x="364" y="0"/>
                    </a:cubicBezTo>
                    <a:cubicBezTo>
                      <a:pt x="197" y="140"/>
                      <a:pt x="197" y="140"/>
                      <a:pt x="197" y="140"/>
                    </a:cubicBezTo>
                    <a:cubicBezTo>
                      <a:pt x="196" y="140"/>
                      <a:pt x="196" y="140"/>
                      <a:pt x="196" y="140"/>
                    </a:cubicBezTo>
                    <a:cubicBezTo>
                      <a:pt x="196" y="205"/>
                      <a:pt x="196" y="205"/>
                      <a:pt x="196" y="205"/>
                    </a:cubicBezTo>
                    <a:cubicBezTo>
                      <a:pt x="103" y="205"/>
                      <a:pt x="103" y="205"/>
                      <a:pt x="103" y="205"/>
                    </a:cubicBezTo>
                    <a:cubicBezTo>
                      <a:pt x="90" y="205"/>
                      <a:pt x="78" y="210"/>
                      <a:pt x="70" y="218"/>
                    </a:cubicBezTo>
                    <a:cubicBezTo>
                      <a:pt x="62" y="226"/>
                      <a:pt x="57" y="237"/>
                      <a:pt x="57" y="249"/>
                    </a:cubicBezTo>
                    <a:cubicBezTo>
                      <a:pt x="57" y="305"/>
                      <a:pt x="57" y="305"/>
                      <a:pt x="57" y="305"/>
                    </a:cubicBezTo>
                    <a:cubicBezTo>
                      <a:pt x="62" y="301"/>
                      <a:pt x="66" y="298"/>
                      <a:pt x="71" y="296"/>
                    </a:cubicBezTo>
                    <a:cubicBezTo>
                      <a:pt x="71" y="249"/>
                      <a:pt x="71" y="249"/>
                      <a:pt x="71" y="249"/>
                    </a:cubicBezTo>
                    <a:cubicBezTo>
                      <a:pt x="71" y="234"/>
                      <a:pt x="83" y="219"/>
                      <a:pt x="103" y="219"/>
                    </a:cubicBezTo>
                    <a:cubicBezTo>
                      <a:pt x="196" y="219"/>
                      <a:pt x="196" y="219"/>
                      <a:pt x="196" y="219"/>
                    </a:cubicBezTo>
                    <a:cubicBezTo>
                      <a:pt x="196" y="276"/>
                      <a:pt x="196" y="276"/>
                      <a:pt x="196" y="276"/>
                    </a:cubicBezTo>
                    <a:cubicBezTo>
                      <a:pt x="99" y="276"/>
                      <a:pt x="37" y="320"/>
                      <a:pt x="20" y="373"/>
                    </a:cubicBezTo>
                    <a:cubicBezTo>
                      <a:pt x="0" y="373"/>
                      <a:pt x="0" y="373"/>
                      <a:pt x="0" y="373"/>
                    </a:cubicBezTo>
                    <a:cubicBezTo>
                      <a:pt x="0" y="405"/>
                      <a:pt x="0" y="405"/>
                      <a:pt x="0" y="405"/>
                    </a:cubicBezTo>
                    <a:cubicBezTo>
                      <a:pt x="15" y="405"/>
                      <a:pt x="15" y="405"/>
                      <a:pt x="15" y="405"/>
                    </a:cubicBezTo>
                    <a:cubicBezTo>
                      <a:pt x="90" y="405"/>
                      <a:pt x="90" y="405"/>
                      <a:pt x="90" y="405"/>
                    </a:cubicBezTo>
                    <a:cubicBezTo>
                      <a:pt x="186" y="405"/>
                      <a:pt x="186" y="405"/>
                      <a:pt x="186" y="405"/>
                    </a:cubicBezTo>
                    <a:cubicBezTo>
                      <a:pt x="196" y="405"/>
                      <a:pt x="196" y="405"/>
                      <a:pt x="196" y="405"/>
                    </a:cubicBezTo>
                    <a:cubicBezTo>
                      <a:pt x="222" y="405"/>
                      <a:pt x="222" y="405"/>
                      <a:pt x="222" y="405"/>
                    </a:cubicBezTo>
                    <a:cubicBezTo>
                      <a:pt x="702" y="405"/>
                      <a:pt x="702" y="405"/>
                      <a:pt x="702" y="405"/>
                    </a:cubicBezTo>
                    <a:cubicBezTo>
                      <a:pt x="718" y="405"/>
                      <a:pt x="718" y="405"/>
                      <a:pt x="718" y="405"/>
                    </a:cubicBezTo>
                    <a:cubicBezTo>
                      <a:pt x="718" y="373"/>
                      <a:pt x="718" y="373"/>
                      <a:pt x="718" y="373"/>
                    </a:cubicBezTo>
                    <a:lnTo>
                      <a:pt x="702" y="373"/>
                    </a:lnTo>
                    <a:close/>
                    <a:moveTo>
                      <a:pt x="312" y="315"/>
                    </a:moveTo>
                    <a:cubicBezTo>
                      <a:pt x="234" y="315"/>
                      <a:pt x="234" y="315"/>
                      <a:pt x="234" y="315"/>
                    </a:cubicBezTo>
                    <a:cubicBezTo>
                      <a:pt x="234" y="224"/>
                      <a:pt x="234" y="224"/>
                      <a:pt x="234" y="224"/>
                    </a:cubicBezTo>
                    <a:cubicBezTo>
                      <a:pt x="312" y="224"/>
                      <a:pt x="312" y="224"/>
                      <a:pt x="312" y="224"/>
                    </a:cubicBezTo>
                    <a:lnTo>
                      <a:pt x="312" y="315"/>
                    </a:lnTo>
                    <a:close/>
                    <a:moveTo>
                      <a:pt x="430" y="315"/>
                    </a:moveTo>
                    <a:cubicBezTo>
                      <a:pt x="351" y="315"/>
                      <a:pt x="351" y="315"/>
                      <a:pt x="351" y="315"/>
                    </a:cubicBezTo>
                    <a:cubicBezTo>
                      <a:pt x="351" y="224"/>
                      <a:pt x="351" y="224"/>
                      <a:pt x="351" y="224"/>
                    </a:cubicBezTo>
                    <a:cubicBezTo>
                      <a:pt x="430" y="224"/>
                      <a:pt x="430" y="224"/>
                      <a:pt x="430" y="224"/>
                    </a:cubicBezTo>
                    <a:lnTo>
                      <a:pt x="430" y="315"/>
                    </a:lnTo>
                    <a:close/>
                    <a:moveTo>
                      <a:pt x="547" y="315"/>
                    </a:moveTo>
                    <a:cubicBezTo>
                      <a:pt x="469" y="315"/>
                      <a:pt x="469" y="315"/>
                      <a:pt x="469" y="315"/>
                    </a:cubicBezTo>
                    <a:cubicBezTo>
                      <a:pt x="469" y="224"/>
                      <a:pt x="469" y="224"/>
                      <a:pt x="469" y="224"/>
                    </a:cubicBezTo>
                    <a:cubicBezTo>
                      <a:pt x="547" y="224"/>
                      <a:pt x="547" y="224"/>
                      <a:pt x="547" y="224"/>
                    </a:cubicBezTo>
                    <a:lnTo>
                      <a:pt x="547" y="315"/>
                    </a:lnTo>
                    <a:close/>
                    <a:moveTo>
                      <a:pt x="665" y="315"/>
                    </a:moveTo>
                    <a:cubicBezTo>
                      <a:pt x="587" y="315"/>
                      <a:pt x="587" y="315"/>
                      <a:pt x="587" y="315"/>
                    </a:cubicBezTo>
                    <a:cubicBezTo>
                      <a:pt x="587" y="224"/>
                      <a:pt x="587" y="224"/>
                      <a:pt x="587" y="224"/>
                    </a:cubicBezTo>
                    <a:cubicBezTo>
                      <a:pt x="665" y="224"/>
                      <a:pt x="665" y="224"/>
                      <a:pt x="665" y="224"/>
                    </a:cubicBezTo>
                    <a:lnTo>
                      <a:pt x="665" y="3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E3C5CE5-A01A-449A-835C-4F52BBC47E4E}"/>
                </a:ext>
              </a:extLst>
            </p:cNvPr>
            <p:cNvSpPr txBox="1"/>
            <p:nvPr/>
          </p:nvSpPr>
          <p:spPr>
            <a:xfrm>
              <a:off x="3954418" y="847387"/>
              <a:ext cx="1857235" cy="496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000" b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Educación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20A0DE-297A-4BC0-BC49-CB7F198D020A}"/>
                </a:ext>
              </a:extLst>
            </p:cNvPr>
            <p:cNvSpPr txBox="1"/>
            <p:nvPr/>
          </p:nvSpPr>
          <p:spPr>
            <a:xfrm>
              <a:off x="6440021" y="4008490"/>
              <a:ext cx="1535006" cy="496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000" b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Industria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1356DBC-F35F-4964-B5C0-560B34FC7F1D}"/>
                </a:ext>
              </a:extLst>
            </p:cNvPr>
            <p:cNvCxnSpPr>
              <a:cxnSpLocks/>
            </p:cNvCxnSpPr>
            <p:nvPr/>
          </p:nvCxnSpPr>
          <p:spPr>
            <a:xfrm>
              <a:off x="4886607" y="1386919"/>
              <a:ext cx="0" cy="784835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51158B8-60BB-4DE8-8C9E-E4C7BC4DF65D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H="1" flipV="1">
              <a:off x="7110781" y="3500566"/>
              <a:ext cx="96742" cy="507924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C12FDA-37C5-4BCB-81D9-F62733A6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73287" y="2765147"/>
              <a:ext cx="809625" cy="7524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7EEBA1-20E1-4464-B3CE-284DBF5D69ED}"/>
                </a:ext>
              </a:extLst>
            </p:cNvPr>
            <p:cNvSpPr txBox="1"/>
            <p:nvPr/>
          </p:nvSpPr>
          <p:spPr>
            <a:xfrm>
              <a:off x="6647332" y="813959"/>
              <a:ext cx="2070482" cy="496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000" b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Capacitación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0DFC044-B1FA-4401-89EB-BFBF81D65E50}"/>
                </a:ext>
              </a:extLst>
            </p:cNvPr>
            <p:cNvCxnSpPr>
              <a:cxnSpLocks/>
              <a:endCxn id="7" idx="4"/>
            </p:cNvCxnSpPr>
            <p:nvPr/>
          </p:nvCxnSpPr>
          <p:spPr>
            <a:xfrm flipH="1">
              <a:off x="6279432" y="933789"/>
              <a:ext cx="341984" cy="791369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76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71537" y="1849652"/>
            <a:ext cx="1057101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Aprovechar las nuevas tecnologías y las técnicas clásicas</a:t>
            </a:r>
          </a:p>
          <a:p>
            <a:pPr algn="ctr"/>
            <a:endParaRPr lang="es-MX" sz="30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/>
            <a:r>
              <a:rPr lang="es-MX" sz="3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YouTube</a:t>
            </a:r>
          </a:p>
          <a:p>
            <a:endParaRPr lang="es-MX" sz="2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es-MX" sz="2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D3A7FA-C10B-4E59-8252-85CCE685D88B}"/>
              </a:ext>
            </a:extLst>
          </p:cNvPr>
          <p:cNvSpPr txBox="1"/>
          <p:nvPr/>
        </p:nvSpPr>
        <p:spPr>
          <a:xfrm>
            <a:off x="871538" y="3884963"/>
            <a:ext cx="104489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2800">
                <a:solidFill>
                  <a:srgbClr val="601111"/>
                </a:solidFill>
              </a:rPr>
              <a:t>https://youtube.com/clip/UgkxcWXG2J55Ga_zi2KhXNli3-Wxzrwm7K6z</a:t>
            </a:r>
          </a:p>
        </p:txBody>
      </p:sp>
    </p:spTree>
    <p:extLst>
      <p:ext uri="{BB962C8B-B14F-4D97-AF65-F5344CB8AC3E}">
        <p14:creationId xmlns:p14="http://schemas.microsoft.com/office/powerpoint/2010/main" val="35451182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43440" y="621029"/>
            <a:ext cx="60174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3000" i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“La difusión de las computadoras y la internet pondrán puestos de trabajo en dos categorías. Las personas que cuentan los ordenadores qué hacer y la gente que se cuentan los ordenadores qué hacer.”</a:t>
            </a:r>
          </a:p>
          <a:p>
            <a:pPr algn="just"/>
            <a:endParaRPr lang="es-MX" sz="300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just"/>
            <a:r>
              <a:rPr lang="es-MX" sz="3000" b="1">
                <a:solidFill>
                  <a:srgbClr val="60111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-Marc </a:t>
            </a:r>
            <a:r>
              <a:rPr lang="es-MX" sz="3000" b="1" err="1">
                <a:solidFill>
                  <a:srgbClr val="60111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Andreeseen</a:t>
            </a:r>
            <a:r>
              <a:rPr lang="es-MX" sz="3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</a:p>
        </p:txBody>
      </p:sp>
      <p:pic>
        <p:nvPicPr>
          <p:cNvPr id="1026" name="Picture 2" descr="Quien es Marc Andreessen | Web-Gdl">
            <a:extLst>
              <a:ext uri="{FF2B5EF4-FFF2-40B4-BE49-F238E27FC236}">
                <a16:creationId xmlns:a16="http://schemas.microsoft.com/office/drawing/2014/main" id="{B152880C-3BEF-480D-A01A-EDDCBEA2E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8" y="617779"/>
            <a:ext cx="4003829" cy="527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4F4243E7-5191-0A5D-B452-BBC74441347B}"/>
              </a:ext>
            </a:extLst>
          </p:cNvPr>
          <p:cNvGrpSpPr/>
          <p:nvPr/>
        </p:nvGrpSpPr>
        <p:grpSpPr>
          <a:xfrm>
            <a:off x="3996327" y="4794694"/>
            <a:ext cx="1159873" cy="1307178"/>
            <a:chOff x="4339234" y="4745632"/>
            <a:chExt cx="782472" cy="881847"/>
          </a:xfrm>
        </p:grpSpPr>
        <p:pic>
          <p:nvPicPr>
            <p:cNvPr id="1030" name="Picture 6" descr="Robot - Free people icons">
              <a:extLst>
                <a:ext uri="{FF2B5EF4-FFF2-40B4-BE49-F238E27FC236}">
                  <a16:creationId xmlns:a16="http://schemas.microsoft.com/office/drawing/2014/main" id="{2F925EDD-56E4-4F4B-831D-6D8F113EC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9234" y="4845007"/>
              <a:ext cx="782472" cy="78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C8670407-4BCE-41F9-86B3-E0B3837C2449}"/>
                </a:ext>
              </a:extLst>
            </p:cNvPr>
            <p:cNvSpPr/>
            <p:nvPr/>
          </p:nvSpPr>
          <p:spPr>
            <a:xfrm>
              <a:off x="4639643" y="4745632"/>
              <a:ext cx="301658" cy="168895"/>
            </a:xfrm>
            <a:prstGeom prst="wedgeEllipseCallout">
              <a:avLst>
                <a:gd name="adj1" fmla="val 19792"/>
                <a:gd name="adj2" fmla="val 68082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4045B149-76B1-F61A-8268-5E0D8EEA6BDE}"/>
              </a:ext>
            </a:extLst>
          </p:cNvPr>
          <p:cNvGrpSpPr/>
          <p:nvPr/>
        </p:nvGrpSpPr>
        <p:grpSpPr>
          <a:xfrm>
            <a:off x="1936976" y="4952553"/>
            <a:ext cx="1722787" cy="1298476"/>
            <a:chOff x="1923090" y="4384251"/>
            <a:chExt cx="1162224" cy="875976"/>
          </a:xfrm>
        </p:grpSpPr>
        <p:pic>
          <p:nvPicPr>
            <p:cNvPr id="1028" name="Picture 4" descr="Free robot icons png images - FreeIconsPNG">
              <a:extLst>
                <a:ext uri="{FF2B5EF4-FFF2-40B4-BE49-F238E27FC236}">
                  <a16:creationId xmlns:a16="http://schemas.microsoft.com/office/drawing/2014/main" id="{52F0E6F7-B0C3-4F35-863C-2E74F394E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2842" y="4477755"/>
              <a:ext cx="782472" cy="78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Worker Icon Vector Male Service Person of Building Construction Workman  with Hardhat Helmet in Glyph Pictogram Symbol Stock Vector - Illustration  of industrial, construction: 113380760">
              <a:extLst>
                <a:ext uri="{FF2B5EF4-FFF2-40B4-BE49-F238E27FC236}">
                  <a16:creationId xmlns:a16="http://schemas.microsoft.com/office/drawing/2014/main" id="{FB4605F5-56F7-4E63-9636-F7D25F4D2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090" y="4384251"/>
              <a:ext cx="782472" cy="782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00F12CCC-E5C0-44D0-8052-A2254EF80EEE}"/>
                </a:ext>
              </a:extLst>
            </p:cNvPr>
            <p:cNvSpPr/>
            <p:nvPr/>
          </p:nvSpPr>
          <p:spPr>
            <a:xfrm>
              <a:off x="2742021" y="4453771"/>
              <a:ext cx="301658" cy="168895"/>
            </a:xfrm>
            <a:prstGeom prst="wedgeEllipseCallou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  <p:pic>
          <p:nvPicPr>
            <p:cNvPr id="11" name="Picture 6" descr="Robot - Free people icons">
              <a:extLst>
                <a:ext uri="{FF2B5EF4-FFF2-40B4-BE49-F238E27FC236}">
                  <a16:creationId xmlns:a16="http://schemas.microsoft.com/office/drawing/2014/main" id="{0453A90D-7894-4AD6-B5A0-C80447FFBF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78" b="81155"/>
            <a:stretch/>
          </p:blipFill>
          <p:spPr bwMode="auto">
            <a:xfrm>
              <a:off x="2149835" y="4477755"/>
              <a:ext cx="89852" cy="89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2098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35614" y="1457572"/>
            <a:ext cx="105710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>
                <a:latin typeface="Century Gothic" panose="020B0502020202020204" pitchFamily="34" charset="0"/>
                <a:ea typeface="Verdana" panose="020B0604030504040204" pitchFamily="34" charset="0"/>
                <a:cs typeface="+mj-cs"/>
              </a:rPr>
              <a:t>¿CÓMO HEMOS ASIMILADO ESTOS RETOS?</a:t>
            </a:r>
          </a:p>
          <a:p>
            <a:endParaRPr lang="es-MX" b="1">
              <a:latin typeface="Gotham Narrow Bold" pitchFamily="50" charset="0"/>
              <a:ea typeface="Verdana" panose="020B0604030504040204" pitchFamily="34" charset="0"/>
              <a:cs typeface="+mj-cs"/>
            </a:endParaRPr>
          </a:p>
          <a:p>
            <a:r>
              <a:rPr lang="es-MX" sz="3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 través de una estrategia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883EC5A-24EE-4C0A-BB36-5468FD0074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2089950"/>
              </p:ext>
            </p:extLst>
          </p:nvPr>
        </p:nvGraphicFramePr>
        <p:xfrm>
          <a:off x="1010661" y="2600325"/>
          <a:ext cx="10160000" cy="3180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52768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464347" y="2286950"/>
            <a:ext cx="4367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000"/>
              <a:t>Starbucks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3000"/>
              <a:t>Chipotle </a:t>
            </a:r>
            <a:r>
              <a:rPr lang="es-MX" sz="3000" err="1"/>
              <a:t>Mexican</a:t>
            </a:r>
            <a:r>
              <a:rPr lang="es-MX" sz="3000"/>
              <a:t> Grill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151040" y="4391458"/>
            <a:ext cx="487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Equipo Gerencial </a:t>
            </a:r>
          </a:p>
        </p:txBody>
      </p:sp>
      <p:sp>
        <p:nvSpPr>
          <p:cNvPr id="12" name="Flecha derecha 11"/>
          <p:cNvSpPr/>
          <p:nvPr/>
        </p:nvSpPr>
        <p:spPr>
          <a:xfrm>
            <a:off x="5290790" y="4568852"/>
            <a:ext cx="546208" cy="199209"/>
          </a:xfrm>
          <a:prstGeom prst="rightArrow">
            <a:avLst/>
          </a:prstGeom>
          <a:solidFill>
            <a:srgbClr val="60111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/>
          <p:cNvSpPr txBox="1"/>
          <p:nvPr/>
        </p:nvSpPr>
        <p:spPr>
          <a:xfrm>
            <a:off x="5918399" y="4394219"/>
            <a:ext cx="487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Gestión Recurso Humano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926191" y="5036280"/>
            <a:ext cx="103396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Adecuada Gestión 60% rotación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C9FE7753-6FB7-5BE2-75EA-CD3ED4115BED}"/>
              </a:ext>
            </a:extLst>
          </p:cNvPr>
          <p:cNvGrpSpPr/>
          <p:nvPr/>
        </p:nvGrpSpPr>
        <p:grpSpPr>
          <a:xfrm>
            <a:off x="7025687" y="581487"/>
            <a:ext cx="4009677" cy="4426587"/>
            <a:chOff x="6288534" y="497711"/>
            <a:chExt cx="4009677" cy="4426587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187CBA74-ED65-92FB-261D-4A06EFCA79BB}"/>
                </a:ext>
              </a:extLst>
            </p:cNvPr>
            <p:cNvSpPr/>
            <p:nvPr/>
          </p:nvSpPr>
          <p:spPr>
            <a:xfrm>
              <a:off x="6446058" y="556615"/>
              <a:ext cx="3694630" cy="1283096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8" name="Flecha: hacia abajo 7">
              <a:extLst>
                <a:ext uri="{FF2B5EF4-FFF2-40B4-BE49-F238E27FC236}">
                  <a16:creationId xmlns:a16="http://schemas.microsoft.com/office/drawing/2014/main" id="{AE254389-1D24-5449-D7F5-7AF0495B2E87}"/>
                </a:ext>
              </a:extLst>
            </p:cNvPr>
            <p:cNvSpPr/>
            <p:nvPr/>
          </p:nvSpPr>
          <p:spPr>
            <a:xfrm>
              <a:off x="7941095" y="3698483"/>
              <a:ext cx="716013" cy="458248"/>
            </a:xfrm>
            <a:prstGeom prst="down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3338DAC4-6DD8-597B-0811-553CBC36B200}"/>
                </a:ext>
              </a:extLst>
            </p:cNvPr>
            <p:cNvSpPr/>
            <p:nvPr/>
          </p:nvSpPr>
          <p:spPr>
            <a:xfrm>
              <a:off x="6580669" y="4065082"/>
              <a:ext cx="3436866" cy="859216"/>
            </a:xfrm>
            <a:custGeom>
              <a:avLst/>
              <a:gdLst>
                <a:gd name="connsiteX0" fmla="*/ 0 w 3436866"/>
                <a:gd name="connsiteY0" fmla="*/ 0 h 859216"/>
                <a:gd name="connsiteX1" fmla="*/ 3436866 w 3436866"/>
                <a:gd name="connsiteY1" fmla="*/ 0 h 859216"/>
                <a:gd name="connsiteX2" fmla="*/ 3436866 w 3436866"/>
                <a:gd name="connsiteY2" fmla="*/ 859216 h 859216"/>
                <a:gd name="connsiteX3" fmla="*/ 0 w 3436866"/>
                <a:gd name="connsiteY3" fmla="*/ 859216 h 859216"/>
                <a:gd name="connsiteX4" fmla="*/ 0 w 3436866"/>
                <a:gd name="connsiteY4" fmla="*/ 0 h 85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6866" h="859216">
                  <a:moveTo>
                    <a:pt x="0" y="0"/>
                  </a:moveTo>
                  <a:lnTo>
                    <a:pt x="3436866" y="0"/>
                  </a:lnTo>
                  <a:lnTo>
                    <a:pt x="3436866" y="859216"/>
                  </a:lnTo>
                  <a:lnTo>
                    <a:pt x="0" y="8592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419" sz="3000" kern="1200"/>
                <a:t> </a:t>
              </a:r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A516CB10-C6B2-BD6F-BC02-19FE6E36DE8A}"/>
                </a:ext>
              </a:extLst>
            </p:cNvPr>
            <p:cNvSpPr/>
            <p:nvPr/>
          </p:nvSpPr>
          <p:spPr>
            <a:xfrm>
              <a:off x="7552522" y="2093969"/>
              <a:ext cx="1481700" cy="1481700"/>
            </a:xfrm>
            <a:custGeom>
              <a:avLst/>
              <a:gdLst>
                <a:gd name="connsiteX0" fmla="*/ 0 w 1288824"/>
                <a:gd name="connsiteY0" fmla="*/ 644412 h 1288824"/>
                <a:gd name="connsiteX1" fmla="*/ 644412 w 1288824"/>
                <a:gd name="connsiteY1" fmla="*/ 0 h 1288824"/>
                <a:gd name="connsiteX2" fmla="*/ 1288824 w 1288824"/>
                <a:gd name="connsiteY2" fmla="*/ 644412 h 1288824"/>
                <a:gd name="connsiteX3" fmla="*/ 644412 w 1288824"/>
                <a:gd name="connsiteY3" fmla="*/ 1288824 h 1288824"/>
                <a:gd name="connsiteX4" fmla="*/ 0 w 1288824"/>
                <a:gd name="connsiteY4" fmla="*/ 644412 h 128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8824" h="1288824">
                  <a:moveTo>
                    <a:pt x="0" y="644412"/>
                  </a:moveTo>
                  <a:cubicBezTo>
                    <a:pt x="0" y="288513"/>
                    <a:pt x="288513" y="0"/>
                    <a:pt x="644412" y="0"/>
                  </a:cubicBezTo>
                  <a:cubicBezTo>
                    <a:pt x="1000311" y="0"/>
                    <a:pt x="1288824" y="288513"/>
                    <a:pt x="1288824" y="644412"/>
                  </a:cubicBezTo>
                  <a:cubicBezTo>
                    <a:pt x="1288824" y="1000311"/>
                    <a:pt x="1000311" y="1288824"/>
                    <a:pt x="644412" y="1288824"/>
                  </a:cubicBezTo>
                  <a:cubicBezTo>
                    <a:pt x="288513" y="1288824"/>
                    <a:pt x="0" y="1000311"/>
                    <a:pt x="0" y="644412"/>
                  </a:cubicBezTo>
                  <a:close/>
                </a:path>
              </a:pathLst>
            </a:custGeom>
            <a:solidFill>
              <a:srgbClr val="692C5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5254" tIns="205254" rIns="205254" bIns="205254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419" sz="2000" kern="1200" spc="-150"/>
                <a:t>Experiencias</a:t>
              </a: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E699F697-A1B5-EE02-B8ED-BD5DFDD69E18}"/>
                </a:ext>
              </a:extLst>
            </p:cNvPr>
            <p:cNvSpPr/>
            <p:nvPr/>
          </p:nvSpPr>
          <p:spPr>
            <a:xfrm>
              <a:off x="6873793" y="954917"/>
              <a:ext cx="1341950" cy="1341950"/>
            </a:xfrm>
            <a:custGeom>
              <a:avLst/>
              <a:gdLst>
                <a:gd name="connsiteX0" fmla="*/ 0 w 1341950"/>
                <a:gd name="connsiteY0" fmla="*/ 670975 h 1341950"/>
                <a:gd name="connsiteX1" fmla="*/ 670975 w 1341950"/>
                <a:gd name="connsiteY1" fmla="*/ 0 h 1341950"/>
                <a:gd name="connsiteX2" fmla="*/ 1341950 w 1341950"/>
                <a:gd name="connsiteY2" fmla="*/ 670975 h 1341950"/>
                <a:gd name="connsiteX3" fmla="*/ 670975 w 1341950"/>
                <a:gd name="connsiteY3" fmla="*/ 1341950 h 1341950"/>
                <a:gd name="connsiteX4" fmla="*/ 0 w 1341950"/>
                <a:gd name="connsiteY4" fmla="*/ 670975 h 134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950" h="1341950">
                  <a:moveTo>
                    <a:pt x="0" y="670975"/>
                  </a:moveTo>
                  <a:cubicBezTo>
                    <a:pt x="0" y="300406"/>
                    <a:pt x="300406" y="0"/>
                    <a:pt x="670975" y="0"/>
                  </a:cubicBezTo>
                  <a:cubicBezTo>
                    <a:pt x="1041544" y="0"/>
                    <a:pt x="1341950" y="300406"/>
                    <a:pt x="1341950" y="670975"/>
                  </a:cubicBezTo>
                  <a:cubicBezTo>
                    <a:pt x="1341950" y="1041544"/>
                    <a:pt x="1041544" y="1341950"/>
                    <a:pt x="670975" y="1341950"/>
                  </a:cubicBezTo>
                  <a:cubicBezTo>
                    <a:pt x="300406" y="1341950"/>
                    <a:pt x="0" y="1041544"/>
                    <a:pt x="0" y="670975"/>
                  </a:cubicBezTo>
                  <a:close/>
                </a:path>
              </a:pathLst>
            </a:custGeom>
            <a:solidFill>
              <a:srgbClr val="AEADB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9384" tIns="219384" rIns="219384" bIns="219384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419" sz="1800" kern="1200"/>
                <a:t>Habilidad</a:t>
              </a: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E1E287EE-01C3-A585-BB15-5CDAD2AF5F02}"/>
                </a:ext>
              </a:extLst>
            </p:cNvPr>
            <p:cNvSpPr/>
            <p:nvPr/>
          </p:nvSpPr>
          <p:spPr>
            <a:xfrm>
              <a:off x="8347789" y="769878"/>
              <a:ext cx="1288824" cy="1288824"/>
            </a:xfrm>
            <a:custGeom>
              <a:avLst/>
              <a:gdLst>
                <a:gd name="connsiteX0" fmla="*/ 0 w 1288824"/>
                <a:gd name="connsiteY0" fmla="*/ 644412 h 1288824"/>
                <a:gd name="connsiteX1" fmla="*/ 644412 w 1288824"/>
                <a:gd name="connsiteY1" fmla="*/ 0 h 1288824"/>
                <a:gd name="connsiteX2" fmla="*/ 1288824 w 1288824"/>
                <a:gd name="connsiteY2" fmla="*/ 644412 h 1288824"/>
                <a:gd name="connsiteX3" fmla="*/ 644412 w 1288824"/>
                <a:gd name="connsiteY3" fmla="*/ 1288824 h 1288824"/>
                <a:gd name="connsiteX4" fmla="*/ 0 w 1288824"/>
                <a:gd name="connsiteY4" fmla="*/ 644412 h 128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8824" h="1288824">
                  <a:moveTo>
                    <a:pt x="0" y="644412"/>
                  </a:moveTo>
                  <a:cubicBezTo>
                    <a:pt x="0" y="288513"/>
                    <a:pt x="288513" y="0"/>
                    <a:pt x="644412" y="0"/>
                  </a:cubicBezTo>
                  <a:cubicBezTo>
                    <a:pt x="1000311" y="0"/>
                    <a:pt x="1288824" y="288513"/>
                    <a:pt x="1288824" y="644412"/>
                  </a:cubicBezTo>
                  <a:cubicBezTo>
                    <a:pt x="1288824" y="1000311"/>
                    <a:pt x="1000311" y="1288824"/>
                    <a:pt x="644412" y="1288824"/>
                  </a:cubicBezTo>
                  <a:cubicBezTo>
                    <a:pt x="288513" y="1288824"/>
                    <a:pt x="0" y="1000311"/>
                    <a:pt x="0" y="644412"/>
                  </a:cubicBezTo>
                  <a:close/>
                </a:path>
              </a:pathLst>
            </a:custGeom>
            <a:solidFill>
              <a:srgbClr val="178C8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1604" tIns="211604" rIns="211604" bIns="211604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419" sz="1800" kern="1200"/>
                <a:t>Destreza</a:t>
              </a:r>
            </a:p>
          </p:txBody>
        </p:sp>
        <p:sp>
          <p:nvSpPr>
            <p:cNvPr id="18" name="Forma 17">
              <a:extLst>
                <a:ext uri="{FF2B5EF4-FFF2-40B4-BE49-F238E27FC236}">
                  <a16:creationId xmlns:a16="http://schemas.microsoft.com/office/drawing/2014/main" id="{14A5B117-88E9-02D5-BF1C-F02A4743DCF1}"/>
                </a:ext>
              </a:extLst>
            </p:cNvPr>
            <p:cNvSpPr/>
            <p:nvPr/>
          </p:nvSpPr>
          <p:spPr>
            <a:xfrm>
              <a:off x="6288534" y="497711"/>
              <a:ext cx="4009677" cy="3207741"/>
            </a:xfrm>
            <a:prstGeom prst="funnel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MX"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77FCB407-6E32-B9C5-2F52-F9137EE76F84}"/>
              </a:ext>
            </a:extLst>
          </p:cNvPr>
          <p:cNvSpPr txBox="1"/>
          <p:nvPr/>
        </p:nvSpPr>
        <p:spPr>
          <a:xfrm>
            <a:off x="804331" y="760769"/>
            <a:ext cx="61023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000" b="1">
                <a:latin typeface="Century Gothic" panose="020B0502020202020204" pitchFamily="34" charset="0"/>
                <a:ea typeface="Verdana" panose="020B0604030504040204" pitchFamily="34" charset="0"/>
                <a:cs typeface="+mj-cs"/>
              </a:rPr>
              <a:t>CAPACITACIÓN</a:t>
            </a:r>
            <a:endParaRPr lang="es-MX" sz="40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7568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31043" y="1385454"/>
            <a:ext cx="105710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8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/>
          </a:p>
          <a:p>
            <a:endParaRPr lang="es-MX" sz="2800"/>
          </a:p>
          <a:p>
            <a:endParaRPr lang="es-MX" sz="2800"/>
          </a:p>
          <a:p>
            <a:r>
              <a:rPr lang="es-MX" sz="2800"/>
              <a:t>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993343" y="1686894"/>
            <a:ext cx="9791266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3000" b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Invertido en capacitar y educar a los colaboradores, </a:t>
            </a:r>
          </a:p>
          <a:p>
            <a:r>
              <a:rPr lang="es-MX" sz="3000" b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el colaborador educa al consumidor</a:t>
            </a:r>
          </a:p>
          <a:p>
            <a:endParaRPr lang="es-MX" sz="300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es-MX" sz="3000">
                <a:latin typeface="Segoe UI Historic"/>
                <a:ea typeface="Segoe UI Historic"/>
                <a:cs typeface="Segoe UI Historic"/>
              </a:rPr>
              <a:t>¿Les suena esto?</a:t>
            </a:r>
          </a:p>
          <a:p>
            <a:endParaRPr lang="es-MX" sz="300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es-MX" sz="3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Mantenimiento                Operaciones</a:t>
            </a:r>
          </a:p>
          <a:p>
            <a:endParaRPr lang="es-MX" sz="300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es-MX" sz="3000" b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Comunicación en dos vías</a:t>
            </a:r>
          </a:p>
        </p:txBody>
      </p:sp>
      <p:cxnSp>
        <p:nvCxnSpPr>
          <p:cNvPr id="6" name="Conector recto de flecha 5"/>
          <p:cNvCxnSpPr>
            <a:cxnSpLocks/>
          </p:cNvCxnSpPr>
          <p:nvPr/>
        </p:nvCxnSpPr>
        <p:spPr>
          <a:xfrm>
            <a:off x="3918669" y="4258188"/>
            <a:ext cx="1257012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Image result for starbucks logo">
            <a:extLst>
              <a:ext uri="{FF2B5EF4-FFF2-40B4-BE49-F238E27FC236}">
                <a16:creationId xmlns:a16="http://schemas.microsoft.com/office/drawing/2014/main" id="{4ED9E89C-170F-47CB-BA00-C94343FCA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675" y="2678941"/>
            <a:ext cx="3552265" cy="249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671FD2-6CE3-0359-4F69-397E2CF77313}"/>
              </a:ext>
            </a:extLst>
          </p:cNvPr>
          <p:cNvSpPr txBox="1"/>
          <p:nvPr/>
        </p:nvSpPr>
        <p:spPr>
          <a:xfrm>
            <a:off x="831043" y="677568"/>
            <a:ext cx="61023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000" b="1">
                <a:latin typeface="Century Gothic" panose="020B0502020202020204" pitchFamily="34" charset="0"/>
                <a:ea typeface="Verdana" panose="020B0604030504040204" pitchFamily="34" charset="0"/>
                <a:cs typeface="+mj-cs"/>
              </a:rPr>
              <a:t>STARBUCKS</a:t>
            </a:r>
            <a:endParaRPr lang="es-MX" sz="40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0650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31043" y="1385454"/>
            <a:ext cx="105710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8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/>
          </a:p>
          <a:p>
            <a:endParaRPr lang="es-MX" sz="2800"/>
          </a:p>
          <a:p>
            <a:endParaRPr lang="es-MX" sz="2800"/>
          </a:p>
          <a:p>
            <a:r>
              <a:rPr lang="es-MX" sz="2800"/>
              <a:t>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341354" y="1068720"/>
            <a:ext cx="5765646" cy="39395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4000" b="1">
                <a:latin typeface="Century Gothic" panose="020B0502020202020204" pitchFamily="34" charset="0"/>
              </a:rPr>
              <a:t>Chipotle </a:t>
            </a:r>
            <a:r>
              <a:rPr lang="es-MX" sz="4000" b="1" err="1">
                <a:latin typeface="Century Gothic" panose="020B0502020202020204" pitchFamily="34" charset="0"/>
              </a:rPr>
              <a:t>Mexican</a:t>
            </a:r>
            <a:r>
              <a:rPr lang="es-MX" sz="4000" b="1">
                <a:latin typeface="Century Gothic" panose="020B0502020202020204" pitchFamily="34" charset="0"/>
              </a:rPr>
              <a:t> Grill</a:t>
            </a:r>
          </a:p>
          <a:p>
            <a:endParaRPr lang="es-MX" sz="3000"/>
          </a:p>
          <a:p>
            <a:r>
              <a:rPr lang="es-MX" sz="3000"/>
              <a:t>La diferencia del “ Y ”</a:t>
            </a:r>
          </a:p>
          <a:p>
            <a:endParaRPr lang="es-MX" sz="3000"/>
          </a:p>
          <a:p>
            <a:r>
              <a:rPr lang="es-MX" sz="3000"/>
              <a:t>Comida Rápida + Frescura Incidente</a:t>
            </a:r>
          </a:p>
          <a:p>
            <a:endParaRPr lang="es-MX" sz="3000"/>
          </a:p>
          <a:p>
            <a:r>
              <a:rPr lang="es-MX" sz="3000" b="1"/>
              <a:t>¡Importante! </a:t>
            </a:r>
          </a:p>
          <a:p>
            <a:r>
              <a:rPr lang="es-MX" sz="3000" b="1"/>
              <a:t>Certificaciones</a:t>
            </a:r>
          </a:p>
        </p:txBody>
      </p:sp>
      <p:pic>
        <p:nvPicPr>
          <p:cNvPr id="10242" name="Picture 2" descr="Chipotle Mexican Grill, un fast food diferente en Nueva York">
            <a:extLst>
              <a:ext uri="{FF2B5EF4-FFF2-40B4-BE49-F238E27FC236}">
                <a16:creationId xmlns:a16="http://schemas.microsoft.com/office/drawing/2014/main" id="{DF09AB76-0D94-46AE-8D8F-42B134BEF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311" y="1166375"/>
            <a:ext cx="3529012" cy="351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199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A11C98F-CCAF-7A5E-EBB7-4FE5FF5D79F4}"/>
              </a:ext>
            </a:extLst>
          </p:cNvPr>
          <p:cNvSpPr txBox="1"/>
          <p:nvPr/>
        </p:nvSpPr>
        <p:spPr>
          <a:xfrm>
            <a:off x="1955800" y="2186127"/>
            <a:ext cx="828040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_tradnl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¿En qué etapa estoy?</a:t>
            </a:r>
          </a:p>
        </p:txBody>
      </p:sp>
    </p:spTree>
    <p:extLst>
      <p:ext uri="{BB962C8B-B14F-4D97-AF65-F5344CB8AC3E}">
        <p14:creationId xmlns:p14="http://schemas.microsoft.com/office/powerpoint/2010/main" val="22562545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E6E6AA5-4389-F044-ACA5-D4804DB2BA2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2551837"/>
            <a:ext cx="9144000" cy="1754326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rPr>
              <a:t>¿Buscamos pasar en la escuela o aprender?</a:t>
            </a:r>
          </a:p>
        </p:txBody>
      </p:sp>
    </p:spTree>
    <p:extLst>
      <p:ext uri="{BB962C8B-B14F-4D97-AF65-F5344CB8AC3E}">
        <p14:creationId xmlns:p14="http://schemas.microsoft.com/office/powerpoint/2010/main" val="19855245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31043" y="1385454"/>
            <a:ext cx="105710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8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/>
          </a:p>
          <a:p>
            <a:endParaRPr lang="es-MX" sz="2800"/>
          </a:p>
          <a:p>
            <a:endParaRPr lang="es-MX" sz="2800"/>
          </a:p>
          <a:p>
            <a:r>
              <a:rPr lang="es-MX" sz="2800"/>
              <a:t>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109486" y="763565"/>
            <a:ext cx="7376845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3000" b="1" dirty="0"/>
              <a:t>Invertir en educación , invertir tiempo.</a:t>
            </a:r>
          </a:p>
          <a:p>
            <a:r>
              <a:rPr lang="es-MX" sz="3000" dirty="0"/>
              <a:t>Cuando hay un aprendizaje , se convierte en un progreso de las sociedades.</a:t>
            </a:r>
          </a:p>
          <a:p>
            <a:endParaRPr lang="es-MX" sz="3000" dirty="0"/>
          </a:p>
          <a:p>
            <a:r>
              <a:rPr lang="es-MX" sz="3000" dirty="0"/>
              <a:t>No se trata de mas cantidad , se trata de sea de mejor calidad.</a:t>
            </a:r>
          </a:p>
          <a:p>
            <a:endParaRPr lang="es-MX" sz="3000" dirty="0"/>
          </a:p>
          <a:p>
            <a:r>
              <a:rPr lang="es-MX" sz="3000" dirty="0"/>
              <a:t>Ejemplo memorización , es aprender un poema buscando solo </a:t>
            </a:r>
            <a:r>
              <a:rPr lang="es-MX" sz="3000" b="1" dirty="0"/>
              <a:t>“pasar o aprobar”</a:t>
            </a:r>
          </a:p>
          <a:p>
            <a:endParaRPr lang="es-MX" sz="3000" dirty="0"/>
          </a:p>
        </p:txBody>
      </p:sp>
    </p:spTree>
    <p:extLst>
      <p:ext uri="{BB962C8B-B14F-4D97-AF65-F5344CB8AC3E}">
        <p14:creationId xmlns:p14="http://schemas.microsoft.com/office/powerpoint/2010/main" val="6671120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CFE0DDA1-5367-4436-98D4-8D598BB68013}"/>
              </a:ext>
            </a:extLst>
          </p:cNvPr>
          <p:cNvSpPr txBox="1"/>
          <p:nvPr/>
        </p:nvSpPr>
        <p:spPr>
          <a:xfrm>
            <a:off x="913543" y="647857"/>
            <a:ext cx="8239875" cy="51706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3000" b="1" dirty="0"/>
              <a:t>Entonces se trata de aprobar o de aprender?</a:t>
            </a:r>
          </a:p>
          <a:p>
            <a:r>
              <a:rPr lang="es-MX" sz="3000" dirty="0"/>
              <a:t>La respuesta es se trata de aprender sobre el memorizar.</a:t>
            </a:r>
          </a:p>
          <a:p>
            <a:endParaRPr lang="es-MX" sz="3000" dirty="0"/>
          </a:p>
          <a:p>
            <a:r>
              <a:rPr lang="es-MX" sz="3000" dirty="0"/>
              <a:t>Evolucionar de acuerdo a como cambia la tecnologia.</a:t>
            </a:r>
          </a:p>
          <a:p>
            <a:endParaRPr lang="es-MX" sz="3000" dirty="0"/>
          </a:p>
          <a:p>
            <a:r>
              <a:rPr lang="es-MX" sz="3000" dirty="0"/>
              <a:t>Confundimos la diferencia entre pasar y aprender.</a:t>
            </a:r>
          </a:p>
          <a:p>
            <a:endParaRPr lang="es-MX" sz="3000" dirty="0"/>
          </a:p>
          <a:p>
            <a:r>
              <a:rPr lang="es-MX" sz="3000" dirty="0"/>
              <a:t>La educación individual y con estrategias individuales</a:t>
            </a:r>
          </a:p>
        </p:txBody>
      </p:sp>
    </p:spTree>
    <p:extLst>
      <p:ext uri="{BB962C8B-B14F-4D97-AF65-F5344CB8AC3E}">
        <p14:creationId xmlns:p14="http://schemas.microsoft.com/office/powerpoint/2010/main" val="41106147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CFE0DDA1-5367-4436-98D4-8D598BB68013}"/>
              </a:ext>
            </a:extLst>
          </p:cNvPr>
          <p:cNvSpPr txBox="1"/>
          <p:nvPr/>
        </p:nvSpPr>
        <p:spPr>
          <a:xfrm>
            <a:off x="902657" y="669629"/>
            <a:ext cx="8763857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3000" dirty="0"/>
              <a:t>Que es lo que mas recuerdas de tu ultimo examen o de tu examen de tu mas difícil materia?</a:t>
            </a:r>
          </a:p>
          <a:p>
            <a:endParaRPr lang="es-MX" sz="3000" dirty="0"/>
          </a:p>
          <a:p>
            <a:r>
              <a:rPr lang="es-MX" sz="3000" dirty="0"/>
              <a:t>Les aseguro que recordamos el proceso… no recordamos las preguntas y las respuestas</a:t>
            </a:r>
          </a:p>
          <a:p>
            <a:endParaRPr lang="es-MX" sz="3000" dirty="0"/>
          </a:p>
          <a:p>
            <a:endParaRPr lang="es-MX" sz="3000" dirty="0"/>
          </a:p>
          <a:p>
            <a:endParaRPr lang="es-MX" sz="3000" dirty="0"/>
          </a:p>
          <a:p>
            <a:endParaRPr lang="es-MX" sz="3000" dirty="0"/>
          </a:p>
          <a:p>
            <a:endParaRPr lang="es-MX" sz="3000" dirty="0"/>
          </a:p>
        </p:txBody>
      </p:sp>
    </p:spTree>
    <p:extLst>
      <p:ext uri="{BB962C8B-B14F-4D97-AF65-F5344CB8AC3E}">
        <p14:creationId xmlns:p14="http://schemas.microsoft.com/office/powerpoint/2010/main" val="34574521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>
            <a:extLst>
              <a:ext uri="{FF2B5EF4-FFF2-40B4-BE49-F238E27FC236}">
                <a16:creationId xmlns:a16="http://schemas.microsoft.com/office/drawing/2014/main" id="{0DA1282D-6CB5-DF4E-A5CE-CB65D8B959D7}"/>
              </a:ext>
            </a:extLst>
          </p:cNvPr>
          <p:cNvSpPr txBox="1">
            <a:spLocks/>
          </p:cNvSpPr>
          <p:nvPr/>
        </p:nvSpPr>
        <p:spPr>
          <a:xfrm>
            <a:off x="2684395" y="451351"/>
            <a:ext cx="6823203" cy="96583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6000" dirty="0">
                <a:solidFill>
                  <a:schemeClr val="bg1"/>
                </a:solidFill>
                <a:latin typeface="Century Gothic" panose="020B0502020202020204" pitchFamily="34" charset="0"/>
              </a:rPr>
              <a:t>CONCLUSIONES</a:t>
            </a:r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28252A68-7FAF-E541-9A99-D2EBC906A657}"/>
              </a:ext>
            </a:extLst>
          </p:cNvPr>
          <p:cNvSpPr txBox="1">
            <a:spLocks/>
          </p:cNvSpPr>
          <p:nvPr/>
        </p:nvSpPr>
        <p:spPr>
          <a:xfrm>
            <a:off x="1203104" y="1417186"/>
            <a:ext cx="9785783" cy="39972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ES_tradnl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La capacitación puede cerrar la brecha entre lo provisto por las instituciones educativas y lo necesitado por la industria.</a:t>
            </a:r>
          </a:p>
          <a:p>
            <a:pPr>
              <a:lnSpc>
                <a:spcPct val="100000"/>
              </a:lnSpc>
            </a:pPr>
            <a:r>
              <a:rPr lang="es-ES_tradnl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La capacitación puede llegar a ser una ventaja competitiva.</a:t>
            </a:r>
          </a:p>
          <a:p>
            <a:pPr>
              <a:lnSpc>
                <a:spcPct val="100000"/>
              </a:lnSpc>
            </a:pPr>
            <a:r>
              <a:rPr lang="es-ES_tradnl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En todo momento la motivación es importante</a:t>
            </a:r>
          </a:p>
          <a:p>
            <a:pPr>
              <a:lnSpc>
                <a:spcPct val="100000"/>
              </a:lnSpc>
            </a:pPr>
            <a:r>
              <a:rPr lang="es-ES_tradnl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La buena gestión del recurso humano beneficia el estado de resultados.</a:t>
            </a:r>
          </a:p>
          <a:p>
            <a:pPr>
              <a:lnSpc>
                <a:spcPct val="100000"/>
              </a:lnSpc>
            </a:pPr>
            <a:r>
              <a:rPr lang="es-ES_tradnl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Busquemos aprender y no memorizar , busquemos obtener las competencias.</a:t>
            </a:r>
          </a:p>
        </p:txBody>
      </p:sp>
    </p:spTree>
    <p:extLst>
      <p:ext uri="{BB962C8B-B14F-4D97-AF65-F5344CB8AC3E}">
        <p14:creationId xmlns:p14="http://schemas.microsoft.com/office/powerpoint/2010/main" val="2024291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Subtítulo">
            <a:extLst>
              <a:ext uri="{FF2B5EF4-FFF2-40B4-BE49-F238E27FC236}">
                <a16:creationId xmlns:a16="http://schemas.microsoft.com/office/drawing/2014/main" id="{138CA224-D2BF-2D0D-A490-7108A00FEF90}"/>
              </a:ext>
            </a:extLst>
          </p:cNvPr>
          <p:cNvSpPr txBox="1">
            <a:spLocks/>
          </p:cNvSpPr>
          <p:nvPr/>
        </p:nvSpPr>
        <p:spPr>
          <a:xfrm>
            <a:off x="1631503" y="2716494"/>
            <a:ext cx="8928992" cy="172819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8800" b="1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Myriad Pro" pitchFamily="34" charset="0"/>
              </a:rPr>
              <a:t>¡GRACIAS!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5686714-852F-274B-498E-BF4E9199205C}"/>
              </a:ext>
            </a:extLst>
          </p:cNvPr>
          <p:cNvSpPr txBox="1"/>
          <p:nvPr/>
        </p:nvSpPr>
        <p:spPr>
          <a:xfrm>
            <a:off x="4680674" y="2387417"/>
            <a:ext cx="2830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>
                <a:solidFill>
                  <a:schemeClr val="bg1"/>
                </a:solidFill>
                <a:latin typeface="Myriad Pro Light" panose="020B0603030403020204" pitchFamily="34" charset="0"/>
              </a:rPr>
              <a:t>POR SU ATENCIÓN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DFE543B-D40A-88EA-29DC-621E9C311720}"/>
              </a:ext>
            </a:extLst>
          </p:cNvPr>
          <p:cNvSpPr/>
          <p:nvPr/>
        </p:nvSpPr>
        <p:spPr>
          <a:xfrm>
            <a:off x="3899141" y="5688467"/>
            <a:ext cx="43937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 pitchFamily="34" charset="0"/>
              </a:rPr>
              <a:t>Iván Alvarado Bravo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727F2B9-6F30-09FC-5417-43BBA4163DEE}"/>
              </a:ext>
            </a:extLst>
          </p:cNvPr>
          <p:cNvSpPr/>
          <p:nvPr/>
        </p:nvSpPr>
        <p:spPr>
          <a:xfrm>
            <a:off x="4237128" y="6090360"/>
            <a:ext cx="37177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MX" sz="1400" dirty="0">
                <a:solidFill>
                  <a:schemeClr val="bg1"/>
                </a:solidFill>
                <a:latin typeface="Myriad Pro" pitchFamily="34" charset="0"/>
              </a:rPr>
              <a:t>ivan.alvarado@metalsa.com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73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BB231-21FF-5F47-B488-AD3B5D37C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s-ES_tradnl" sz="40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¿Cómo pasar al dinamismo?</a:t>
            </a:r>
          </a:p>
        </p:txBody>
      </p:sp>
      <p:pic>
        <p:nvPicPr>
          <p:cNvPr id="3074" name="Picture 2" descr="Birthday Cake Too Many Candles Blank Template - Imgflip">
            <a:extLst>
              <a:ext uri="{FF2B5EF4-FFF2-40B4-BE49-F238E27FC236}">
                <a16:creationId xmlns:a16="http://schemas.microsoft.com/office/drawing/2014/main" id="{EEBA2679-6FBE-4139-85DA-F99FBBBDE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48" y="2116752"/>
            <a:ext cx="3485869" cy="262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C7CE5B2-E1AF-4962-8438-1EF37D8BCCCD}"/>
              </a:ext>
            </a:extLst>
          </p:cNvPr>
          <p:cNvSpPr/>
          <p:nvPr/>
        </p:nvSpPr>
        <p:spPr>
          <a:xfrm>
            <a:off x="4851673" y="2915972"/>
            <a:ext cx="1919241" cy="1111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2210A2-A722-40FE-AF8C-0F3FC2129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043" y="2139535"/>
            <a:ext cx="4191762" cy="24507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DFDCE4-8E31-4901-A809-E7585F45B00C}"/>
              </a:ext>
            </a:extLst>
          </p:cNvPr>
          <p:cNvSpPr txBox="1"/>
          <p:nvPr/>
        </p:nvSpPr>
        <p:spPr>
          <a:xfrm>
            <a:off x="1602670" y="4911366"/>
            <a:ext cx="163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dirty="0"/>
              <a:t>Reactivo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FDE0E9-2923-48BD-8FEE-346FDD0C196F}"/>
              </a:ext>
            </a:extLst>
          </p:cNvPr>
          <p:cNvSpPr txBox="1"/>
          <p:nvPr/>
        </p:nvSpPr>
        <p:spPr>
          <a:xfrm>
            <a:off x="8145433" y="4760103"/>
            <a:ext cx="279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dirty="0"/>
              <a:t>Datos mediante Monitoreo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16767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23EA4F-30B4-4D1D-9C6A-EA865A9C78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419" dirty="0"/>
              <a:t>¿Datos son el nuevo oro?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81D1AC-04AD-4611-8EB5-77F329126A20}"/>
              </a:ext>
            </a:extLst>
          </p:cNvPr>
          <p:cNvSpPr txBox="1"/>
          <p:nvPr/>
        </p:nvSpPr>
        <p:spPr>
          <a:xfrm>
            <a:off x="2775169" y="5228589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600" dirty="0"/>
              <a:t>1815</a:t>
            </a:r>
            <a:endParaRPr lang="en-US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5FBB06-8B07-459F-BAE9-397BBA45DA3A}"/>
              </a:ext>
            </a:extLst>
          </p:cNvPr>
          <p:cNvSpPr txBox="1"/>
          <p:nvPr/>
        </p:nvSpPr>
        <p:spPr>
          <a:xfrm>
            <a:off x="8412651" y="5228589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600" dirty="0"/>
              <a:t>2022</a:t>
            </a:r>
            <a:endParaRPr lang="en-US" sz="3600" dirty="0"/>
          </a:p>
        </p:txBody>
      </p:sp>
      <p:pic>
        <p:nvPicPr>
          <p:cNvPr id="2" name="Picture 2" descr="baron rothschild 1815 de es.wikipedia.org">
            <a:extLst>
              <a:ext uri="{FF2B5EF4-FFF2-40B4-BE49-F238E27FC236}">
                <a16:creationId xmlns:a16="http://schemas.microsoft.com/office/drawing/2014/main" id="{B0EF04B0-20E8-C69B-55A5-0B356DE5A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00" y="1958895"/>
            <a:ext cx="3269694" cy="326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">
            <a:extLst>
              <a:ext uri="{FF2B5EF4-FFF2-40B4-BE49-F238E27FC236}">
                <a16:creationId xmlns:a16="http://schemas.microsoft.com/office/drawing/2014/main" id="{864A6C24-D360-02A2-599E-E1F8892B6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249" y="1904466"/>
            <a:ext cx="3269694" cy="326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983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a/ac/Strategic_Situation_of_Western_Europe_1815.jpg">
            <a:extLst>
              <a:ext uri="{FF2B5EF4-FFF2-40B4-BE49-F238E27FC236}">
                <a16:creationId xmlns:a16="http://schemas.microsoft.com/office/drawing/2014/main" id="{C787A082-B9F0-40E1-81B5-C6B4555CE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59" b="47633"/>
          <a:stretch/>
        </p:blipFill>
        <p:spPr bwMode="auto">
          <a:xfrm>
            <a:off x="0" y="0"/>
            <a:ext cx="12192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catalejo">
            <a:extLst>
              <a:ext uri="{FF2B5EF4-FFF2-40B4-BE49-F238E27FC236}">
                <a16:creationId xmlns:a16="http://schemas.microsoft.com/office/drawing/2014/main" id="{88BB3B8C-9F80-4428-9A64-86912D371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9704" flipV="1">
            <a:off x="7301871" y="1767721"/>
            <a:ext cx="1392631" cy="41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pigeon messenger">
            <a:extLst>
              <a:ext uri="{FF2B5EF4-FFF2-40B4-BE49-F238E27FC236}">
                <a16:creationId xmlns:a16="http://schemas.microsoft.com/office/drawing/2014/main" id="{F75BF19B-BBF8-482F-B11C-D88A54814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833" y="738345"/>
            <a:ext cx="951208" cy="123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para stock exchange icon">
            <a:extLst>
              <a:ext uri="{FF2B5EF4-FFF2-40B4-BE49-F238E27FC236}">
                <a16:creationId xmlns:a16="http://schemas.microsoft.com/office/drawing/2014/main" id="{6D490457-598D-41E9-8227-8F76DB4A8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421" y="1220999"/>
            <a:ext cx="562379" cy="45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Resultado de imagen para nathan rothschild">
            <a:extLst>
              <a:ext uri="{FF2B5EF4-FFF2-40B4-BE49-F238E27FC236}">
                <a16:creationId xmlns:a16="http://schemas.microsoft.com/office/drawing/2014/main" id="{C378111A-5D32-4AD6-8FC9-97E9125B7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350" y="443378"/>
            <a:ext cx="1278123" cy="153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ECF929E-E452-4BB0-9981-7079F82EA402}"/>
              </a:ext>
            </a:extLst>
          </p:cNvPr>
          <p:cNvGraphicFramePr/>
          <p:nvPr/>
        </p:nvGraphicFramePr>
        <p:xfrm>
          <a:off x="2136172" y="3556397"/>
          <a:ext cx="8128000" cy="4161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03536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BB231-21FF-5F47-B488-AD3B5D37C6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s-ES_tradnl" sz="4000" dirty="0">
                <a:solidFill>
                  <a:schemeClr val="tx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¿Cómo obtener el beneficio?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EDC15B-49BF-49FB-A500-7CB07FB13E5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14581" y="1504296"/>
            <a:ext cx="10755086" cy="2300197"/>
          </a:xfrm>
          <a:prstGeom prst="rect">
            <a:avLst/>
          </a:prstGeom>
        </p:spPr>
        <p:txBody>
          <a:bodyPr/>
          <a:lstStyle/>
          <a:p>
            <a:r>
              <a:rPr lang="es-419" dirty="0"/>
              <a:t>Disponibilidad en tiempo real de toda la información</a:t>
            </a:r>
          </a:p>
          <a:p>
            <a:r>
              <a:rPr lang="es-419" dirty="0"/>
              <a:t>Uso y análisis de los datos</a:t>
            </a:r>
          </a:p>
          <a:p>
            <a:r>
              <a:rPr lang="es-419" dirty="0"/>
              <a:t>Integración de todo y todos</a:t>
            </a:r>
          </a:p>
          <a:p>
            <a:endParaRPr lang="en-US" dirty="0"/>
          </a:p>
        </p:txBody>
      </p:sp>
      <p:grpSp>
        <p:nvGrpSpPr>
          <p:cNvPr id="6" name="Gruppieren 6">
            <a:extLst>
              <a:ext uri="{FF2B5EF4-FFF2-40B4-BE49-F238E27FC236}">
                <a16:creationId xmlns:a16="http://schemas.microsoft.com/office/drawing/2014/main" id="{8A872812-5487-4A66-9B01-C45FA416559F}"/>
              </a:ext>
            </a:extLst>
          </p:cNvPr>
          <p:cNvGrpSpPr/>
          <p:nvPr/>
        </p:nvGrpSpPr>
        <p:grpSpPr>
          <a:xfrm>
            <a:off x="1839685" y="2819401"/>
            <a:ext cx="8512629" cy="3715204"/>
            <a:chOff x="5842824" y="2648169"/>
            <a:chExt cx="5246723" cy="2273729"/>
          </a:xfrm>
        </p:grpSpPr>
        <p:grpSp>
          <p:nvGrpSpPr>
            <p:cNvPr id="7" name="Gruppieren 7">
              <a:extLst>
                <a:ext uri="{FF2B5EF4-FFF2-40B4-BE49-F238E27FC236}">
                  <a16:creationId xmlns:a16="http://schemas.microsoft.com/office/drawing/2014/main" id="{7CB173CA-94EE-4EB8-A25B-12C262C0ACF1}"/>
                </a:ext>
              </a:extLst>
            </p:cNvPr>
            <p:cNvGrpSpPr/>
            <p:nvPr/>
          </p:nvGrpSpPr>
          <p:grpSpPr>
            <a:xfrm>
              <a:off x="7810321" y="2648169"/>
              <a:ext cx="3279226" cy="2273729"/>
              <a:chOff x="5356815" y="751114"/>
              <a:chExt cx="4043777" cy="2803849"/>
            </a:xfrm>
            <a:effectLst/>
          </p:grpSpPr>
          <p:sp>
            <p:nvSpPr>
              <p:cNvPr id="15" name="Ellipse 15">
                <a:extLst>
                  <a:ext uri="{FF2B5EF4-FFF2-40B4-BE49-F238E27FC236}">
                    <a16:creationId xmlns:a16="http://schemas.microsoft.com/office/drawing/2014/main" id="{56C69443-8018-4366-9CB8-F276BB3508D2}"/>
                  </a:ext>
                </a:extLst>
              </p:cNvPr>
              <p:cNvSpPr/>
              <p:nvPr/>
            </p:nvSpPr>
            <p:spPr>
              <a:xfrm>
                <a:off x="6596743" y="751114"/>
                <a:ext cx="2803849" cy="2803849"/>
              </a:xfrm>
              <a:prstGeom prst="ellipse">
                <a:avLst/>
              </a:prstGeom>
              <a:solidFill>
                <a:srgbClr val="93B0AC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Ellipse 16">
                <a:extLst>
                  <a:ext uri="{FF2B5EF4-FFF2-40B4-BE49-F238E27FC236}">
                    <a16:creationId xmlns:a16="http://schemas.microsoft.com/office/drawing/2014/main" id="{A5CB2084-882F-405E-A075-287094C6613F}"/>
                  </a:ext>
                </a:extLst>
              </p:cNvPr>
              <p:cNvSpPr/>
              <p:nvPr/>
            </p:nvSpPr>
            <p:spPr>
              <a:xfrm>
                <a:off x="7277877" y="848048"/>
                <a:ext cx="1946469" cy="1946469"/>
              </a:xfrm>
              <a:prstGeom prst="ellipse">
                <a:avLst/>
              </a:prstGeom>
              <a:solidFill>
                <a:schemeClr val="accent2">
                  <a:alpha val="53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Sistemas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Ellipse 17">
                <a:extLst>
                  <a:ext uri="{FF2B5EF4-FFF2-40B4-BE49-F238E27FC236}">
                    <a16:creationId xmlns:a16="http://schemas.microsoft.com/office/drawing/2014/main" id="{A6E3C9AF-459D-4211-A247-663D6F47B450}"/>
                  </a:ext>
                </a:extLst>
              </p:cNvPr>
              <p:cNvSpPr/>
              <p:nvPr/>
            </p:nvSpPr>
            <p:spPr>
              <a:xfrm>
                <a:off x="8397733" y="1869072"/>
                <a:ext cx="937727" cy="937727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  <a:alpha val="53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Servicios</a:t>
                </a:r>
              </a:p>
            </p:txBody>
          </p:sp>
          <p:sp>
            <p:nvSpPr>
              <p:cNvPr id="18" name="Ellipse 18">
                <a:extLst>
                  <a:ext uri="{FF2B5EF4-FFF2-40B4-BE49-F238E27FC236}">
                    <a16:creationId xmlns:a16="http://schemas.microsoft.com/office/drawing/2014/main" id="{5EE2E526-786B-4571-99B9-7BF456CCF6F3}"/>
                  </a:ext>
                </a:extLst>
              </p:cNvPr>
              <p:cNvSpPr/>
              <p:nvPr/>
            </p:nvSpPr>
            <p:spPr>
              <a:xfrm>
                <a:off x="7737588" y="2352878"/>
                <a:ext cx="1093612" cy="1051811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  <a:alpha val="5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Ellipse 19">
                <a:extLst>
                  <a:ext uri="{FF2B5EF4-FFF2-40B4-BE49-F238E27FC236}">
                    <a16:creationId xmlns:a16="http://schemas.microsoft.com/office/drawing/2014/main" id="{B19E0E28-E762-4560-A390-2AAB088B43E8}"/>
                  </a:ext>
                </a:extLst>
              </p:cNvPr>
              <p:cNvSpPr/>
              <p:nvPr/>
            </p:nvSpPr>
            <p:spPr>
              <a:xfrm>
                <a:off x="6834675" y="1872599"/>
                <a:ext cx="1369787" cy="1369787"/>
              </a:xfrm>
              <a:prstGeom prst="ellipse">
                <a:avLst/>
              </a:prstGeom>
              <a:solidFill>
                <a:srgbClr val="7030A0">
                  <a:alpha val="20000"/>
                </a:srgbClr>
              </a:solidFill>
              <a:ln w="285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14400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Electrónica           </a:t>
                </a:r>
              </a:p>
            </p:txBody>
          </p:sp>
          <p:sp>
            <p:nvSpPr>
              <p:cNvPr id="20" name="Textfeld 20">
                <a:extLst>
                  <a:ext uri="{FF2B5EF4-FFF2-40B4-BE49-F238E27FC236}">
                    <a16:creationId xmlns:a16="http://schemas.microsoft.com/office/drawing/2014/main" id="{C78F5321-57A6-48BD-8CC6-C51326180686}"/>
                  </a:ext>
                </a:extLst>
              </p:cNvPr>
              <p:cNvSpPr txBox="1"/>
              <p:nvPr/>
            </p:nvSpPr>
            <p:spPr>
              <a:xfrm>
                <a:off x="5356815" y="1422918"/>
                <a:ext cx="1139577" cy="487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Pensamiento </a:t>
                </a:r>
                <a:r>
                  <a:rPr kumimoji="0" lang="es-MX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Sistemico</a:t>
                </a:r>
                <a:endParaRPr kumimoji="0" lang="es-MX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1" name="Gerader Verbinder 21">
                <a:extLst>
                  <a:ext uri="{FF2B5EF4-FFF2-40B4-BE49-F238E27FC236}">
                    <a16:creationId xmlns:a16="http://schemas.microsoft.com/office/drawing/2014/main" id="{42502650-6244-4825-B5DE-E3EE2C251CCC}"/>
                  </a:ext>
                </a:extLst>
              </p:cNvPr>
              <p:cNvCxnSpPr/>
              <p:nvPr/>
            </p:nvCxnSpPr>
            <p:spPr>
              <a:xfrm>
                <a:off x="6198253" y="1869072"/>
                <a:ext cx="543114" cy="35667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Ellipse 22">
                <a:extLst>
                  <a:ext uri="{FF2B5EF4-FFF2-40B4-BE49-F238E27FC236}">
                    <a16:creationId xmlns:a16="http://schemas.microsoft.com/office/drawing/2014/main" id="{E5ADB773-0158-416E-8B80-D3D5E015E4CC}"/>
                  </a:ext>
                </a:extLst>
              </p:cNvPr>
              <p:cNvSpPr/>
              <p:nvPr/>
            </p:nvSpPr>
            <p:spPr>
              <a:xfrm>
                <a:off x="6741367" y="1329612"/>
                <a:ext cx="937727" cy="937727"/>
              </a:xfrm>
              <a:prstGeom prst="ellipse">
                <a:avLst/>
              </a:prstGeom>
              <a:solidFill>
                <a:schemeClr val="bg1">
                  <a:alpha val="46000"/>
                </a:schemeClr>
              </a:solidFill>
              <a:ln w="285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Mecanica</a:t>
                </a:r>
                <a:endPara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Pfeil: nach rechts 8">
              <a:extLst>
                <a:ext uri="{FF2B5EF4-FFF2-40B4-BE49-F238E27FC236}">
                  <a16:creationId xmlns:a16="http://schemas.microsoft.com/office/drawing/2014/main" id="{F2C6A53E-4F51-4E19-8149-C62BEC728CE9}"/>
                </a:ext>
              </a:extLst>
            </p:cNvPr>
            <p:cNvSpPr/>
            <p:nvPr/>
          </p:nvSpPr>
          <p:spPr>
            <a:xfrm>
              <a:off x="7725747" y="3785033"/>
              <a:ext cx="745614" cy="289236"/>
            </a:xfrm>
            <a:prstGeom prst="rightArrow">
              <a:avLst/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ruppieren 9">
              <a:extLst>
                <a:ext uri="{FF2B5EF4-FFF2-40B4-BE49-F238E27FC236}">
                  <a16:creationId xmlns:a16="http://schemas.microsoft.com/office/drawing/2014/main" id="{7CA313C4-AC5B-44DF-9876-AA2A5A86A504}"/>
                </a:ext>
              </a:extLst>
            </p:cNvPr>
            <p:cNvGrpSpPr/>
            <p:nvPr/>
          </p:nvGrpSpPr>
          <p:grpSpPr>
            <a:xfrm>
              <a:off x="5842824" y="2914092"/>
              <a:ext cx="1644250" cy="1978494"/>
              <a:chOff x="5842824" y="3117290"/>
              <a:chExt cx="1644250" cy="1978494"/>
            </a:xfrm>
          </p:grpSpPr>
          <p:sp>
            <p:nvSpPr>
              <p:cNvPr id="10" name="Ellipse 10">
                <a:extLst>
                  <a:ext uri="{FF2B5EF4-FFF2-40B4-BE49-F238E27FC236}">
                    <a16:creationId xmlns:a16="http://schemas.microsoft.com/office/drawing/2014/main" id="{4B8CF0DA-0B46-4661-BED0-4153E38557FC}"/>
                  </a:ext>
                </a:extLst>
              </p:cNvPr>
              <p:cNvSpPr/>
              <p:nvPr/>
            </p:nvSpPr>
            <p:spPr>
              <a:xfrm>
                <a:off x="5842824" y="3117290"/>
                <a:ext cx="1384729" cy="1384729"/>
              </a:xfrm>
              <a:prstGeom prst="ellipse">
                <a:avLst/>
              </a:prstGeom>
              <a:solidFill>
                <a:schemeClr val="bg1">
                  <a:alpha val="46000"/>
                </a:schemeClr>
              </a:solidFill>
              <a:ln w="285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Mecanica</a:t>
                </a:r>
                <a:endPara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Ellipse 11">
                <a:extLst>
                  <a:ext uri="{FF2B5EF4-FFF2-40B4-BE49-F238E27FC236}">
                    <a16:creationId xmlns:a16="http://schemas.microsoft.com/office/drawing/2014/main" id="{FF700E8E-1DF9-40D8-B0A6-C9D5D3BF10FE}"/>
                  </a:ext>
                </a:extLst>
              </p:cNvPr>
              <p:cNvSpPr/>
              <p:nvPr/>
            </p:nvSpPr>
            <p:spPr>
              <a:xfrm>
                <a:off x="6723276" y="4021493"/>
                <a:ext cx="763798" cy="752175"/>
              </a:xfrm>
              <a:prstGeom prst="ellipse">
                <a:avLst/>
              </a:prstGeom>
              <a:solidFill>
                <a:srgbClr val="7030A0">
                  <a:alpha val="20000"/>
                </a:srgbClr>
              </a:solidFill>
              <a:ln w="285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Electrónica           </a:t>
                </a:r>
              </a:p>
            </p:txBody>
          </p:sp>
          <p:sp>
            <p:nvSpPr>
              <p:cNvPr id="12" name="Ellipse 12">
                <a:extLst>
                  <a:ext uri="{FF2B5EF4-FFF2-40B4-BE49-F238E27FC236}">
                    <a16:creationId xmlns:a16="http://schemas.microsoft.com/office/drawing/2014/main" id="{31AC905E-3CC4-44FF-A1E4-9B815CE982DE}"/>
                  </a:ext>
                </a:extLst>
              </p:cNvPr>
              <p:cNvSpPr/>
              <p:nvPr/>
            </p:nvSpPr>
            <p:spPr>
              <a:xfrm>
                <a:off x="7126816" y="4166325"/>
                <a:ext cx="277807" cy="277807"/>
              </a:xfrm>
              <a:prstGeom prst="ellipse">
                <a:avLst/>
              </a:prstGeom>
              <a:solidFill>
                <a:schemeClr val="accent2">
                  <a:alpha val="53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feld 13">
                <a:extLst>
                  <a:ext uri="{FF2B5EF4-FFF2-40B4-BE49-F238E27FC236}">
                    <a16:creationId xmlns:a16="http://schemas.microsoft.com/office/drawing/2014/main" id="{CDC7B2F6-F22F-406F-AE83-524D6341D55C}"/>
                  </a:ext>
                </a:extLst>
              </p:cNvPr>
              <p:cNvSpPr txBox="1"/>
              <p:nvPr/>
            </p:nvSpPr>
            <p:spPr>
              <a:xfrm>
                <a:off x="5891599" y="4700225"/>
                <a:ext cx="939787" cy="395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Calibri" panose="020F0502020204030204"/>
                  </a:rPr>
                  <a:t>P</a:t>
                </a:r>
                <a:r>
                  <a:rPr lang="es-MX" b="1" dirty="0" err="1">
                    <a:solidFill>
                      <a:prstClr val="black"/>
                    </a:solidFill>
                    <a:latin typeface="Calibri" panose="020F0502020204030204"/>
                  </a:rPr>
                  <a:t>ensamiento</a:t>
                </a:r>
                <a:r>
                  <a:rPr lang="es-MX" b="1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s-MX" b="1" dirty="0" err="1">
                    <a:solidFill>
                      <a:prstClr val="black"/>
                    </a:solidFill>
                    <a:latin typeface="Calibri" panose="020F0502020204030204"/>
                  </a:rPr>
                  <a:t>Sistemico</a:t>
                </a:r>
                <a:endParaRPr kumimoji="0" lang="es-MX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Gerader Verbinder 14">
                <a:extLst>
                  <a:ext uri="{FF2B5EF4-FFF2-40B4-BE49-F238E27FC236}">
                    <a16:creationId xmlns:a16="http://schemas.microsoft.com/office/drawing/2014/main" id="{2E1F4581-1306-452C-ADF1-E92F8A397D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13317" y="4268238"/>
                <a:ext cx="352039" cy="44032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87A7C99-70C4-1E08-B353-4AE179D1E13A}"/>
              </a:ext>
            </a:extLst>
          </p:cNvPr>
          <p:cNvSpPr txBox="1"/>
          <p:nvPr/>
        </p:nvSpPr>
        <p:spPr>
          <a:xfrm>
            <a:off x="8087324" y="5667994"/>
            <a:ext cx="17442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600" b="1" dirty="0">
                <a:solidFill>
                  <a:prstClr val="black"/>
                </a:solidFill>
                <a:latin typeface="Calibri" panose="020F0502020204030204"/>
              </a:rPr>
              <a:t>Comunicaciones </a:t>
            </a:r>
            <a:r>
              <a:rPr lang="es-MX" sz="1600" b="1" dirty="0" err="1">
                <a:solidFill>
                  <a:prstClr val="black"/>
                </a:solidFill>
                <a:latin typeface="Calibri" panose="020F0502020204030204"/>
              </a:rPr>
              <a:t>Mobiles</a:t>
            </a: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D5B102-0399-417B-C9AF-6A9FE79DB65E}"/>
              </a:ext>
            </a:extLst>
          </p:cNvPr>
          <p:cNvSpPr txBox="1"/>
          <p:nvPr/>
        </p:nvSpPr>
        <p:spPr>
          <a:xfrm>
            <a:off x="3313649" y="5027932"/>
            <a:ext cx="17442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600" b="1" dirty="0">
                <a:solidFill>
                  <a:prstClr val="black"/>
                </a:solidFill>
                <a:latin typeface="Calibri" panose="020F0502020204030204"/>
              </a:rPr>
              <a:t>Sistemas</a:t>
            </a: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398626"/>
      </p:ext>
    </p:extLst>
  </p:cSld>
  <p:clrMapOvr>
    <a:masterClrMapping/>
  </p:clrMapOvr>
</p:sld>
</file>

<file path=ppt/theme/theme1.xml><?xml version="1.0" encoding="utf-8"?>
<a:theme xmlns:a="http://schemas.openxmlformats.org/drawingml/2006/main" name="Patron Maestro CMC Brújul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94C4820-5E42-4825-B5DF-91DBBA5BAC82}"/>
    </a:ext>
  </a:extLst>
</a:theme>
</file>

<file path=ppt/theme/theme10.xml><?xml version="1.0" encoding="utf-8"?>
<a:theme xmlns:a="http://schemas.openxmlformats.org/drawingml/2006/main" name="AGRADECIMIEN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ctr">
          <a:defRPr sz="28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n1" id="{C921BBA0-5A31-486C-863B-090134E247C8}" vid="{4EBB50FC-20BC-4E67-B0F0-0A77393A8D9C}"/>
    </a:ext>
  </a:extLst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lo grafic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estro Sección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6DF0327-063B-4621-91FB-1A194800E826}"/>
    </a:ext>
  </a:extLst>
</a:theme>
</file>

<file path=ppt/theme/theme4.xml><?xml version="1.0" encoding="utf-8"?>
<a:theme xmlns:a="http://schemas.openxmlformats.org/drawingml/2006/main" name="Patrón Maestro Cuerpo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2771E6A7-1CBA-4933-993C-BCFFD12F954E}"/>
    </a:ext>
  </a:extLst>
</a:theme>
</file>

<file path=ppt/theme/theme5.xml><?xml version="1.0" encoding="utf-8"?>
<a:theme xmlns:a="http://schemas.openxmlformats.org/drawingml/2006/main" name="Maestro Fin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E6528C21-401A-4C8C-9A32-CA64ACFCBF0B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NOMBRE DE LA SESIÓ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TENI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C921BBA0-5A31-486C-863B-090134E247C8}" vid="{907E2952-6B3F-4848-9602-458F2C50C277}"/>
    </a:ext>
  </a:extLst>
</a:theme>
</file>

<file path=ppt/theme/theme9.xml><?xml version="1.0" encoding="utf-8"?>
<a:theme xmlns:a="http://schemas.openxmlformats.org/drawingml/2006/main" name="TEXTO IMPORTAN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3C33CA3215034A9B71065C3BBCF5A3" ma:contentTypeVersion="17" ma:contentTypeDescription="Create a new document." ma:contentTypeScope="" ma:versionID="bb65f4b05e2913185a6aec88cab1cc9d">
  <xsd:schema xmlns:xsd="http://www.w3.org/2001/XMLSchema" xmlns:xs="http://www.w3.org/2001/XMLSchema" xmlns:p="http://schemas.microsoft.com/office/2006/metadata/properties" xmlns:ns2="cde33698-54d1-4413-9454-ee6d5558439e" xmlns:ns3="d0569b8d-7120-4068-b452-55feebc5ffa4" targetNamespace="http://schemas.microsoft.com/office/2006/metadata/properties" ma:root="true" ma:fieldsID="7fd0dd3b12698c0161a7b6c6535424fa" ns2:_="" ns3:_="">
    <xsd:import namespace="cde33698-54d1-4413-9454-ee6d5558439e"/>
    <xsd:import namespace="d0569b8d-7120-4068-b452-55feebc5ff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33698-54d1-4413-9454-ee6d555843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8d14f57-bdb1-4570-a063-f73ac05c6f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69b8d-7120-4068-b452-55feebc5ffa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7f1afe-7377-4824-bd59-0f1a45788c2a}" ma:internalName="TaxCatchAll" ma:showField="CatchAllData" ma:web="d0569b8d-7120-4068-b452-55feebc5ff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0569b8d-7120-4068-b452-55feebc5ffa4">
      <UserInfo>
        <DisplayName/>
        <AccountId xsi:nil="true"/>
        <AccountType/>
      </UserInfo>
    </SharedWithUsers>
    <lcf76f155ced4ddcb4097134ff3c332f xmlns="cde33698-54d1-4413-9454-ee6d5558439e">
      <Terms xmlns="http://schemas.microsoft.com/office/infopath/2007/PartnerControls"/>
    </lcf76f155ced4ddcb4097134ff3c332f>
    <TaxCatchAll xmlns="d0569b8d-7120-4068-b452-55feebc5ffa4" xsi:nil="true"/>
  </documentManagement>
</p:properties>
</file>

<file path=customXml/itemProps1.xml><?xml version="1.0" encoding="utf-8"?>
<ds:datastoreItem xmlns:ds="http://schemas.openxmlformats.org/officeDocument/2006/customXml" ds:itemID="{D082D43A-0814-4E60-AB50-5BCD3BD61D82}"/>
</file>

<file path=customXml/itemProps2.xml><?xml version="1.0" encoding="utf-8"?>
<ds:datastoreItem xmlns:ds="http://schemas.openxmlformats.org/officeDocument/2006/customXml" ds:itemID="{37E408F0-59FF-4391-91BF-E47ED422AF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762477-F44D-471D-AE3C-78E64370B2DD}">
  <ds:schemaRefs>
    <ds:schemaRef ds:uri="http://purl.org/dc/dcmitype/"/>
    <ds:schemaRef ds:uri="cde33698-54d1-4413-9454-ee6d5558439e"/>
    <ds:schemaRef ds:uri="http://www.w3.org/XML/1998/namespace"/>
    <ds:schemaRef ds:uri="http://schemas.microsoft.com/office/2006/documentManagement/types"/>
    <ds:schemaRef ds:uri="http://purl.org/dc/elements/1.1/"/>
    <ds:schemaRef ds:uri="d0569b8d-7120-4068-b452-55feebc5ffa4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3429</TotalTime>
  <Words>2124</Words>
  <Application>Microsoft Office PowerPoint</Application>
  <PresentationFormat>Panorámica</PresentationFormat>
  <Paragraphs>482</Paragraphs>
  <Slides>55</Slides>
  <Notes>7</Notes>
  <HiddenSlides>28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10</vt:i4>
      </vt:variant>
      <vt:variant>
        <vt:lpstr>Títulos de diapositiva</vt:lpstr>
      </vt:variant>
      <vt:variant>
        <vt:i4>55</vt:i4>
      </vt:variant>
    </vt:vector>
  </HeadingPairs>
  <TitlesOfParts>
    <vt:vector size="79" baseType="lpstr">
      <vt:lpstr>Arial</vt:lpstr>
      <vt:lpstr>Arial Black</vt:lpstr>
      <vt:lpstr>boschsans</vt:lpstr>
      <vt:lpstr>Calibri</vt:lpstr>
      <vt:lpstr>Calibri Light</vt:lpstr>
      <vt:lpstr>Century Gothic</vt:lpstr>
      <vt:lpstr>Gotham Black</vt:lpstr>
      <vt:lpstr>Gotham Narrow Bold</vt:lpstr>
      <vt:lpstr>Myriad Pro</vt:lpstr>
      <vt:lpstr>Myriad Pro Light</vt:lpstr>
      <vt:lpstr>Segoe UI</vt:lpstr>
      <vt:lpstr>Segoe UI Historic</vt:lpstr>
      <vt:lpstr>Segoe UI Light</vt:lpstr>
      <vt:lpstr>Segoe UI Semibold</vt:lpstr>
      <vt:lpstr>Patron Maestro CMC Brújula</vt:lpstr>
      <vt:lpstr>solo graficos</vt:lpstr>
      <vt:lpstr>Maestro Sección CMC-LATAM</vt:lpstr>
      <vt:lpstr>Patrón Maestro Cuerpo CMC-LATAM</vt:lpstr>
      <vt:lpstr>Maestro Final</vt:lpstr>
      <vt:lpstr>Tema de Office</vt:lpstr>
      <vt:lpstr>NOMBRE DE LA SESIÓN</vt:lpstr>
      <vt:lpstr>CONTENIDO</vt:lpstr>
      <vt:lpstr>TEXTO IMPORTANTE</vt:lpstr>
      <vt:lpstr>AGRADECIMIENTO</vt:lpstr>
      <vt:lpstr>Presentación de PowerPoint</vt:lpstr>
      <vt:lpstr>Presentación de PowerPoint</vt:lpstr>
      <vt:lpstr>Evolución de la salud</vt:lpstr>
      <vt:lpstr>Mantenimiento</vt:lpstr>
      <vt:lpstr>Presentación de PowerPoint</vt:lpstr>
      <vt:lpstr>¿Cómo pasar al dinamismo?</vt:lpstr>
      <vt:lpstr>¿Datos son el nuevo oro?</vt:lpstr>
      <vt:lpstr>Presentación de PowerPoint</vt:lpstr>
      <vt:lpstr>¿Cómo obtener el beneficio?</vt:lpstr>
      <vt:lpstr>Bosch</vt:lpstr>
      <vt:lpstr>Presentación de PowerPoint</vt:lpstr>
      <vt:lpstr>Presentación de PowerPoint</vt:lpstr>
      <vt:lpstr>Optimizar tiempo</vt:lpstr>
      <vt:lpstr>Modelo Metalsa</vt:lpstr>
      <vt:lpstr>Presentación de PowerPoint</vt:lpstr>
      <vt:lpstr>Justificación del Proyecto Digitalización de servicios</vt:lpstr>
      <vt:lpstr>Desarrollo del Proyecto</vt:lpstr>
      <vt:lpstr>Desarrollo del Proyecto</vt:lpstr>
      <vt:lpstr>Desarrollo del Proyecto</vt:lpstr>
      <vt:lpstr>Impacto del Proyecto</vt:lpstr>
      <vt:lpstr>Presentación de PowerPoint</vt:lpstr>
      <vt:lpstr>Monitoreo Mediante I4.0</vt:lpstr>
      <vt:lpstr>Monitoreo Mediante I4.0</vt:lpstr>
      <vt:lpstr>Monitoreo Mediante I4.0</vt:lpstr>
      <vt:lpstr>Resultados</vt:lpstr>
      <vt:lpstr>Presentación de PowerPoint</vt:lpstr>
      <vt:lpstr>Presentación de PowerPoint</vt:lpstr>
      <vt:lpstr>Presentación de PowerPoint</vt:lpstr>
      <vt:lpstr>¿QUÉ ES CAPACITAR?</vt:lpstr>
      <vt:lpstr>Presentación de PowerPoint</vt:lpstr>
      <vt:lpstr>¿Por qué capacitar?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¿Buscamos pasar en la escuela o aprender?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Gerardo Trujillo</dc:creator>
  <cp:lastModifiedBy>Marisol León</cp:lastModifiedBy>
  <cp:revision>25</cp:revision>
  <dcterms:created xsi:type="dcterms:W3CDTF">2019-07-22T17:42:45Z</dcterms:created>
  <dcterms:modified xsi:type="dcterms:W3CDTF">2023-08-16T13:46:58Z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0x0101004B3C33CA3215034A9B71065C3BBCF5A3</vt:lpwstr>
  </property>
</Properties>
</file>