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51" r:id="rId5"/>
    <p:sldMasterId id="2147483681" r:id="rId6"/>
    <p:sldMasterId id="2147483661" r:id="rId7"/>
  </p:sldMasterIdLst>
  <p:notesMasterIdLst>
    <p:notesMasterId r:id="rId48"/>
  </p:notesMasterIdLst>
  <p:sldIdLst>
    <p:sldId id="281" r:id="rId8"/>
    <p:sldId id="296" r:id="rId9"/>
    <p:sldId id="305" r:id="rId10"/>
    <p:sldId id="304" r:id="rId11"/>
    <p:sldId id="306" r:id="rId12"/>
    <p:sldId id="302" r:id="rId13"/>
    <p:sldId id="303" r:id="rId14"/>
    <p:sldId id="301" r:id="rId15"/>
    <p:sldId id="300" r:id="rId16"/>
    <p:sldId id="287" r:id="rId17"/>
    <p:sldId id="285" r:id="rId18"/>
    <p:sldId id="286" r:id="rId19"/>
    <p:sldId id="312" r:id="rId20"/>
    <p:sldId id="316" r:id="rId21"/>
    <p:sldId id="299" r:id="rId22"/>
    <p:sldId id="319" r:id="rId23"/>
    <p:sldId id="310" r:id="rId24"/>
    <p:sldId id="320" r:id="rId25"/>
    <p:sldId id="289" r:id="rId26"/>
    <p:sldId id="321" r:id="rId27"/>
    <p:sldId id="318" r:id="rId28"/>
    <p:sldId id="334" r:id="rId29"/>
    <p:sldId id="322" r:id="rId30"/>
    <p:sldId id="325" r:id="rId31"/>
    <p:sldId id="324" r:id="rId32"/>
    <p:sldId id="323" r:id="rId33"/>
    <p:sldId id="326" r:id="rId34"/>
    <p:sldId id="309" r:id="rId35"/>
    <p:sldId id="327" r:id="rId36"/>
    <p:sldId id="328" r:id="rId37"/>
    <p:sldId id="329" r:id="rId38"/>
    <p:sldId id="330" r:id="rId39"/>
    <p:sldId id="307" r:id="rId40"/>
    <p:sldId id="331" r:id="rId41"/>
    <p:sldId id="332" r:id="rId42"/>
    <p:sldId id="333" r:id="rId43"/>
    <p:sldId id="298" r:id="rId44"/>
    <p:sldId id="308" r:id="rId45"/>
    <p:sldId id="297" r:id="rId46"/>
    <p:sldId id="279" r:id="rId4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1A6"/>
    <a:srgbClr val="3F474F"/>
    <a:srgbClr val="00331A"/>
    <a:srgbClr val="014920"/>
    <a:srgbClr val="692C59"/>
    <a:srgbClr val="333333"/>
    <a:srgbClr val="F8FAFC"/>
    <a:srgbClr val="FFFFFF"/>
    <a:srgbClr val="FF008C"/>
    <a:srgbClr val="48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/>
    <p:restoredTop sz="94595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3D8F5-B172-4C41-A027-07BCA00D20E7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3B26E43A-801C-2B42-9047-6C6F533B5F31}">
      <dgm:prSet phldrT="[Texto]"/>
      <dgm:spPr>
        <a:solidFill>
          <a:srgbClr val="B1B1B1"/>
        </a:solidFill>
        <a:ln w="38100" cap="rnd">
          <a:solidFill>
            <a:schemeClr val="tx1"/>
          </a:solidFill>
          <a:round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Herramientas</a:t>
          </a:r>
        </a:p>
      </dgm:t>
    </dgm:pt>
    <dgm:pt modelId="{A575F142-EA9E-C14A-B339-4B2EC7800EB7}" type="parTrans" cxnId="{E7D8DEFB-24BF-824B-BC42-D37FEC4C8C04}">
      <dgm:prSet/>
      <dgm:spPr/>
      <dgm:t>
        <a:bodyPr/>
        <a:lstStyle/>
        <a:p>
          <a:endParaRPr lang="es-MX"/>
        </a:p>
      </dgm:t>
    </dgm:pt>
    <dgm:pt modelId="{2AF620C1-E41B-7E46-ADD9-A81832A1B3C6}" type="sibTrans" cxnId="{E7D8DEFB-24BF-824B-BC42-D37FEC4C8C04}">
      <dgm:prSet/>
      <dgm:spPr/>
      <dgm:t>
        <a:bodyPr/>
        <a:lstStyle/>
        <a:p>
          <a:endParaRPr lang="es-MX"/>
        </a:p>
      </dgm:t>
    </dgm:pt>
    <dgm:pt modelId="{D9C1F00A-AC6C-5F4E-AF18-C43F200FD851}">
      <dgm:prSet phldrT="[Texto]"/>
      <dgm:spPr>
        <a:solidFill>
          <a:srgbClr val="333333"/>
        </a:solidFill>
        <a:ln w="38100" cap="rnd">
          <a:solidFill>
            <a:schemeClr val="tx1"/>
          </a:solidFill>
          <a:round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Procesos</a:t>
          </a:r>
        </a:p>
      </dgm:t>
    </dgm:pt>
    <dgm:pt modelId="{DC7116F8-303C-0543-8486-68CF6F81B8DA}" type="parTrans" cxnId="{6A32E03A-E786-EA4F-8292-1BDE97B7D93C}">
      <dgm:prSet/>
      <dgm:spPr/>
      <dgm:t>
        <a:bodyPr/>
        <a:lstStyle/>
        <a:p>
          <a:endParaRPr lang="es-MX"/>
        </a:p>
      </dgm:t>
    </dgm:pt>
    <dgm:pt modelId="{B326F6FC-634E-A943-93F5-99F8994D6AD7}" type="sibTrans" cxnId="{6A32E03A-E786-EA4F-8292-1BDE97B7D93C}">
      <dgm:prSet/>
      <dgm:spPr/>
      <dgm:t>
        <a:bodyPr/>
        <a:lstStyle/>
        <a:p>
          <a:endParaRPr lang="es-MX"/>
        </a:p>
      </dgm:t>
    </dgm:pt>
    <dgm:pt modelId="{D2548EB2-368A-A445-A5FC-F399639D1C23}">
      <dgm:prSet phldrT="[Texto]"/>
      <dgm:spPr>
        <a:solidFill>
          <a:srgbClr val="01331B"/>
        </a:solidFill>
        <a:ln w="38100" cap="rnd">
          <a:solidFill>
            <a:schemeClr val="tx1"/>
          </a:solidFill>
          <a:round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Habilidades</a:t>
          </a:r>
        </a:p>
      </dgm:t>
    </dgm:pt>
    <dgm:pt modelId="{D09ADAF8-31AD-2849-B0DA-42C7EEDA14CE}" type="parTrans" cxnId="{0EB320C3-B732-7C4B-9825-5509D7775D48}">
      <dgm:prSet/>
      <dgm:spPr/>
      <dgm:t>
        <a:bodyPr/>
        <a:lstStyle/>
        <a:p>
          <a:endParaRPr lang="es-MX"/>
        </a:p>
      </dgm:t>
    </dgm:pt>
    <dgm:pt modelId="{702B491F-EE70-C942-9F31-A3C674E59FF4}" type="sibTrans" cxnId="{0EB320C3-B732-7C4B-9825-5509D7775D48}">
      <dgm:prSet/>
      <dgm:spPr/>
      <dgm:t>
        <a:bodyPr/>
        <a:lstStyle/>
        <a:p>
          <a:endParaRPr lang="es-MX"/>
        </a:p>
      </dgm:t>
    </dgm:pt>
    <dgm:pt modelId="{00E5A1CC-5895-AA49-8441-1FB335A35DF0}">
      <dgm:prSet phldrT="[Texto]"/>
      <dgm:spPr>
        <a:solidFill>
          <a:srgbClr val="A12982"/>
        </a:solidFill>
        <a:ln w="38100" cap="rnd">
          <a:solidFill>
            <a:schemeClr val="tx1"/>
          </a:solidFill>
          <a:round/>
        </a:ln>
      </dgm:spPr>
      <dgm:t>
        <a:bodyPr/>
        <a:lstStyle/>
        <a:p>
          <a:r>
            <a:rPr lang="es-MX" dirty="0">
              <a:solidFill>
                <a:schemeClr val="bg1"/>
              </a:solidFill>
            </a:rPr>
            <a:t>Cultura</a:t>
          </a:r>
        </a:p>
      </dgm:t>
    </dgm:pt>
    <dgm:pt modelId="{E46B452E-75A9-9E4C-91DF-8573F2BDB2D0}" type="parTrans" cxnId="{AAA629CA-4B3F-A646-B246-B68874CDF7A1}">
      <dgm:prSet/>
      <dgm:spPr/>
      <dgm:t>
        <a:bodyPr/>
        <a:lstStyle/>
        <a:p>
          <a:endParaRPr lang="es-MX"/>
        </a:p>
      </dgm:t>
    </dgm:pt>
    <dgm:pt modelId="{3CAA72E8-0F0F-8E42-AE4E-B9A20F502321}" type="sibTrans" cxnId="{AAA629CA-4B3F-A646-B246-B68874CDF7A1}">
      <dgm:prSet/>
      <dgm:spPr/>
      <dgm:t>
        <a:bodyPr/>
        <a:lstStyle/>
        <a:p>
          <a:endParaRPr lang="es-MX"/>
        </a:p>
      </dgm:t>
    </dgm:pt>
    <dgm:pt modelId="{272F41A1-AF49-9E48-8AA9-86BB3002528F}" type="pres">
      <dgm:prSet presAssocID="{7D13D8F5-B172-4C41-A027-07BCA00D20E7}" presName="compositeShape" presStyleCnt="0">
        <dgm:presLayoutVars>
          <dgm:dir/>
          <dgm:resizeHandles/>
        </dgm:presLayoutVars>
      </dgm:prSet>
      <dgm:spPr/>
    </dgm:pt>
    <dgm:pt modelId="{32224ED3-4BF7-4D4A-81FE-31AE3D3E9264}" type="pres">
      <dgm:prSet presAssocID="{7D13D8F5-B172-4C41-A027-07BCA00D20E7}" presName="pyramid" presStyleLbl="node1" presStyleIdx="0" presStyleCnt="1" custScaleX="116749"/>
      <dgm:spPr>
        <a:noFill/>
        <a:ln w="76200" cap="rnd">
          <a:solidFill>
            <a:srgbClr val="333333"/>
          </a:solidFill>
          <a:round/>
        </a:ln>
      </dgm:spPr>
    </dgm:pt>
    <dgm:pt modelId="{DDA1C84C-1321-8C4B-B5F5-504BD0552696}" type="pres">
      <dgm:prSet presAssocID="{7D13D8F5-B172-4C41-A027-07BCA00D20E7}" presName="theList" presStyleCnt="0"/>
      <dgm:spPr/>
    </dgm:pt>
    <dgm:pt modelId="{5B423BC2-09A9-6442-BF93-92617D85ACC9}" type="pres">
      <dgm:prSet presAssocID="{3B26E43A-801C-2B42-9047-6C6F533B5F31}" presName="aNode" presStyleLbl="fgAcc1" presStyleIdx="0" presStyleCnt="4" custScaleX="127170" custLinFactY="13156" custLinFactNeighborX="20707" custLinFactNeighborY="100000">
        <dgm:presLayoutVars>
          <dgm:bulletEnabled val="1"/>
        </dgm:presLayoutVars>
      </dgm:prSet>
      <dgm:spPr>
        <a:prstGeom prst="rect">
          <a:avLst/>
        </a:prstGeom>
      </dgm:spPr>
    </dgm:pt>
    <dgm:pt modelId="{F57AD348-966A-2349-A2A1-6D939CA4FF7D}" type="pres">
      <dgm:prSet presAssocID="{3B26E43A-801C-2B42-9047-6C6F533B5F31}" presName="aSpace" presStyleCnt="0"/>
      <dgm:spPr/>
    </dgm:pt>
    <dgm:pt modelId="{167533BB-E983-4347-BB83-F4FE6453A0D2}" type="pres">
      <dgm:prSet presAssocID="{D9C1F00A-AC6C-5F4E-AF18-C43F200FD851}" presName="aNode" presStyleLbl="fgAcc1" presStyleIdx="1" presStyleCnt="4" custScaleX="127170" custLinFactY="13156" custLinFactNeighborX="20707" custLinFactNeighborY="100000">
        <dgm:presLayoutVars>
          <dgm:bulletEnabled val="1"/>
        </dgm:presLayoutVars>
      </dgm:prSet>
      <dgm:spPr>
        <a:prstGeom prst="rect">
          <a:avLst/>
        </a:prstGeom>
      </dgm:spPr>
    </dgm:pt>
    <dgm:pt modelId="{04C25108-0486-564D-B255-47EEFF169440}" type="pres">
      <dgm:prSet presAssocID="{D9C1F00A-AC6C-5F4E-AF18-C43F200FD851}" presName="aSpace" presStyleCnt="0"/>
      <dgm:spPr/>
    </dgm:pt>
    <dgm:pt modelId="{F119C822-280E-C847-8C31-974480A8BD22}" type="pres">
      <dgm:prSet presAssocID="{D2548EB2-368A-A445-A5FC-F399639D1C23}" presName="aNode" presStyleLbl="fgAcc1" presStyleIdx="2" presStyleCnt="4" custScaleX="127170" custLinFactY="13156" custLinFactNeighborX="20707" custLinFactNeighborY="100000">
        <dgm:presLayoutVars>
          <dgm:bulletEnabled val="1"/>
        </dgm:presLayoutVars>
      </dgm:prSet>
      <dgm:spPr>
        <a:prstGeom prst="rect">
          <a:avLst/>
        </a:prstGeom>
      </dgm:spPr>
    </dgm:pt>
    <dgm:pt modelId="{A1A882D6-65C4-C04A-83E8-3F2556766F46}" type="pres">
      <dgm:prSet presAssocID="{D2548EB2-368A-A445-A5FC-F399639D1C23}" presName="aSpace" presStyleCnt="0"/>
      <dgm:spPr/>
    </dgm:pt>
    <dgm:pt modelId="{E7E3AC83-8344-EA4D-8295-CC288A631942}" type="pres">
      <dgm:prSet presAssocID="{00E5A1CC-5895-AA49-8441-1FB335A35DF0}" presName="aNode" presStyleLbl="fgAcc1" presStyleIdx="3" presStyleCnt="4" custScaleX="127170" custLinFactY="13156" custLinFactNeighborX="20707" custLinFactNeighborY="100000">
        <dgm:presLayoutVars>
          <dgm:bulletEnabled val="1"/>
        </dgm:presLayoutVars>
      </dgm:prSet>
      <dgm:spPr>
        <a:prstGeom prst="rect">
          <a:avLst/>
        </a:prstGeom>
      </dgm:spPr>
    </dgm:pt>
    <dgm:pt modelId="{692ED53E-B2BE-6449-8DCD-59EEF2AFE518}" type="pres">
      <dgm:prSet presAssocID="{00E5A1CC-5895-AA49-8441-1FB335A35DF0}" presName="aSpace" presStyleCnt="0"/>
      <dgm:spPr/>
    </dgm:pt>
  </dgm:ptLst>
  <dgm:cxnLst>
    <dgm:cxn modelId="{6A32E03A-E786-EA4F-8292-1BDE97B7D93C}" srcId="{7D13D8F5-B172-4C41-A027-07BCA00D20E7}" destId="{D9C1F00A-AC6C-5F4E-AF18-C43F200FD851}" srcOrd="1" destOrd="0" parTransId="{DC7116F8-303C-0543-8486-68CF6F81B8DA}" sibTransId="{B326F6FC-634E-A943-93F5-99F8994D6AD7}"/>
    <dgm:cxn modelId="{99D7454E-8FEB-B149-B101-2B4D9E28320E}" type="presOf" srcId="{3B26E43A-801C-2B42-9047-6C6F533B5F31}" destId="{5B423BC2-09A9-6442-BF93-92617D85ACC9}" srcOrd="0" destOrd="0" presId="urn:microsoft.com/office/officeart/2005/8/layout/pyramid2"/>
    <dgm:cxn modelId="{5250AD8A-C85E-9A49-9C16-E74F293717AC}" type="presOf" srcId="{00E5A1CC-5895-AA49-8441-1FB335A35DF0}" destId="{E7E3AC83-8344-EA4D-8295-CC288A631942}" srcOrd="0" destOrd="0" presId="urn:microsoft.com/office/officeart/2005/8/layout/pyramid2"/>
    <dgm:cxn modelId="{09A49B9D-4698-9E40-B7D9-A9CE3182A5CB}" type="presOf" srcId="{D9C1F00A-AC6C-5F4E-AF18-C43F200FD851}" destId="{167533BB-E983-4347-BB83-F4FE6453A0D2}" srcOrd="0" destOrd="0" presId="urn:microsoft.com/office/officeart/2005/8/layout/pyramid2"/>
    <dgm:cxn modelId="{0EB320C3-B732-7C4B-9825-5509D7775D48}" srcId="{7D13D8F5-B172-4C41-A027-07BCA00D20E7}" destId="{D2548EB2-368A-A445-A5FC-F399639D1C23}" srcOrd="2" destOrd="0" parTransId="{D09ADAF8-31AD-2849-B0DA-42C7EEDA14CE}" sibTransId="{702B491F-EE70-C942-9F31-A3C674E59FF4}"/>
    <dgm:cxn modelId="{AAA629CA-4B3F-A646-B246-B68874CDF7A1}" srcId="{7D13D8F5-B172-4C41-A027-07BCA00D20E7}" destId="{00E5A1CC-5895-AA49-8441-1FB335A35DF0}" srcOrd="3" destOrd="0" parTransId="{E46B452E-75A9-9E4C-91DF-8573F2BDB2D0}" sibTransId="{3CAA72E8-0F0F-8E42-AE4E-B9A20F502321}"/>
    <dgm:cxn modelId="{7724D8DA-2532-9341-AD91-7F06CBDF0CCC}" type="presOf" srcId="{D2548EB2-368A-A445-A5FC-F399639D1C23}" destId="{F119C822-280E-C847-8C31-974480A8BD22}" srcOrd="0" destOrd="0" presId="urn:microsoft.com/office/officeart/2005/8/layout/pyramid2"/>
    <dgm:cxn modelId="{A07018F1-BEE6-5D46-B843-659C8BBB97C8}" type="presOf" srcId="{7D13D8F5-B172-4C41-A027-07BCA00D20E7}" destId="{272F41A1-AF49-9E48-8AA9-86BB3002528F}" srcOrd="0" destOrd="0" presId="urn:microsoft.com/office/officeart/2005/8/layout/pyramid2"/>
    <dgm:cxn modelId="{E7D8DEFB-24BF-824B-BC42-D37FEC4C8C04}" srcId="{7D13D8F5-B172-4C41-A027-07BCA00D20E7}" destId="{3B26E43A-801C-2B42-9047-6C6F533B5F31}" srcOrd="0" destOrd="0" parTransId="{A575F142-EA9E-C14A-B339-4B2EC7800EB7}" sibTransId="{2AF620C1-E41B-7E46-ADD9-A81832A1B3C6}"/>
    <dgm:cxn modelId="{F95FECF2-6A47-6C43-8A01-A9B283A81CD8}" type="presParOf" srcId="{272F41A1-AF49-9E48-8AA9-86BB3002528F}" destId="{32224ED3-4BF7-4D4A-81FE-31AE3D3E9264}" srcOrd="0" destOrd="0" presId="urn:microsoft.com/office/officeart/2005/8/layout/pyramid2"/>
    <dgm:cxn modelId="{1D626EA5-161A-1E41-A184-44388EA75AD8}" type="presParOf" srcId="{272F41A1-AF49-9E48-8AA9-86BB3002528F}" destId="{DDA1C84C-1321-8C4B-B5F5-504BD0552696}" srcOrd="1" destOrd="0" presId="urn:microsoft.com/office/officeart/2005/8/layout/pyramid2"/>
    <dgm:cxn modelId="{F3F39CF1-E781-1341-BD83-4FDBA1BE0263}" type="presParOf" srcId="{DDA1C84C-1321-8C4B-B5F5-504BD0552696}" destId="{5B423BC2-09A9-6442-BF93-92617D85ACC9}" srcOrd="0" destOrd="0" presId="urn:microsoft.com/office/officeart/2005/8/layout/pyramid2"/>
    <dgm:cxn modelId="{00DD9C76-7D80-FD4A-968E-4F4A9E26F157}" type="presParOf" srcId="{DDA1C84C-1321-8C4B-B5F5-504BD0552696}" destId="{F57AD348-966A-2349-A2A1-6D939CA4FF7D}" srcOrd="1" destOrd="0" presId="urn:microsoft.com/office/officeart/2005/8/layout/pyramid2"/>
    <dgm:cxn modelId="{D7F214F0-0397-2C4B-B279-7270DBE07371}" type="presParOf" srcId="{DDA1C84C-1321-8C4B-B5F5-504BD0552696}" destId="{167533BB-E983-4347-BB83-F4FE6453A0D2}" srcOrd="2" destOrd="0" presId="urn:microsoft.com/office/officeart/2005/8/layout/pyramid2"/>
    <dgm:cxn modelId="{CCF41814-804D-134C-A19F-C581B2D42ACC}" type="presParOf" srcId="{DDA1C84C-1321-8C4B-B5F5-504BD0552696}" destId="{04C25108-0486-564D-B255-47EEFF169440}" srcOrd="3" destOrd="0" presId="urn:microsoft.com/office/officeart/2005/8/layout/pyramid2"/>
    <dgm:cxn modelId="{DFCAAAD7-CC94-5849-892D-E8DED35C4C8F}" type="presParOf" srcId="{DDA1C84C-1321-8C4B-B5F5-504BD0552696}" destId="{F119C822-280E-C847-8C31-974480A8BD22}" srcOrd="4" destOrd="0" presId="urn:microsoft.com/office/officeart/2005/8/layout/pyramid2"/>
    <dgm:cxn modelId="{0149DE8E-0449-D94F-A93E-F97E7DF78E44}" type="presParOf" srcId="{DDA1C84C-1321-8C4B-B5F5-504BD0552696}" destId="{A1A882D6-65C4-C04A-83E8-3F2556766F46}" srcOrd="5" destOrd="0" presId="urn:microsoft.com/office/officeart/2005/8/layout/pyramid2"/>
    <dgm:cxn modelId="{CF010239-848F-6342-A7A3-2C1D3090EFF9}" type="presParOf" srcId="{DDA1C84C-1321-8C4B-B5F5-504BD0552696}" destId="{E7E3AC83-8344-EA4D-8295-CC288A631942}" srcOrd="6" destOrd="0" presId="urn:microsoft.com/office/officeart/2005/8/layout/pyramid2"/>
    <dgm:cxn modelId="{DA51839F-6B16-A84E-9C0A-D4EC5270C2D7}" type="presParOf" srcId="{DDA1C84C-1321-8C4B-B5F5-504BD0552696}" destId="{692ED53E-B2BE-6449-8DCD-59EEF2AFE518}" srcOrd="7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24ED3-4BF7-4D4A-81FE-31AE3D3E9264}">
      <dsp:nvSpPr>
        <dsp:cNvPr id="0" name=""/>
        <dsp:cNvSpPr/>
      </dsp:nvSpPr>
      <dsp:spPr>
        <a:xfrm>
          <a:off x="1928753" y="0"/>
          <a:ext cx="4930352" cy="4223036"/>
        </a:xfrm>
        <a:prstGeom prst="triangle">
          <a:avLst/>
        </a:prstGeom>
        <a:noFill/>
        <a:ln w="76200" cap="rnd" cmpd="sng" algn="ctr">
          <a:solidFill>
            <a:srgbClr val="333333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23BC2-09A9-6442-BF93-92617D85ACC9}">
      <dsp:nvSpPr>
        <dsp:cNvPr id="0" name=""/>
        <dsp:cNvSpPr/>
      </dsp:nvSpPr>
      <dsp:spPr>
        <a:xfrm>
          <a:off x="4589427" y="615284"/>
          <a:ext cx="3490782" cy="750578"/>
        </a:xfrm>
        <a:prstGeom prst="rect">
          <a:avLst/>
        </a:prstGeom>
        <a:solidFill>
          <a:srgbClr val="B1B1B1"/>
        </a:solidFill>
        <a:ln w="38100" cap="rnd" cmpd="sng" algn="ctr">
          <a:solidFill>
            <a:schemeClr val="tx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bg1"/>
              </a:solidFill>
            </a:rPr>
            <a:t>Herramientas</a:t>
          </a:r>
        </a:p>
      </dsp:txBody>
      <dsp:txXfrm>
        <a:off x="4589427" y="615284"/>
        <a:ext cx="3490782" cy="750578"/>
      </dsp:txXfrm>
    </dsp:sp>
    <dsp:sp modelId="{167533BB-E983-4347-BB83-F4FE6453A0D2}">
      <dsp:nvSpPr>
        <dsp:cNvPr id="0" name=""/>
        <dsp:cNvSpPr/>
      </dsp:nvSpPr>
      <dsp:spPr>
        <a:xfrm>
          <a:off x="4589427" y="1459685"/>
          <a:ext cx="3490782" cy="750578"/>
        </a:xfrm>
        <a:prstGeom prst="rect">
          <a:avLst/>
        </a:prstGeom>
        <a:solidFill>
          <a:srgbClr val="333333"/>
        </a:solidFill>
        <a:ln w="38100" cap="rnd" cmpd="sng" algn="ctr">
          <a:solidFill>
            <a:schemeClr val="tx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bg1"/>
              </a:solidFill>
            </a:rPr>
            <a:t>Procesos</a:t>
          </a:r>
        </a:p>
      </dsp:txBody>
      <dsp:txXfrm>
        <a:off x="4589427" y="1459685"/>
        <a:ext cx="3490782" cy="750578"/>
      </dsp:txXfrm>
    </dsp:sp>
    <dsp:sp modelId="{F119C822-280E-C847-8C31-974480A8BD22}">
      <dsp:nvSpPr>
        <dsp:cNvPr id="0" name=""/>
        <dsp:cNvSpPr/>
      </dsp:nvSpPr>
      <dsp:spPr>
        <a:xfrm>
          <a:off x="4589427" y="2304086"/>
          <a:ext cx="3490782" cy="750578"/>
        </a:xfrm>
        <a:prstGeom prst="rect">
          <a:avLst/>
        </a:prstGeom>
        <a:solidFill>
          <a:srgbClr val="01331B"/>
        </a:solidFill>
        <a:ln w="38100" cap="rnd" cmpd="sng" algn="ctr">
          <a:solidFill>
            <a:schemeClr val="tx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bg1"/>
              </a:solidFill>
            </a:rPr>
            <a:t>Habilidades</a:t>
          </a:r>
        </a:p>
      </dsp:txBody>
      <dsp:txXfrm>
        <a:off x="4589427" y="2304086"/>
        <a:ext cx="3490782" cy="750578"/>
      </dsp:txXfrm>
    </dsp:sp>
    <dsp:sp modelId="{E7E3AC83-8344-EA4D-8295-CC288A631942}">
      <dsp:nvSpPr>
        <dsp:cNvPr id="0" name=""/>
        <dsp:cNvSpPr/>
      </dsp:nvSpPr>
      <dsp:spPr>
        <a:xfrm>
          <a:off x="4589427" y="3148487"/>
          <a:ext cx="3490782" cy="750578"/>
        </a:xfrm>
        <a:prstGeom prst="rect">
          <a:avLst/>
        </a:prstGeom>
        <a:solidFill>
          <a:srgbClr val="A12982"/>
        </a:solidFill>
        <a:ln w="38100" cap="rnd" cmpd="sng" algn="ctr">
          <a:solidFill>
            <a:schemeClr val="tx1"/>
          </a:solidFill>
          <a:prstDash val="solid"/>
          <a:round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bg1"/>
              </a:solidFill>
            </a:rPr>
            <a:t>Cultura</a:t>
          </a:r>
        </a:p>
      </dsp:txBody>
      <dsp:txXfrm>
        <a:off x="4589427" y="3148487"/>
        <a:ext cx="3490782" cy="75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7288-9F29-0E43-AD7A-C162FCC7306B}" type="datetimeFigureOut">
              <a:rPr lang="es-MX" smtClean="0"/>
              <a:t>05/09/2023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7A53-80BE-AA46-882F-4FB34DFE2C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93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Esto a través de la aplicación de la cultura de confiabilidad de activos, como herramienta de gestión del cambio en la Organización de Mantenimiento, brindando capacitación y acompañamiento en el uso de herramientas avanzadas y técnicas de ingeniería comprobadas, para maximizar la confiabilidad y mantenibilidad de los activos, con el fin de lograr seguridad, medio ambiente, calidad, productividad, objetivos de desempeño financiero y requisitos para respaldar el Plan Estratégico de Negocios.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37A53-80BE-AA46-882F-4FB34DFE2CE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14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37A53-80BE-AA46-882F-4FB34DFE2CE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37A53-80BE-AA46-882F-4FB34DFE2CEF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40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F6D3F5C-0474-E767-278E-127AAE0C6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0" y="1715589"/>
            <a:ext cx="7766050" cy="2751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latin typeface="Arial Black" panose="020B0A040201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s-ES" dirty="0"/>
              <a:t>NOMBRE DE LA SESIÓN</a:t>
            </a:r>
            <a:endParaRPr lang="es-MX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E36183A-B695-C852-6A04-2FD7F40F6A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9" y="4811567"/>
            <a:ext cx="7766049" cy="40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249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</a:t>
            </a:r>
            <a:endParaRPr lang="es-MX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3AED996-E632-DDE3-0078-A39DDCEBF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0" y="5302250"/>
            <a:ext cx="7766048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Puesto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8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03F2-BB9D-3027-3598-C5F320D0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346" y="5460943"/>
            <a:ext cx="6219305" cy="55758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Escribe aquí tu nombre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C355-4360-14F9-0E5E-F658F8E7D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744" y="6018531"/>
            <a:ext cx="7066511" cy="5575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Escribe aquí tu email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0632" y="894311"/>
            <a:ext cx="717190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0632" y="2086495"/>
            <a:ext cx="7171901" cy="41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4790632" y="1851315"/>
            <a:ext cx="3314210" cy="45719"/>
          </a:xfrm>
          <a:prstGeom prst="roundRect">
            <a:avLst/>
          </a:prstGeom>
          <a:solidFill>
            <a:srgbClr val="611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4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012" y="1429789"/>
            <a:ext cx="11735521" cy="4832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611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1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611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7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486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7537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1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ORT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527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orient="horz" pos="164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pos="753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65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753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147CC4-2203-B2BC-24A5-7E49B5BB5528}"/>
              </a:ext>
            </a:extLst>
          </p:cNvPr>
          <p:cNvSpPr txBox="1"/>
          <p:nvPr userDrawn="1"/>
        </p:nvSpPr>
        <p:spPr>
          <a:xfrm>
            <a:off x="10273185" y="6323154"/>
            <a:ext cx="179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FOO</a:t>
            </a:r>
          </a:p>
        </p:txBody>
      </p:sp>
    </p:spTree>
    <p:extLst>
      <p:ext uri="{BB962C8B-B14F-4D97-AF65-F5344CB8AC3E}">
        <p14:creationId xmlns:p14="http://schemas.microsoft.com/office/powerpoint/2010/main" val="11090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87" r:id="rId3"/>
    <p:sldLayoutId id="2147483680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2D93C4-DB86-9B97-7E83-B4E8FEFD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sz="4400" dirty="0"/>
              <a:t>La </a:t>
            </a:r>
            <a:r>
              <a:rPr lang="es-MX" sz="4400" dirty="0">
                <a:solidFill>
                  <a:srgbClr val="01331B"/>
                </a:solidFill>
              </a:rPr>
              <a:t>Ingeniería de Confiabilidad </a:t>
            </a:r>
            <a:r>
              <a:rPr lang="es-MX" sz="4400" dirty="0"/>
              <a:t>como herramienta de </a:t>
            </a:r>
            <a:r>
              <a:rPr lang="es-MX" sz="4400" dirty="0">
                <a:solidFill>
                  <a:srgbClr val="692C59"/>
                </a:solidFill>
              </a:rPr>
              <a:t>Transformación Cultural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71A35-0110-579F-70D5-304E50FD1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Fernando Olivares Osorio	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EDE23-BBDD-9C32-C089-07E746F9F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Asset Reliability Manager | Nemak MX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5DDDF-D32C-6A43-71A3-2AA14EE134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881"/>
          <a:stretch/>
        </p:blipFill>
        <p:spPr>
          <a:xfrm>
            <a:off x="428625" y="1958975"/>
            <a:ext cx="2762249" cy="3343275"/>
          </a:xfrm>
          <a:custGeom>
            <a:avLst/>
            <a:gdLst>
              <a:gd name="connsiteX0" fmla="*/ 621230 w 2629989"/>
              <a:gd name="connsiteY0" fmla="*/ 0 h 3326674"/>
              <a:gd name="connsiteX1" fmla="*/ 2629989 w 2629989"/>
              <a:gd name="connsiteY1" fmla="*/ 0 h 3326674"/>
              <a:gd name="connsiteX2" fmla="*/ 2629989 w 2629989"/>
              <a:gd name="connsiteY2" fmla="*/ 2705444 h 3326674"/>
              <a:gd name="connsiteX3" fmla="*/ 2008759 w 2629989"/>
              <a:gd name="connsiteY3" fmla="*/ 3326674 h 3326674"/>
              <a:gd name="connsiteX4" fmla="*/ 0 w 2629989"/>
              <a:gd name="connsiteY4" fmla="*/ 3326674 h 3326674"/>
              <a:gd name="connsiteX5" fmla="*/ 0 w 2629989"/>
              <a:gd name="connsiteY5" fmla="*/ 621230 h 3326674"/>
              <a:gd name="connsiteX6" fmla="*/ 621230 w 2629989"/>
              <a:gd name="connsiteY6" fmla="*/ 0 h 33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3326674">
                <a:moveTo>
                  <a:pt x="621230" y="0"/>
                </a:moveTo>
                <a:lnTo>
                  <a:pt x="2629989" y="0"/>
                </a:lnTo>
                <a:lnTo>
                  <a:pt x="2629989" y="2705444"/>
                </a:lnTo>
                <a:cubicBezTo>
                  <a:pt x="2629989" y="3048540"/>
                  <a:pt x="2351855" y="3326674"/>
                  <a:pt x="2008759" y="3326674"/>
                </a:cubicBezTo>
                <a:lnTo>
                  <a:pt x="0" y="3326674"/>
                </a:lnTo>
                <a:lnTo>
                  <a:pt x="0" y="621230"/>
                </a:lnTo>
                <a:cubicBezTo>
                  <a:pt x="0" y="278134"/>
                  <a:pt x="278134" y="0"/>
                  <a:pt x="621230" y="0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EC4AF1-ED7F-E2F3-36B2-94F1DC15187E}"/>
              </a:ext>
            </a:extLst>
          </p:cNvPr>
          <p:cNvSpPr txBox="1"/>
          <p:nvPr/>
        </p:nvSpPr>
        <p:spPr>
          <a:xfrm>
            <a:off x="2755557" y="803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595"/>
            <a:ext cx="9144000" cy="2784810"/>
          </a:xfrm>
        </p:spPr>
        <p:txBody>
          <a:bodyPr anchor="ctr"/>
          <a:lstStyle/>
          <a:p>
            <a:r>
              <a:rPr lang="es-MX" dirty="0"/>
              <a:t>Identifiquen a los “Early Adopters” e invítenlos a ser Agentes de Cambio</a:t>
            </a:r>
          </a:p>
        </p:txBody>
      </p:sp>
    </p:spTree>
    <p:extLst>
      <p:ext uri="{BB962C8B-B14F-4D97-AF65-F5344CB8AC3E}">
        <p14:creationId xmlns:p14="http://schemas.microsoft.com/office/powerpoint/2010/main" val="13422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1D6A-CCBB-C4F6-7EF2-13076CB9A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58"/>
            <a:ext cx="9144000" cy="2643083"/>
          </a:xfrm>
        </p:spPr>
        <p:txBody>
          <a:bodyPr/>
          <a:lstStyle/>
          <a:p>
            <a:r>
              <a:rPr lang="es-MX" dirty="0"/>
              <a:t>TRANSFORMACIÓN CULTURAL PARA LA SUPERVIVENCIA</a:t>
            </a:r>
          </a:p>
        </p:txBody>
      </p:sp>
    </p:spTree>
    <p:extLst>
      <p:ext uri="{BB962C8B-B14F-4D97-AF65-F5344CB8AC3E}">
        <p14:creationId xmlns:p14="http://schemas.microsoft.com/office/powerpoint/2010/main" val="46829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D7A71-428D-85F6-3054-D927C939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Adaptándose al Cambio</a:t>
            </a:r>
          </a:p>
        </p:txBody>
      </p:sp>
      <p:pic>
        <p:nvPicPr>
          <p:cNvPr id="6" name="Picture 4" descr=" Adáptate al cambio por medio de la Transformación Cultural">
            <a:extLst>
              <a:ext uri="{FF2B5EF4-FFF2-40B4-BE49-F238E27FC236}">
                <a16:creationId xmlns:a16="http://schemas.microsoft.com/office/drawing/2014/main" id="{0B93DE0C-5C37-488D-E4C0-0C0EDC09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692C5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r="19222"/>
          <a:stretch/>
        </p:blipFill>
        <p:spPr bwMode="auto">
          <a:xfrm>
            <a:off x="0" y="1"/>
            <a:ext cx="4408681" cy="67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9A9A440-CFDC-5411-FFAB-C42117E0F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632" y="2086495"/>
            <a:ext cx="7171901" cy="4175759"/>
          </a:xfrm>
        </p:spPr>
        <p:txBody>
          <a:bodyPr/>
          <a:lstStyle/>
          <a:p>
            <a:pPr algn="just"/>
            <a:r>
              <a:rPr lang="es-MX" sz="2800" dirty="0"/>
              <a:t>Charles Darwin dijo:</a:t>
            </a:r>
          </a:p>
          <a:p>
            <a:pPr algn="just"/>
            <a:r>
              <a:rPr lang="es-MX" sz="2800" dirty="0"/>
              <a:t>"No es el más fuerte de las especies el que sobrevive, tampoco es el más inteligente. </a:t>
            </a:r>
            <a:r>
              <a:rPr lang="es-MX" sz="2800" b="1" dirty="0"/>
              <a:t>En la realidad, el que sobrevevive, es aquel que mejor se adapta al cambio</a:t>
            </a:r>
            <a:r>
              <a:rPr lang="es-MX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60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958979" cy="858982"/>
          </a:xfrm>
        </p:spPr>
        <p:txBody>
          <a:bodyPr/>
          <a:lstStyle/>
          <a:p>
            <a:r>
              <a:rPr lang="es-MX" dirty="0"/>
              <a:t>Entendiendo la Gestión del Cambio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71B98A5-7561-1F21-2326-204B76CF139A}"/>
              </a:ext>
            </a:extLst>
          </p:cNvPr>
          <p:cNvGrpSpPr/>
          <p:nvPr/>
        </p:nvGrpSpPr>
        <p:grpSpPr>
          <a:xfrm>
            <a:off x="1968648" y="2571080"/>
            <a:ext cx="4378573" cy="1355461"/>
            <a:chOff x="1968648" y="2571080"/>
            <a:chExt cx="4378573" cy="135546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8AF2A81-223B-485C-2D98-86F90E8C6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7" t="26589" r="47940" b="50024"/>
            <a:stretch/>
          </p:blipFill>
          <p:spPr bwMode="auto">
            <a:xfrm>
              <a:off x="1968648" y="2571080"/>
              <a:ext cx="4378573" cy="135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5F8C7DA-B84A-F2B1-5129-80BD3A962B92}"/>
                </a:ext>
              </a:extLst>
            </p:cNvPr>
            <p:cNvSpPr/>
            <p:nvPr/>
          </p:nvSpPr>
          <p:spPr>
            <a:xfrm>
              <a:off x="2095104" y="2716967"/>
              <a:ext cx="1070749" cy="1077709"/>
            </a:xfrm>
            <a:prstGeom prst="rect">
              <a:avLst/>
            </a:prstGeom>
            <a:solidFill>
              <a:srgbClr val="A42929"/>
            </a:solidFill>
            <a:ln>
              <a:solidFill>
                <a:srgbClr val="A429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</a:rPr>
                <a:t>Estado Actual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F043EDE-A936-EA37-FED9-35C7978797F2}"/>
                </a:ext>
              </a:extLst>
            </p:cNvPr>
            <p:cNvSpPr/>
            <p:nvPr/>
          </p:nvSpPr>
          <p:spPr>
            <a:xfrm>
              <a:off x="3443294" y="2663081"/>
              <a:ext cx="1177824" cy="118548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tx1"/>
                  </a:solidFill>
                </a:rPr>
                <a:t>Estado de Transición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EC27DEE-522D-07F8-D258-0551EBB11578}"/>
                </a:ext>
              </a:extLst>
            </p:cNvPr>
            <p:cNvSpPr/>
            <p:nvPr/>
          </p:nvSpPr>
          <p:spPr>
            <a:xfrm>
              <a:off x="4835659" y="2651728"/>
              <a:ext cx="1177824" cy="118548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tx1"/>
                  </a:solidFill>
                </a:rPr>
                <a:t>Estado Futuro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1D8ACDE-11F7-F615-859B-14607DECCD8E}"/>
                </a:ext>
              </a:extLst>
            </p:cNvPr>
            <p:cNvSpPr/>
            <p:nvPr/>
          </p:nvSpPr>
          <p:spPr>
            <a:xfrm rot="5400000">
              <a:off x="5667903" y="3141565"/>
              <a:ext cx="1077708" cy="25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/>
                  </a:solidFill>
                </a:rPr>
                <a:t>Secuencial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9CA53205-8B06-E5D1-008D-69B14FCC5112}"/>
              </a:ext>
            </a:extLst>
          </p:cNvPr>
          <p:cNvGrpSpPr/>
          <p:nvPr/>
        </p:nvGrpSpPr>
        <p:grpSpPr>
          <a:xfrm>
            <a:off x="1968648" y="3940563"/>
            <a:ext cx="4378573" cy="1355462"/>
            <a:chOff x="1968648" y="3940563"/>
            <a:chExt cx="4378573" cy="13554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6EC62-52A6-0838-9AF6-5B60F72D5F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7" t="50218" r="47939" b="26396"/>
            <a:stretch/>
          </p:blipFill>
          <p:spPr bwMode="auto">
            <a:xfrm>
              <a:off x="1968648" y="3940563"/>
              <a:ext cx="4378573" cy="135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013403F-F997-39EA-95EE-1544DDD3758A}"/>
                </a:ext>
              </a:extLst>
            </p:cNvPr>
            <p:cNvSpPr/>
            <p:nvPr/>
          </p:nvSpPr>
          <p:spPr>
            <a:xfrm>
              <a:off x="2095104" y="4074116"/>
              <a:ext cx="1070749" cy="1077709"/>
            </a:xfrm>
            <a:prstGeom prst="rect">
              <a:avLst/>
            </a:prstGeom>
            <a:solidFill>
              <a:srgbClr val="A42929"/>
            </a:solidFill>
            <a:ln>
              <a:solidFill>
                <a:srgbClr val="A429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</a:rPr>
                <a:t>Estado Actual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F0E3D40-BB35-35C0-11B3-850FD65494FC}"/>
                </a:ext>
              </a:extLst>
            </p:cNvPr>
            <p:cNvSpPr/>
            <p:nvPr/>
          </p:nvSpPr>
          <p:spPr>
            <a:xfrm rot="5400000">
              <a:off x="5682756" y="4487360"/>
              <a:ext cx="1077708" cy="25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/>
                  </a:solidFill>
                </a:rPr>
                <a:t>Iteractivo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4B6FF2F-2322-9E4D-3878-0E4E184FACE5}"/>
              </a:ext>
            </a:extLst>
          </p:cNvPr>
          <p:cNvGrpSpPr/>
          <p:nvPr/>
        </p:nvGrpSpPr>
        <p:grpSpPr>
          <a:xfrm>
            <a:off x="95691" y="3200403"/>
            <a:ext cx="1805294" cy="1465733"/>
            <a:chOff x="95691" y="3200403"/>
            <a:chExt cx="1805294" cy="1465733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6D40D97-3298-3031-2676-439FB5A448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7" t="39396" r="84408" b="42600"/>
            <a:stretch/>
          </p:blipFill>
          <p:spPr bwMode="auto">
            <a:xfrm>
              <a:off x="1420009" y="3313355"/>
              <a:ext cx="480976" cy="104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501CD9A-DACD-BCD3-19D4-9C66B459483C}"/>
                </a:ext>
              </a:extLst>
            </p:cNvPr>
            <p:cNvSpPr/>
            <p:nvPr/>
          </p:nvSpPr>
          <p:spPr>
            <a:xfrm>
              <a:off x="95691" y="3200403"/>
              <a:ext cx="1350335" cy="1465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chemeClr val="tx1"/>
                  </a:solidFill>
                </a:rPr>
                <a:t>Razón para Cambiar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3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958979" cy="858982"/>
          </a:xfrm>
        </p:spPr>
        <p:txBody>
          <a:bodyPr/>
          <a:lstStyle/>
          <a:p>
            <a:r>
              <a:rPr lang="es-MX" dirty="0"/>
              <a:t>Entendiendo la Gestión del Cambio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AF2A81-223B-485C-2D98-86F90E8C6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0"/>
          <a:stretch/>
        </p:blipFill>
        <p:spPr bwMode="auto">
          <a:xfrm>
            <a:off x="0" y="1029958"/>
            <a:ext cx="713232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5F8C7DA-B84A-F2B1-5129-80BD3A962B92}"/>
              </a:ext>
            </a:extLst>
          </p:cNvPr>
          <p:cNvSpPr/>
          <p:nvPr/>
        </p:nvSpPr>
        <p:spPr>
          <a:xfrm>
            <a:off x="2095104" y="2716967"/>
            <a:ext cx="1070749" cy="1077709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Estado Actual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043EDE-A936-EA37-FED9-35C7978797F2}"/>
              </a:ext>
            </a:extLst>
          </p:cNvPr>
          <p:cNvSpPr/>
          <p:nvPr/>
        </p:nvSpPr>
        <p:spPr>
          <a:xfrm>
            <a:off x="3443294" y="2663081"/>
            <a:ext cx="1177824" cy="118548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Estado de Transición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C27DEE-522D-07F8-D258-0551EBB11578}"/>
              </a:ext>
            </a:extLst>
          </p:cNvPr>
          <p:cNvSpPr/>
          <p:nvPr/>
        </p:nvSpPr>
        <p:spPr>
          <a:xfrm>
            <a:off x="4835659" y="2651728"/>
            <a:ext cx="1177824" cy="118548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Estado Futuro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DA2A4B-E1A1-3B1B-BFF3-2051FA108582}"/>
              </a:ext>
            </a:extLst>
          </p:cNvPr>
          <p:cNvSpPr/>
          <p:nvPr/>
        </p:nvSpPr>
        <p:spPr>
          <a:xfrm>
            <a:off x="95691" y="3200403"/>
            <a:ext cx="1350335" cy="14657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Razón para Cambiar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14B226-18BB-93EB-C0D6-0D3ACB1DC366}"/>
              </a:ext>
            </a:extLst>
          </p:cNvPr>
          <p:cNvSpPr/>
          <p:nvPr/>
        </p:nvSpPr>
        <p:spPr>
          <a:xfrm>
            <a:off x="2095104" y="4074116"/>
            <a:ext cx="1070749" cy="1077709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Estado Actual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65C8A3-7B28-A02C-BD5F-D19D3678721D}"/>
              </a:ext>
            </a:extLst>
          </p:cNvPr>
          <p:cNvSpPr/>
          <p:nvPr/>
        </p:nvSpPr>
        <p:spPr>
          <a:xfrm>
            <a:off x="2868622" y="1896966"/>
            <a:ext cx="2337879" cy="498029"/>
          </a:xfrm>
          <a:prstGeom prst="rect">
            <a:avLst/>
          </a:prstGeom>
          <a:solidFill>
            <a:srgbClr val="9BA1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Lado Técnico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42CB88A-2EE4-0030-E7A9-211AD5D3D1B5}"/>
              </a:ext>
            </a:extLst>
          </p:cNvPr>
          <p:cNvSpPr/>
          <p:nvPr/>
        </p:nvSpPr>
        <p:spPr>
          <a:xfrm>
            <a:off x="2863266" y="5470488"/>
            <a:ext cx="2337879" cy="498029"/>
          </a:xfrm>
          <a:prstGeom prst="rect">
            <a:avLst/>
          </a:prstGeom>
          <a:solidFill>
            <a:srgbClr val="9BA1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Lado Humano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D8ACDE-11F7-F615-859B-14607DECCD8E}"/>
              </a:ext>
            </a:extLst>
          </p:cNvPr>
          <p:cNvSpPr/>
          <p:nvPr/>
        </p:nvSpPr>
        <p:spPr>
          <a:xfrm rot="5400000">
            <a:off x="5667903" y="3141565"/>
            <a:ext cx="1077708" cy="25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Secuencial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B7D7756-FCD2-5A59-1E30-93E469555730}"/>
              </a:ext>
            </a:extLst>
          </p:cNvPr>
          <p:cNvSpPr/>
          <p:nvPr/>
        </p:nvSpPr>
        <p:spPr>
          <a:xfrm rot="5400000">
            <a:off x="5682756" y="4487360"/>
            <a:ext cx="1077708" cy="25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Iteractivo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9AA9175-5094-9FA1-0798-8E03EC3F21A3}"/>
              </a:ext>
            </a:extLst>
          </p:cNvPr>
          <p:cNvGrpSpPr/>
          <p:nvPr/>
        </p:nvGrpSpPr>
        <p:grpSpPr>
          <a:xfrm>
            <a:off x="7132320" y="1029958"/>
            <a:ext cx="5059680" cy="5795963"/>
            <a:chOff x="7132320" y="1029958"/>
            <a:chExt cx="5059680" cy="57959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3A3DE6-8CA5-BEEB-B26C-34A8450131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00"/>
            <a:stretch/>
          </p:blipFill>
          <p:spPr bwMode="auto">
            <a:xfrm>
              <a:off x="7132320" y="1029958"/>
              <a:ext cx="5059680" cy="579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8675EAB-7D0B-2CEF-5D22-2688FCA2ECFA}"/>
                </a:ext>
              </a:extLst>
            </p:cNvPr>
            <p:cNvSpPr/>
            <p:nvPr/>
          </p:nvSpPr>
          <p:spPr>
            <a:xfrm>
              <a:off x="10033098" y="3389084"/>
              <a:ext cx="1439430" cy="1077709"/>
            </a:xfrm>
            <a:prstGeom prst="rect">
              <a:avLst/>
            </a:prstGeom>
            <a:solidFill>
              <a:srgbClr val="3F47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200" dirty="0">
                  <a:solidFill>
                    <a:schemeClr val="bg1"/>
                  </a:solidFill>
                </a:rPr>
                <a:t>Éxito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0E79038-4ED2-19DB-0C38-B2EFC38AEB71}"/>
                </a:ext>
              </a:extLst>
            </p:cNvPr>
            <p:cNvSpPr/>
            <p:nvPr/>
          </p:nvSpPr>
          <p:spPr>
            <a:xfrm>
              <a:off x="7177296" y="1243310"/>
              <a:ext cx="1439430" cy="1780897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3F474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Diseño</a:t>
              </a:r>
            </a:p>
            <a:p>
              <a:pPr algn="ctr"/>
              <a:endParaRPr lang="es-MX" dirty="0">
                <a:solidFill>
                  <a:schemeClr val="tx1"/>
                </a:solidFill>
              </a:endParaRP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Desarrollo</a:t>
              </a:r>
            </a:p>
            <a:p>
              <a:pPr algn="ctr"/>
              <a:endParaRPr lang="es-MX" dirty="0">
                <a:solidFill>
                  <a:schemeClr val="tx1"/>
                </a:solidFill>
              </a:endParaRP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Entregables</a:t>
              </a:r>
              <a:endParaRPr lang="es-MX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B08E8FE9-8BC1-01FD-22C2-16F90EAD585B}"/>
                </a:ext>
              </a:extLst>
            </p:cNvPr>
            <p:cNvCxnSpPr>
              <a:cxnSpLocks/>
            </p:cNvCxnSpPr>
            <p:nvPr/>
          </p:nvCxnSpPr>
          <p:spPr>
            <a:xfrm>
              <a:off x="7438902" y="1838727"/>
              <a:ext cx="926602" cy="0"/>
            </a:xfrm>
            <a:prstGeom prst="line">
              <a:avLst/>
            </a:prstGeom>
            <a:ln>
              <a:solidFill>
                <a:srgbClr val="3F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A05F844-A532-D0DB-B091-BDB06825EEB9}"/>
                </a:ext>
              </a:extLst>
            </p:cNvPr>
            <p:cNvCxnSpPr>
              <a:cxnSpLocks/>
            </p:cNvCxnSpPr>
            <p:nvPr/>
          </p:nvCxnSpPr>
          <p:spPr>
            <a:xfrm>
              <a:off x="7438902" y="2426894"/>
              <a:ext cx="926602" cy="0"/>
            </a:xfrm>
            <a:prstGeom prst="line">
              <a:avLst/>
            </a:prstGeom>
            <a:ln>
              <a:solidFill>
                <a:srgbClr val="3F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F2353B9-6CE8-17CB-1D0A-468E4B99390D}"/>
                </a:ext>
              </a:extLst>
            </p:cNvPr>
            <p:cNvSpPr/>
            <p:nvPr/>
          </p:nvSpPr>
          <p:spPr>
            <a:xfrm>
              <a:off x="7177296" y="4823952"/>
              <a:ext cx="1439430" cy="1780897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3F474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Enganche</a:t>
              </a:r>
            </a:p>
            <a:p>
              <a:pPr algn="ctr"/>
              <a:endParaRPr lang="es-MX" dirty="0">
                <a:solidFill>
                  <a:schemeClr val="tx1"/>
                </a:solidFill>
              </a:endParaRP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Adopción</a:t>
              </a:r>
            </a:p>
            <a:p>
              <a:pPr algn="ctr"/>
              <a:endParaRPr lang="es-MX" dirty="0">
                <a:solidFill>
                  <a:schemeClr val="tx1"/>
                </a:solidFill>
              </a:endParaRPr>
            </a:p>
            <a:p>
              <a:pPr algn="ctr"/>
              <a:r>
                <a:rPr lang="es-MX" dirty="0">
                  <a:solidFill>
                    <a:schemeClr val="tx1"/>
                  </a:solidFill>
                </a:rPr>
                <a:t>Uso</a:t>
              </a:r>
              <a:endParaRPr lang="es-MX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8221D520-80D4-86B3-2CAB-5163E8A6E7C4}"/>
                </a:ext>
              </a:extLst>
            </p:cNvPr>
            <p:cNvCxnSpPr>
              <a:cxnSpLocks/>
            </p:cNvCxnSpPr>
            <p:nvPr/>
          </p:nvCxnSpPr>
          <p:spPr>
            <a:xfrm>
              <a:off x="7438902" y="5419369"/>
              <a:ext cx="926602" cy="0"/>
            </a:xfrm>
            <a:prstGeom prst="line">
              <a:avLst/>
            </a:prstGeom>
            <a:ln>
              <a:solidFill>
                <a:srgbClr val="3F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480C5A-D76E-ACDC-B220-175A81AABA45}"/>
                </a:ext>
              </a:extLst>
            </p:cNvPr>
            <p:cNvCxnSpPr>
              <a:cxnSpLocks/>
            </p:cNvCxnSpPr>
            <p:nvPr/>
          </p:nvCxnSpPr>
          <p:spPr>
            <a:xfrm>
              <a:off x="7438902" y="6007536"/>
              <a:ext cx="926602" cy="0"/>
            </a:xfrm>
            <a:prstGeom prst="line">
              <a:avLst/>
            </a:prstGeom>
            <a:ln>
              <a:solidFill>
                <a:srgbClr val="3F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orma libre 20">
            <a:extLst>
              <a:ext uri="{FF2B5EF4-FFF2-40B4-BE49-F238E27FC236}">
                <a16:creationId xmlns:a16="http://schemas.microsoft.com/office/drawing/2014/main" id="{4D2EA53F-20F6-4716-7F85-DD97DA25E5C1}"/>
              </a:ext>
            </a:extLst>
          </p:cNvPr>
          <p:cNvSpPr/>
          <p:nvPr/>
        </p:nvSpPr>
        <p:spPr>
          <a:xfrm>
            <a:off x="1807535" y="1073887"/>
            <a:ext cx="6985591" cy="2105247"/>
          </a:xfrm>
          <a:custGeom>
            <a:avLst/>
            <a:gdLst>
              <a:gd name="connsiteX0" fmla="*/ 10632 w 6985591"/>
              <a:gd name="connsiteY0" fmla="*/ 627321 h 2105247"/>
              <a:gd name="connsiteX1" fmla="*/ 10632 w 6985591"/>
              <a:gd name="connsiteY1" fmla="*/ 1552354 h 2105247"/>
              <a:gd name="connsiteX2" fmla="*/ 4369981 w 6985591"/>
              <a:gd name="connsiteY2" fmla="*/ 1552354 h 2105247"/>
              <a:gd name="connsiteX3" fmla="*/ 4369981 w 6985591"/>
              <a:gd name="connsiteY3" fmla="*/ 1913861 h 2105247"/>
              <a:gd name="connsiteX4" fmla="*/ 4646428 w 6985591"/>
              <a:gd name="connsiteY4" fmla="*/ 1913861 h 2105247"/>
              <a:gd name="connsiteX5" fmla="*/ 5241851 w 6985591"/>
              <a:gd name="connsiteY5" fmla="*/ 1318438 h 2105247"/>
              <a:gd name="connsiteX6" fmla="*/ 5241851 w 6985591"/>
              <a:gd name="connsiteY6" fmla="*/ 2105247 h 2105247"/>
              <a:gd name="connsiteX7" fmla="*/ 6985591 w 6985591"/>
              <a:gd name="connsiteY7" fmla="*/ 2105247 h 2105247"/>
              <a:gd name="connsiteX8" fmla="*/ 6985591 w 6985591"/>
              <a:gd name="connsiteY8" fmla="*/ 0 h 2105247"/>
              <a:gd name="connsiteX9" fmla="*/ 5241851 w 6985591"/>
              <a:gd name="connsiteY9" fmla="*/ 0 h 2105247"/>
              <a:gd name="connsiteX10" fmla="*/ 5241851 w 6985591"/>
              <a:gd name="connsiteY10" fmla="*/ 818707 h 2105247"/>
              <a:gd name="connsiteX11" fmla="*/ 4635796 w 6985591"/>
              <a:gd name="connsiteY11" fmla="*/ 212652 h 2105247"/>
              <a:gd name="connsiteX12" fmla="*/ 4518837 w 6985591"/>
              <a:gd name="connsiteY12" fmla="*/ 212652 h 2105247"/>
              <a:gd name="connsiteX13" fmla="*/ 4380614 w 6985591"/>
              <a:gd name="connsiteY13" fmla="*/ 212652 h 2105247"/>
              <a:gd name="connsiteX14" fmla="*/ 4380614 w 6985591"/>
              <a:gd name="connsiteY14" fmla="*/ 552894 h 2105247"/>
              <a:gd name="connsiteX15" fmla="*/ 0 w 6985591"/>
              <a:gd name="connsiteY15" fmla="*/ 552894 h 2105247"/>
              <a:gd name="connsiteX16" fmla="*/ 10632 w 6985591"/>
              <a:gd name="connsiteY16" fmla="*/ 627321 h 21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5591" h="2105247">
                <a:moveTo>
                  <a:pt x="10632" y="627321"/>
                </a:moveTo>
                <a:lnTo>
                  <a:pt x="10632" y="1552354"/>
                </a:lnTo>
                <a:lnTo>
                  <a:pt x="4369981" y="1552354"/>
                </a:lnTo>
                <a:lnTo>
                  <a:pt x="4369981" y="1913861"/>
                </a:lnTo>
                <a:lnTo>
                  <a:pt x="4646428" y="1913861"/>
                </a:lnTo>
                <a:lnTo>
                  <a:pt x="5241851" y="1318438"/>
                </a:lnTo>
                <a:lnTo>
                  <a:pt x="5241851" y="2105247"/>
                </a:lnTo>
                <a:lnTo>
                  <a:pt x="6985591" y="2105247"/>
                </a:lnTo>
                <a:lnTo>
                  <a:pt x="6985591" y="0"/>
                </a:lnTo>
                <a:lnTo>
                  <a:pt x="5241851" y="0"/>
                </a:lnTo>
                <a:lnTo>
                  <a:pt x="5241851" y="818707"/>
                </a:lnTo>
                <a:lnTo>
                  <a:pt x="4635796" y="212652"/>
                </a:lnTo>
                <a:lnTo>
                  <a:pt x="4518837" y="212652"/>
                </a:lnTo>
                <a:lnTo>
                  <a:pt x="4380614" y="212652"/>
                </a:lnTo>
                <a:lnTo>
                  <a:pt x="4380614" y="552894"/>
                </a:lnTo>
                <a:lnTo>
                  <a:pt x="0" y="552894"/>
                </a:lnTo>
                <a:lnTo>
                  <a:pt x="10632" y="627321"/>
                </a:lnTo>
                <a:close/>
              </a:path>
            </a:pathLst>
          </a:custGeom>
          <a:noFill/>
          <a:ln w="57150" cap="sq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BC3EC3D4-39BB-57B1-A1E2-AF12E5333382}"/>
              </a:ext>
            </a:extLst>
          </p:cNvPr>
          <p:cNvSpPr/>
          <p:nvPr/>
        </p:nvSpPr>
        <p:spPr>
          <a:xfrm>
            <a:off x="1807535" y="4640615"/>
            <a:ext cx="6985591" cy="2105247"/>
          </a:xfrm>
          <a:custGeom>
            <a:avLst/>
            <a:gdLst>
              <a:gd name="connsiteX0" fmla="*/ 10632 w 6985591"/>
              <a:gd name="connsiteY0" fmla="*/ 627321 h 2105247"/>
              <a:gd name="connsiteX1" fmla="*/ 10632 w 6985591"/>
              <a:gd name="connsiteY1" fmla="*/ 1552354 h 2105247"/>
              <a:gd name="connsiteX2" fmla="*/ 4369981 w 6985591"/>
              <a:gd name="connsiteY2" fmla="*/ 1552354 h 2105247"/>
              <a:gd name="connsiteX3" fmla="*/ 4369981 w 6985591"/>
              <a:gd name="connsiteY3" fmla="*/ 1913861 h 2105247"/>
              <a:gd name="connsiteX4" fmla="*/ 4646428 w 6985591"/>
              <a:gd name="connsiteY4" fmla="*/ 1913861 h 2105247"/>
              <a:gd name="connsiteX5" fmla="*/ 5241851 w 6985591"/>
              <a:gd name="connsiteY5" fmla="*/ 1318438 h 2105247"/>
              <a:gd name="connsiteX6" fmla="*/ 5241851 w 6985591"/>
              <a:gd name="connsiteY6" fmla="*/ 2105247 h 2105247"/>
              <a:gd name="connsiteX7" fmla="*/ 6985591 w 6985591"/>
              <a:gd name="connsiteY7" fmla="*/ 2105247 h 2105247"/>
              <a:gd name="connsiteX8" fmla="*/ 6985591 w 6985591"/>
              <a:gd name="connsiteY8" fmla="*/ 0 h 2105247"/>
              <a:gd name="connsiteX9" fmla="*/ 5241851 w 6985591"/>
              <a:gd name="connsiteY9" fmla="*/ 0 h 2105247"/>
              <a:gd name="connsiteX10" fmla="*/ 5241851 w 6985591"/>
              <a:gd name="connsiteY10" fmla="*/ 818707 h 2105247"/>
              <a:gd name="connsiteX11" fmla="*/ 4635796 w 6985591"/>
              <a:gd name="connsiteY11" fmla="*/ 212652 h 2105247"/>
              <a:gd name="connsiteX12" fmla="*/ 4518837 w 6985591"/>
              <a:gd name="connsiteY12" fmla="*/ 212652 h 2105247"/>
              <a:gd name="connsiteX13" fmla="*/ 4380614 w 6985591"/>
              <a:gd name="connsiteY13" fmla="*/ 212652 h 2105247"/>
              <a:gd name="connsiteX14" fmla="*/ 4380614 w 6985591"/>
              <a:gd name="connsiteY14" fmla="*/ 552894 h 2105247"/>
              <a:gd name="connsiteX15" fmla="*/ 0 w 6985591"/>
              <a:gd name="connsiteY15" fmla="*/ 552894 h 2105247"/>
              <a:gd name="connsiteX16" fmla="*/ 10632 w 6985591"/>
              <a:gd name="connsiteY16" fmla="*/ 627321 h 210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5591" h="2105247">
                <a:moveTo>
                  <a:pt x="10632" y="627321"/>
                </a:moveTo>
                <a:lnTo>
                  <a:pt x="10632" y="1552354"/>
                </a:lnTo>
                <a:lnTo>
                  <a:pt x="4369981" y="1552354"/>
                </a:lnTo>
                <a:lnTo>
                  <a:pt x="4369981" y="1913861"/>
                </a:lnTo>
                <a:lnTo>
                  <a:pt x="4646428" y="1913861"/>
                </a:lnTo>
                <a:lnTo>
                  <a:pt x="5241851" y="1318438"/>
                </a:lnTo>
                <a:lnTo>
                  <a:pt x="5241851" y="2105247"/>
                </a:lnTo>
                <a:lnTo>
                  <a:pt x="6985591" y="2105247"/>
                </a:lnTo>
                <a:lnTo>
                  <a:pt x="6985591" y="0"/>
                </a:lnTo>
                <a:lnTo>
                  <a:pt x="5241851" y="0"/>
                </a:lnTo>
                <a:lnTo>
                  <a:pt x="5241851" y="818707"/>
                </a:lnTo>
                <a:lnTo>
                  <a:pt x="4635796" y="212652"/>
                </a:lnTo>
                <a:lnTo>
                  <a:pt x="4518837" y="212652"/>
                </a:lnTo>
                <a:lnTo>
                  <a:pt x="4380614" y="212652"/>
                </a:lnTo>
                <a:lnTo>
                  <a:pt x="4380614" y="552894"/>
                </a:lnTo>
                <a:lnTo>
                  <a:pt x="0" y="552894"/>
                </a:lnTo>
                <a:lnTo>
                  <a:pt x="10632" y="627321"/>
                </a:lnTo>
                <a:close/>
              </a:path>
            </a:pathLst>
          </a:custGeom>
          <a:noFill/>
          <a:ln w="57150" cap="sq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4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277955" cy="858982"/>
          </a:xfrm>
        </p:spPr>
        <p:txBody>
          <a:bodyPr/>
          <a:lstStyle/>
          <a:p>
            <a:r>
              <a:rPr lang="es-MX" sz="3400" dirty="0"/>
              <a:t>Gestión del Cambio y Éxito de la Transformación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51D260-2DF1-EF23-DBC4-511F82F95D32}"/>
              </a:ext>
            </a:extLst>
          </p:cNvPr>
          <p:cNvGrpSpPr/>
          <p:nvPr/>
        </p:nvGrpSpPr>
        <p:grpSpPr>
          <a:xfrm>
            <a:off x="2286010" y="2056416"/>
            <a:ext cx="9231550" cy="1313121"/>
            <a:chOff x="2286010" y="2056416"/>
            <a:chExt cx="9231550" cy="131312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287E25F-1311-21ED-F191-8AE7953D9EE6}"/>
                </a:ext>
              </a:extLst>
            </p:cNvPr>
            <p:cNvSpPr/>
            <p:nvPr/>
          </p:nvSpPr>
          <p:spPr>
            <a:xfrm>
              <a:off x="2286010" y="2056416"/>
              <a:ext cx="1597422" cy="1313121"/>
            </a:xfrm>
            <a:prstGeom prst="rect">
              <a:avLst/>
            </a:prstGeom>
            <a:solidFill>
              <a:srgbClr val="A42929"/>
            </a:solidFill>
            <a:ln>
              <a:solidFill>
                <a:srgbClr val="A429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bg1"/>
                  </a:solidFill>
                </a:rPr>
                <a:t>Estado Actual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9C21EE6-5FE2-A5F1-A682-C4E52DE46156}"/>
                </a:ext>
              </a:extLst>
            </p:cNvPr>
            <p:cNvSpPr/>
            <p:nvPr/>
          </p:nvSpPr>
          <p:spPr>
            <a:xfrm>
              <a:off x="4185323" y="2056416"/>
              <a:ext cx="2750657" cy="1313121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Estado de Transición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DFAAFF6-43AE-184C-EA61-E4BD3A890B23}"/>
                </a:ext>
              </a:extLst>
            </p:cNvPr>
            <p:cNvSpPr/>
            <p:nvPr/>
          </p:nvSpPr>
          <p:spPr>
            <a:xfrm>
              <a:off x="7237871" y="2056416"/>
              <a:ext cx="1597422" cy="1313121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Estado Futuro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910E480-491A-8765-6475-6317EA95515E}"/>
                </a:ext>
              </a:extLst>
            </p:cNvPr>
            <p:cNvSpPr/>
            <p:nvPr/>
          </p:nvSpPr>
          <p:spPr>
            <a:xfrm>
              <a:off x="9920138" y="2056416"/>
              <a:ext cx="1597422" cy="1313121"/>
            </a:xfrm>
            <a:prstGeom prst="rect">
              <a:avLst/>
            </a:prstGeom>
            <a:solidFill>
              <a:srgbClr val="3F474F"/>
            </a:solidFill>
            <a:ln>
              <a:solidFill>
                <a:srgbClr val="3F47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Éxito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F8BBF6-A446-834A-E5AF-214A2431F426}"/>
                </a:ext>
              </a:extLst>
            </p:cNvPr>
            <p:cNvSpPr txBox="1"/>
            <p:nvPr/>
          </p:nvSpPr>
          <p:spPr>
            <a:xfrm>
              <a:off x="9109888" y="2158978"/>
              <a:ext cx="67839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600" dirty="0">
                  <a:solidFill>
                    <a:srgbClr val="3F474F"/>
                  </a:solidFill>
                </a:rPr>
                <a:t>=</a:t>
              </a:r>
              <a:endParaRPr lang="es-MX" dirty="0">
                <a:solidFill>
                  <a:srgbClr val="3F474F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28C6600-5190-B6A9-3DF9-2353CE4A6884}"/>
              </a:ext>
            </a:extLst>
          </p:cNvPr>
          <p:cNvGrpSpPr/>
          <p:nvPr/>
        </p:nvGrpSpPr>
        <p:grpSpPr>
          <a:xfrm>
            <a:off x="2286010" y="4346467"/>
            <a:ext cx="9231550" cy="1363465"/>
            <a:chOff x="2286010" y="4346467"/>
            <a:chExt cx="9231550" cy="1363465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D394D48-A0BD-EE7C-747B-5C11BFFE387C}"/>
                </a:ext>
              </a:extLst>
            </p:cNvPr>
            <p:cNvGrpSpPr/>
            <p:nvPr/>
          </p:nvGrpSpPr>
          <p:grpSpPr>
            <a:xfrm>
              <a:off x="4185323" y="4352506"/>
              <a:ext cx="2750657" cy="1313121"/>
              <a:chOff x="1150327" y="5304329"/>
              <a:chExt cx="2750657" cy="1313121"/>
            </a:xfrm>
          </p:grpSpPr>
          <p:sp>
            <p:nvSpPr>
              <p:cNvPr id="10" name="Forma libre 9">
                <a:extLst>
                  <a:ext uri="{FF2B5EF4-FFF2-40B4-BE49-F238E27FC236}">
                    <a16:creationId xmlns:a16="http://schemas.microsoft.com/office/drawing/2014/main" id="{C603CBB4-3477-EA89-05FA-B84A5E909E56}"/>
                  </a:ext>
                </a:extLst>
              </p:cNvPr>
              <p:cNvSpPr/>
              <p:nvPr/>
            </p:nvSpPr>
            <p:spPr>
              <a:xfrm>
                <a:off x="1150327" y="5328523"/>
                <a:ext cx="2750657" cy="1282890"/>
              </a:xfrm>
              <a:custGeom>
                <a:avLst/>
                <a:gdLst>
                  <a:gd name="connsiteX0" fmla="*/ 0 w 2756848"/>
                  <a:gd name="connsiteY0" fmla="*/ 423081 h 1282890"/>
                  <a:gd name="connsiteX1" fmla="*/ 0 w 2756848"/>
                  <a:gd name="connsiteY1" fmla="*/ 1282890 h 1282890"/>
                  <a:gd name="connsiteX2" fmla="*/ 2756848 w 2756848"/>
                  <a:gd name="connsiteY2" fmla="*/ 1282890 h 1282890"/>
                  <a:gd name="connsiteX3" fmla="*/ 2756848 w 2756848"/>
                  <a:gd name="connsiteY3" fmla="*/ 259308 h 1282890"/>
                  <a:gd name="connsiteX4" fmla="*/ 2620371 w 2756848"/>
                  <a:gd name="connsiteY4" fmla="*/ 368490 h 1282890"/>
                  <a:gd name="connsiteX5" fmla="*/ 2402006 w 2756848"/>
                  <a:gd name="connsiteY5" fmla="*/ 436728 h 1282890"/>
                  <a:gd name="connsiteX6" fmla="*/ 2251881 w 2756848"/>
                  <a:gd name="connsiteY6" fmla="*/ 232012 h 1282890"/>
                  <a:gd name="connsiteX7" fmla="*/ 2074460 w 2756848"/>
                  <a:gd name="connsiteY7" fmla="*/ 477672 h 1282890"/>
                  <a:gd name="connsiteX8" fmla="*/ 1883392 w 2756848"/>
                  <a:gd name="connsiteY8" fmla="*/ 545911 h 1282890"/>
                  <a:gd name="connsiteX9" fmla="*/ 1842448 w 2756848"/>
                  <a:gd name="connsiteY9" fmla="*/ 286603 h 1282890"/>
                  <a:gd name="connsiteX10" fmla="*/ 1733266 w 2756848"/>
                  <a:gd name="connsiteY10" fmla="*/ 204717 h 1282890"/>
                  <a:gd name="connsiteX11" fmla="*/ 1624084 w 2756848"/>
                  <a:gd name="connsiteY11" fmla="*/ 423081 h 1282890"/>
                  <a:gd name="connsiteX12" fmla="*/ 1446663 w 2756848"/>
                  <a:gd name="connsiteY12" fmla="*/ 232012 h 1282890"/>
                  <a:gd name="connsiteX13" fmla="*/ 1282890 w 2756848"/>
                  <a:gd name="connsiteY13" fmla="*/ 341194 h 1282890"/>
                  <a:gd name="connsiteX14" fmla="*/ 1091821 w 2756848"/>
                  <a:gd name="connsiteY14" fmla="*/ 341194 h 1282890"/>
                  <a:gd name="connsiteX15" fmla="*/ 1009935 w 2756848"/>
                  <a:gd name="connsiteY15" fmla="*/ 245660 h 1282890"/>
                  <a:gd name="connsiteX16" fmla="*/ 968992 w 2756848"/>
                  <a:gd name="connsiteY16" fmla="*/ 68239 h 1282890"/>
                  <a:gd name="connsiteX17" fmla="*/ 805218 w 2756848"/>
                  <a:gd name="connsiteY17" fmla="*/ 0 h 1282890"/>
                  <a:gd name="connsiteX18" fmla="*/ 805218 w 2756848"/>
                  <a:gd name="connsiteY18" fmla="*/ 0 h 1282890"/>
                  <a:gd name="connsiteX19" fmla="*/ 627798 w 2756848"/>
                  <a:gd name="connsiteY19" fmla="*/ 218364 h 1282890"/>
                  <a:gd name="connsiteX20" fmla="*/ 491320 w 2756848"/>
                  <a:gd name="connsiteY20" fmla="*/ 450376 h 1282890"/>
                  <a:gd name="connsiteX21" fmla="*/ 382138 w 2756848"/>
                  <a:gd name="connsiteY21" fmla="*/ 341194 h 1282890"/>
                  <a:gd name="connsiteX22" fmla="*/ 286603 w 2756848"/>
                  <a:gd name="connsiteY22" fmla="*/ 491320 h 1282890"/>
                  <a:gd name="connsiteX23" fmla="*/ 259308 w 2756848"/>
                  <a:gd name="connsiteY23" fmla="*/ 464024 h 1282890"/>
                  <a:gd name="connsiteX24" fmla="*/ 259308 w 2756848"/>
                  <a:gd name="connsiteY24" fmla="*/ 464024 h 1282890"/>
                  <a:gd name="connsiteX25" fmla="*/ 0 w 2756848"/>
                  <a:gd name="connsiteY25" fmla="*/ 423081 h 128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56848" h="1282890">
                    <a:moveTo>
                      <a:pt x="0" y="423081"/>
                    </a:moveTo>
                    <a:lnTo>
                      <a:pt x="0" y="1282890"/>
                    </a:lnTo>
                    <a:lnTo>
                      <a:pt x="2756848" y="1282890"/>
                    </a:lnTo>
                    <a:lnTo>
                      <a:pt x="2756848" y="259308"/>
                    </a:lnTo>
                    <a:lnTo>
                      <a:pt x="2620371" y="368490"/>
                    </a:lnTo>
                    <a:lnTo>
                      <a:pt x="2402006" y="436728"/>
                    </a:lnTo>
                    <a:lnTo>
                      <a:pt x="2251881" y="232012"/>
                    </a:lnTo>
                    <a:lnTo>
                      <a:pt x="2074460" y="477672"/>
                    </a:lnTo>
                    <a:lnTo>
                      <a:pt x="1883392" y="545911"/>
                    </a:lnTo>
                    <a:lnTo>
                      <a:pt x="1842448" y="286603"/>
                    </a:lnTo>
                    <a:lnTo>
                      <a:pt x="1733266" y="204717"/>
                    </a:lnTo>
                    <a:lnTo>
                      <a:pt x="1624084" y="423081"/>
                    </a:lnTo>
                    <a:lnTo>
                      <a:pt x="1446663" y="232012"/>
                    </a:lnTo>
                    <a:lnTo>
                      <a:pt x="1282890" y="341194"/>
                    </a:lnTo>
                    <a:lnTo>
                      <a:pt x="1091821" y="341194"/>
                    </a:lnTo>
                    <a:lnTo>
                      <a:pt x="1009935" y="245660"/>
                    </a:lnTo>
                    <a:lnTo>
                      <a:pt x="968992" y="68239"/>
                    </a:lnTo>
                    <a:lnTo>
                      <a:pt x="805218" y="0"/>
                    </a:lnTo>
                    <a:lnTo>
                      <a:pt x="805218" y="0"/>
                    </a:lnTo>
                    <a:lnTo>
                      <a:pt x="627798" y="218364"/>
                    </a:lnTo>
                    <a:lnTo>
                      <a:pt x="491320" y="450376"/>
                    </a:lnTo>
                    <a:lnTo>
                      <a:pt x="382138" y="341194"/>
                    </a:lnTo>
                    <a:lnTo>
                      <a:pt x="286603" y="491320"/>
                    </a:lnTo>
                    <a:lnTo>
                      <a:pt x="259308" y="464024"/>
                    </a:lnTo>
                    <a:lnTo>
                      <a:pt x="259308" y="464024"/>
                    </a:lnTo>
                    <a:lnTo>
                      <a:pt x="0" y="423081"/>
                    </a:lnTo>
                    <a:close/>
                  </a:path>
                </a:pathLst>
              </a:custGeom>
              <a:solidFill>
                <a:srgbClr val="EBA55C"/>
              </a:solidFill>
              <a:ln>
                <a:solidFill>
                  <a:srgbClr val="EBA55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Estado de Transición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6EC246DC-3C45-2FF5-C016-1AF28D2A6260}"/>
                  </a:ext>
                </a:extLst>
              </p:cNvPr>
              <p:cNvSpPr/>
              <p:nvPr/>
            </p:nvSpPr>
            <p:spPr>
              <a:xfrm>
                <a:off x="1150327" y="5304329"/>
                <a:ext cx="2750657" cy="1313121"/>
              </a:xfrm>
              <a:prstGeom prst="rect">
                <a:avLst/>
              </a:prstGeom>
              <a:noFill/>
              <a:ln>
                <a:solidFill>
                  <a:srgbClr val="EBA55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C9B94E5-6C38-A686-2C36-2E1285A726ED}"/>
                </a:ext>
              </a:extLst>
            </p:cNvPr>
            <p:cNvSpPr/>
            <p:nvPr/>
          </p:nvSpPr>
          <p:spPr>
            <a:xfrm>
              <a:off x="2286010" y="4346468"/>
              <a:ext cx="1597422" cy="1313121"/>
            </a:xfrm>
            <a:prstGeom prst="rect">
              <a:avLst/>
            </a:prstGeom>
            <a:solidFill>
              <a:srgbClr val="A42929"/>
            </a:solidFill>
            <a:ln>
              <a:solidFill>
                <a:srgbClr val="A429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bg1"/>
                  </a:solidFill>
                </a:rPr>
                <a:t>Estado Actual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08D96AA-B81E-BB47-F1A6-B52DE22D0842}"/>
                </a:ext>
              </a:extLst>
            </p:cNvPr>
            <p:cNvSpPr txBox="1"/>
            <p:nvPr/>
          </p:nvSpPr>
          <p:spPr>
            <a:xfrm>
              <a:off x="9088478" y="4449029"/>
              <a:ext cx="67839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600" dirty="0">
                  <a:solidFill>
                    <a:srgbClr val="3F474F"/>
                  </a:solidFill>
                </a:rPr>
                <a:t>&lt;</a:t>
              </a:r>
              <a:endParaRPr lang="es-MX" dirty="0">
                <a:solidFill>
                  <a:srgbClr val="3F474F"/>
                </a:solidFill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0AFF78C-E65D-6569-ABB0-88A788D45895}"/>
                </a:ext>
              </a:extLst>
            </p:cNvPr>
            <p:cNvSpPr/>
            <p:nvPr/>
          </p:nvSpPr>
          <p:spPr>
            <a:xfrm>
              <a:off x="7237871" y="4706178"/>
              <a:ext cx="1597422" cy="953409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982C8EF-8232-458C-A4DC-4154BD9C8A00}"/>
                </a:ext>
              </a:extLst>
            </p:cNvPr>
            <p:cNvSpPr/>
            <p:nvPr/>
          </p:nvSpPr>
          <p:spPr>
            <a:xfrm>
              <a:off x="7237871" y="4346469"/>
              <a:ext cx="1597422" cy="1313121"/>
            </a:xfrm>
            <a:prstGeom prst="rect">
              <a:avLst/>
            </a:prstGeom>
            <a:noFill/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Estado Futuro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400C41E-9571-DDCE-B580-A8E3BFB1B17E}"/>
                </a:ext>
              </a:extLst>
            </p:cNvPr>
            <p:cNvSpPr/>
            <p:nvPr/>
          </p:nvSpPr>
          <p:spPr>
            <a:xfrm>
              <a:off x="7130420" y="4881667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5F114516-E1B6-626B-FD7B-B0D1F0542D77}"/>
                </a:ext>
              </a:extLst>
            </p:cNvPr>
            <p:cNvSpPr/>
            <p:nvPr/>
          </p:nvSpPr>
          <p:spPr>
            <a:xfrm>
              <a:off x="8543750" y="4641873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7E8CED6-A182-536B-407F-592DA93C00D6}"/>
                </a:ext>
              </a:extLst>
            </p:cNvPr>
            <p:cNvSpPr/>
            <p:nvPr/>
          </p:nvSpPr>
          <p:spPr>
            <a:xfrm>
              <a:off x="8681244" y="5249119"/>
              <a:ext cx="206128" cy="20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03326E00-EA89-4843-6FED-6B3BF1446202}"/>
                </a:ext>
              </a:extLst>
            </p:cNvPr>
            <p:cNvSpPr/>
            <p:nvPr/>
          </p:nvSpPr>
          <p:spPr>
            <a:xfrm>
              <a:off x="8833644" y="5401519"/>
              <a:ext cx="206128" cy="20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099CB4D0-579A-B36E-31CA-9D8A8DCF3470}"/>
                </a:ext>
              </a:extLst>
            </p:cNvPr>
            <p:cNvSpPr/>
            <p:nvPr/>
          </p:nvSpPr>
          <p:spPr>
            <a:xfrm>
              <a:off x="7204035" y="5336580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3498C95-A262-2543-0F80-50ED592A0DF1}"/>
                </a:ext>
              </a:extLst>
            </p:cNvPr>
            <p:cNvSpPr/>
            <p:nvPr/>
          </p:nvSpPr>
          <p:spPr>
            <a:xfrm>
              <a:off x="7403375" y="5207710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6D67022-534D-76CA-DC67-8F6DA2A69C16}"/>
                </a:ext>
              </a:extLst>
            </p:cNvPr>
            <p:cNvSpPr/>
            <p:nvPr/>
          </p:nvSpPr>
          <p:spPr>
            <a:xfrm>
              <a:off x="8492687" y="5305837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DD85E62-D83D-E7EC-639C-825E6FF6ED1A}"/>
                </a:ext>
              </a:extLst>
            </p:cNvPr>
            <p:cNvSpPr/>
            <p:nvPr/>
          </p:nvSpPr>
          <p:spPr>
            <a:xfrm>
              <a:off x="7768478" y="5436977"/>
              <a:ext cx="272955" cy="272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0579899-A4AC-1D27-D63A-2518E051A33F}"/>
                </a:ext>
              </a:extLst>
            </p:cNvPr>
            <p:cNvSpPr/>
            <p:nvPr/>
          </p:nvSpPr>
          <p:spPr>
            <a:xfrm>
              <a:off x="8094472" y="5486777"/>
              <a:ext cx="206128" cy="20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4AA09460-4D15-DAA7-CD74-79093805FCBE}"/>
                </a:ext>
              </a:extLst>
            </p:cNvPr>
            <p:cNvSpPr/>
            <p:nvPr/>
          </p:nvSpPr>
          <p:spPr>
            <a:xfrm>
              <a:off x="8442992" y="4980171"/>
              <a:ext cx="206128" cy="20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EE3C0D4-E5BB-977E-7578-D8E6C6A622C2}"/>
                </a:ext>
              </a:extLst>
            </p:cNvPr>
            <p:cNvSpPr/>
            <p:nvPr/>
          </p:nvSpPr>
          <p:spPr>
            <a:xfrm>
              <a:off x="7323839" y="4693098"/>
              <a:ext cx="206128" cy="206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EDAEDBB-2DA2-20AA-F42C-0F44C3FE15A8}"/>
                </a:ext>
              </a:extLst>
            </p:cNvPr>
            <p:cNvSpPr/>
            <p:nvPr/>
          </p:nvSpPr>
          <p:spPr>
            <a:xfrm>
              <a:off x="9920138" y="4881666"/>
              <a:ext cx="1597422" cy="773477"/>
            </a:xfrm>
            <a:prstGeom prst="rect">
              <a:avLst/>
            </a:prstGeom>
            <a:solidFill>
              <a:srgbClr val="3F474F"/>
            </a:solidFill>
            <a:ln>
              <a:solidFill>
                <a:srgbClr val="3F47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041D3DDB-43E3-7040-1662-BCFD69306032}"/>
                </a:ext>
              </a:extLst>
            </p:cNvPr>
            <p:cNvSpPr/>
            <p:nvPr/>
          </p:nvSpPr>
          <p:spPr>
            <a:xfrm>
              <a:off x="9920138" y="4346467"/>
              <a:ext cx="1597422" cy="1313121"/>
            </a:xfrm>
            <a:prstGeom prst="rect">
              <a:avLst/>
            </a:prstGeom>
            <a:noFill/>
            <a:ln>
              <a:solidFill>
                <a:srgbClr val="3F474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Éxito</a:t>
              </a: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7D9BC9F-4DC4-14D0-201C-6546DF3A89E3}"/>
              </a:ext>
            </a:extLst>
          </p:cNvPr>
          <p:cNvSpPr txBox="1"/>
          <p:nvPr/>
        </p:nvSpPr>
        <p:spPr>
          <a:xfrm>
            <a:off x="90739" y="2251503"/>
            <a:ext cx="198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tx1"/>
                </a:solidFill>
              </a:rPr>
              <a:t>Tranformación con Gestión del Cambio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4985084-0E34-8B18-F1A9-91A90ABC9837}"/>
              </a:ext>
            </a:extLst>
          </p:cNvPr>
          <p:cNvSpPr txBox="1"/>
          <p:nvPr/>
        </p:nvSpPr>
        <p:spPr>
          <a:xfrm>
            <a:off x="90739" y="4538929"/>
            <a:ext cx="198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Tranformación sin Gestión del Cambio</a:t>
            </a:r>
          </a:p>
        </p:txBody>
      </p:sp>
    </p:spTree>
    <p:extLst>
      <p:ext uri="{BB962C8B-B14F-4D97-AF65-F5344CB8AC3E}">
        <p14:creationId xmlns:p14="http://schemas.microsoft.com/office/powerpoint/2010/main" val="360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FB02-924F-6A72-FB6D-94EA0587B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2369975"/>
            <a:ext cx="12170664" cy="1942420"/>
          </a:xfrm>
        </p:spPr>
        <p:txBody>
          <a:bodyPr anchor="ctr"/>
          <a:lstStyle/>
          <a:p>
            <a:r>
              <a:rPr lang="es-MX" dirty="0"/>
              <a:t>Experiencias Utilizando como Herramienta de Tranformación, a la Ingenieria de Confiabilidad</a:t>
            </a:r>
          </a:p>
        </p:txBody>
      </p:sp>
    </p:spTree>
    <p:extLst>
      <p:ext uri="{BB962C8B-B14F-4D97-AF65-F5344CB8AC3E}">
        <p14:creationId xmlns:p14="http://schemas.microsoft.com/office/powerpoint/2010/main" val="345822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53D2BDD-B2D2-2756-9F58-1E2BEAC93468}"/>
              </a:ext>
            </a:extLst>
          </p:cNvPr>
          <p:cNvSpPr>
            <a:spLocks noEditPoints="1"/>
          </p:cNvSpPr>
          <p:nvPr/>
        </p:nvSpPr>
        <p:spPr bwMode="auto">
          <a:xfrm>
            <a:off x="4112664" y="2928545"/>
            <a:ext cx="2139055" cy="2139054"/>
          </a:xfrm>
          <a:custGeom>
            <a:avLst/>
            <a:gdLst>
              <a:gd name="T0" fmla="*/ 1041 w 1041"/>
              <a:gd name="T1" fmla="*/ 521 h 1040"/>
              <a:gd name="T2" fmla="*/ 981 w 1041"/>
              <a:gd name="T3" fmla="*/ 446 h 1040"/>
              <a:gd name="T4" fmla="*/ 1019 w 1041"/>
              <a:gd name="T5" fmla="*/ 369 h 1040"/>
              <a:gd name="T6" fmla="*/ 939 w 1041"/>
              <a:gd name="T7" fmla="*/ 314 h 1040"/>
              <a:gd name="T8" fmla="*/ 951 w 1041"/>
              <a:gd name="T9" fmla="*/ 228 h 1040"/>
              <a:gd name="T10" fmla="*/ 859 w 1041"/>
              <a:gd name="T11" fmla="*/ 199 h 1040"/>
              <a:gd name="T12" fmla="*/ 845 w 1041"/>
              <a:gd name="T13" fmla="*/ 114 h 1040"/>
              <a:gd name="T14" fmla="*/ 748 w 1041"/>
              <a:gd name="T15" fmla="*/ 114 h 1040"/>
              <a:gd name="T16" fmla="*/ 709 w 1041"/>
              <a:gd name="T17" fmla="*/ 36 h 1040"/>
              <a:gd name="T18" fmla="*/ 617 w 1041"/>
              <a:gd name="T19" fmla="*/ 64 h 1040"/>
              <a:gd name="T20" fmla="*/ 557 w 1041"/>
              <a:gd name="T21" fmla="*/ 2 h 1040"/>
              <a:gd name="T22" fmla="*/ 485 w 1041"/>
              <a:gd name="T23" fmla="*/ 2 h 1040"/>
              <a:gd name="T24" fmla="*/ 425 w 1041"/>
              <a:gd name="T25" fmla="*/ 64 h 1040"/>
              <a:gd name="T26" fmla="*/ 332 w 1041"/>
              <a:gd name="T27" fmla="*/ 36 h 1040"/>
              <a:gd name="T28" fmla="*/ 293 w 1041"/>
              <a:gd name="T29" fmla="*/ 114 h 1040"/>
              <a:gd name="T30" fmla="*/ 197 w 1041"/>
              <a:gd name="T31" fmla="*/ 114 h 1040"/>
              <a:gd name="T32" fmla="*/ 183 w 1041"/>
              <a:gd name="T33" fmla="*/ 199 h 1040"/>
              <a:gd name="T34" fmla="*/ 91 w 1041"/>
              <a:gd name="T35" fmla="*/ 228 h 1040"/>
              <a:gd name="T36" fmla="*/ 103 w 1041"/>
              <a:gd name="T37" fmla="*/ 314 h 1040"/>
              <a:gd name="T38" fmla="*/ 23 w 1041"/>
              <a:gd name="T39" fmla="*/ 369 h 1040"/>
              <a:gd name="T40" fmla="*/ 60 w 1041"/>
              <a:gd name="T41" fmla="*/ 446 h 1040"/>
              <a:gd name="T42" fmla="*/ 0 w 1041"/>
              <a:gd name="T43" fmla="*/ 521 h 1040"/>
              <a:gd name="T44" fmla="*/ 55 w 1041"/>
              <a:gd name="T45" fmla="*/ 535 h 1040"/>
              <a:gd name="T46" fmla="*/ 7 w 1041"/>
              <a:gd name="T47" fmla="*/ 605 h 1040"/>
              <a:gd name="T48" fmla="*/ 79 w 1041"/>
              <a:gd name="T49" fmla="*/ 672 h 1040"/>
              <a:gd name="T50" fmla="*/ 54 w 1041"/>
              <a:gd name="T51" fmla="*/ 752 h 1040"/>
              <a:gd name="T52" fmla="*/ 143 w 1041"/>
              <a:gd name="T53" fmla="*/ 795 h 1040"/>
              <a:gd name="T54" fmla="*/ 143 w 1041"/>
              <a:gd name="T55" fmla="*/ 878 h 1040"/>
              <a:gd name="T56" fmla="*/ 240 w 1041"/>
              <a:gd name="T57" fmla="*/ 893 h 1040"/>
              <a:gd name="T58" fmla="*/ 264 w 1041"/>
              <a:gd name="T59" fmla="*/ 974 h 1040"/>
              <a:gd name="T60" fmla="*/ 362 w 1041"/>
              <a:gd name="T61" fmla="*/ 959 h 1040"/>
              <a:gd name="T62" fmla="*/ 407 w 1041"/>
              <a:gd name="T63" fmla="*/ 1029 h 1040"/>
              <a:gd name="T64" fmla="*/ 497 w 1041"/>
              <a:gd name="T65" fmla="*/ 987 h 1040"/>
              <a:gd name="T66" fmla="*/ 545 w 1041"/>
              <a:gd name="T67" fmla="*/ 987 h 1040"/>
              <a:gd name="T68" fmla="*/ 634 w 1041"/>
              <a:gd name="T69" fmla="*/ 1029 h 1040"/>
              <a:gd name="T70" fmla="*/ 680 w 1041"/>
              <a:gd name="T71" fmla="*/ 959 h 1040"/>
              <a:gd name="T72" fmla="*/ 778 w 1041"/>
              <a:gd name="T73" fmla="*/ 974 h 1040"/>
              <a:gd name="T74" fmla="*/ 801 w 1041"/>
              <a:gd name="T75" fmla="*/ 893 h 1040"/>
              <a:gd name="T76" fmla="*/ 899 w 1041"/>
              <a:gd name="T77" fmla="*/ 878 h 1040"/>
              <a:gd name="T78" fmla="*/ 898 w 1041"/>
              <a:gd name="T79" fmla="*/ 795 h 1040"/>
              <a:gd name="T80" fmla="*/ 987 w 1041"/>
              <a:gd name="T81" fmla="*/ 752 h 1040"/>
              <a:gd name="T82" fmla="*/ 962 w 1041"/>
              <a:gd name="T83" fmla="*/ 672 h 1040"/>
              <a:gd name="T84" fmla="*/ 1034 w 1041"/>
              <a:gd name="T85" fmla="*/ 605 h 1040"/>
              <a:gd name="T86" fmla="*/ 987 w 1041"/>
              <a:gd name="T87" fmla="*/ 535 h 1040"/>
              <a:gd name="T88" fmla="*/ 521 w 1041"/>
              <a:gd name="T89" fmla="*/ 906 h 1040"/>
              <a:gd name="T90" fmla="*/ 521 w 1041"/>
              <a:gd name="T91" fmla="*/ 134 h 1040"/>
              <a:gd name="T92" fmla="*/ 521 w 1041"/>
              <a:gd name="T93" fmla="*/ 906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41" h="1040">
                <a:moveTo>
                  <a:pt x="1041" y="523"/>
                </a:moveTo>
                <a:cubicBezTo>
                  <a:pt x="1041" y="522"/>
                  <a:pt x="1041" y="521"/>
                  <a:pt x="1041" y="521"/>
                </a:cubicBezTo>
                <a:cubicBezTo>
                  <a:pt x="1041" y="497"/>
                  <a:pt x="1040" y="473"/>
                  <a:pt x="1036" y="450"/>
                </a:cubicBezTo>
                <a:cubicBezTo>
                  <a:pt x="981" y="446"/>
                  <a:pt x="981" y="446"/>
                  <a:pt x="981" y="446"/>
                </a:cubicBezTo>
                <a:cubicBezTo>
                  <a:pt x="978" y="429"/>
                  <a:pt x="975" y="413"/>
                  <a:pt x="970" y="396"/>
                </a:cubicBezTo>
                <a:cubicBezTo>
                  <a:pt x="1019" y="369"/>
                  <a:pt x="1019" y="369"/>
                  <a:pt x="1019" y="369"/>
                </a:cubicBezTo>
                <a:cubicBezTo>
                  <a:pt x="1011" y="345"/>
                  <a:pt x="1003" y="323"/>
                  <a:pt x="993" y="301"/>
                </a:cubicBezTo>
                <a:cubicBezTo>
                  <a:pt x="939" y="314"/>
                  <a:pt x="939" y="314"/>
                  <a:pt x="939" y="314"/>
                </a:cubicBezTo>
                <a:cubicBezTo>
                  <a:pt x="931" y="298"/>
                  <a:pt x="922" y="283"/>
                  <a:pt x="913" y="269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8" y="208"/>
                  <a:pt x="923" y="189"/>
                  <a:pt x="907" y="172"/>
                </a:cubicBezTo>
                <a:cubicBezTo>
                  <a:pt x="859" y="199"/>
                  <a:pt x="859" y="199"/>
                  <a:pt x="859" y="199"/>
                </a:cubicBezTo>
                <a:cubicBezTo>
                  <a:pt x="847" y="187"/>
                  <a:pt x="834" y="175"/>
                  <a:pt x="821" y="164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826" y="99"/>
                  <a:pt x="806" y="85"/>
                  <a:pt x="786" y="73"/>
                </a:cubicBezTo>
                <a:cubicBezTo>
                  <a:pt x="748" y="114"/>
                  <a:pt x="748" y="114"/>
                  <a:pt x="748" y="114"/>
                </a:cubicBezTo>
                <a:cubicBezTo>
                  <a:pt x="733" y="105"/>
                  <a:pt x="717" y="97"/>
                  <a:pt x="701" y="91"/>
                </a:cubicBezTo>
                <a:cubicBezTo>
                  <a:pt x="709" y="36"/>
                  <a:pt x="709" y="36"/>
                  <a:pt x="709" y="36"/>
                </a:cubicBezTo>
                <a:cubicBezTo>
                  <a:pt x="687" y="27"/>
                  <a:pt x="664" y="20"/>
                  <a:pt x="641" y="14"/>
                </a:cubicBezTo>
                <a:cubicBezTo>
                  <a:pt x="617" y="64"/>
                  <a:pt x="617" y="64"/>
                  <a:pt x="617" y="64"/>
                </a:cubicBezTo>
                <a:cubicBezTo>
                  <a:pt x="600" y="61"/>
                  <a:pt x="582" y="58"/>
                  <a:pt x="565" y="57"/>
                </a:cubicBezTo>
                <a:cubicBezTo>
                  <a:pt x="557" y="2"/>
                  <a:pt x="557" y="2"/>
                  <a:pt x="557" y="2"/>
                </a:cubicBezTo>
                <a:cubicBezTo>
                  <a:pt x="545" y="1"/>
                  <a:pt x="533" y="0"/>
                  <a:pt x="521" y="0"/>
                </a:cubicBezTo>
                <a:cubicBezTo>
                  <a:pt x="509" y="0"/>
                  <a:pt x="497" y="1"/>
                  <a:pt x="485" y="2"/>
                </a:cubicBezTo>
                <a:cubicBezTo>
                  <a:pt x="477" y="57"/>
                  <a:pt x="477" y="57"/>
                  <a:pt x="477" y="57"/>
                </a:cubicBezTo>
                <a:cubicBezTo>
                  <a:pt x="459" y="58"/>
                  <a:pt x="442" y="61"/>
                  <a:pt x="425" y="64"/>
                </a:cubicBezTo>
                <a:cubicBezTo>
                  <a:pt x="401" y="14"/>
                  <a:pt x="401" y="14"/>
                  <a:pt x="401" y="14"/>
                </a:cubicBezTo>
                <a:cubicBezTo>
                  <a:pt x="377" y="20"/>
                  <a:pt x="354" y="27"/>
                  <a:pt x="332" y="36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25" y="97"/>
                  <a:pt x="309" y="105"/>
                  <a:pt x="293" y="11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35" y="85"/>
                  <a:pt x="215" y="99"/>
                  <a:pt x="197" y="114"/>
                </a:cubicBezTo>
                <a:cubicBezTo>
                  <a:pt x="221" y="164"/>
                  <a:pt x="221" y="164"/>
                  <a:pt x="221" y="164"/>
                </a:cubicBezTo>
                <a:cubicBezTo>
                  <a:pt x="208" y="175"/>
                  <a:pt x="195" y="187"/>
                  <a:pt x="183" y="199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19" y="189"/>
                  <a:pt x="104" y="208"/>
                  <a:pt x="91" y="228"/>
                </a:cubicBezTo>
                <a:cubicBezTo>
                  <a:pt x="128" y="269"/>
                  <a:pt x="128" y="269"/>
                  <a:pt x="128" y="269"/>
                </a:cubicBezTo>
                <a:cubicBezTo>
                  <a:pt x="119" y="283"/>
                  <a:pt x="111" y="298"/>
                  <a:pt x="103" y="314"/>
                </a:cubicBezTo>
                <a:cubicBezTo>
                  <a:pt x="49" y="301"/>
                  <a:pt x="49" y="301"/>
                  <a:pt x="49" y="301"/>
                </a:cubicBezTo>
                <a:cubicBezTo>
                  <a:pt x="39" y="323"/>
                  <a:pt x="30" y="345"/>
                  <a:pt x="23" y="369"/>
                </a:cubicBezTo>
                <a:cubicBezTo>
                  <a:pt x="71" y="396"/>
                  <a:pt x="71" y="396"/>
                  <a:pt x="71" y="396"/>
                </a:cubicBezTo>
                <a:cubicBezTo>
                  <a:pt x="67" y="413"/>
                  <a:pt x="63" y="429"/>
                  <a:pt x="60" y="446"/>
                </a:cubicBezTo>
                <a:cubicBezTo>
                  <a:pt x="5" y="450"/>
                  <a:pt x="5" y="450"/>
                  <a:pt x="5" y="450"/>
                </a:cubicBezTo>
                <a:cubicBezTo>
                  <a:pt x="2" y="473"/>
                  <a:pt x="0" y="497"/>
                  <a:pt x="0" y="521"/>
                </a:cubicBezTo>
                <a:cubicBezTo>
                  <a:pt x="0" y="521"/>
                  <a:pt x="0" y="522"/>
                  <a:pt x="0" y="523"/>
                </a:cubicBezTo>
                <a:cubicBezTo>
                  <a:pt x="55" y="535"/>
                  <a:pt x="55" y="535"/>
                  <a:pt x="55" y="535"/>
                </a:cubicBezTo>
                <a:cubicBezTo>
                  <a:pt x="55" y="552"/>
                  <a:pt x="57" y="568"/>
                  <a:pt x="59" y="585"/>
                </a:cubicBezTo>
                <a:cubicBezTo>
                  <a:pt x="7" y="605"/>
                  <a:pt x="7" y="605"/>
                  <a:pt x="7" y="605"/>
                </a:cubicBezTo>
                <a:cubicBezTo>
                  <a:pt x="11" y="629"/>
                  <a:pt x="17" y="653"/>
                  <a:pt x="24" y="676"/>
                </a:cubicBezTo>
                <a:cubicBezTo>
                  <a:pt x="79" y="672"/>
                  <a:pt x="79" y="672"/>
                  <a:pt x="79" y="672"/>
                </a:cubicBezTo>
                <a:cubicBezTo>
                  <a:pt x="85" y="687"/>
                  <a:pt x="91" y="703"/>
                  <a:pt x="98" y="718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65" y="774"/>
                  <a:pt x="78" y="795"/>
                  <a:pt x="92" y="815"/>
                </a:cubicBezTo>
                <a:cubicBezTo>
                  <a:pt x="143" y="795"/>
                  <a:pt x="143" y="795"/>
                  <a:pt x="143" y="795"/>
                </a:cubicBezTo>
                <a:cubicBezTo>
                  <a:pt x="153" y="808"/>
                  <a:pt x="163" y="821"/>
                  <a:pt x="174" y="833"/>
                </a:cubicBezTo>
                <a:cubicBezTo>
                  <a:pt x="143" y="878"/>
                  <a:pt x="143" y="878"/>
                  <a:pt x="143" y="878"/>
                </a:cubicBezTo>
                <a:cubicBezTo>
                  <a:pt x="160" y="896"/>
                  <a:pt x="178" y="913"/>
                  <a:pt x="197" y="928"/>
                </a:cubicBezTo>
                <a:cubicBezTo>
                  <a:pt x="240" y="893"/>
                  <a:pt x="240" y="893"/>
                  <a:pt x="240" y="893"/>
                </a:cubicBezTo>
                <a:cubicBezTo>
                  <a:pt x="253" y="903"/>
                  <a:pt x="267" y="912"/>
                  <a:pt x="280" y="921"/>
                </a:cubicBezTo>
                <a:cubicBezTo>
                  <a:pt x="264" y="974"/>
                  <a:pt x="264" y="974"/>
                  <a:pt x="264" y="974"/>
                </a:cubicBezTo>
                <a:cubicBezTo>
                  <a:pt x="285" y="986"/>
                  <a:pt x="307" y="996"/>
                  <a:pt x="331" y="1005"/>
                </a:cubicBezTo>
                <a:cubicBezTo>
                  <a:pt x="362" y="959"/>
                  <a:pt x="362" y="959"/>
                  <a:pt x="362" y="959"/>
                </a:cubicBezTo>
                <a:cubicBezTo>
                  <a:pt x="377" y="965"/>
                  <a:pt x="392" y="969"/>
                  <a:pt x="408" y="973"/>
                </a:cubicBezTo>
                <a:cubicBezTo>
                  <a:pt x="407" y="1029"/>
                  <a:pt x="407" y="1029"/>
                  <a:pt x="407" y="1029"/>
                </a:cubicBezTo>
                <a:cubicBezTo>
                  <a:pt x="431" y="1034"/>
                  <a:pt x="456" y="1038"/>
                  <a:pt x="481" y="1040"/>
                </a:cubicBezTo>
                <a:cubicBezTo>
                  <a:pt x="497" y="987"/>
                  <a:pt x="497" y="987"/>
                  <a:pt x="497" y="987"/>
                </a:cubicBezTo>
                <a:cubicBezTo>
                  <a:pt x="505" y="987"/>
                  <a:pt x="513" y="987"/>
                  <a:pt x="521" y="987"/>
                </a:cubicBezTo>
                <a:cubicBezTo>
                  <a:pt x="529" y="987"/>
                  <a:pt x="537" y="987"/>
                  <a:pt x="545" y="987"/>
                </a:cubicBezTo>
                <a:cubicBezTo>
                  <a:pt x="561" y="1040"/>
                  <a:pt x="561" y="1040"/>
                  <a:pt x="561" y="1040"/>
                </a:cubicBezTo>
                <a:cubicBezTo>
                  <a:pt x="586" y="1038"/>
                  <a:pt x="610" y="1034"/>
                  <a:pt x="634" y="1029"/>
                </a:cubicBezTo>
                <a:cubicBezTo>
                  <a:pt x="634" y="973"/>
                  <a:pt x="634" y="973"/>
                  <a:pt x="634" y="973"/>
                </a:cubicBezTo>
                <a:cubicBezTo>
                  <a:pt x="650" y="969"/>
                  <a:pt x="665" y="965"/>
                  <a:pt x="680" y="959"/>
                </a:cubicBezTo>
                <a:cubicBezTo>
                  <a:pt x="711" y="1005"/>
                  <a:pt x="711" y="1005"/>
                  <a:pt x="711" y="1005"/>
                </a:cubicBezTo>
                <a:cubicBezTo>
                  <a:pt x="734" y="996"/>
                  <a:pt x="756" y="986"/>
                  <a:pt x="778" y="974"/>
                </a:cubicBezTo>
                <a:cubicBezTo>
                  <a:pt x="761" y="921"/>
                  <a:pt x="761" y="921"/>
                  <a:pt x="761" y="921"/>
                </a:cubicBezTo>
                <a:cubicBezTo>
                  <a:pt x="775" y="912"/>
                  <a:pt x="788" y="903"/>
                  <a:pt x="801" y="893"/>
                </a:cubicBezTo>
                <a:cubicBezTo>
                  <a:pt x="845" y="928"/>
                  <a:pt x="845" y="928"/>
                  <a:pt x="845" y="928"/>
                </a:cubicBezTo>
                <a:cubicBezTo>
                  <a:pt x="864" y="913"/>
                  <a:pt x="882" y="896"/>
                  <a:pt x="899" y="878"/>
                </a:cubicBezTo>
                <a:cubicBezTo>
                  <a:pt x="867" y="833"/>
                  <a:pt x="867" y="833"/>
                  <a:pt x="867" y="833"/>
                </a:cubicBezTo>
                <a:cubicBezTo>
                  <a:pt x="878" y="821"/>
                  <a:pt x="889" y="808"/>
                  <a:pt x="898" y="795"/>
                </a:cubicBezTo>
                <a:cubicBezTo>
                  <a:pt x="950" y="815"/>
                  <a:pt x="950" y="815"/>
                  <a:pt x="950" y="815"/>
                </a:cubicBezTo>
                <a:cubicBezTo>
                  <a:pt x="964" y="795"/>
                  <a:pt x="976" y="774"/>
                  <a:pt x="987" y="752"/>
                </a:cubicBezTo>
                <a:cubicBezTo>
                  <a:pt x="944" y="718"/>
                  <a:pt x="944" y="718"/>
                  <a:pt x="944" y="718"/>
                </a:cubicBezTo>
                <a:cubicBezTo>
                  <a:pt x="951" y="703"/>
                  <a:pt x="957" y="687"/>
                  <a:pt x="962" y="672"/>
                </a:cubicBezTo>
                <a:cubicBezTo>
                  <a:pt x="1018" y="676"/>
                  <a:pt x="1018" y="676"/>
                  <a:pt x="1018" y="676"/>
                </a:cubicBezTo>
                <a:cubicBezTo>
                  <a:pt x="1025" y="653"/>
                  <a:pt x="1030" y="629"/>
                  <a:pt x="1034" y="605"/>
                </a:cubicBezTo>
                <a:cubicBezTo>
                  <a:pt x="983" y="585"/>
                  <a:pt x="983" y="585"/>
                  <a:pt x="983" y="585"/>
                </a:cubicBezTo>
                <a:cubicBezTo>
                  <a:pt x="985" y="568"/>
                  <a:pt x="986" y="552"/>
                  <a:pt x="987" y="535"/>
                </a:cubicBezTo>
                <a:lnTo>
                  <a:pt x="1041" y="523"/>
                </a:lnTo>
                <a:close/>
                <a:moveTo>
                  <a:pt x="521" y="906"/>
                </a:moveTo>
                <a:cubicBezTo>
                  <a:pt x="308" y="906"/>
                  <a:pt x="135" y="733"/>
                  <a:pt x="135" y="520"/>
                </a:cubicBezTo>
                <a:cubicBezTo>
                  <a:pt x="135" y="307"/>
                  <a:pt x="308" y="134"/>
                  <a:pt x="521" y="134"/>
                </a:cubicBezTo>
                <a:cubicBezTo>
                  <a:pt x="734" y="134"/>
                  <a:pt x="907" y="307"/>
                  <a:pt x="907" y="520"/>
                </a:cubicBezTo>
                <a:cubicBezTo>
                  <a:pt x="907" y="733"/>
                  <a:pt x="734" y="906"/>
                  <a:pt x="521" y="9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1EC378E-164C-2721-BF89-982D6C0188D2}"/>
              </a:ext>
            </a:extLst>
          </p:cNvPr>
          <p:cNvSpPr>
            <a:spLocks noEditPoints="1"/>
          </p:cNvSpPr>
          <p:nvPr/>
        </p:nvSpPr>
        <p:spPr bwMode="auto">
          <a:xfrm>
            <a:off x="1939862" y="3131597"/>
            <a:ext cx="1001259" cy="1017015"/>
          </a:xfrm>
          <a:custGeom>
            <a:avLst/>
            <a:gdLst>
              <a:gd name="T0" fmla="*/ 487 w 487"/>
              <a:gd name="T1" fmla="*/ 277 h 494"/>
              <a:gd name="T2" fmla="*/ 487 w 487"/>
              <a:gd name="T3" fmla="*/ 213 h 494"/>
              <a:gd name="T4" fmla="*/ 439 w 487"/>
              <a:gd name="T5" fmla="*/ 206 h 494"/>
              <a:gd name="T6" fmla="*/ 418 w 487"/>
              <a:gd name="T7" fmla="*/ 149 h 494"/>
              <a:gd name="T8" fmla="*/ 449 w 487"/>
              <a:gd name="T9" fmla="*/ 113 h 494"/>
              <a:gd name="T10" fmla="*/ 408 w 487"/>
              <a:gd name="T11" fmla="*/ 63 h 494"/>
              <a:gd name="T12" fmla="*/ 366 w 487"/>
              <a:gd name="T13" fmla="*/ 89 h 494"/>
              <a:gd name="T14" fmla="*/ 313 w 487"/>
              <a:gd name="T15" fmla="*/ 59 h 494"/>
              <a:gd name="T16" fmla="*/ 314 w 487"/>
              <a:gd name="T17" fmla="*/ 11 h 494"/>
              <a:gd name="T18" fmla="*/ 251 w 487"/>
              <a:gd name="T19" fmla="*/ 0 h 494"/>
              <a:gd name="T20" fmla="*/ 235 w 487"/>
              <a:gd name="T21" fmla="*/ 47 h 494"/>
              <a:gd name="T22" fmla="*/ 176 w 487"/>
              <a:gd name="T23" fmla="*/ 59 h 494"/>
              <a:gd name="T24" fmla="*/ 145 w 487"/>
              <a:gd name="T25" fmla="*/ 20 h 494"/>
              <a:gd name="T26" fmla="*/ 90 w 487"/>
              <a:gd name="T27" fmla="*/ 52 h 494"/>
              <a:gd name="T28" fmla="*/ 108 w 487"/>
              <a:gd name="T29" fmla="*/ 100 h 494"/>
              <a:gd name="T30" fmla="*/ 71 w 487"/>
              <a:gd name="T31" fmla="*/ 145 h 494"/>
              <a:gd name="T32" fmla="*/ 22 w 487"/>
              <a:gd name="T33" fmla="*/ 135 h 494"/>
              <a:gd name="T34" fmla="*/ 0 w 487"/>
              <a:gd name="T35" fmla="*/ 196 h 494"/>
              <a:gd name="T36" fmla="*/ 45 w 487"/>
              <a:gd name="T37" fmla="*/ 220 h 494"/>
              <a:gd name="T38" fmla="*/ 43 w 487"/>
              <a:gd name="T39" fmla="*/ 247 h 494"/>
              <a:gd name="T40" fmla="*/ 46 w 487"/>
              <a:gd name="T41" fmla="*/ 279 h 494"/>
              <a:gd name="T42" fmla="*/ 1 w 487"/>
              <a:gd name="T43" fmla="*/ 303 h 494"/>
              <a:gd name="T44" fmla="*/ 23 w 487"/>
              <a:gd name="T45" fmla="*/ 363 h 494"/>
              <a:gd name="T46" fmla="*/ 74 w 487"/>
              <a:gd name="T47" fmla="*/ 353 h 494"/>
              <a:gd name="T48" fmla="*/ 112 w 487"/>
              <a:gd name="T49" fmla="*/ 398 h 494"/>
              <a:gd name="T50" fmla="*/ 93 w 487"/>
              <a:gd name="T51" fmla="*/ 445 h 494"/>
              <a:gd name="T52" fmla="*/ 149 w 487"/>
              <a:gd name="T53" fmla="*/ 477 h 494"/>
              <a:gd name="T54" fmla="*/ 181 w 487"/>
              <a:gd name="T55" fmla="*/ 437 h 494"/>
              <a:gd name="T56" fmla="*/ 239 w 487"/>
              <a:gd name="T57" fmla="*/ 447 h 494"/>
              <a:gd name="T58" fmla="*/ 255 w 487"/>
              <a:gd name="T59" fmla="*/ 494 h 494"/>
              <a:gd name="T60" fmla="*/ 318 w 487"/>
              <a:gd name="T61" fmla="*/ 483 h 494"/>
              <a:gd name="T62" fmla="*/ 317 w 487"/>
              <a:gd name="T63" fmla="*/ 433 h 494"/>
              <a:gd name="T64" fmla="*/ 369 w 487"/>
              <a:gd name="T65" fmla="*/ 403 h 494"/>
              <a:gd name="T66" fmla="*/ 411 w 487"/>
              <a:gd name="T67" fmla="*/ 428 h 494"/>
              <a:gd name="T68" fmla="*/ 452 w 487"/>
              <a:gd name="T69" fmla="*/ 379 h 494"/>
              <a:gd name="T70" fmla="*/ 419 w 487"/>
              <a:gd name="T71" fmla="*/ 342 h 494"/>
              <a:gd name="T72" fmla="*/ 440 w 487"/>
              <a:gd name="T73" fmla="*/ 285 h 494"/>
              <a:gd name="T74" fmla="*/ 487 w 487"/>
              <a:gd name="T75" fmla="*/ 277 h 494"/>
              <a:gd name="T76" fmla="*/ 243 w 487"/>
              <a:gd name="T77" fmla="*/ 393 h 494"/>
              <a:gd name="T78" fmla="*/ 97 w 487"/>
              <a:gd name="T79" fmla="*/ 247 h 494"/>
              <a:gd name="T80" fmla="*/ 243 w 487"/>
              <a:gd name="T81" fmla="*/ 101 h 494"/>
              <a:gd name="T82" fmla="*/ 390 w 487"/>
              <a:gd name="T83" fmla="*/ 247 h 494"/>
              <a:gd name="T84" fmla="*/ 243 w 487"/>
              <a:gd name="T85" fmla="*/ 393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7" h="494">
                <a:moveTo>
                  <a:pt x="487" y="277"/>
                </a:moveTo>
                <a:cubicBezTo>
                  <a:pt x="487" y="213"/>
                  <a:pt x="487" y="213"/>
                  <a:pt x="487" y="213"/>
                </a:cubicBezTo>
                <a:cubicBezTo>
                  <a:pt x="439" y="206"/>
                  <a:pt x="439" y="206"/>
                  <a:pt x="439" y="206"/>
                </a:cubicBezTo>
                <a:cubicBezTo>
                  <a:pt x="435" y="186"/>
                  <a:pt x="428" y="166"/>
                  <a:pt x="418" y="149"/>
                </a:cubicBezTo>
                <a:cubicBezTo>
                  <a:pt x="449" y="113"/>
                  <a:pt x="449" y="113"/>
                  <a:pt x="449" y="11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366" y="89"/>
                  <a:pt x="366" y="89"/>
                  <a:pt x="366" y="89"/>
                </a:cubicBezTo>
                <a:cubicBezTo>
                  <a:pt x="350" y="77"/>
                  <a:pt x="332" y="67"/>
                  <a:pt x="313" y="59"/>
                </a:cubicBezTo>
                <a:cubicBezTo>
                  <a:pt x="314" y="11"/>
                  <a:pt x="314" y="11"/>
                  <a:pt x="314" y="11"/>
                </a:cubicBezTo>
                <a:cubicBezTo>
                  <a:pt x="251" y="0"/>
                  <a:pt x="251" y="0"/>
                  <a:pt x="251" y="0"/>
                </a:cubicBezTo>
                <a:cubicBezTo>
                  <a:pt x="235" y="47"/>
                  <a:pt x="235" y="47"/>
                  <a:pt x="235" y="47"/>
                </a:cubicBezTo>
                <a:cubicBezTo>
                  <a:pt x="214" y="48"/>
                  <a:pt x="195" y="52"/>
                  <a:pt x="176" y="59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90" y="52"/>
                  <a:pt x="90" y="52"/>
                  <a:pt x="90" y="52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94" y="113"/>
                  <a:pt x="81" y="128"/>
                  <a:pt x="71" y="145"/>
                </a:cubicBezTo>
                <a:cubicBezTo>
                  <a:pt x="22" y="135"/>
                  <a:pt x="22" y="135"/>
                  <a:pt x="22" y="135"/>
                </a:cubicBezTo>
                <a:cubicBezTo>
                  <a:pt x="0" y="196"/>
                  <a:pt x="0" y="196"/>
                  <a:pt x="0" y="196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4" y="229"/>
                  <a:pt x="43" y="238"/>
                  <a:pt x="43" y="247"/>
                </a:cubicBezTo>
                <a:cubicBezTo>
                  <a:pt x="43" y="258"/>
                  <a:pt x="44" y="268"/>
                  <a:pt x="46" y="279"/>
                </a:cubicBezTo>
                <a:cubicBezTo>
                  <a:pt x="1" y="303"/>
                  <a:pt x="1" y="303"/>
                  <a:pt x="1" y="303"/>
                </a:cubicBezTo>
                <a:cubicBezTo>
                  <a:pt x="23" y="363"/>
                  <a:pt x="23" y="363"/>
                  <a:pt x="23" y="363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84" y="370"/>
                  <a:pt x="97" y="385"/>
                  <a:pt x="112" y="398"/>
                </a:cubicBezTo>
                <a:cubicBezTo>
                  <a:pt x="93" y="445"/>
                  <a:pt x="93" y="445"/>
                  <a:pt x="93" y="445"/>
                </a:cubicBezTo>
                <a:cubicBezTo>
                  <a:pt x="149" y="477"/>
                  <a:pt x="149" y="477"/>
                  <a:pt x="149" y="477"/>
                </a:cubicBezTo>
                <a:cubicBezTo>
                  <a:pt x="181" y="437"/>
                  <a:pt x="181" y="437"/>
                  <a:pt x="181" y="437"/>
                </a:cubicBezTo>
                <a:cubicBezTo>
                  <a:pt x="199" y="443"/>
                  <a:pt x="219" y="446"/>
                  <a:pt x="239" y="447"/>
                </a:cubicBezTo>
                <a:cubicBezTo>
                  <a:pt x="255" y="494"/>
                  <a:pt x="255" y="494"/>
                  <a:pt x="255" y="494"/>
                </a:cubicBezTo>
                <a:cubicBezTo>
                  <a:pt x="318" y="483"/>
                  <a:pt x="318" y="483"/>
                  <a:pt x="318" y="483"/>
                </a:cubicBezTo>
                <a:cubicBezTo>
                  <a:pt x="317" y="433"/>
                  <a:pt x="317" y="433"/>
                  <a:pt x="317" y="433"/>
                </a:cubicBezTo>
                <a:cubicBezTo>
                  <a:pt x="336" y="426"/>
                  <a:pt x="353" y="415"/>
                  <a:pt x="369" y="403"/>
                </a:cubicBezTo>
                <a:cubicBezTo>
                  <a:pt x="411" y="428"/>
                  <a:pt x="411" y="428"/>
                  <a:pt x="411" y="428"/>
                </a:cubicBezTo>
                <a:cubicBezTo>
                  <a:pt x="452" y="379"/>
                  <a:pt x="452" y="379"/>
                  <a:pt x="452" y="379"/>
                </a:cubicBezTo>
                <a:cubicBezTo>
                  <a:pt x="419" y="342"/>
                  <a:pt x="419" y="342"/>
                  <a:pt x="419" y="342"/>
                </a:cubicBezTo>
                <a:cubicBezTo>
                  <a:pt x="429" y="324"/>
                  <a:pt x="436" y="305"/>
                  <a:pt x="440" y="285"/>
                </a:cubicBezTo>
                <a:lnTo>
                  <a:pt x="487" y="277"/>
                </a:lnTo>
                <a:close/>
                <a:moveTo>
                  <a:pt x="243" y="393"/>
                </a:moveTo>
                <a:cubicBezTo>
                  <a:pt x="163" y="393"/>
                  <a:pt x="97" y="328"/>
                  <a:pt x="97" y="247"/>
                </a:cubicBezTo>
                <a:cubicBezTo>
                  <a:pt x="97" y="166"/>
                  <a:pt x="163" y="101"/>
                  <a:pt x="243" y="101"/>
                </a:cubicBezTo>
                <a:cubicBezTo>
                  <a:pt x="324" y="101"/>
                  <a:pt x="390" y="166"/>
                  <a:pt x="390" y="247"/>
                </a:cubicBezTo>
                <a:cubicBezTo>
                  <a:pt x="390" y="328"/>
                  <a:pt x="324" y="393"/>
                  <a:pt x="243" y="3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FDF74335-DE56-4853-61A4-3EEB617B779C}"/>
              </a:ext>
            </a:extLst>
          </p:cNvPr>
          <p:cNvSpPr>
            <a:spLocks noEditPoints="1"/>
          </p:cNvSpPr>
          <p:nvPr/>
        </p:nvSpPr>
        <p:spPr bwMode="auto">
          <a:xfrm>
            <a:off x="5807595" y="2329890"/>
            <a:ext cx="1010012" cy="1013512"/>
          </a:xfrm>
          <a:custGeom>
            <a:avLst/>
            <a:gdLst>
              <a:gd name="T0" fmla="*/ 491 w 491"/>
              <a:gd name="T1" fmla="*/ 209 h 493"/>
              <a:gd name="T2" fmla="*/ 473 w 491"/>
              <a:gd name="T3" fmla="*/ 147 h 493"/>
              <a:gd name="T4" fmla="*/ 425 w 491"/>
              <a:gd name="T5" fmla="*/ 153 h 493"/>
              <a:gd name="T6" fmla="*/ 389 w 491"/>
              <a:gd name="T7" fmla="*/ 104 h 493"/>
              <a:gd name="T8" fmla="*/ 409 w 491"/>
              <a:gd name="T9" fmla="*/ 61 h 493"/>
              <a:gd name="T10" fmla="*/ 356 w 491"/>
              <a:gd name="T11" fmla="*/ 25 h 493"/>
              <a:gd name="T12" fmla="*/ 323 w 491"/>
              <a:gd name="T13" fmla="*/ 61 h 493"/>
              <a:gd name="T14" fmla="*/ 264 w 491"/>
              <a:gd name="T15" fmla="*/ 47 h 493"/>
              <a:gd name="T16" fmla="*/ 252 w 491"/>
              <a:gd name="T17" fmla="*/ 0 h 493"/>
              <a:gd name="T18" fmla="*/ 188 w 491"/>
              <a:gd name="T19" fmla="*/ 6 h 493"/>
              <a:gd name="T20" fmla="*/ 185 w 491"/>
              <a:gd name="T21" fmla="*/ 56 h 493"/>
              <a:gd name="T22" fmla="*/ 132 w 491"/>
              <a:gd name="T23" fmla="*/ 83 h 493"/>
              <a:gd name="T24" fmla="*/ 92 w 491"/>
              <a:gd name="T25" fmla="*/ 54 h 493"/>
              <a:gd name="T26" fmla="*/ 47 w 491"/>
              <a:gd name="T27" fmla="*/ 101 h 493"/>
              <a:gd name="T28" fmla="*/ 78 w 491"/>
              <a:gd name="T29" fmla="*/ 141 h 493"/>
              <a:gd name="T30" fmla="*/ 55 w 491"/>
              <a:gd name="T31" fmla="*/ 195 h 493"/>
              <a:gd name="T32" fmla="*/ 4 w 491"/>
              <a:gd name="T33" fmla="*/ 199 h 493"/>
              <a:gd name="T34" fmla="*/ 0 w 491"/>
              <a:gd name="T35" fmla="*/ 263 h 493"/>
              <a:gd name="T36" fmla="*/ 50 w 491"/>
              <a:gd name="T37" fmla="*/ 275 h 493"/>
              <a:gd name="T38" fmla="*/ 56 w 491"/>
              <a:gd name="T39" fmla="*/ 301 h 493"/>
              <a:gd name="T40" fmla="*/ 67 w 491"/>
              <a:gd name="T41" fmla="*/ 330 h 493"/>
              <a:gd name="T42" fmla="*/ 30 w 491"/>
              <a:gd name="T43" fmla="*/ 366 h 493"/>
              <a:gd name="T44" fmla="*/ 68 w 491"/>
              <a:gd name="T45" fmla="*/ 418 h 493"/>
              <a:gd name="T46" fmla="*/ 114 w 491"/>
              <a:gd name="T47" fmla="*/ 394 h 493"/>
              <a:gd name="T48" fmla="*/ 162 w 491"/>
              <a:gd name="T49" fmla="*/ 427 h 493"/>
              <a:gd name="T50" fmla="*/ 157 w 491"/>
              <a:gd name="T51" fmla="*/ 477 h 493"/>
              <a:gd name="T52" fmla="*/ 220 w 491"/>
              <a:gd name="T53" fmla="*/ 493 h 493"/>
              <a:gd name="T54" fmla="*/ 240 w 491"/>
              <a:gd name="T55" fmla="*/ 446 h 493"/>
              <a:gd name="T56" fmla="*/ 298 w 491"/>
              <a:gd name="T57" fmla="*/ 440 h 493"/>
              <a:gd name="T58" fmla="*/ 327 w 491"/>
              <a:gd name="T59" fmla="*/ 481 h 493"/>
              <a:gd name="T60" fmla="*/ 384 w 491"/>
              <a:gd name="T61" fmla="*/ 453 h 493"/>
              <a:gd name="T62" fmla="*/ 370 w 491"/>
              <a:gd name="T63" fmla="*/ 405 h 493"/>
              <a:gd name="T64" fmla="*/ 411 w 491"/>
              <a:gd name="T65" fmla="*/ 362 h 493"/>
              <a:gd name="T66" fmla="*/ 458 w 491"/>
              <a:gd name="T67" fmla="*/ 375 h 493"/>
              <a:gd name="T68" fmla="*/ 485 w 491"/>
              <a:gd name="T69" fmla="*/ 316 h 493"/>
              <a:gd name="T70" fmla="*/ 443 w 491"/>
              <a:gd name="T71" fmla="*/ 290 h 493"/>
              <a:gd name="T72" fmla="*/ 447 w 491"/>
              <a:gd name="T73" fmla="*/ 229 h 493"/>
              <a:gd name="T74" fmla="*/ 491 w 491"/>
              <a:gd name="T75" fmla="*/ 209 h 493"/>
              <a:gd name="T76" fmla="*/ 288 w 491"/>
              <a:gd name="T77" fmla="*/ 387 h 493"/>
              <a:gd name="T78" fmla="*/ 107 w 491"/>
              <a:gd name="T79" fmla="*/ 286 h 493"/>
              <a:gd name="T80" fmla="*/ 208 w 491"/>
              <a:gd name="T81" fmla="*/ 105 h 493"/>
              <a:gd name="T82" fmla="*/ 389 w 491"/>
              <a:gd name="T83" fmla="*/ 206 h 493"/>
              <a:gd name="T84" fmla="*/ 288 w 491"/>
              <a:gd name="T85" fmla="*/ 38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493">
                <a:moveTo>
                  <a:pt x="491" y="209"/>
                </a:moveTo>
                <a:cubicBezTo>
                  <a:pt x="473" y="147"/>
                  <a:pt x="473" y="147"/>
                  <a:pt x="473" y="147"/>
                </a:cubicBezTo>
                <a:cubicBezTo>
                  <a:pt x="425" y="153"/>
                  <a:pt x="425" y="153"/>
                  <a:pt x="425" y="153"/>
                </a:cubicBezTo>
                <a:cubicBezTo>
                  <a:pt x="416" y="135"/>
                  <a:pt x="403" y="118"/>
                  <a:pt x="389" y="104"/>
                </a:cubicBezTo>
                <a:cubicBezTo>
                  <a:pt x="409" y="61"/>
                  <a:pt x="409" y="61"/>
                  <a:pt x="409" y="61"/>
                </a:cubicBezTo>
                <a:cubicBezTo>
                  <a:pt x="356" y="25"/>
                  <a:pt x="356" y="25"/>
                  <a:pt x="356" y="25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04" y="53"/>
                  <a:pt x="284" y="48"/>
                  <a:pt x="264" y="47"/>
                </a:cubicBezTo>
                <a:cubicBezTo>
                  <a:pt x="252" y="0"/>
                  <a:pt x="252" y="0"/>
                  <a:pt x="252" y="0"/>
                </a:cubicBezTo>
                <a:cubicBezTo>
                  <a:pt x="188" y="6"/>
                  <a:pt x="188" y="6"/>
                  <a:pt x="188" y="6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66" y="63"/>
                  <a:pt x="148" y="72"/>
                  <a:pt x="132" y="83"/>
                </a:cubicBezTo>
                <a:cubicBezTo>
                  <a:pt x="92" y="54"/>
                  <a:pt x="92" y="54"/>
                  <a:pt x="92" y="54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68" y="158"/>
                  <a:pt x="60" y="176"/>
                  <a:pt x="55" y="195"/>
                </a:cubicBezTo>
                <a:cubicBezTo>
                  <a:pt x="4" y="199"/>
                  <a:pt x="4" y="199"/>
                  <a:pt x="4" y="199"/>
                </a:cubicBezTo>
                <a:cubicBezTo>
                  <a:pt x="0" y="263"/>
                  <a:pt x="0" y="263"/>
                  <a:pt x="0" y="263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1" y="283"/>
                  <a:pt x="53" y="292"/>
                  <a:pt x="56" y="301"/>
                </a:cubicBezTo>
                <a:cubicBezTo>
                  <a:pt x="59" y="311"/>
                  <a:pt x="62" y="321"/>
                  <a:pt x="67" y="330"/>
                </a:cubicBezTo>
                <a:cubicBezTo>
                  <a:pt x="30" y="366"/>
                  <a:pt x="30" y="366"/>
                  <a:pt x="30" y="366"/>
                </a:cubicBezTo>
                <a:cubicBezTo>
                  <a:pt x="68" y="418"/>
                  <a:pt x="68" y="418"/>
                  <a:pt x="68" y="418"/>
                </a:cubicBezTo>
                <a:cubicBezTo>
                  <a:pt x="114" y="394"/>
                  <a:pt x="114" y="394"/>
                  <a:pt x="114" y="394"/>
                </a:cubicBezTo>
                <a:cubicBezTo>
                  <a:pt x="128" y="408"/>
                  <a:pt x="145" y="418"/>
                  <a:pt x="162" y="42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220" y="493"/>
                  <a:pt x="220" y="493"/>
                  <a:pt x="220" y="493"/>
                </a:cubicBezTo>
                <a:cubicBezTo>
                  <a:pt x="240" y="446"/>
                  <a:pt x="240" y="446"/>
                  <a:pt x="240" y="446"/>
                </a:cubicBezTo>
                <a:cubicBezTo>
                  <a:pt x="259" y="447"/>
                  <a:pt x="279" y="445"/>
                  <a:pt x="298" y="440"/>
                </a:cubicBezTo>
                <a:cubicBezTo>
                  <a:pt x="327" y="481"/>
                  <a:pt x="327" y="481"/>
                  <a:pt x="327" y="481"/>
                </a:cubicBezTo>
                <a:cubicBezTo>
                  <a:pt x="384" y="453"/>
                  <a:pt x="384" y="453"/>
                  <a:pt x="384" y="453"/>
                </a:cubicBezTo>
                <a:cubicBezTo>
                  <a:pt x="370" y="405"/>
                  <a:pt x="370" y="405"/>
                  <a:pt x="370" y="405"/>
                </a:cubicBezTo>
                <a:cubicBezTo>
                  <a:pt x="386" y="393"/>
                  <a:pt x="400" y="378"/>
                  <a:pt x="411" y="362"/>
                </a:cubicBezTo>
                <a:cubicBezTo>
                  <a:pt x="458" y="375"/>
                  <a:pt x="458" y="375"/>
                  <a:pt x="458" y="375"/>
                </a:cubicBezTo>
                <a:cubicBezTo>
                  <a:pt x="485" y="316"/>
                  <a:pt x="485" y="316"/>
                  <a:pt x="485" y="316"/>
                </a:cubicBezTo>
                <a:cubicBezTo>
                  <a:pt x="443" y="290"/>
                  <a:pt x="443" y="290"/>
                  <a:pt x="443" y="290"/>
                </a:cubicBezTo>
                <a:cubicBezTo>
                  <a:pt x="448" y="270"/>
                  <a:pt x="449" y="249"/>
                  <a:pt x="447" y="229"/>
                </a:cubicBezTo>
                <a:lnTo>
                  <a:pt x="491" y="209"/>
                </a:lnTo>
                <a:close/>
                <a:moveTo>
                  <a:pt x="288" y="387"/>
                </a:moveTo>
                <a:cubicBezTo>
                  <a:pt x="210" y="409"/>
                  <a:pt x="129" y="364"/>
                  <a:pt x="107" y="286"/>
                </a:cubicBezTo>
                <a:cubicBezTo>
                  <a:pt x="85" y="208"/>
                  <a:pt x="130" y="127"/>
                  <a:pt x="208" y="105"/>
                </a:cubicBezTo>
                <a:cubicBezTo>
                  <a:pt x="286" y="83"/>
                  <a:pt x="367" y="128"/>
                  <a:pt x="389" y="206"/>
                </a:cubicBezTo>
                <a:cubicBezTo>
                  <a:pt x="411" y="284"/>
                  <a:pt x="366" y="365"/>
                  <a:pt x="288" y="38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3E7795C1-386B-AB6C-7A8B-27D27C61563A}"/>
              </a:ext>
            </a:extLst>
          </p:cNvPr>
          <p:cNvSpPr>
            <a:spLocks noEditPoints="1"/>
          </p:cNvSpPr>
          <p:nvPr/>
        </p:nvSpPr>
        <p:spPr bwMode="auto">
          <a:xfrm>
            <a:off x="8234395" y="2038439"/>
            <a:ext cx="1708443" cy="1703191"/>
          </a:xfrm>
          <a:custGeom>
            <a:avLst/>
            <a:gdLst>
              <a:gd name="T0" fmla="*/ 831 w 831"/>
              <a:gd name="T1" fmla="*/ 435 h 828"/>
              <a:gd name="T2" fmla="*/ 756 w 831"/>
              <a:gd name="T3" fmla="*/ 359 h 828"/>
              <a:gd name="T4" fmla="*/ 803 w 831"/>
              <a:gd name="T5" fmla="*/ 264 h 828"/>
              <a:gd name="T6" fmla="*/ 702 w 831"/>
              <a:gd name="T7" fmla="*/ 224 h 828"/>
              <a:gd name="T8" fmla="*/ 707 w 831"/>
              <a:gd name="T9" fmla="*/ 119 h 828"/>
              <a:gd name="T10" fmla="*/ 597 w 831"/>
              <a:gd name="T11" fmla="*/ 122 h 828"/>
              <a:gd name="T12" fmla="*/ 560 w 831"/>
              <a:gd name="T13" fmla="*/ 26 h 828"/>
              <a:gd name="T14" fmla="*/ 460 w 831"/>
              <a:gd name="T15" fmla="*/ 73 h 828"/>
              <a:gd name="T16" fmla="*/ 416 w 831"/>
              <a:gd name="T17" fmla="*/ 0 h 828"/>
              <a:gd name="T18" fmla="*/ 371 w 831"/>
              <a:gd name="T19" fmla="*/ 73 h 828"/>
              <a:gd name="T20" fmla="*/ 271 w 831"/>
              <a:gd name="T21" fmla="*/ 26 h 828"/>
              <a:gd name="T22" fmla="*/ 234 w 831"/>
              <a:gd name="T23" fmla="*/ 122 h 828"/>
              <a:gd name="T24" fmla="*/ 124 w 831"/>
              <a:gd name="T25" fmla="*/ 119 h 828"/>
              <a:gd name="T26" fmla="*/ 129 w 831"/>
              <a:gd name="T27" fmla="*/ 224 h 828"/>
              <a:gd name="T28" fmla="*/ 28 w 831"/>
              <a:gd name="T29" fmla="*/ 264 h 828"/>
              <a:gd name="T30" fmla="*/ 75 w 831"/>
              <a:gd name="T31" fmla="*/ 359 h 828"/>
              <a:gd name="T32" fmla="*/ 0 w 831"/>
              <a:gd name="T33" fmla="*/ 435 h 828"/>
              <a:gd name="T34" fmla="*/ 82 w 831"/>
              <a:gd name="T35" fmla="*/ 503 h 828"/>
              <a:gd name="T36" fmla="*/ 43 w 831"/>
              <a:gd name="T37" fmla="*/ 601 h 828"/>
              <a:gd name="T38" fmla="*/ 146 w 831"/>
              <a:gd name="T39" fmla="*/ 631 h 828"/>
              <a:gd name="T40" fmla="*/ 149 w 831"/>
              <a:gd name="T41" fmla="*/ 735 h 828"/>
              <a:gd name="T42" fmla="*/ 255 w 831"/>
              <a:gd name="T43" fmla="*/ 721 h 828"/>
              <a:gd name="T44" fmla="*/ 299 w 831"/>
              <a:gd name="T45" fmla="*/ 815 h 828"/>
              <a:gd name="T46" fmla="*/ 391 w 831"/>
              <a:gd name="T47" fmla="*/ 760 h 828"/>
              <a:gd name="T48" fmla="*/ 440 w 831"/>
              <a:gd name="T49" fmla="*/ 760 h 828"/>
              <a:gd name="T50" fmla="*/ 532 w 831"/>
              <a:gd name="T51" fmla="*/ 815 h 828"/>
              <a:gd name="T52" fmla="*/ 576 w 831"/>
              <a:gd name="T53" fmla="*/ 721 h 828"/>
              <a:gd name="T54" fmla="*/ 682 w 831"/>
              <a:gd name="T55" fmla="*/ 735 h 828"/>
              <a:gd name="T56" fmla="*/ 685 w 831"/>
              <a:gd name="T57" fmla="*/ 631 h 828"/>
              <a:gd name="T58" fmla="*/ 788 w 831"/>
              <a:gd name="T59" fmla="*/ 601 h 828"/>
              <a:gd name="T60" fmla="*/ 749 w 831"/>
              <a:gd name="T61" fmla="*/ 503 h 828"/>
              <a:gd name="T62" fmla="*/ 416 w 831"/>
              <a:gd name="T63" fmla="*/ 692 h 828"/>
              <a:gd name="T64" fmla="*/ 416 w 831"/>
              <a:gd name="T65" fmla="*/ 136 h 828"/>
              <a:gd name="T66" fmla="*/ 416 w 831"/>
              <a:gd name="T67" fmla="*/ 69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1" h="828">
                <a:moveTo>
                  <a:pt x="824" y="496"/>
                </a:moveTo>
                <a:cubicBezTo>
                  <a:pt x="828" y="476"/>
                  <a:pt x="830" y="456"/>
                  <a:pt x="831" y="435"/>
                </a:cubicBezTo>
                <a:cubicBezTo>
                  <a:pt x="761" y="413"/>
                  <a:pt x="761" y="413"/>
                  <a:pt x="761" y="413"/>
                </a:cubicBezTo>
                <a:cubicBezTo>
                  <a:pt x="760" y="394"/>
                  <a:pt x="759" y="376"/>
                  <a:pt x="756" y="359"/>
                </a:cubicBezTo>
                <a:cubicBezTo>
                  <a:pt x="821" y="322"/>
                  <a:pt x="821" y="322"/>
                  <a:pt x="821" y="322"/>
                </a:cubicBezTo>
                <a:cubicBezTo>
                  <a:pt x="816" y="302"/>
                  <a:pt x="810" y="283"/>
                  <a:pt x="803" y="264"/>
                </a:cubicBezTo>
                <a:cubicBezTo>
                  <a:pt x="730" y="273"/>
                  <a:pt x="730" y="273"/>
                  <a:pt x="730" y="273"/>
                </a:cubicBezTo>
                <a:cubicBezTo>
                  <a:pt x="722" y="256"/>
                  <a:pt x="713" y="239"/>
                  <a:pt x="702" y="224"/>
                </a:cubicBezTo>
                <a:cubicBezTo>
                  <a:pt x="747" y="164"/>
                  <a:pt x="747" y="164"/>
                  <a:pt x="747" y="164"/>
                </a:cubicBezTo>
                <a:cubicBezTo>
                  <a:pt x="735" y="148"/>
                  <a:pt x="721" y="133"/>
                  <a:pt x="707" y="119"/>
                </a:cubicBezTo>
                <a:cubicBezTo>
                  <a:pt x="644" y="157"/>
                  <a:pt x="644" y="157"/>
                  <a:pt x="644" y="157"/>
                </a:cubicBezTo>
                <a:cubicBezTo>
                  <a:pt x="629" y="144"/>
                  <a:pt x="614" y="133"/>
                  <a:pt x="597" y="122"/>
                </a:cubicBezTo>
                <a:cubicBezTo>
                  <a:pt x="613" y="50"/>
                  <a:pt x="613" y="50"/>
                  <a:pt x="613" y="50"/>
                </a:cubicBezTo>
                <a:cubicBezTo>
                  <a:pt x="596" y="40"/>
                  <a:pt x="578" y="32"/>
                  <a:pt x="560" y="26"/>
                </a:cubicBezTo>
                <a:cubicBezTo>
                  <a:pt x="517" y="86"/>
                  <a:pt x="517" y="86"/>
                  <a:pt x="517" y="86"/>
                </a:cubicBezTo>
                <a:cubicBezTo>
                  <a:pt x="498" y="80"/>
                  <a:pt x="479" y="76"/>
                  <a:pt x="460" y="73"/>
                </a:cubicBezTo>
                <a:cubicBezTo>
                  <a:pt x="445" y="1"/>
                  <a:pt x="445" y="1"/>
                  <a:pt x="445" y="1"/>
                </a:cubicBezTo>
                <a:cubicBezTo>
                  <a:pt x="435" y="0"/>
                  <a:pt x="425" y="0"/>
                  <a:pt x="416" y="0"/>
                </a:cubicBezTo>
                <a:cubicBezTo>
                  <a:pt x="406" y="0"/>
                  <a:pt x="396" y="0"/>
                  <a:pt x="386" y="1"/>
                </a:cubicBezTo>
                <a:cubicBezTo>
                  <a:pt x="371" y="73"/>
                  <a:pt x="371" y="73"/>
                  <a:pt x="371" y="73"/>
                </a:cubicBezTo>
                <a:cubicBezTo>
                  <a:pt x="352" y="76"/>
                  <a:pt x="333" y="80"/>
                  <a:pt x="314" y="86"/>
                </a:cubicBezTo>
                <a:cubicBezTo>
                  <a:pt x="271" y="26"/>
                  <a:pt x="271" y="26"/>
                  <a:pt x="271" y="26"/>
                </a:cubicBezTo>
                <a:cubicBezTo>
                  <a:pt x="253" y="32"/>
                  <a:pt x="235" y="40"/>
                  <a:pt x="218" y="50"/>
                </a:cubicBezTo>
                <a:cubicBezTo>
                  <a:pt x="234" y="122"/>
                  <a:pt x="234" y="122"/>
                  <a:pt x="234" y="122"/>
                </a:cubicBezTo>
                <a:cubicBezTo>
                  <a:pt x="217" y="133"/>
                  <a:pt x="202" y="144"/>
                  <a:pt x="187" y="157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10" y="133"/>
                  <a:pt x="97" y="148"/>
                  <a:pt x="84" y="16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18" y="239"/>
                  <a:pt x="109" y="256"/>
                  <a:pt x="101" y="273"/>
                </a:cubicBezTo>
                <a:cubicBezTo>
                  <a:pt x="28" y="264"/>
                  <a:pt x="28" y="264"/>
                  <a:pt x="28" y="264"/>
                </a:cubicBezTo>
                <a:cubicBezTo>
                  <a:pt x="21" y="283"/>
                  <a:pt x="15" y="302"/>
                  <a:pt x="10" y="322"/>
                </a:cubicBezTo>
                <a:cubicBezTo>
                  <a:pt x="75" y="359"/>
                  <a:pt x="75" y="359"/>
                  <a:pt x="75" y="359"/>
                </a:cubicBezTo>
                <a:cubicBezTo>
                  <a:pt x="72" y="376"/>
                  <a:pt x="71" y="394"/>
                  <a:pt x="70" y="413"/>
                </a:cubicBezTo>
                <a:cubicBezTo>
                  <a:pt x="0" y="435"/>
                  <a:pt x="0" y="435"/>
                  <a:pt x="0" y="435"/>
                </a:cubicBezTo>
                <a:cubicBezTo>
                  <a:pt x="1" y="456"/>
                  <a:pt x="3" y="476"/>
                  <a:pt x="7" y="496"/>
                </a:cubicBezTo>
                <a:cubicBezTo>
                  <a:pt x="82" y="503"/>
                  <a:pt x="82" y="503"/>
                  <a:pt x="82" y="503"/>
                </a:cubicBezTo>
                <a:cubicBezTo>
                  <a:pt x="86" y="520"/>
                  <a:pt x="92" y="536"/>
                  <a:pt x="98" y="552"/>
                </a:cubicBezTo>
                <a:cubicBezTo>
                  <a:pt x="43" y="601"/>
                  <a:pt x="43" y="601"/>
                  <a:pt x="43" y="601"/>
                </a:cubicBezTo>
                <a:cubicBezTo>
                  <a:pt x="52" y="620"/>
                  <a:pt x="63" y="638"/>
                  <a:pt x="75" y="655"/>
                </a:cubicBezTo>
                <a:cubicBezTo>
                  <a:pt x="146" y="631"/>
                  <a:pt x="146" y="631"/>
                  <a:pt x="146" y="631"/>
                </a:cubicBezTo>
                <a:cubicBezTo>
                  <a:pt x="156" y="644"/>
                  <a:pt x="168" y="656"/>
                  <a:pt x="180" y="668"/>
                </a:cubicBezTo>
                <a:cubicBezTo>
                  <a:pt x="149" y="735"/>
                  <a:pt x="149" y="735"/>
                  <a:pt x="149" y="735"/>
                </a:cubicBezTo>
                <a:cubicBezTo>
                  <a:pt x="165" y="749"/>
                  <a:pt x="182" y="761"/>
                  <a:pt x="200" y="772"/>
                </a:cubicBezTo>
                <a:cubicBezTo>
                  <a:pt x="255" y="721"/>
                  <a:pt x="255" y="721"/>
                  <a:pt x="255" y="721"/>
                </a:cubicBezTo>
                <a:cubicBezTo>
                  <a:pt x="270" y="729"/>
                  <a:pt x="285" y="736"/>
                  <a:pt x="300" y="741"/>
                </a:cubicBezTo>
                <a:cubicBezTo>
                  <a:pt x="299" y="815"/>
                  <a:pt x="299" y="815"/>
                  <a:pt x="299" y="815"/>
                </a:cubicBezTo>
                <a:cubicBezTo>
                  <a:pt x="320" y="821"/>
                  <a:pt x="340" y="825"/>
                  <a:pt x="362" y="828"/>
                </a:cubicBezTo>
                <a:cubicBezTo>
                  <a:pt x="391" y="760"/>
                  <a:pt x="391" y="760"/>
                  <a:pt x="391" y="760"/>
                </a:cubicBezTo>
                <a:cubicBezTo>
                  <a:pt x="399" y="761"/>
                  <a:pt x="407" y="761"/>
                  <a:pt x="416" y="761"/>
                </a:cubicBezTo>
                <a:cubicBezTo>
                  <a:pt x="424" y="761"/>
                  <a:pt x="432" y="761"/>
                  <a:pt x="440" y="760"/>
                </a:cubicBezTo>
                <a:cubicBezTo>
                  <a:pt x="469" y="828"/>
                  <a:pt x="469" y="828"/>
                  <a:pt x="469" y="828"/>
                </a:cubicBezTo>
                <a:cubicBezTo>
                  <a:pt x="491" y="825"/>
                  <a:pt x="511" y="821"/>
                  <a:pt x="532" y="815"/>
                </a:cubicBezTo>
                <a:cubicBezTo>
                  <a:pt x="531" y="741"/>
                  <a:pt x="531" y="741"/>
                  <a:pt x="531" y="741"/>
                </a:cubicBezTo>
                <a:cubicBezTo>
                  <a:pt x="546" y="736"/>
                  <a:pt x="561" y="729"/>
                  <a:pt x="576" y="721"/>
                </a:cubicBezTo>
                <a:cubicBezTo>
                  <a:pt x="631" y="772"/>
                  <a:pt x="631" y="772"/>
                  <a:pt x="631" y="772"/>
                </a:cubicBezTo>
                <a:cubicBezTo>
                  <a:pt x="649" y="761"/>
                  <a:pt x="666" y="749"/>
                  <a:pt x="682" y="735"/>
                </a:cubicBezTo>
                <a:cubicBezTo>
                  <a:pt x="651" y="668"/>
                  <a:pt x="651" y="668"/>
                  <a:pt x="651" y="668"/>
                </a:cubicBezTo>
                <a:cubicBezTo>
                  <a:pt x="663" y="656"/>
                  <a:pt x="675" y="644"/>
                  <a:pt x="685" y="631"/>
                </a:cubicBezTo>
                <a:cubicBezTo>
                  <a:pt x="756" y="655"/>
                  <a:pt x="756" y="655"/>
                  <a:pt x="756" y="655"/>
                </a:cubicBezTo>
                <a:cubicBezTo>
                  <a:pt x="768" y="638"/>
                  <a:pt x="779" y="620"/>
                  <a:pt x="788" y="601"/>
                </a:cubicBezTo>
                <a:cubicBezTo>
                  <a:pt x="733" y="552"/>
                  <a:pt x="733" y="552"/>
                  <a:pt x="733" y="552"/>
                </a:cubicBezTo>
                <a:cubicBezTo>
                  <a:pt x="739" y="536"/>
                  <a:pt x="745" y="520"/>
                  <a:pt x="749" y="503"/>
                </a:cubicBezTo>
                <a:lnTo>
                  <a:pt x="824" y="496"/>
                </a:lnTo>
                <a:close/>
                <a:moveTo>
                  <a:pt x="416" y="692"/>
                </a:moveTo>
                <a:cubicBezTo>
                  <a:pt x="262" y="692"/>
                  <a:pt x="138" y="567"/>
                  <a:pt x="138" y="414"/>
                </a:cubicBezTo>
                <a:cubicBezTo>
                  <a:pt x="138" y="261"/>
                  <a:pt x="262" y="136"/>
                  <a:pt x="416" y="136"/>
                </a:cubicBezTo>
                <a:cubicBezTo>
                  <a:pt x="569" y="136"/>
                  <a:pt x="693" y="261"/>
                  <a:pt x="693" y="414"/>
                </a:cubicBezTo>
                <a:cubicBezTo>
                  <a:pt x="693" y="567"/>
                  <a:pt x="569" y="692"/>
                  <a:pt x="416" y="6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4BDC1CD0-3D5A-709D-28F4-98C5E9EC3887}"/>
              </a:ext>
            </a:extLst>
          </p:cNvPr>
          <p:cNvSpPr>
            <a:spLocks noEditPoints="1"/>
          </p:cNvSpPr>
          <p:nvPr/>
        </p:nvSpPr>
        <p:spPr bwMode="auto">
          <a:xfrm>
            <a:off x="6662502" y="2751549"/>
            <a:ext cx="1683938" cy="1680436"/>
          </a:xfrm>
          <a:custGeom>
            <a:avLst/>
            <a:gdLst>
              <a:gd name="T0" fmla="*/ 819 w 819"/>
              <a:gd name="T1" fmla="*/ 409 h 817"/>
              <a:gd name="T2" fmla="*/ 754 w 819"/>
              <a:gd name="T3" fmla="*/ 340 h 817"/>
              <a:gd name="T4" fmla="*/ 791 w 819"/>
              <a:gd name="T5" fmla="*/ 260 h 817"/>
              <a:gd name="T6" fmla="*/ 706 w 819"/>
              <a:gd name="T7" fmla="*/ 220 h 817"/>
              <a:gd name="T8" fmla="*/ 710 w 819"/>
              <a:gd name="T9" fmla="*/ 132 h 817"/>
              <a:gd name="T10" fmla="*/ 617 w 819"/>
              <a:gd name="T11" fmla="*/ 126 h 817"/>
              <a:gd name="T12" fmla="*/ 588 w 819"/>
              <a:gd name="T13" fmla="*/ 41 h 817"/>
              <a:gd name="T14" fmla="*/ 499 w 819"/>
              <a:gd name="T15" fmla="*/ 70 h 817"/>
              <a:gd name="T16" fmla="*/ 441 w 819"/>
              <a:gd name="T17" fmla="*/ 2 h 817"/>
              <a:gd name="T18" fmla="*/ 379 w 819"/>
              <a:gd name="T19" fmla="*/ 2 h 817"/>
              <a:gd name="T20" fmla="*/ 321 w 819"/>
              <a:gd name="T21" fmla="*/ 70 h 817"/>
              <a:gd name="T22" fmla="*/ 231 w 819"/>
              <a:gd name="T23" fmla="*/ 41 h 817"/>
              <a:gd name="T24" fmla="*/ 203 w 819"/>
              <a:gd name="T25" fmla="*/ 126 h 817"/>
              <a:gd name="T26" fmla="*/ 109 w 819"/>
              <a:gd name="T27" fmla="*/ 132 h 817"/>
              <a:gd name="T28" fmla="*/ 114 w 819"/>
              <a:gd name="T29" fmla="*/ 220 h 817"/>
              <a:gd name="T30" fmla="*/ 28 w 819"/>
              <a:gd name="T31" fmla="*/ 260 h 817"/>
              <a:gd name="T32" fmla="*/ 65 w 819"/>
              <a:gd name="T33" fmla="*/ 340 h 817"/>
              <a:gd name="T34" fmla="*/ 0 w 819"/>
              <a:gd name="T35" fmla="*/ 409 h 817"/>
              <a:gd name="T36" fmla="*/ 63 w 819"/>
              <a:gd name="T37" fmla="*/ 469 h 817"/>
              <a:gd name="T38" fmla="*/ 27 w 819"/>
              <a:gd name="T39" fmla="*/ 557 h 817"/>
              <a:gd name="T40" fmla="*/ 107 w 819"/>
              <a:gd name="T41" fmla="*/ 589 h 817"/>
              <a:gd name="T42" fmla="*/ 106 w 819"/>
              <a:gd name="T43" fmla="*/ 685 h 817"/>
              <a:gd name="T44" fmla="*/ 191 w 819"/>
              <a:gd name="T45" fmla="*/ 685 h 817"/>
              <a:gd name="T46" fmla="*/ 225 w 819"/>
              <a:gd name="T47" fmla="*/ 776 h 817"/>
              <a:gd name="T48" fmla="*/ 304 w 819"/>
              <a:gd name="T49" fmla="*/ 745 h 817"/>
              <a:gd name="T50" fmla="*/ 368 w 819"/>
              <a:gd name="T51" fmla="*/ 817 h 817"/>
              <a:gd name="T52" fmla="*/ 410 w 819"/>
              <a:gd name="T53" fmla="*/ 762 h 817"/>
              <a:gd name="T54" fmla="*/ 451 w 819"/>
              <a:gd name="T55" fmla="*/ 817 h 817"/>
              <a:gd name="T56" fmla="*/ 516 w 819"/>
              <a:gd name="T57" fmla="*/ 745 h 817"/>
              <a:gd name="T58" fmla="*/ 594 w 819"/>
              <a:gd name="T59" fmla="*/ 776 h 817"/>
              <a:gd name="T60" fmla="*/ 628 w 819"/>
              <a:gd name="T61" fmla="*/ 685 h 817"/>
              <a:gd name="T62" fmla="*/ 713 w 819"/>
              <a:gd name="T63" fmla="*/ 685 h 817"/>
              <a:gd name="T64" fmla="*/ 712 w 819"/>
              <a:gd name="T65" fmla="*/ 589 h 817"/>
              <a:gd name="T66" fmla="*/ 792 w 819"/>
              <a:gd name="T67" fmla="*/ 557 h 817"/>
              <a:gd name="T68" fmla="*/ 756 w 819"/>
              <a:gd name="T69" fmla="*/ 469 h 817"/>
              <a:gd name="T70" fmla="*/ 410 w 819"/>
              <a:gd name="T71" fmla="*/ 704 h 817"/>
              <a:gd name="T72" fmla="*/ 410 w 819"/>
              <a:gd name="T73" fmla="*/ 114 h 817"/>
              <a:gd name="T74" fmla="*/ 410 w 819"/>
              <a:gd name="T75" fmla="*/ 704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9" h="817">
                <a:moveTo>
                  <a:pt x="761" y="425"/>
                </a:moveTo>
                <a:cubicBezTo>
                  <a:pt x="819" y="409"/>
                  <a:pt x="819" y="409"/>
                  <a:pt x="819" y="409"/>
                </a:cubicBezTo>
                <a:cubicBezTo>
                  <a:pt x="819" y="387"/>
                  <a:pt x="818" y="366"/>
                  <a:pt x="814" y="345"/>
                </a:cubicBezTo>
                <a:cubicBezTo>
                  <a:pt x="754" y="340"/>
                  <a:pt x="754" y="340"/>
                  <a:pt x="754" y="340"/>
                </a:cubicBezTo>
                <a:cubicBezTo>
                  <a:pt x="751" y="325"/>
                  <a:pt x="748" y="311"/>
                  <a:pt x="743" y="297"/>
                </a:cubicBezTo>
                <a:cubicBezTo>
                  <a:pt x="791" y="260"/>
                  <a:pt x="791" y="260"/>
                  <a:pt x="791" y="260"/>
                </a:cubicBezTo>
                <a:cubicBezTo>
                  <a:pt x="783" y="241"/>
                  <a:pt x="774" y="222"/>
                  <a:pt x="764" y="204"/>
                </a:cubicBezTo>
                <a:cubicBezTo>
                  <a:pt x="706" y="220"/>
                  <a:pt x="706" y="220"/>
                  <a:pt x="706" y="220"/>
                </a:cubicBezTo>
                <a:cubicBezTo>
                  <a:pt x="698" y="207"/>
                  <a:pt x="688" y="195"/>
                  <a:pt x="678" y="183"/>
                </a:cubicBezTo>
                <a:cubicBezTo>
                  <a:pt x="710" y="132"/>
                  <a:pt x="710" y="132"/>
                  <a:pt x="710" y="132"/>
                </a:cubicBezTo>
                <a:cubicBezTo>
                  <a:pt x="696" y="116"/>
                  <a:pt x="681" y="102"/>
                  <a:pt x="664" y="89"/>
                </a:cubicBezTo>
                <a:cubicBezTo>
                  <a:pt x="617" y="126"/>
                  <a:pt x="617" y="126"/>
                  <a:pt x="617" y="126"/>
                </a:cubicBezTo>
                <a:cubicBezTo>
                  <a:pt x="604" y="116"/>
                  <a:pt x="591" y="108"/>
                  <a:pt x="577" y="100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569" y="32"/>
                  <a:pt x="550" y="24"/>
                  <a:pt x="530" y="18"/>
                </a:cubicBezTo>
                <a:cubicBezTo>
                  <a:pt x="499" y="70"/>
                  <a:pt x="499" y="70"/>
                  <a:pt x="499" y="70"/>
                </a:cubicBezTo>
                <a:cubicBezTo>
                  <a:pt x="483" y="66"/>
                  <a:pt x="468" y="63"/>
                  <a:pt x="452" y="61"/>
                </a:cubicBezTo>
                <a:cubicBezTo>
                  <a:pt x="441" y="2"/>
                  <a:pt x="441" y="2"/>
                  <a:pt x="441" y="2"/>
                </a:cubicBezTo>
                <a:cubicBezTo>
                  <a:pt x="431" y="1"/>
                  <a:pt x="420" y="0"/>
                  <a:pt x="410" y="0"/>
                </a:cubicBezTo>
                <a:cubicBezTo>
                  <a:pt x="399" y="0"/>
                  <a:pt x="389" y="1"/>
                  <a:pt x="379" y="2"/>
                </a:cubicBezTo>
                <a:cubicBezTo>
                  <a:pt x="368" y="61"/>
                  <a:pt x="368" y="61"/>
                  <a:pt x="368" y="61"/>
                </a:cubicBezTo>
                <a:cubicBezTo>
                  <a:pt x="352" y="63"/>
                  <a:pt x="336" y="66"/>
                  <a:pt x="321" y="70"/>
                </a:cubicBezTo>
                <a:cubicBezTo>
                  <a:pt x="289" y="18"/>
                  <a:pt x="289" y="18"/>
                  <a:pt x="289" y="18"/>
                </a:cubicBezTo>
                <a:cubicBezTo>
                  <a:pt x="269" y="24"/>
                  <a:pt x="250" y="32"/>
                  <a:pt x="231" y="41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9" y="108"/>
                  <a:pt x="216" y="116"/>
                  <a:pt x="203" y="126"/>
                </a:cubicBezTo>
                <a:cubicBezTo>
                  <a:pt x="155" y="89"/>
                  <a:pt x="155" y="89"/>
                  <a:pt x="155" y="89"/>
                </a:cubicBezTo>
                <a:cubicBezTo>
                  <a:pt x="139" y="102"/>
                  <a:pt x="123" y="116"/>
                  <a:pt x="109" y="132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131" y="195"/>
                  <a:pt x="122" y="207"/>
                  <a:pt x="114" y="220"/>
                </a:cubicBezTo>
                <a:cubicBezTo>
                  <a:pt x="56" y="204"/>
                  <a:pt x="56" y="204"/>
                  <a:pt x="56" y="204"/>
                </a:cubicBezTo>
                <a:cubicBezTo>
                  <a:pt x="45" y="222"/>
                  <a:pt x="36" y="241"/>
                  <a:pt x="28" y="260"/>
                </a:cubicBezTo>
                <a:cubicBezTo>
                  <a:pt x="77" y="297"/>
                  <a:pt x="77" y="297"/>
                  <a:pt x="77" y="297"/>
                </a:cubicBezTo>
                <a:cubicBezTo>
                  <a:pt x="72" y="311"/>
                  <a:pt x="68" y="325"/>
                  <a:pt x="65" y="340"/>
                </a:cubicBezTo>
                <a:cubicBezTo>
                  <a:pt x="5" y="345"/>
                  <a:pt x="5" y="345"/>
                  <a:pt x="5" y="345"/>
                </a:cubicBezTo>
                <a:cubicBezTo>
                  <a:pt x="2" y="366"/>
                  <a:pt x="0" y="387"/>
                  <a:pt x="0" y="409"/>
                </a:cubicBezTo>
                <a:cubicBezTo>
                  <a:pt x="58" y="425"/>
                  <a:pt x="58" y="425"/>
                  <a:pt x="58" y="425"/>
                </a:cubicBezTo>
                <a:cubicBezTo>
                  <a:pt x="59" y="440"/>
                  <a:pt x="61" y="455"/>
                  <a:pt x="63" y="469"/>
                </a:cubicBezTo>
                <a:cubicBezTo>
                  <a:pt x="9" y="495"/>
                  <a:pt x="9" y="495"/>
                  <a:pt x="9" y="495"/>
                </a:cubicBezTo>
                <a:cubicBezTo>
                  <a:pt x="14" y="517"/>
                  <a:pt x="20" y="537"/>
                  <a:pt x="27" y="557"/>
                </a:cubicBezTo>
                <a:cubicBezTo>
                  <a:pt x="88" y="551"/>
                  <a:pt x="88" y="551"/>
                  <a:pt x="88" y="551"/>
                </a:cubicBezTo>
                <a:cubicBezTo>
                  <a:pt x="93" y="564"/>
                  <a:pt x="100" y="577"/>
                  <a:pt x="107" y="589"/>
                </a:cubicBezTo>
                <a:cubicBezTo>
                  <a:pt x="66" y="633"/>
                  <a:pt x="66" y="633"/>
                  <a:pt x="66" y="633"/>
                </a:cubicBezTo>
                <a:cubicBezTo>
                  <a:pt x="78" y="652"/>
                  <a:pt x="92" y="669"/>
                  <a:pt x="106" y="685"/>
                </a:cubicBezTo>
                <a:cubicBezTo>
                  <a:pt x="160" y="658"/>
                  <a:pt x="160" y="658"/>
                  <a:pt x="160" y="658"/>
                </a:cubicBezTo>
                <a:cubicBezTo>
                  <a:pt x="170" y="668"/>
                  <a:pt x="180" y="677"/>
                  <a:pt x="191" y="685"/>
                </a:cubicBezTo>
                <a:cubicBezTo>
                  <a:pt x="169" y="741"/>
                  <a:pt x="169" y="741"/>
                  <a:pt x="169" y="741"/>
                </a:cubicBezTo>
                <a:cubicBezTo>
                  <a:pt x="187" y="754"/>
                  <a:pt x="205" y="766"/>
                  <a:pt x="225" y="776"/>
                </a:cubicBezTo>
                <a:cubicBezTo>
                  <a:pt x="265" y="731"/>
                  <a:pt x="265" y="731"/>
                  <a:pt x="265" y="731"/>
                </a:cubicBezTo>
                <a:cubicBezTo>
                  <a:pt x="278" y="736"/>
                  <a:pt x="291" y="741"/>
                  <a:pt x="304" y="745"/>
                </a:cubicBezTo>
                <a:cubicBezTo>
                  <a:pt x="303" y="806"/>
                  <a:pt x="303" y="806"/>
                  <a:pt x="303" y="806"/>
                </a:cubicBezTo>
                <a:cubicBezTo>
                  <a:pt x="324" y="811"/>
                  <a:pt x="346" y="815"/>
                  <a:pt x="368" y="817"/>
                </a:cubicBezTo>
                <a:cubicBezTo>
                  <a:pt x="389" y="761"/>
                  <a:pt x="389" y="761"/>
                  <a:pt x="389" y="761"/>
                </a:cubicBezTo>
                <a:cubicBezTo>
                  <a:pt x="396" y="761"/>
                  <a:pt x="403" y="762"/>
                  <a:pt x="410" y="762"/>
                </a:cubicBezTo>
                <a:cubicBezTo>
                  <a:pt x="417" y="762"/>
                  <a:pt x="423" y="761"/>
                  <a:pt x="430" y="761"/>
                </a:cubicBezTo>
                <a:cubicBezTo>
                  <a:pt x="451" y="817"/>
                  <a:pt x="451" y="817"/>
                  <a:pt x="451" y="817"/>
                </a:cubicBezTo>
                <a:cubicBezTo>
                  <a:pt x="474" y="815"/>
                  <a:pt x="495" y="811"/>
                  <a:pt x="516" y="806"/>
                </a:cubicBezTo>
                <a:cubicBezTo>
                  <a:pt x="516" y="745"/>
                  <a:pt x="516" y="745"/>
                  <a:pt x="516" y="745"/>
                </a:cubicBezTo>
                <a:cubicBezTo>
                  <a:pt x="529" y="741"/>
                  <a:pt x="542" y="736"/>
                  <a:pt x="554" y="731"/>
                </a:cubicBezTo>
                <a:cubicBezTo>
                  <a:pt x="594" y="776"/>
                  <a:pt x="594" y="776"/>
                  <a:pt x="594" y="776"/>
                </a:cubicBezTo>
                <a:cubicBezTo>
                  <a:pt x="614" y="766"/>
                  <a:pt x="633" y="754"/>
                  <a:pt x="650" y="741"/>
                </a:cubicBezTo>
                <a:cubicBezTo>
                  <a:pt x="628" y="685"/>
                  <a:pt x="628" y="685"/>
                  <a:pt x="628" y="685"/>
                </a:cubicBezTo>
                <a:cubicBezTo>
                  <a:pt x="639" y="677"/>
                  <a:pt x="649" y="668"/>
                  <a:pt x="659" y="658"/>
                </a:cubicBezTo>
                <a:cubicBezTo>
                  <a:pt x="713" y="685"/>
                  <a:pt x="713" y="685"/>
                  <a:pt x="713" y="685"/>
                </a:cubicBezTo>
                <a:cubicBezTo>
                  <a:pt x="728" y="669"/>
                  <a:pt x="741" y="652"/>
                  <a:pt x="753" y="633"/>
                </a:cubicBezTo>
                <a:cubicBezTo>
                  <a:pt x="712" y="589"/>
                  <a:pt x="712" y="589"/>
                  <a:pt x="712" y="589"/>
                </a:cubicBezTo>
                <a:cubicBezTo>
                  <a:pt x="719" y="577"/>
                  <a:pt x="726" y="564"/>
                  <a:pt x="732" y="551"/>
                </a:cubicBezTo>
                <a:cubicBezTo>
                  <a:pt x="792" y="557"/>
                  <a:pt x="792" y="557"/>
                  <a:pt x="792" y="557"/>
                </a:cubicBezTo>
                <a:cubicBezTo>
                  <a:pt x="800" y="537"/>
                  <a:pt x="806" y="517"/>
                  <a:pt x="810" y="495"/>
                </a:cubicBezTo>
                <a:cubicBezTo>
                  <a:pt x="756" y="469"/>
                  <a:pt x="756" y="469"/>
                  <a:pt x="756" y="469"/>
                </a:cubicBezTo>
                <a:cubicBezTo>
                  <a:pt x="759" y="455"/>
                  <a:pt x="760" y="440"/>
                  <a:pt x="761" y="425"/>
                </a:cubicBezTo>
                <a:close/>
                <a:moveTo>
                  <a:pt x="410" y="704"/>
                </a:moveTo>
                <a:cubicBezTo>
                  <a:pt x="247" y="704"/>
                  <a:pt x="114" y="572"/>
                  <a:pt x="114" y="409"/>
                </a:cubicBezTo>
                <a:cubicBezTo>
                  <a:pt x="114" y="246"/>
                  <a:pt x="247" y="114"/>
                  <a:pt x="410" y="114"/>
                </a:cubicBezTo>
                <a:cubicBezTo>
                  <a:pt x="573" y="114"/>
                  <a:pt x="705" y="246"/>
                  <a:pt x="705" y="409"/>
                </a:cubicBezTo>
                <a:cubicBezTo>
                  <a:pt x="705" y="572"/>
                  <a:pt x="573" y="704"/>
                  <a:pt x="410" y="7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D4259A94-C460-7E8E-F45C-7AF12F349C56}"/>
              </a:ext>
            </a:extLst>
          </p:cNvPr>
          <p:cNvSpPr>
            <a:spLocks noEditPoints="1"/>
          </p:cNvSpPr>
          <p:nvPr/>
        </p:nvSpPr>
        <p:spPr bwMode="auto">
          <a:xfrm>
            <a:off x="2733308" y="2088326"/>
            <a:ext cx="1685688" cy="1678686"/>
          </a:xfrm>
          <a:custGeom>
            <a:avLst/>
            <a:gdLst>
              <a:gd name="T0" fmla="*/ 820 w 820"/>
              <a:gd name="T1" fmla="*/ 409 h 817"/>
              <a:gd name="T2" fmla="*/ 755 w 820"/>
              <a:gd name="T3" fmla="*/ 340 h 817"/>
              <a:gd name="T4" fmla="*/ 791 w 820"/>
              <a:gd name="T5" fmla="*/ 260 h 817"/>
              <a:gd name="T6" fmla="*/ 706 w 820"/>
              <a:gd name="T7" fmla="*/ 220 h 817"/>
              <a:gd name="T8" fmla="*/ 711 w 820"/>
              <a:gd name="T9" fmla="*/ 131 h 817"/>
              <a:gd name="T10" fmla="*/ 617 w 820"/>
              <a:gd name="T11" fmla="*/ 125 h 817"/>
              <a:gd name="T12" fmla="*/ 588 w 820"/>
              <a:gd name="T13" fmla="*/ 41 h 817"/>
              <a:gd name="T14" fmla="*/ 499 w 820"/>
              <a:gd name="T15" fmla="*/ 69 h 817"/>
              <a:gd name="T16" fmla="*/ 441 w 820"/>
              <a:gd name="T17" fmla="*/ 1 h 817"/>
              <a:gd name="T18" fmla="*/ 379 w 820"/>
              <a:gd name="T19" fmla="*/ 1 h 817"/>
              <a:gd name="T20" fmla="*/ 321 w 820"/>
              <a:gd name="T21" fmla="*/ 69 h 817"/>
              <a:gd name="T22" fmla="*/ 232 w 820"/>
              <a:gd name="T23" fmla="*/ 41 h 817"/>
              <a:gd name="T24" fmla="*/ 203 w 820"/>
              <a:gd name="T25" fmla="*/ 125 h 817"/>
              <a:gd name="T26" fmla="*/ 109 w 820"/>
              <a:gd name="T27" fmla="*/ 131 h 817"/>
              <a:gd name="T28" fmla="*/ 114 w 820"/>
              <a:gd name="T29" fmla="*/ 220 h 817"/>
              <a:gd name="T30" fmla="*/ 28 w 820"/>
              <a:gd name="T31" fmla="*/ 260 h 817"/>
              <a:gd name="T32" fmla="*/ 65 w 820"/>
              <a:gd name="T33" fmla="*/ 340 h 817"/>
              <a:gd name="T34" fmla="*/ 0 w 820"/>
              <a:gd name="T35" fmla="*/ 409 h 817"/>
              <a:gd name="T36" fmla="*/ 63 w 820"/>
              <a:gd name="T37" fmla="*/ 468 h 817"/>
              <a:gd name="T38" fmla="*/ 28 w 820"/>
              <a:gd name="T39" fmla="*/ 557 h 817"/>
              <a:gd name="T40" fmla="*/ 107 w 820"/>
              <a:gd name="T41" fmla="*/ 589 h 817"/>
              <a:gd name="T42" fmla="*/ 106 w 820"/>
              <a:gd name="T43" fmla="*/ 684 h 817"/>
              <a:gd name="T44" fmla="*/ 191 w 820"/>
              <a:gd name="T45" fmla="*/ 685 h 817"/>
              <a:gd name="T46" fmla="*/ 225 w 820"/>
              <a:gd name="T47" fmla="*/ 775 h 817"/>
              <a:gd name="T48" fmla="*/ 304 w 820"/>
              <a:gd name="T49" fmla="*/ 745 h 817"/>
              <a:gd name="T50" fmla="*/ 368 w 820"/>
              <a:gd name="T51" fmla="*/ 817 h 817"/>
              <a:gd name="T52" fmla="*/ 410 w 820"/>
              <a:gd name="T53" fmla="*/ 761 h 817"/>
              <a:gd name="T54" fmla="*/ 452 w 820"/>
              <a:gd name="T55" fmla="*/ 817 h 817"/>
              <a:gd name="T56" fmla="*/ 516 w 820"/>
              <a:gd name="T57" fmla="*/ 745 h 817"/>
              <a:gd name="T58" fmla="*/ 595 w 820"/>
              <a:gd name="T59" fmla="*/ 775 h 817"/>
              <a:gd name="T60" fmla="*/ 629 w 820"/>
              <a:gd name="T61" fmla="*/ 685 h 817"/>
              <a:gd name="T62" fmla="*/ 713 w 820"/>
              <a:gd name="T63" fmla="*/ 684 h 817"/>
              <a:gd name="T64" fmla="*/ 712 w 820"/>
              <a:gd name="T65" fmla="*/ 589 h 817"/>
              <a:gd name="T66" fmla="*/ 792 w 820"/>
              <a:gd name="T67" fmla="*/ 557 h 817"/>
              <a:gd name="T68" fmla="*/ 757 w 820"/>
              <a:gd name="T69" fmla="*/ 468 h 817"/>
              <a:gd name="T70" fmla="*/ 410 w 820"/>
              <a:gd name="T71" fmla="*/ 694 h 817"/>
              <a:gd name="T72" fmla="*/ 410 w 820"/>
              <a:gd name="T73" fmla="*/ 122 h 817"/>
              <a:gd name="T74" fmla="*/ 410 w 820"/>
              <a:gd name="T75" fmla="*/ 694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0" h="817">
                <a:moveTo>
                  <a:pt x="761" y="425"/>
                </a:moveTo>
                <a:cubicBezTo>
                  <a:pt x="820" y="409"/>
                  <a:pt x="820" y="409"/>
                  <a:pt x="820" y="409"/>
                </a:cubicBezTo>
                <a:cubicBezTo>
                  <a:pt x="819" y="387"/>
                  <a:pt x="818" y="366"/>
                  <a:pt x="814" y="345"/>
                </a:cubicBezTo>
                <a:cubicBezTo>
                  <a:pt x="755" y="340"/>
                  <a:pt x="755" y="340"/>
                  <a:pt x="755" y="340"/>
                </a:cubicBezTo>
                <a:cubicBezTo>
                  <a:pt x="752" y="325"/>
                  <a:pt x="748" y="310"/>
                  <a:pt x="743" y="296"/>
                </a:cubicBezTo>
                <a:cubicBezTo>
                  <a:pt x="791" y="260"/>
                  <a:pt x="791" y="260"/>
                  <a:pt x="791" y="260"/>
                </a:cubicBezTo>
                <a:cubicBezTo>
                  <a:pt x="784" y="240"/>
                  <a:pt x="774" y="221"/>
                  <a:pt x="764" y="203"/>
                </a:cubicBezTo>
                <a:cubicBezTo>
                  <a:pt x="706" y="220"/>
                  <a:pt x="706" y="220"/>
                  <a:pt x="706" y="220"/>
                </a:cubicBezTo>
                <a:cubicBezTo>
                  <a:pt x="698" y="207"/>
                  <a:pt x="688" y="194"/>
                  <a:pt x="678" y="182"/>
                </a:cubicBezTo>
                <a:cubicBezTo>
                  <a:pt x="711" y="131"/>
                  <a:pt x="711" y="131"/>
                  <a:pt x="711" y="131"/>
                </a:cubicBezTo>
                <a:cubicBezTo>
                  <a:pt x="696" y="116"/>
                  <a:pt x="681" y="102"/>
                  <a:pt x="665" y="89"/>
                </a:cubicBezTo>
                <a:cubicBezTo>
                  <a:pt x="617" y="125"/>
                  <a:pt x="617" y="125"/>
                  <a:pt x="617" y="125"/>
                </a:cubicBezTo>
                <a:cubicBezTo>
                  <a:pt x="604" y="116"/>
                  <a:pt x="591" y="107"/>
                  <a:pt x="577" y="100"/>
                </a:cubicBezTo>
                <a:cubicBezTo>
                  <a:pt x="588" y="41"/>
                  <a:pt x="588" y="41"/>
                  <a:pt x="588" y="41"/>
                </a:cubicBezTo>
                <a:cubicBezTo>
                  <a:pt x="570" y="31"/>
                  <a:pt x="550" y="24"/>
                  <a:pt x="530" y="18"/>
                </a:cubicBezTo>
                <a:cubicBezTo>
                  <a:pt x="499" y="69"/>
                  <a:pt x="499" y="69"/>
                  <a:pt x="499" y="69"/>
                </a:cubicBezTo>
                <a:cubicBezTo>
                  <a:pt x="484" y="65"/>
                  <a:pt x="468" y="62"/>
                  <a:pt x="452" y="60"/>
                </a:cubicBezTo>
                <a:cubicBezTo>
                  <a:pt x="441" y="1"/>
                  <a:pt x="441" y="1"/>
                  <a:pt x="441" y="1"/>
                </a:cubicBezTo>
                <a:cubicBezTo>
                  <a:pt x="431" y="0"/>
                  <a:pt x="420" y="0"/>
                  <a:pt x="410" y="0"/>
                </a:cubicBezTo>
                <a:cubicBezTo>
                  <a:pt x="399" y="0"/>
                  <a:pt x="389" y="0"/>
                  <a:pt x="379" y="1"/>
                </a:cubicBezTo>
                <a:cubicBezTo>
                  <a:pt x="368" y="60"/>
                  <a:pt x="368" y="60"/>
                  <a:pt x="368" y="60"/>
                </a:cubicBezTo>
                <a:cubicBezTo>
                  <a:pt x="352" y="62"/>
                  <a:pt x="336" y="65"/>
                  <a:pt x="321" y="69"/>
                </a:cubicBezTo>
                <a:cubicBezTo>
                  <a:pt x="290" y="18"/>
                  <a:pt x="290" y="18"/>
                  <a:pt x="290" y="18"/>
                </a:cubicBezTo>
                <a:cubicBezTo>
                  <a:pt x="270" y="24"/>
                  <a:pt x="250" y="31"/>
                  <a:pt x="232" y="41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9" y="107"/>
                  <a:pt x="216" y="116"/>
                  <a:pt x="203" y="125"/>
                </a:cubicBezTo>
                <a:cubicBezTo>
                  <a:pt x="155" y="89"/>
                  <a:pt x="155" y="89"/>
                  <a:pt x="155" y="89"/>
                </a:cubicBezTo>
                <a:cubicBezTo>
                  <a:pt x="139" y="102"/>
                  <a:pt x="123" y="116"/>
                  <a:pt x="109" y="131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31" y="194"/>
                  <a:pt x="122" y="207"/>
                  <a:pt x="114" y="220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46" y="221"/>
                  <a:pt x="36" y="240"/>
                  <a:pt x="28" y="260"/>
                </a:cubicBezTo>
                <a:cubicBezTo>
                  <a:pt x="77" y="296"/>
                  <a:pt x="77" y="296"/>
                  <a:pt x="77" y="296"/>
                </a:cubicBezTo>
                <a:cubicBezTo>
                  <a:pt x="72" y="310"/>
                  <a:pt x="68" y="325"/>
                  <a:pt x="65" y="340"/>
                </a:cubicBezTo>
                <a:cubicBezTo>
                  <a:pt x="5" y="345"/>
                  <a:pt x="5" y="345"/>
                  <a:pt x="5" y="345"/>
                </a:cubicBezTo>
                <a:cubicBezTo>
                  <a:pt x="2" y="366"/>
                  <a:pt x="0" y="387"/>
                  <a:pt x="0" y="409"/>
                </a:cubicBezTo>
                <a:cubicBezTo>
                  <a:pt x="59" y="425"/>
                  <a:pt x="59" y="425"/>
                  <a:pt x="59" y="425"/>
                </a:cubicBezTo>
                <a:cubicBezTo>
                  <a:pt x="59" y="440"/>
                  <a:pt x="61" y="454"/>
                  <a:pt x="63" y="468"/>
                </a:cubicBezTo>
                <a:cubicBezTo>
                  <a:pt x="9" y="495"/>
                  <a:pt x="9" y="495"/>
                  <a:pt x="9" y="495"/>
                </a:cubicBezTo>
                <a:cubicBezTo>
                  <a:pt x="14" y="516"/>
                  <a:pt x="20" y="537"/>
                  <a:pt x="28" y="557"/>
                </a:cubicBezTo>
                <a:cubicBezTo>
                  <a:pt x="88" y="551"/>
                  <a:pt x="88" y="551"/>
                  <a:pt x="88" y="551"/>
                </a:cubicBezTo>
                <a:cubicBezTo>
                  <a:pt x="94" y="564"/>
                  <a:pt x="100" y="577"/>
                  <a:pt x="107" y="589"/>
                </a:cubicBezTo>
                <a:cubicBezTo>
                  <a:pt x="67" y="633"/>
                  <a:pt x="67" y="633"/>
                  <a:pt x="67" y="633"/>
                </a:cubicBezTo>
                <a:cubicBezTo>
                  <a:pt x="79" y="651"/>
                  <a:pt x="92" y="668"/>
                  <a:pt x="106" y="684"/>
                </a:cubicBezTo>
                <a:cubicBezTo>
                  <a:pt x="160" y="657"/>
                  <a:pt x="160" y="657"/>
                  <a:pt x="160" y="657"/>
                </a:cubicBezTo>
                <a:cubicBezTo>
                  <a:pt x="170" y="667"/>
                  <a:pt x="180" y="676"/>
                  <a:pt x="191" y="685"/>
                </a:cubicBezTo>
                <a:cubicBezTo>
                  <a:pt x="169" y="741"/>
                  <a:pt x="169" y="741"/>
                  <a:pt x="169" y="741"/>
                </a:cubicBezTo>
                <a:cubicBezTo>
                  <a:pt x="187" y="754"/>
                  <a:pt x="206" y="765"/>
                  <a:pt x="225" y="775"/>
                </a:cubicBezTo>
                <a:cubicBezTo>
                  <a:pt x="266" y="730"/>
                  <a:pt x="266" y="730"/>
                  <a:pt x="266" y="730"/>
                </a:cubicBezTo>
                <a:cubicBezTo>
                  <a:pt x="278" y="736"/>
                  <a:pt x="291" y="741"/>
                  <a:pt x="304" y="745"/>
                </a:cubicBezTo>
                <a:cubicBezTo>
                  <a:pt x="303" y="805"/>
                  <a:pt x="303" y="805"/>
                  <a:pt x="303" y="805"/>
                </a:cubicBezTo>
                <a:cubicBezTo>
                  <a:pt x="324" y="811"/>
                  <a:pt x="346" y="815"/>
                  <a:pt x="368" y="817"/>
                </a:cubicBezTo>
                <a:cubicBezTo>
                  <a:pt x="390" y="760"/>
                  <a:pt x="390" y="760"/>
                  <a:pt x="390" y="760"/>
                </a:cubicBezTo>
                <a:cubicBezTo>
                  <a:pt x="396" y="761"/>
                  <a:pt x="403" y="761"/>
                  <a:pt x="410" y="761"/>
                </a:cubicBezTo>
                <a:cubicBezTo>
                  <a:pt x="417" y="761"/>
                  <a:pt x="423" y="761"/>
                  <a:pt x="430" y="760"/>
                </a:cubicBezTo>
                <a:cubicBezTo>
                  <a:pt x="452" y="817"/>
                  <a:pt x="452" y="817"/>
                  <a:pt x="452" y="817"/>
                </a:cubicBezTo>
                <a:cubicBezTo>
                  <a:pt x="474" y="815"/>
                  <a:pt x="495" y="811"/>
                  <a:pt x="516" y="805"/>
                </a:cubicBezTo>
                <a:cubicBezTo>
                  <a:pt x="516" y="745"/>
                  <a:pt x="516" y="745"/>
                  <a:pt x="516" y="745"/>
                </a:cubicBezTo>
                <a:cubicBezTo>
                  <a:pt x="529" y="741"/>
                  <a:pt x="542" y="736"/>
                  <a:pt x="554" y="730"/>
                </a:cubicBezTo>
                <a:cubicBezTo>
                  <a:pt x="595" y="775"/>
                  <a:pt x="595" y="775"/>
                  <a:pt x="595" y="775"/>
                </a:cubicBezTo>
                <a:cubicBezTo>
                  <a:pt x="614" y="765"/>
                  <a:pt x="633" y="754"/>
                  <a:pt x="651" y="741"/>
                </a:cubicBezTo>
                <a:cubicBezTo>
                  <a:pt x="629" y="685"/>
                  <a:pt x="629" y="685"/>
                  <a:pt x="629" y="685"/>
                </a:cubicBezTo>
                <a:cubicBezTo>
                  <a:pt x="639" y="676"/>
                  <a:pt x="650" y="667"/>
                  <a:pt x="659" y="657"/>
                </a:cubicBezTo>
                <a:cubicBezTo>
                  <a:pt x="713" y="684"/>
                  <a:pt x="713" y="684"/>
                  <a:pt x="713" y="684"/>
                </a:cubicBezTo>
                <a:cubicBezTo>
                  <a:pt x="728" y="668"/>
                  <a:pt x="741" y="651"/>
                  <a:pt x="753" y="633"/>
                </a:cubicBezTo>
                <a:cubicBezTo>
                  <a:pt x="712" y="589"/>
                  <a:pt x="712" y="589"/>
                  <a:pt x="712" y="589"/>
                </a:cubicBezTo>
                <a:cubicBezTo>
                  <a:pt x="720" y="577"/>
                  <a:pt x="726" y="564"/>
                  <a:pt x="732" y="551"/>
                </a:cubicBezTo>
                <a:cubicBezTo>
                  <a:pt x="792" y="557"/>
                  <a:pt x="792" y="557"/>
                  <a:pt x="792" y="557"/>
                </a:cubicBezTo>
                <a:cubicBezTo>
                  <a:pt x="800" y="537"/>
                  <a:pt x="806" y="516"/>
                  <a:pt x="811" y="495"/>
                </a:cubicBezTo>
                <a:cubicBezTo>
                  <a:pt x="757" y="468"/>
                  <a:pt x="757" y="468"/>
                  <a:pt x="757" y="468"/>
                </a:cubicBezTo>
                <a:cubicBezTo>
                  <a:pt x="759" y="454"/>
                  <a:pt x="761" y="440"/>
                  <a:pt x="761" y="425"/>
                </a:cubicBezTo>
                <a:close/>
                <a:moveTo>
                  <a:pt x="410" y="694"/>
                </a:moveTo>
                <a:cubicBezTo>
                  <a:pt x="252" y="694"/>
                  <a:pt x="124" y="566"/>
                  <a:pt x="124" y="408"/>
                </a:cubicBezTo>
                <a:cubicBezTo>
                  <a:pt x="124" y="250"/>
                  <a:pt x="252" y="122"/>
                  <a:pt x="410" y="122"/>
                </a:cubicBezTo>
                <a:cubicBezTo>
                  <a:pt x="568" y="122"/>
                  <a:pt x="696" y="250"/>
                  <a:pt x="696" y="408"/>
                </a:cubicBezTo>
                <a:cubicBezTo>
                  <a:pt x="696" y="566"/>
                  <a:pt x="568" y="694"/>
                  <a:pt x="410" y="6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CFBD774-618F-19F7-5B2A-BF429901031C}"/>
              </a:ext>
            </a:extLst>
          </p:cNvPr>
          <p:cNvSpPr>
            <a:spLocks noEditPoints="1"/>
          </p:cNvSpPr>
          <p:nvPr/>
        </p:nvSpPr>
        <p:spPr bwMode="auto">
          <a:xfrm>
            <a:off x="8252220" y="3741629"/>
            <a:ext cx="1010012" cy="1013512"/>
          </a:xfrm>
          <a:custGeom>
            <a:avLst/>
            <a:gdLst>
              <a:gd name="T0" fmla="*/ 491 w 491"/>
              <a:gd name="T1" fmla="*/ 209 h 493"/>
              <a:gd name="T2" fmla="*/ 473 w 491"/>
              <a:gd name="T3" fmla="*/ 147 h 493"/>
              <a:gd name="T4" fmla="*/ 425 w 491"/>
              <a:gd name="T5" fmla="*/ 153 h 493"/>
              <a:gd name="T6" fmla="*/ 389 w 491"/>
              <a:gd name="T7" fmla="*/ 104 h 493"/>
              <a:gd name="T8" fmla="*/ 409 w 491"/>
              <a:gd name="T9" fmla="*/ 61 h 493"/>
              <a:gd name="T10" fmla="*/ 356 w 491"/>
              <a:gd name="T11" fmla="*/ 25 h 493"/>
              <a:gd name="T12" fmla="*/ 323 w 491"/>
              <a:gd name="T13" fmla="*/ 61 h 493"/>
              <a:gd name="T14" fmla="*/ 264 w 491"/>
              <a:gd name="T15" fmla="*/ 47 h 493"/>
              <a:gd name="T16" fmla="*/ 252 w 491"/>
              <a:gd name="T17" fmla="*/ 0 h 493"/>
              <a:gd name="T18" fmla="*/ 188 w 491"/>
              <a:gd name="T19" fmla="*/ 6 h 493"/>
              <a:gd name="T20" fmla="*/ 185 w 491"/>
              <a:gd name="T21" fmla="*/ 56 h 493"/>
              <a:gd name="T22" fmla="*/ 132 w 491"/>
              <a:gd name="T23" fmla="*/ 83 h 493"/>
              <a:gd name="T24" fmla="*/ 92 w 491"/>
              <a:gd name="T25" fmla="*/ 54 h 493"/>
              <a:gd name="T26" fmla="*/ 47 w 491"/>
              <a:gd name="T27" fmla="*/ 101 h 493"/>
              <a:gd name="T28" fmla="*/ 78 w 491"/>
              <a:gd name="T29" fmla="*/ 141 h 493"/>
              <a:gd name="T30" fmla="*/ 55 w 491"/>
              <a:gd name="T31" fmla="*/ 195 h 493"/>
              <a:gd name="T32" fmla="*/ 4 w 491"/>
              <a:gd name="T33" fmla="*/ 199 h 493"/>
              <a:gd name="T34" fmla="*/ 0 w 491"/>
              <a:gd name="T35" fmla="*/ 263 h 493"/>
              <a:gd name="T36" fmla="*/ 50 w 491"/>
              <a:gd name="T37" fmla="*/ 275 h 493"/>
              <a:gd name="T38" fmla="*/ 56 w 491"/>
              <a:gd name="T39" fmla="*/ 301 h 493"/>
              <a:gd name="T40" fmla="*/ 67 w 491"/>
              <a:gd name="T41" fmla="*/ 330 h 493"/>
              <a:gd name="T42" fmla="*/ 30 w 491"/>
              <a:gd name="T43" fmla="*/ 366 h 493"/>
              <a:gd name="T44" fmla="*/ 68 w 491"/>
              <a:gd name="T45" fmla="*/ 418 h 493"/>
              <a:gd name="T46" fmla="*/ 114 w 491"/>
              <a:gd name="T47" fmla="*/ 394 h 493"/>
              <a:gd name="T48" fmla="*/ 162 w 491"/>
              <a:gd name="T49" fmla="*/ 427 h 493"/>
              <a:gd name="T50" fmla="*/ 157 w 491"/>
              <a:gd name="T51" fmla="*/ 477 h 493"/>
              <a:gd name="T52" fmla="*/ 220 w 491"/>
              <a:gd name="T53" fmla="*/ 493 h 493"/>
              <a:gd name="T54" fmla="*/ 240 w 491"/>
              <a:gd name="T55" fmla="*/ 446 h 493"/>
              <a:gd name="T56" fmla="*/ 298 w 491"/>
              <a:gd name="T57" fmla="*/ 440 h 493"/>
              <a:gd name="T58" fmla="*/ 327 w 491"/>
              <a:gd name="T59" fmla="*/ 481 h 493"/>
              <a:gd name="T60" fmla="*/ 384 w 491"/>
              <a:gd name="T61" fmla="*/ 453 h 493"/>
              <a:gd name="T62" fmla="*/ 370 w 491"/>
              <a:gd name="T63" fmla="*/ 405 h 493"/>
              <a:gd name="T64" fmla="*/ 411 w 491"/>
              <a:gd name="T65" fmla="*/ 362 h 493"/>
              <a:gd name="T66" fmla="*/ 458 w 491"/>
              <a:gd name="T67" fmla="*/ 375 h 493"/>
              <a:gd name="T68" fmla="*/ 485 w 491"/>
              <a:gd name="T69" fmla="*/ 316 h 493"/>
              <a:gd name="T70" fmla="*/ 443 w 491"/>
              <a:gd name="T71" fmla="*/ 290 h 493"/>
              <a:gd name="T72" fmla="*/ 447 w 491"/>
              <a:gd name="T73" fmla="*/ 229 h 493"/>
              <a:gd name="T74" fmla="*/ 491 w 491"/>
              <a:gd name="T75" fmla="*/ 209 h 493"/>
              <a:gd name="T76" fmla="*/ 288 w 491"/>
              <a:gd name="T77" fmla="*/ 387 h 493"/>
              <a:gd name="T78" fmla="*/ 107 w 491"/>
              <a:gd name="T79" fmla="*/ 286 h 493"/>
              <a:gd name="T80" fmla="*/ 208 w 491"/>
              <a:gd name="T81" fmla="*/ 105 h 493"/>
              <a:gd name="T82" fmla="*/ 389 w 491"/>
              <a:gd name="T83" fmla="*/ 206 h 493"/>
              <a:gd name="T84" fmla="*/ 288 w 491"/>
              <a:gd name="T85" fmla="*/ 38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493">
                <a:moveTo>
                  <a:pt x="491" y="209"/>
                </a:moveTo>
                <a:cubicBezTo>
                  <a:pt x="473" y="147"/>
                  <a:pt x="473" y="147"/>
                  <a:pt x="473" y="147"/>
                </a:cubicBezTo>
                <a:cubicBezTo>
                  <a:pt x="425" y="153"/>
                  <a:pt x="425" y="153"/>
                  <a:pt x="425" y="153"/>
                </a:cubicBezTo>
                <a:cubicBezTo>
                  <a:pt x="416" y="135"/>
                  <a:pt x="403" y="118"/>
                  <a:pt x="389" y="104"/>
                </a:cubicBezTo>
                <a:cubicBezTo>
                  <a:pt x="409" y="61"/>
                  <a:pt x="409" y="61"/>
                  <a:pt x="409" y="61"/>
                </a:cubicBezTo>
                <a:cubicBezTo>
                  <a:pt x="356" y="25"/>
                  <a:pt x="356" y="25"/>
                  <a:pt x="356" y="25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04" y="53"/>
                  <a:pt x="284" y="48"/>
                  <a:pt x="264" y="47"/>
                </a:cubicBezTo>
                <a:cubicBezTo>
                  <a:pt x="252" y="0"/>
                  <a:pt x="252" y="0"/>
                  <a:pt x="252" y="0"/>
                </a:cubicBezTo>
                <a:cubicBezTo>
                  <a:pt x="188" y="6"/>
                  <a:pt x="188" y="6"/>
                  <a:pt x="188" y="6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66" y="63"/>
                  <a:pt x="148" y="72"/>
                  <a:pt x="132" y="83"/>
                </a:cubicBezTo>
                <a:cubicBezTo>
                  <a:pt x="92" y="54"/>
                  <a:pt x="92" y="54"/>
                  <a:pt x="92" y="54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78" y="141"/>
                  <a:pt x="78" y="141"/>
                  <a:pt x="78" y="141"/>
                </a:cubicBezTo>
                <a:cubicBezTo>
                  <a:pt x="68" y="158"/>
                  <a:pt x="60" y="176"/>
                  <a:pt x="55" y="195"/>
                </a:cubicBezTo>
                <a:cubicBezTo>
                  <a:pt x="4" y="199"/>
                  <a:pt x="4" y="199"/>
                  <a:pt x="4" y="199"/>
                </a:cubicBezTo>
                <a:cubicBezTo>
                  <a:pt x="0" y="263"/>
                  <a:pt x="0" y="263"/>
                  <a:pt x="0" y="263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1" y="283"/>
                  <a:pt x="53" y="292"/>
                  <a:pt x="56" y="301"/>
                </a:cubicBezTo>
                <a:cubicBezTo>
                  <a:pt x="59" y="311"/>
                  <a:pt x="62" y="321"/>
                  <a:pt x="67" y="330"/>
                </a:cubicBezTo>
                <a:cubicBezTo>
                  <a:pt x="30" y="366"/>
                  <a:pt x="30" y="366"/>
                  <a:pt x="30" y="366"/>
                </a:cubicBezTo>
                <a:cubicBezTo>
                  <a:pt x="68" y="418"/>
                  <a:pt x="68" y="418"/>
                  <a:pt x="68" y="418"/>
                </a:cubicBezTo>
                <a:cubicBezTo>
                  <a:pt x="114" y="394"/>
                  <a:pt x="114" y="394"/>
                  <a:pt x="114" y="394"/>
                </a:cubicBezTo>
                <a:cubicBezTo>
                  <a:pt x="128" y="408"/>
                  <a:pt x="145" y="418"/>
                  <a:pt x="162" y="427"/>
                </a:cubicBezTo>
                <a:cubicBezTo>
                  <a:pt x="157" y="477"/>
                  <a:pt x="157" y="477"/>
                  <a:pt x="157" y="477"/>
                </a:cubicBezTo>
                <a:cubicBezTo>
                  <a:pt x="220" y="493"/>
                  <a:pt x="220" y="493"/>
                  <a:pt x="220" y="493"/>
                </a:cubicBezTo>
                <a:cubicBezTo>
                  <a:pt x="240" y="446"/>
                  <a:pt x="240" y="446"/>
                  <a:pt x="240" y="446"/>
                </a:cubicBezTo>
                <a:cubicBezTo>
                  <a:pt x="259" y="447"/>
                  <a:pt x="279" y="445"/>
                  <a:pt x="298" y="440"/>
                </a:cubicBezTo>
                <a:cubicBezTo>
                  <a:pt x="327" y="481"/>
                  <a:pt x="327" y="481"/>
                  <a:pt x="327" y="481"/>
                </a:cubicBezTo>
                <a:cubicBezTo>
                  <a:pt x="384" y="453"/>
                  <a:pt x="384" y="453"/>
                  <a:pt x="384" y="453"/>
                </a:cubicBezTo>
                <a:cubicBezTo>
                  <a:pt x="370" y="405"/>
                  <a:pt x="370" y="405"/>
                  <a:pt x="370" y="405"/>
                </a:cubicBezTo>
                <a:cubicBezTo>
                  <a:pt x="386" y="393"/>
                  <a:pt x="400" y="378"/>
                  <a:pt x="411" y="362"/>
                </a:cubicBezTo>
                <a:cubicBezTo>
                  <a:pt x="458" y="375"/>
                  <a:pt x="458" y="375"/>
                  <a:pt x="458" y="375"/>
                </a:cubicBezTo>
                <a:cubicBezTo>
                  <a:pt x="485" y="316"/>
                  <a:pt x="485" y="316"/>
                  <a:pt x="485" y="316"/>
                </a:cubicBezTo>
                <a:cubicBezTo>
                  <a:pt x="443" y="290"/>
                  <a:pt x="443" y="290"/>
                  <a:pt x="443" y="290"/>
                </a:cubicBezTo>
                <a:cubicBezTo>
                  <a:pt x="448" y="270"/>
                  <a:pt x="449" y="249"/>
                  <a:pt x="447" y="229"/>
                </a:cubicBezTo>
                <a:lnTo>
                  <a:pt x="491" y="209"/>
                </a:lnTo>
                <a:close/>
                <a:moveTo>
                  <a:pt x="288" y="387"/>
                </a:moveTo>
                <a:cubicBezTo>
                  <a:pt x="210" y="409"/>
                  <a:pt x="129" y="364"/>
                  <a:pt x="107" y="286"/>
                </a:cubicBezTo>
                <a:cubicBezTo>
                  <a:pt x="85" y="208"/>
                  <a:pt x="130" y="127"/>
                  <a:pt x="208" y="105"/>
                </a:cubicBezTo>
                <a:cubicBezTo>
                  <a:pt x="286" y="83"/>
                  <a:pt x="367" y="128"/>
                  <a:pt x="389" y="206"/>
                </a:cubicBezTo>
                <a:cubicBezTo>
                  <a:pt x="411" y="284"/>
                  <a:pt x="366" y="365"/>
                  <a:pt x="288" y="38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EA1D1DA-9431-5CAE-0B3D-CE49C2F8FC9D}"/>
              </a:ext>
            </a:extLst>
          </p:cNvPr>
          <p:cNvSpPr>
            <a:spLocks noEditPoints="1"/>
          </p:cNvSpPr>
          <p:nvPr/>
        </p:nvSpPr>
        <p:spPr bwMode="auto">
          <a:xfrm>
            <a:off x="9819689" y="3134853"/>
            <a:ext cx="1001259" cy="1017015"/>
          </a:xfrm>
          <a:custGeom>
            <a:avLst/>
            <a:gdLst>
              <a:gd name="T0" fmla="*/ 487 w 487"/>
              <a:gd name="T1" fmla="*/ 277 h 494"/>
              <a:gd name="T2" fmla="*/ 487 w 487"/>
              <a:gd name="T3" fmla="*/ 213 h 494"/>
              <a:gd name="T4" fmla="*/ 439 w 487"/>
              <a:gd name="T5" fmla="*/ 206 h 494"/>
              <a:gd name="T6" fmla="*/ 418 w 487"/>
              <a:gd name="T7" fmla="*/ 149 h 494"/>
              <a:gd name="T8" fmla="*/ 449 w 487"/>
              <a:gd name="T9" fmla="*/ 113 h 494"/>
              <a:gd name="T10" fmla="*/ 408 w 487"/>
              <a:gd name="T11" fmla="*/ 63 h 494"/>
              <a:gd name="T12" fmla="*/ 366 w 487"/>
              <a:gd name="T13" fmla="*/ 89 h 494"/>
              <a:gd name="T14" fmla="*/ 313 w 487"/>
              <a:gd name="T15" fmla="*/ 59 h 494"/>
              <a:gd name="T16" fmla="*/ 314 w 487"/>
              <a:gd name="T17" fmla="*/ 11 h 494"/>
              <a:gd name="T18" fmla="*/ 251 w 487"/>
              <a:gd name="T19" fmla="*/ 0 h 494"/>
              <a:gd name="T20" fmla="*/ 235 w 487"/>
              <a:gd name="T21" fmla="*/ 47 h 494"/>
              <a:gd name="T22" fmla="*/ 176 w 487"/>
              <a:gd name="T23" fmla="*/ 59 h 494"/>
              <a:gd name="T24" fmla="*/ 145 w 487"/>
              <a:gd name="T25" fmla="*/ 20 h 494"/>
              <a:gd name="T26" fmla="*/ 90 w 487"/>
              <a:gd name="T27" fmla="*/ 52 h 494"/>
              <a:gd name="T28" fmla="*/ 108 w 487"/>
              <a:gd name="T29" fmla="*/ 100 h 494"/>
              <a:gd name="T30" fmla="*/ 71 w 487"/>
              <a:gd name="T31" fmla="*/ 145 h 494"/>
              <a:gd name="T32" fmla="*/ 22 w 487"/>
              <a:gd name="T33" fmla="*/ 135 h 494"/>
              <a:gd name="T34" fmla="*/ 0 w 487"/>
              <a:gd name="T35" fmla="*/ 196 h 494"/>
              <a:gd name="T36" fmla="*/ 45 w 487"/>
              <a:gd name="T37" fmla="*/ 220 h 494"/>
              <a:gd name="T38" fmla="*/ 43 w 487"/>
              <a:gd name="T39" fmla="*/ 247 h 494"/>
              <a:gd name="T40" fmla="*/ 46 w 487"/>
              <a:gd name="T41" fmla="*/ 279 h 494"/>
              <a:gd name="T42" fmla="*/ 1 w 487"/>
              <a:gd name="T43" fmla="*/ 303 h 494"/>
              <a:gd name="T44" fmla="*/ 23 w 487"/>
              <a:gd name="T45" fmla="*/ 363 h 494"/>
              <a:gd name="T46" fmla="*/ 74 w 487"/>
              <a:gd name="T47" fmla="*/ 353 h 494"/>
              <a:gd name="T48" fmla="*/ 112 w 487"/>
              <a:gd name="T49" fmla="*/ 398 h 494"/>
              <a:gd name="T50" fmla="*/ 93 w 487"/>
              <a:gd name="T51" fmla="*/ 445 h 494"/>
              <a:gd name="T52" fmla="*/ 149 w 487"/>
              <a:gd name="T53" fmla="*/ 477 h 494"/>
              <a:gd name="T54" fmla="*/ 181 w 487"/>
              <a:gd name="T55" fmla="*/ 437 h 494"/>
              <a:gd name="T56" fmla="*/ 239 w 487"/>
              <a:gd name="T57" fmla="*/ 447 h 494"/>
              <a:gd name="T58" fmla="*/ 255 w 487"/>
              <a:gd name="T59" fmla="*/ 494 h 494"/>
              <a:gd name="T60" fmla="*/ 318 w 487"/>
              <a:gd name="T61" fmla="*/ 483 h 494"/>
              <a:gd name="T62" fmla="*/ 317 w 487"/>
              <a:gd name="T63" fmla="*/ 433 h 494"/>
              <a:gd name="T64" fmla="*/ 369 w 487"/>
              <a:gd name="T65" fmla="*/ 403 h 494"/>
              <a:gd name="T66" fmla="*/ 411 w 487"/>
              <a:gd name="T67" fmla="*/ 428 h 494"/>
              <a:gd name="T68" fmla="*/ 452 w 487"/>
              <a:gd name="T69" fmla="*/ 379 h 494"/>
              <a:gd name="T70" fmla="*/ 419 w 487"/>
              <a:gd name="T71" fmla="*/ 342 h 494"/>
              <a:gd name="T72" fmla="*/ 440 w 487"/>
              <a:gd name="T73" fmla="*/ 285 h 494"/>
              <a:gd name="T74" fmla="*/ 487 w 487"/>
              <a:gd name="T75" fmla="*/ 277 h 494"/>
              <a:gd name="T76" fmla="*/ 243 w 487"/>
              <a:gd name="T77" fmla="*/ 393 h 494"/>
              <a:gd name="T78" fmla="*/ 97 w 487"/>
              <a:gd name="T79" fmla="*/ 247 h 494"/>
              <a:gd name="T80" fmla="*/ 243 w 487"/>
              <a:gd name="T81" fmla="*/ 101 h 494"/>
              <a:gd name="T82" fmla="*/ 390 w 487"/>
              <a:gd name="T83" fmla="*/ 247 h 494"/>
              <a:gd name="T84" fmla="*/ 243 w 487"/>
              <a:gd name="T85" fmla="*/ 393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7" h="494">
                <a:moveTo>
                  <a:pt x="487" y="277"/>
                </a:moveTo>
                <a:cubicBezTo>
                  <a:pt x="487" y="213"/>
                  <a:pt x="487" y="213"/>
                  <a:pt x="487" y="213"/>
                </a:cubicBezTo>
                <a:cubicBezTo>
                  <a:pt x="439" y="206"/>
                  <a:pt x="439" y="206"/>
                  <a:pt x="439" y="206"/>
                </a:cubicBezTo>
                <a:cubicBezTo>
                  <a:pt x="435" y="186"/>
                  <a:pt x="428" y="166"/>
                  <a:pt x="418" y="149"/>
                </a:cubicBezTo>
                <a:cubicBezTo>
                  <a:pt x="449" y="113"/>
                  <a:pt x="449" y="113"/>
                  <a:pt x="449" y="11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366" y="89"/>
                  <a:pt x="366" y="89"/>
                  <a:pt x="366" y="89"/>
                </a:cubicBezTo>
                <a:cubicBezTo>
                  <a:pt x="350" y="77"/>
                  <a:pt x="332" y="67"/>
                  <a:pt x="313" y="59"/>
                </a:cubicBezTo>
                <a:cubicBezTo>
                  <a:pt x="314" y="11"/>
                  <a:pt x="314" y="11"/>
                  <a:pt x="314" y="11"/>
                </a:cubicBezTo>
                <a:cubicBezTo>
                  <a:pt x="251" y="0"/>
                  <a:pt x="251" y="0"/>
                  <a:pt x="251" y="0"/>
                </a:cubicBezTo>
                <a:cubicBezTo>
                  <a:pt x="235" y="47"/>
                  <a:pt x="235" y="47"/>
                  <a:pt x="235" y="47"/>
                </a:cubicBezTo>
                <a:cubicBezTo>
                  <a:pt x="214" y="48"/>
                  <a:pt x="195" y="52"/>
                  <a:pt x="176" y="59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90" y="52"/>
                  <a:pt x="90" y="52"/>
                  <a:pt x="90" y="52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94" y="113"/>
                  <a:pt x="81" y="128"/>
                  <a:pt x="71" y="145"/>
                </a:cubicBezTo>
                <a:cubicBezTo>
                  <a:pt x="22" y="135"/>
                  <a:pt x="22" y="135"/>
                  <a:pt x="22" y="135"/>
                </a:cubicBezTo>
                <a:cubicBezTo>
                  <a:pt x="0" y="196"/>
                  <a:pt x="0" y="196"/>
                  <a:pt x="0" y="196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4" y="229"/>
                  <a:pt x="43" y="238"/>
                  <a:pt x="43" y="247"/>
                </a:cubicBezTo>
                <a:cubicBezTo>
                  <a:pt x="43" y="258"/>
                  <a:pt x="44" y="268"/>
                  <a:pt x="46" y="279"/>
                </a:cubicBezTo>
                <a:cubicBezTo>
                  <a:pt x="1" y="303"/>
                  <a:pt x="1" y="303"/>
                  <a:pt x="1" y="303"/>
                </a:cubicBezTo>
                <a:cubicBezTo>
                  <a:pt x="23" y="363"/>
                  <a:pt x="23" y="363"/>
                  <a:pt x="23" y="363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84" y="370"/>
                  <a:pt x="97" y="385"/>
                  <a:pt x="112" y="398"/>
                </a:cubicBezTo>
                <a:cubicBezTo>
                  <a:pt x="93" y="445"/>
                  <a:pt x="93" y="445"/>
                  <a:pt x="93" y="445"/>
                </a:cubicBezTo>
                <a:cubicBezTo>
                  <a:pt x="149" y="477"/>
                  <a:pt x="149" y="477"/>
                  <a:pt x="149" y="477"/>
                </a:cubicBezTo>
                <a:cubicBezTo>
                  <a:pt x="181" y="437"/>
                  <a:pt x="181" y="437"/>
                  <a:pt x="181" y="437"/>
                </a:cubicBezTo>
                <a:cubicBezTo>
                  <a:pt x="199" y="443"/>
                  <a:pt x="219" y="446"/>
                  <a:pt x="239" y="447"/>
                </a:cubicBezTo>
                <a:cubicBezTo>
                  <a:pt x="255" y="494"/>
                  <a:pt x="255" y="494"/>
                  <a:pt x="255" y="494"/>
                </a:cubicBezTo>
                <a:cubicBezTo>
                  <a:pt x="318" y="483"/>
                  <a:pt x="318" y="483"/>
                  <a:pt x="318" y="483"/>
                </a:cubicBezTo>
                <a:cubicBezTo>
                  <a:pt x="317" y="433"/>
                  <a:pt x="317" y="433"/>
                  <a:pt x="317" y="433"/>
                </a:cubicBezTo>
                <a:cubicBezTo>
                  <a:pt x="336" y="426"/>
                  <a:pt x="353" y="415"/>
                  <a:pt x="369" y="403"/>
                </a:cubicBezTo>
                <a:cubicBezTo>
                  <a:pt x="411" y="428"/>
                  <a:pt x="411" y="428"/>
                  <a:pt x="411" y="428"/>
                </a:cubicBezTo>
                <a:cubicBezTo>
                  <a:pt x="452" y="379"/>
                  <a:pt x="452" y="379"/>
                  <a:pt x="452" y="379"/>
                </a:cubicBezTo>
                <a:cubicBezTo>
                  <a:pt x="419" y="342"/>
                  <a:pt x="419" y="342"/>
                  <a:pt x="419" y="342"/>
                </a:cubicBezTo>
                <a:cubicBezTo>
                  <a:pt x="429" y="324"/>
                  <a:pt x="436" y="305"/>
                  <a:pt x="440" y="285"/>
                </a:cubicBezTo>
                <a:lnTo>
                  <a:pt x="487" y="277"/>
                </a:lnTo>
                <a:close/>
                <a:moveTo>
                  <a:pt x="243" y="393"/>
                </a:moveTo>
                <a:cubicBezTo>
                  <a:pt x="163" y="393"/>
                  <a:pt x="97" y="328"/>
                  <a:pt x="97" y="247"/>
                </a:cubicBezTo>
                <a:cubicBezTo>
                  <a:pt x="97" y="166"/>
                  <a:pt x="163" y="101"/>
                  <a:pt x="243" y="101"/>
                </a:cubicBezTo>
                <a:cubicBezTo>
                  <a:pt x="324" y="101"/>
                  <a:pt x="390" y="166"/>
                  <a:pt x="390" y="247"/>
                </a:cubicBezTo>
                <a:cubicBezTo>
                  <a:pt x="390" y="328"/>
                  <a:pt x="324" y="393"/>
                  <a:pt x="243" y="3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990B44BD-EB43-DB99-5E0E-697A664A2DA4}"/>
              </a:ext>
            </a:extLst>
          </p:cNvPr>
          <p:cNvSpPr txBox="1"/>
          <p:nvPr/>
        </p:nvSpPr>
        <p:spPr>
          <a:xfrm>
            <a:off x="324562" y="1837549"/>
            <a:ext cx="173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0</a:t>
            </a:r>
          </a:p>
          <a:p>
            <a:pPr algn="ctr"/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 Situación Actual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52EE056F-A71A-9D68-A65B-D8EA70C12437}"/>
              </a:ext>
            </a:extLst>
          </p:cNvPr>
          <p:cNvSpPr txBox="1"/>
          <p:nvPr/>
        </p:nvSpPr>
        <p:spPr>
          <a:xfrm>
            <a:off x="4087575" y="695805"/>
            <a:ext cx="2173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</a:t>
            </a:r>
          </a:p>
          <a:p>
            <a:pPr algn="ctr"/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un Marco de Referencia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A36DACF7-5806-E453-7AFE-1ACEAA50FA62}"/>
              </a:ext>
            </a:extLst>
          </p:cNvPr>
          <p:cNvSpPr txBox="1"/>
          <p:nvPr/>
        </p:nvSpPr>
        <p:spPr>
          <a:xfrm>
            <a:off x="6211805" y="4654711"/>
            <a:ext cx="2571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</a:t>
            </a:r>
          </a:p>
          <a:p>
            <a:pPr algn="ctr"/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Co-Creación de Procesos de Trabajo Estándar</a:t>
            </a: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71475B3A-722A-80FE-09B8-605EB70D494A}"/>
              </a:ext>
            </a:extLst>
          </p:cNvPr>
          <p:cNvSpPr txBox="1"/>
          <p:nvPr/>
        </p:nvSpPr>
        <p:spPr>
          <a:xfrm>
            <a:off x="9690676" y="1478289"/>
            <a:ext cx="250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</a:t>
            </a:r>
          </a:p>
          <a:p>
            <a:pPr algn="ctr"/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FE3A05F2-BA3E-B11D-55CB-DB00A0EA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276" y="2449795"/>
            <a:ext cx="955749" cy="955748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3E9AA4BA-5BB3-24A1-4D32-922A4E20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76" y="3329799"/>
            <a:ext cx="1334631" cy="1336545"/>
          </a:xfrm>
          <a:prstGeom prst="ellipse">
            <a:avLst/>
          </a:prstGeom>
          <a:solidFill>
            <a:srgbClr val="0249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FE52E9DE-992D-7346-1848-E83038A5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139" y="3096311"/>
            <a:ext cx="992672" cy="990919"/>
          </a:xfrm>
          <a:prstGeom prst="ellipse">
            <a:avLst/>
          </a:prstGeom>
          <a:solidFill>
            <a:srgbClr val="6111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D5565B-C6E3-15E3-E07B-67540806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782" y="2419034"/>
            <a:ext cx="943669" cy="942002"/>
          </a:xfrm>
          <a:prstGeom prst="ellipse">
            <a:avLst/>
          </a:prstGeom>
          <a:solidFill>
            <a:srgbClr val="A129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351"/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23D2B340-B508-C885-C673-19D28C19860B}"/>
              </a:ext>
            </a:extLst>
          </p:cNvPr>
          <p:cNvCxnSpPr>
            <a:cxnSpLocks/>
          </p:cNvCxnSpPr>
          <p:nvPr/>
        </p:nvCxnSpPr>
        <p:spPr>
          <a:xfrm>
            <a:off x="3578239" y="3796407"/>
            <a:ext cx="0" cy="9729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1">
            <a:extLst>
              <a:ext uri="{FF2B5EF4-FFF2-40B4-BE49-F238E27FC236}">
                <a16:creationId xmlns:a16="http://schemas.microsoft.com/office/drawing/2014/main" id="{6CF8FA08-5239-DF7F-E598-EEAD634852FD}"/>
              </a:ext>
            </a:extLst>
          </p:cNvPr>
          <p:cNvCxnSpPr>
            <a:cxnSpLocks/>
          </p:cNvCxnSpPr>
          <p:nvPr/>
        </p:nvCxnSpPr>
        <p:spPr>
          <a:xfrm>
            <a:off x="5174555" y="2319806"/>
            <a:ext cx="0" cy="82436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1">
            <a:extLst>
              <a:ext uri="{FF2B5EF4-FFF2-40B4-BE49-F238E27FC236}">
                <a16:creationId xmlns:a16="http://schemas.microsoft.com/office/drawing/2014/main" id="{C66EDAC0-0B87-00DD-BA61-2AF264970185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497500" y="4026583"/>
            <a:ext cx="1" cy="6281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3">
            <a:extLst>
              <a:ext uri="{FF2B5EF4-FFF2-40B4-BE49-F238E27FC236}">
                <a16:creationId xmlns:a16="http://schemas.microsoft.com/office/drawing/2014/main" id="{84D62C4E-6BED-EF96-4E2F-5370AC81BFE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547199" y="1336593"/>
            <a:ext cx="2815" cy="91999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4">
            <a:extLst>
              <a:ext uri="{FF2B5EF4-FFF2-40B4-BE49-F238E27FC236}">
                <a16:creationId xmlns:a16="http://schemas.microsoft.com/office/drawing/2014/main" id="{342E09BF-D95E-E143-D081-9EE8D95896F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960374" y="1926234"/>
            <a:ext cx="2564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2">
            <a:extLst>
              <a:ext uri="{FF2B5EF4-FFF2-40B4-BE49-F238E27FC236}">
                <a16:creationId xmlns:a16="http://schemas.microsoft.com/office/drawing/2014/main" id="{6B2B7259-AFEF-CAFE-DCE6-60F2A8617594}"/>
              </a:ext>
            </a:extLst>
          </p:cNvPr>
          <p:cNvSpPr txBox="1"/>
          <p:nvPr/>
        </p:nvSpPr>
        <p:spPr>
          <a:xfrm>
            <a:off x="2733308" y="4836766"/>
            <a:ext cx="1756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</a:t>
            </a:r>
          </a:p>
          <a:p>
            <a:pPr algn="ctr"/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Estructura </a:t>
            </a:r>
            <a:r>
              <a:rPr lang="es-ES_tradnl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_tradnl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2E79FBC2-808D-73E6-71DE-0384BA5363B0}"/>
              </a:ext>
            </a:extLst>
          </p:cNvPr>
          <p:cNvCxnSpPr>
            <a:cxnSpLocks/>
          </p:cNvCxnSpPr>
          <p:nvPr/>
        </p:nvCxnSpPr>
        <p:spPr>
          <a:xfrm>
            <a:off x="2063930" y="2780610"/>
            <a:ext cx="1802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43835C29-0EA1-6696-43C1-7D802FB9EF4D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115954" y="2908849"/>
            <a:ext cx="2564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atic.thenounproject.com/png/2843499-20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38" y="3553415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264">
            <a:extLst>
              <a:ext uri="{FF2B5EF4-FFF2-40B4-BE49-F238E27FC236}">
                <a16:creationId xmlns:a16="http://schemas.microsoft.com/office/drawing/2014/main" id="{1CBE693E-CFD7-43B4-2B59-26C9EBAF0793}"/>
              </a:ext>
            </a:extLst>
          </p:cNvPr>
          <p:cNvSpPr>
            <a:spLocks noEditPoints="1"/>
          </p:cNvSpPr>
          <p:nvPr/>
        </p:nvSpPr>
        <p:spPr bwMode="auto">
          <a:xfrm>
            <a:off x="3373857" y="2678618"/>
            <a:ext cx="384002" cy="41691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46CC9F4E-AA6F-3789-CF3D-2D242132001A}"/>
              </a:ext>
            </a:extLst>
          </p:cNvPr>
          <p:cNvGrpSpPr/>
          <p:nvPr/>
        </p:nvGrpSpPr>
        <p:grpSpPr>
          <a:xfrm>
            <a:off x="7332332" y="3379021"/>
            <a:ext cx="338497" cy="450384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B4EF79C-EDC2-D623-3460-B5B1E461B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E28ADD3F-3EE9-52B0-D0CE-D54FC77EA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AD6A32D-9DD7-4822-AC95-170E0C0C7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79A74A95-D233-2CBA-057F-B7875CD0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6744DF96-6D0A-7687-FDAA-97BDBCD5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DCB3284F-E7B3-E298-9C04-472F1D829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E08C38D-0CE6-5C30-9EB9-A93F6B57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1D2C6D11-190D-8EEC-DE41-EAF87252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44" name="Freeform 179">
            <a:extLst>
              <a:ext uri="{FF2B5EF4-FFF2-40B4-BE49-F238E27FC236}">
                <a16:creationId xmlns:a16="http://schemas.microsoft.com/office/drawing/2014/main" id="{14B25260-7558-8EEB-9C71-07F3A5533E56}"/>
              </a:ext>
            </a:extLst>
          </p:cNvPr>
          <p:cNvSpPr>
            <a:spLocks noEditPoints="1"/>
          </p:cNvSpPr>
          <p:nvPr/>
        </p:nvSpPr>
        <p:spPr bwMode="auto">
          <a:xfrm>
            <a:off x="8867907" y="2728118"/>
            <a:ext cx="441403" cy="390471"/>
          </a:xfrm>
          <a:custGeom>
            <a:avLst/>
            <a:gdLst>
              <a:gd name="T0" fmla="*/ 12 w 77"/>
              <a:gd name="T1" fmla="*/ 19 h 66"/>
              <a:gd name="T2" fmla="*/ 33 w 77"/>
              <a:gd name="T3" fmla="*/ 21 h 66"/>
              <a:gd name="T4" fmla="*/ 11 w 77"/>
              <a:gd name="T5" fmla="*/ 20 h 66"/>
              <a:gd name="T6" fmla="*/ 34 w 77"/>
              <a:gd name="T7" fmla="*/ 35 h 66"/>
              <a:gd name="T8" fmla="*/ 34 w 77"/>
              <a:gd name="T9" fmla="*/ 33 h 66"/>
              <a:gd name="T10" fmla="*/ 6 w 77"/>
              <a:gd name="T11" fmla="*/ 34 h 66"/>
              <a:gd name="T12" fmla="*/ 17 w 77"/>
              <a:gd name="T13" fmla="*/ 7 h 66"/>
              <a:gd name="T14" fmla="*/ 46 w 77"/>
              <a:gd name="T15" fmla="*/ 6 h 66"/>
              <a:gd name="T16" fmla="*/ 17 w 77"/>
              <a:gd name="T17" fmla="*/ 5 h 66"/>
              <a:gd name="T18" fmla="*/ 17 w 77"/>
              <a:gd name="T19" fmla="*/ 7 h 66"/>
              <a:gd name="T20" fmla="*/ 75 w 77"/>
              <a:gd name="T21" fmla="*/ 19 h 66"/>
              <a:gd name="T22" fmla="*/ 59 w 77"/>
              <a:gd name="T23" fmla="*/ 15 h 66"/>
              <a:gd name="T24" fmla="*/ 59 w 77"/>
              <a:gd name="T25" fmla="*/ 14 h 66"/>
              <a:gd name="T26" fmla="*/ 66 w 77"/>
              <a:gd name="T27" fmla="*/ 8 h 66"/>
              <a:gd name="T28" fmla="*/ 55 w 77"/>
              <a:gd name="T29" fmla="*/ 7 h 66"/>
              <a:gd name="T30" fmla="*/ 54 w 77"/>
              <a:gd name="T31" fmla="*/ 14 h 66"/>
              <a:gd name="T32" fmla="*/ 39 w 77"/>
              <a:gd name="T33" fmla="*/ 15 h 66"/>
              <a:gd name="T34" fmla="*/ 36 w 77"/>
              <a:gd name="T35" fmla="*/ 26 h 66"/>
              <a:gd name="T36" fmla="*/ 38 w 77"/>
              <a:gd name="T37" fmla="*/ 25 h 66"/>
              <a:gd name="T38" fmla="*/ 50 w 77"/>
              <a:gd name="T39" fmla="*/ 19 h 66"/>
              <a:gd name="T40" fmla="*/ 47 w 77"/>
              <a:gd name="T41" fmla="*/ 26 h 66"/>
              <a:gd name="T42" fmla="*/ 40 w 77"/>
              <a:gd name="T43" fmla="*/ 38 h 66"/>
              <a:gd name="T44" fmla="*/ 22 w 77"/>
              <a:gd name="T45" fmla="*/ 39 h 66"/>
              <a:gd name="T46" fmla="*/ 21 w 77"/>
              <a:gd name="T47" fmla="*/ 42 h 66"/>
              <a:gd name="T48" fmla="*/ 34 w 77"/>
              <a:gd name="T49" fmla="*/ 49 h 66"/>
              <a:gd name="T50" fmla="*/ 48 w 77"/>
              <a:gd name="T51" fmla="*/ 38 h 66"/>
              <a:gd name="T52" fmla="*/ 53 w 77"/>
              <a:gd name="T53" fmla="*/ 48 h 66"/>
              <a:gd name="T54" fmla="*/ 49 w 77"/>
              <a:gd name="T55" fmla="*/ 65 h 66"/>
              <a:gd name="T56" fmla="*/ 51 w 77"/>
              <a:gd name="T57" fmla="*/ 65 h 66"/>
              <a:gd name="T58" fmla="*/ 58 w 77"/>
              <a:gd name="T59" fmla="*/ 48 h 66"/>
              <a:gd name="T60" fmla="*/ 57 w 77"/>
              <a:gd name="T61" fmla="*/ 25 h 66"/>
              <a:gd name="T62" fmla="*/ 64 w 77"/>
              <a:gd name="T63" fmla="*/ 26 h 66"/>
              <a:gd name="T64" fmla="*/ 76 w 77"/>
              <a:gd name="T65" fmla="*/ 22 h 66"/>
              <a:gd name="T66" fmla="*/ 1 w 77"/>
              <a:gd name="T67" fmla="*/ 48 h 66"/>
              <a:gd name="T68" fmla="*/ 1 w 77"/>
              <a:gd name="T69" fmla="*/ 50 h 66"/>
              <a:gd name="T70" fmla="*/ 24 w 77"/>
              <a:gd name="T71" fmla="*/ 4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66">
                <a:moveTo>
                  <a:pt x="11" y="20"/>
                </a:moveTo>
                <a:cubicBezTo>
                  <a:pt x="11" y="19"/>
                  <a:pt x="11" y="19"/>
                  <a:pt x="12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1"/>
                  <a:pt x="33" y="21"/>
                  <a:pt x="3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0"/>
                  <a:pt x="11" y="20"/>
                </a:cubicBezTo>
                <a:close/>
                <a:moveTo>
                  <a:pt x="7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5"/>
                  <a:pt x="35" y="35"/>
                  <a:pt x="35" y="34"/>
                </a:cubicBezTo>
                <a:cubicBezTo>
                  <a:pt x="35" y="34"/>
                  <a:pt x="35" y="33"/>
                  <a:pt x="34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6" y="34"/>
                  <a:pt x="6" y="34"/>
                </a:cubicBezTo>
                <a:cubicBezTo>
                  <a:pt x="6" y="35"/>
                  <a:pt x="6" y="35"/>
                  <a:pt x="7" y="35"/>
                </a:cubicBezTo>
                <a:close/>
                <a:moveTo>
                  <a:pt x="17" y="7"/>
                </a:move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6" y="6"/>
                  <a:pt x="46" y="6"/>
                </a:cubicBezTo>
                <a:cubicBezTo>
                  <a:pt x="46" y="5"/>
                  <a:pt x="45" y="5"/>
                  <a:pt x="45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6"/>
                  <a:pt x="17" y="7"/>
                  <a:pt x="17" y="7"/>
                </a:cubicBezTo>
                <a:close/>
                <a:moveTo>
                  <a:pt x="77" y="20"/>
                </a:moveTo>
                <a:cubicBezTo>
                  <a:pt x="77" y="19"/>
                  <a:pt x="76" y="19"/>
                  <a:pt x="75" y="19"/>
                </a:cubicBezTo>
                <a:cubicBezTo>
                  <a:pt x="66" y="22"/>
                  <a:pt x="66" y="22"/>
                  <a:pt x="66" y="22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60" y="14"/>
                  <a:pt x="60" y="14"/>
                </a:cubicBezTo>
                <a:cubicBezTo>
                  <a:pt x="63" y="14"/>
                  <a:pt x="66" y="11"/>
                  <a:pt x="66" y="8"/>
                </a:cubicBezTo>
                <a:cubicBezTo>
                  <a:pt x="67" y="4"/>
                  <a:pt x="64" y="0"/>
                  <a:pt x="61" y="0"/>
                </a:cubicBezTo>
                <a:cubicBezTo>
                  <a:pt x="58" y="0"/>
                  <a:pt x="55" y="3"/>
                  <a:pt x="55" y="7"/>
                </a:cubicBezTo>
                <a:cubicBezTo>
                  <a:pt x="55" y="9"/>
                  <a:pt x="55" y="11"/>
                  <a:pt x="57" y="12"/>
                </a:cubicBezTo>
                <a:cubicBezTo>
                  <a:pt x="54" y="14"/>
                  <a:pt x="54" y="14"/>
                  <a:pt x="54" y="14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5"/>
                  <a:pt x="40" y="15"/>
                  <a:pt x="39" y="15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5"/>
                  <a:pt x="35" y="26"/>
                  <a:pt x="36" y="26"/>
                </a:cubicBezTo>
                <a:cubicBezTo>
                  <a:pt x="36" y="26"/>
                  <a:pt x="36" y="26"/>
                  <a:pt x="37" y="26"/>
                </a:cubicBezTo>
                <a:cubicBezTo>
                  <a:pt x="37" y="26"/>
                  <a:pt x="38" y="26"/>
                  <a:pt x="38" y="25"/>
                </a:cubicBezTo>
                <a:cubicBezTo>
                  <a:pt x="43" y="18"/>
                  <a:pt x="43" y="18"/>
                  <a:pt x="43" y="18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20"/>
                  <a:pt x="49" y="21"/>
                </a:cubicBezTo>
                <a:cubicBezTo>
                  <a:pt x="48" y="23"/>
                  <a:pt x="47" y="26"/>
                  <a:pt x="47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45" y="31"/>
                  <a:pt x="42" y="36"/>
                  <a:pt x="40" y="38"/>
                </a:cubicBezTo>
                <a:cubicBezTo>
                  <a:pt x="37" y="41"/>
                  <a:pt x="34" y="43"/>
                  <a:pt x="34" y="43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39"/>
                  <a:pt x="20" y="39"/>
                  <a:pt x="20" y="40"/>
                </a:cubicBezTo>
                <a:cubicBezTo>
                  <a:pt x="20" y="41"/>
                  <a:pt x="20" y="41"/>
                  <a:pt x="21" y="42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5" y="49"/>
                  <a:pt x="35" y="4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9"/>
                  <a:pt x="49" y="40"/>
                  <a:pt x="50" y="41"/>
                </a:cubicBezTo>
                <a:cubicBezTo>
                  <a:pt x="52" y="45"/>
                  <a:pt x="53" y="48"/>
                  <a:pt x="53" y="48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5"/>
                  <a:pt x="49" y="65"/>
                </a:cubicBezTo>
                <a:cubicBezTo>
                  <a:pt x="49" y="66"/>
                  <a:pt x="49" y="66"/>
                  <a:pt x="50" y="66"/>
                </a:cubicBezTo>
                <a:cubicBezTo>
                  <a:pt x="50" y="66"/>
                  <a:pt x="51" y="65"/>
                  <a:pt x="51" y="65"/>
                </a:cubicBezTo>
                <a:cubicBezTo>
                  <a:pt x="58" y="49"/>
                  <a:pt x="58" y="49"/>
                  <a:pt x="58" y="49"/>
                </a:cubicBezTo>
                <a:cubicBezTo>
                  <a:pt x="59" y="49"/>
                  <a:pt x="59" y="48"/>
                  <a:pt x="58" y="48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6" y="27"/>
                  <a:pt x="57" y="25"/>
                </a:cubicBezTo>
                <a:cubicBezTo>
                  <a:pt x="57" y="24"/>
                  <a:pt x="58" y="23"/>
                  <a:pt x="58" y="22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6" y="26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1"/>
                  <a:pt x="77" y="21"/>
                  <a:pt x="77" y="20"/>
                </a:cubicBezTo>
                <a:close/>
                <a:moveTo>
                  <a:pt x="1" y="48"/>
                </a:moveTo>
                <a:cubicBezTo>
                  <a:pt x="1" y="48"/>
                  <a:pt x="0" y="48"/>
                  <a:pt x="0" y="49"/>
                </a:cubicBezTo>
                <a:cubicBezTo>
                  <a:pt x="0" y="49"/>
                  <a:pt x="1" y="50"/>
                  <a:pt x="1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4" y="48"/>
                  <a:pt x="24" y="48"/>
                  <a:pt x="24" y="48"/>
                </a:cubicBezTo>
                <a:lnTo>
                  <a:pt x="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AA6BE7C-68CC-4990-C05C-8646B8991A86}"/>
              </a:ext>
            </a:extLst>
          </p:cNvPr>
          <p:cNvSpPr/>
          <p:nvPr/>
        </p:nvSpPr>
        <p:spPr>
          <a:xfrm>
            <a:off x="4241042" y="693126"/>
            <a:ext cx="1809957" cy="1566711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6A50ECA-E22C-2FE7-76A6-9BEAA4C7FD9D}"/>
              </a:ext>
            </a:extLst>
          </p:cNvPr>
          <p:cNvSpPr/>
          <p:nvPr/>
        </p:nvSpPr>
        <p:spPr>
          <a:xfrm>
            <a:off x="6157980" y="4682796"/>
            <a:ext cx="2579242" cy="1566711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6BA4457-B664-529E-A0F0-27B0566379C3}"/>
              </a:ext>
            </a:extLst>
          </p:cNvPr>
          <p:cNvSpPr/>
          <p:nvPr/>
        </p:nvSpPr>
        <p:spPr>
          <a:xfrm>
            <a:off x="9753844" y="1411882"/>
            <a:ext cx="2329858" cy="1057420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9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FB02-924F-6A72-FB6D-94EA0587B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MX" dirty="0"/>
              <a:t>Paso 2</a:t>
            </a:r>
            <a:br>
              <a:rPr lang="es-MX" dirty="0"/>
            </a:br>
            <a:r>
              <a:rPr lang="es-ES_tradnl" sz="6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un Marco de Referencia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09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Marco de Referencia</a:t>
            </a:r>
          </a:p>
        </p:txBody>
      </p:sp>
      <p:graphicFrame>
        <p:nvGraphicFramePr>
          <p:cNvPr id="4" name="Table 35">
            <a:extLst>
              <a:ext uri="{FF2B5EF4-FFF2-40B4-BE49-F238E27FC236}">
                <a16:creationId xmlns:a16="http://schemas.microsoft.com/office/drawing/2014/main" id="{7437A3FF-2CC3-4C89-0D08-D338799DA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31826"/>
              </p:ext>
            </p:extLst>
          </p:nvPr>
        </p:nvGraphicFramePr>
        <p:xfrm>
          <a:off x="358921" y="1421293"/>
          <a:ext cx="11455870" cy="49178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45587">
                  <a:extLst>
                    <a:ext uri="{9D8B030D-6E8A-4147-A177-3AD203B41FA5}">
                      <a16:colId xmlns:a16="http://schemas.microsoft.com/office/drawing/2014/main" val="3641135319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1579340365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421615896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981810045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105289816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1467386755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2266700180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4226578742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3046868982"/>
                    </a:ext>
                  </a:extLst>
                </a:gridCol>
                <a:gridCol w="1145587">
                  <a:extLst>
                    <a:ext uri="{9D8B030D-6E8A-4147-A177-3AD203B41FA5}">
                      <a16:colId xmlns:a16="http://schemas.microsoft.com/office/drawing/2014/main" val="12175820"/>
                    </a:ext>
                  </a:extLst>
                </a:gridCol>
              </a:tblGrid>
              <a:tr h="543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HSE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ALIGNMENT, BUSINESS AND MANAGEMENT 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PEOPLE, ORGANIZATION AND LEADERSHIP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ASSET </a:t>
                      </a:r>
                    </a:p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RELIABILITY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MAINTENANCE ENGINEERING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PLANNING &amp; SCHEDULING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WORK MANAGEMENT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PROCURAMENT MRO </a:t>
                      </a:r>
                    </a:p>
                    <a:p>
                      <a:pPr algn="ctr" fontAlgn="ctr"/>
                      <a:r>
                        <a:rPr lang="en-US" sz="900" b="1" u="none" strike="noStrike" noProof="0">
                          <a:solidFill>
                            <a:schemeClr val="bg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MANAGEMENT</a:t>
                      </a:r>
                      <a:endParaRPr lang="en-US" sz="900" b="1" i="0" u="none" strike="noStrike" noProof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5834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Cultura HSE como de valor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Misión y visión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Proceso de incorporación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 mantenimiento 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Árbol de activos (jerarquía / taxonomía)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Identificación de activos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mantenimiento planificado de los activos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Activos registrados en SAP PM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Ubicación estratégica de los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s-MX" sz="700" u="none" strike="noStrike" kern="1200" baseline="0" noProof="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cribs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Historial de los activos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Mejora Continua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580847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TDCP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Estrategia de mantenimiento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Estructura de la organización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Clasificación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ABC (análisis de criticidad)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Evaluación de la salud de los activos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Revisión de solicitudes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Cobertura de Trabajos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con  Avisos y Ordenes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garantías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contactos clave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Formación en CI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526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Sistema de Permiso de trabajo 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Expectativas de los clientes internos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Definición de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Roles </a:t>
                      </a: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y responsabilidades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colección de datos de falla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Mantenibilidad de Activos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Reunión de Prioridades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Identificación del trabajo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reparables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Documentación centralizada de activos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Fábrica Visual, orden y limpieza en las áreas de mantenimiento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496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Guardas</a:t>
                      </a:r>
                      <a:r>
                        <a:rPr lang="es-MX" sz="700" u="none" strike="noStrike" baseline="0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en activos</a:t>
                      </a:r>
                      <a:endParaRPr lang="es-MX" sz="700" u="none" strike="noStrike" noProof="0" dirty="0"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KPIs</a:t>
                      </a: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/ Métricos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del entrenamiento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Análisis desglose de pérdidas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monitoreo de condición / CBM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Proceso de planificación del trabajo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trabajo Reactivo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Kits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mantenimiento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cambio técnico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Optimización del PM de SAP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3789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compromiso  del empleado sobre seguridad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Revisión de indicadores con el staff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Revisión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del desempeño del empleado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eliminación de anormalidades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Gestión de Lubricación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Proceso de programación del trabajo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Seguimiento de Órdenes de Trabajo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Análisis de repuestos y repuestos críticos / Programa Min-Max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proyectos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los </a:t>
                      </a:r>
                      <a:r>
                        <a:rPr lang="es-MX" sz="7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PLCs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Herramienta para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el</a:t>
                      </a: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registro de acciones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25318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Análisis de Peligros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Revisión de indicadores con los clientes internos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desarrollo del empleado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Análisis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Causa Raíz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Gestión del Mantenimiento de Precisión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actividades atrasadas, futuras y en progreso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la ejecución de los trabajos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mantenimiento estático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Despliegue</a:t>
                      </a:r>
                      <a:r>
                        <a:rPr lang="es-MX" sz="7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información</a:t>
                      </a:r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ciclos diario y semanal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7661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Prácticas Esenciales</a:t>
                      </a:r>
                      <a:r>
                        <a:rPr lang="es-MX" sz="700" u="none" strike="noStrike" baseline="0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de Seguridad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Revisión del rendimiento de equipos críticos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Compromiso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Mejora / optimización de los planes de mantenimiento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7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procesos y procedimientos de trabajo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Análisis del trabajo realizado y mejora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contratistas 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700" u="none" strike="noStrike" kern="1200" noProof="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Mantenimiento 4.0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37656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Tablero de control de seguridad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Participación en reuniones diarias con otras áreas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Utilización de los recursos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del coste de los activos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confiabilidad impulsada por operaciones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 err="1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KPIs</a:t>
                      </a: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/ Métricas de planificación y programación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Historial del trabajo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383958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endParaRPr lang="es-MX" sz="700" b="0" i="0" u="none" strike="noStrike" noProof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Participación en proyectos de inversión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Programa de diseño basado en confiabilidad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Gestión de paros</a:t>
                      </a:r>
                      <a:r>
                        <a:rPr lang="es-MX" sz="700" u="none" strike="noStrike" baseline="0" noProof="0" dirty="0"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mayores</a:t>
                      </a:r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700" b="0" i="0" u="none" strike="noStrike" noProof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700" b="0" i="0" u="none" strike="noStrike" noProof="0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0947031"/>
                  </a:ext>
                </a:extLst>
              </a:tr>
            </a:tbl>
          </a:graphicData>
        </a:graphic>
      </p:graphicFrame>
      <p:sp>
        <p:nvSpPr>
          <p:cNvPr id="5" name="Rectangle 24">
            <a:extLst>
              <a:ext uri="{FF2B5EF4-FFF2-40B4-BE49-F238E27FC236}">
                <a16:creationId xmlns:a16="http://schemas.microsoft.com/office/drawing/2014/main" id="{0CEF59AE-A7EC-45EB-92E8-8A53046075BD}"/>
              </a:ext>
            </a:extLst>
          </p:cNvPr>
          <p:cNvSpPr/>
          <p:nvPr/>
        </p:nvSpPr>
        <p:spPr>
          <a:xfrm>
            <a:off x="360602" y="1388767"/>
            <a:ext cx="1144800" cy="576000"/>
          </a:xfrm>
          <a:prstGeom prst="rect">
            <a:avLst/>
          </a:prstGeom>
          <a:gradFill flip="none" rotWithShape="1">
            <a:gsLst>
              <a:gs pos="40000">
                <a:srgbClr val="1579B2"/>
              </a:gs>
              <a:gs pos="40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>
                <a:latin typeface="Century Gothic" panose="020B0502020202020204" pitchFamily="34" charset="0"/>
              </a:rPr>
              <a:t>HSE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D1D29616-1837-CE78-EACB-C144C8D37F73}"/>
              </a:ext>
            </a:extLst>
          </p:cNvPr>
          <p:cNvSpPr/>
          <p:nvPr/>
        </p:nvSpPr>
        <p:spPr>
          <a:xfrm>
            <a:off x="3785427" y="1388767"/>
            <a:ext cx="1144800" cy="576000"/>
          </a:xfrm>
          <a:prstGeom prst="rect">
            <a:avLst/>
          </a:prstGeom>
          <a:gradFill flip="none" rotWithShape="1">
            <a:gsLst>
              <a:gs pos="50000">
                <a:srgbClr val="1579B2"/>
              </a:gs>
              <a:gs pos="50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/>
              <a:t>ASSET RELIABILITY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2E7146F-F44A-3CA8-CD1F-7B7DABF434DF}"/>
              </a:ext>
            </a:extLst>
          </p:cNvPr>
          <p:cNvSpPr/>
          <p:nvPr/>
        </p:nvSpPr>
        <p:spPr>
          <a:xfrm>
            <a:off x="1501090" y="1388767"/>
            <a:ext cx="1144800" cy="576000"/>
          </a:xfrm>
          <a:prstGeom prst="rect">
            <a:avLst/>
          </a:prstGeom>
          <a:gradFill flip="none" rotWithShape="1">
            <a:gsLst>
              <a:gs pos="50000">
                <a:srgbClr val="73A1CB"/>
              </a:gs>
              <a:gs pos="50000">
                <a:srgbClr val="F5A81D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>
                <a:latin typeface="Century Gothic" panose="020B0502020202020204" pitchFamily="34" charset="0"/>
              </a:rPr>
              <a:t>ALINEACIÓN, NEGOCIO Y GESTIÓN</a:t>
            </a: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4428CA7A-1E03-C489-CD76-CC43E0F18CEB}"/>
              </a:ext>
            </a:extLst>
          </p:cNvPr>
          <p:cNvSpPr/>
          <p:nvPr/>
        </p:nvSpPr>
        <p:spPr>
          <a:xfrm>
            <a:off x="2652136" y="1388767"/>
            <a:ext cx="1144800" cy="576000"/>
          </a:xfrm>
          <a:prstGeom prst="rect">
            <a:avLst/>
          </a:prstGeom>
          <a:solidFill>
            <a:srgbClr val="C32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GENTE, ORGANIZACIÓN Y LIDERAZGO</a:t>
            </a: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6D277003-F738-AF20-F406-29B84C9B7C6C}"/>
              </a:ext>
            </a:extLst>
          </p:cNvPr>
          <p:cNvSpPr/>
          <p:nvPr/>
        </p:nvSpPr>
        <p:spPr>
          <a:xfrm>
            <a:off x="3798604" y="1388767"/>
            <a:ext cx="1144800" cy="576000"/>
          </a:xfrm>
          <a:prstGeom prst="rect">
            <a:avLst/>
          </a:prstGeom>
          <a:gradFill flip="none" rotWithShape="1">
            <a:gsLst>
              <a:gs pos="50000">
                <a:srgbClr val="1579B2"/>
              </a:gs>
              <a:gs pos="50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INGENIERÍA DE CONFIABILIDAD</a:t>
            </a:r>
          </a:p>
        </p:txBody>
      </p:sp>
      <p:sp>
        <p:nvSpPr>
          <p:cNvPr id="10" name="Rectangle 52">
            <a:extLst>
              <a:ext uri="{FF2B5EF4-FFF2-40B4-BE49-F238E27FC236}">
                <a16:creationId xmlns:a16="http://schemas.microsoft.com/office/drawing/2014/main" id="{3F99B94A-8545-A8A1-CB8B-D8BA80A58A77}"/>
              </a:ext>
            </a:extLst>
          </p:cNvPr>
          <p:cNvSpPr/>
          <p:nvPr/>
        </p:nvSpPr>
        <p:spPr>
          <a:xfrm>
            <a:off x="4937984" y="1388767"/>
            <a:ext cx="1144800" cy="576000"/>
          </a:xfrm>
          <a:prstGeom prst="rect">
            <a:avLst/>
          </a:prstGeom>
          <a:gradFill flip="none" rotWithShape="1">
            <a:gsLst>
              <a:gs pos="50000">
                <a:srgbClr val="0065A4"/>
              </a:gs>
              <a:gs pos="50000">
                <a:srgbClr val="5A90C2"/>
              </a:gs>
            </a:gsLst>
            <a:lin ang="2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INGENIERÍA DE MANTENIMIENTO</a:t>
            </a: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46B17F06-A758-1A77-759D-F4930957C815}"/>
              </a:ext>
            </a:extLst>
          </p:cNvPr>
          <p:cNvSpPr/>
          <p:nvPr/>
        </p:nvSpPr>
        <p:spPr>
          <a:xfrm>
            <a:off x="6092745" y="1388767"/>
            <a:ext cx="1144800" cy="576000"/>
          </a:xfrm>
          <a:prstGeom prst="rect">
            <a:avLst/>
          </a:prstGeom>
          <a:gradFill flip="none" rotWithShape="1">
            <a:gsLst>
              <a:gs pos="75000">
                <a:srgbClr val="5A90C2"/>
              </a:gs>
              <a:gs pos="75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>
                <a:latin typeface="Century Gothic" panose="020B0502020202020204" pitchFamily="34" charset="0"/>
              </a:rPr>
              <a:t>ANÁLISIS, PLANIFICACIÓN Y PROGRAMACIÓN DEL TRABAJO</a:t>
            </a:r>
          </a:p>
        </p:txBody>
      </p:sp>
      <p:sp>
        <p:nvSpPr>
          <p:cNvPr id="12" name="Rectangle 56">
            <a:extLst>
              <a:ext uri="{FF2B5EF4-FFF2-40B4-BE49-F238E27FC236}">
                <a16:creationId xmlns:a16="http://schemas.microsoft.com/office/drawing/2014/main" id="{98A0806E-6C7D-CE80-2330-2FA2EC5D888E}"/>
              </a:ext>
            </a:extLst>
          </p:cNvPr>
          <p:cNvSpPr/>
          <p:nvPr/>
        </p:nvSpPr>
        <p:spPr>
          <a:xfrm>
            <a:off x="7232757" y="1388767"/>
            <a:ext cx="1144800" cy="576000"/>
          </a:xfrm>
          <a:prstGeom prst="rect">
            <a:avLst/>
          </a:prstGeom>
          <a:solidFill>
            <a:srgbClr val="5A9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>
                <a:latin typeface="Century Gothic" panose="020B0502020202020204" pitchFamily="34" charset="0"/>
              </a:rPr>
              <a:t>IDENTIFICACIÓN, EJECUCIÓN Y TERMINACIÓN DEL TRABAJO </a:t>
            </a:r>
          </a:p>
        </p:txBody>
      </p:sp>
      <p:sp>
        <p:nvSpPr>
          <p:cNvPr id="13" name="Rectangle 57">
            <a:extLst>
              <a:ext uri="{FF2B5EF4-FFF2-40B4-BE49-F238E27FC236}">
                <a16:creationId xmlns:a16="http://schemas.microsoft.com/office/drawing/2014/main" id="{DE927EEF-58DD-93BA-2C3F-E2B9F121F3E9}"/>
              </a:ext>
            </a:extLst>
          </p:cNvPr>
          <p:cNvSpPr/>
          <p:nvPr/>
        </p:nvSpPr>
        <p:spPr>
          <a:xfrm>
            <a:off x="8379199" y="1388767"/>
            <a:ext cx="1144800" cy="576000"/>
          </a:xfrm>
          <a:prstGeom prst="rect">
            <a:avLst/>
          </a:prstGeom>
          <a:gradFill flip="none" rotWithShape="1">
            <a:gsLst>
              <a:gs pos="40000">
                <a:srgbClr val="5A90C2"/>
              </a:gs>
              <a:gs pos="40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GESTIÓN DE MRO</a:t>
            </a:r>
          </a:p>
        </p:txBody>
      </p:sp>
      <p:sp>
        <p:nvSpPr>
          <p:cNvPr id="14" name="Rectangle 58">
            <a:extLst>
              <a:ext uri="{FF2B5EF4-FFF2-40B4-BE49-F238E27FC236}">
                <a16:creationId xmlns:a16="http://schemas.microsoft.com/office/drawing/2014/main" id="{B2DBE7EA-EDAA-5544-E11C-CEB1883581A2}"/>
              </a:ext>
            </a:extLst>
          </p:cNvPr>
          <p:cNvSpPr/>
          <p:nvPr/>
        </p:nvSpPr>
        <p:spPr>
          <a:xfrm>
            <a:off x="10669584" y="1388767"/>
            <a:ext cx="1144800" cy="576000"/>
          </a:xfrm>
          <a:prstGeom prst="rect">
            <a:avLst/>
          </a:prstGeom>
          <a:gradFill flip="none" rotWithShape="1">
            <a:gsLst>
              <a:gs pos="50000">
                <a:srgbClr val="642977"/>
              </a:gs>
              <a:gs pos="50000">
                <a:srgbClr val="E96524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MEJORA CONTINUA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2A24CF9C-1E78-DF8D-A8FA-EC00714CEC71}"/>
              </a:ext>
            </a:extLst>
          </p:cNvPr>
          <p:cNvSpPr/>
          <p:nvPr/>
        </p:nvSpPr>
        <p:spPr>
          <a:xfrm>
            <a:off x="9524144" y="1388767"/>
            <a:ext cx="1144800" cy="576000"/>
          </a:xfrm>
          <a:prstGeom prst="rect">
            <a:avLst/>
          </a:prstGeom>
          <a:solidFill>
            <a:srgbClr val="6429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Century Gothic" panose="020B0502020202020204" pitchFamily="34" charset="0"/>
              </a:rPr>
              <a:t>GESTIÓN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148328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Gerente de Confiabilidad de Activos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27FEC1-C9CD-74DB-26D4-C5D99AB4B74B}"/>
              </a:ext>
            </a:extLst>
          </p:cNvPr>
          <p:cNvSpPr txBox="1"/>
          <p:nvPr/>
        </p:nvSpPr>
        <p:spPr>
          <a:xfrm>
            <a:off x="227012" y="1220960"/>
            <a:ext cx="2605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en Nemak Mexico</a:t>
            </a:r>
            <a:endParaRPr lang="es-MX" sz="12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9C5486E-2059-BF4D-A3FB-69AF36C6E92E}"/>
              </a:ext>
            </a:extLst>
          </p:cNvPr>
          <p:cNvSpPr txBox="1">
            <a:spLocks/>
          </p:cNvSpPr>
          <p:nvPr/>
        </p:nvSpPr>
        <p:spPr>
          <a:xfrm>
            <a:off x="605105" y="1770756"/>
            <a:ext cx="10981789" cy="3387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Liderar el diseño, co-creación y actualización continua del Sistema Corporativo de Gestión de Ingenieria de Confiabilidad. </a:t>
            </a:r>
          </a:p>
          <a:p>
            <a:pPr algn="just"/>
            <a:r>
              <a:rPr lang="es-MX" dirty="0"/>
              <a:t>Responsable de la implementación y adopción del sistema en las unidades de negocio de México (10 unidades de negocio de fundición y transformación de aluminio en autopartes para la industria automotriz, +2,000 activos, ±1,400 sindicalizados y ±300 empleados de mantenimiento).</a:t>
            </a:r>
          </a:p>
        </p:txBody>
      </p:sp>
    </p:spTree>
    <p:extLst>
      <p:ext uri="{BB962C8B-B14F-4D97-AF65-F5344CB8AC3E}">
        <p14:creationId xmlns:p14="http://schemas.microsoft.com/office/powerpoint/2010/main" val="69346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595"/>
            <a:ext cx="9144000" cy="2784810"/>
          </a:xfrm>
        </p:spPr>
        <p:txBody>
          <a:bodyPr anchor="ctr"/>
          <a:lstStyle/>
          <a:p>
            <a:r>
              <a:rPr lang="es-MX" sz="6000" dirty="0"/>
              <a:t>Busquen acompañamiento externo, ideal que entienda su entorno</a:t>
            </a:r>
          </a:p>
        </p:txBody>
      </p:sp>
    </p:spTree>
    <p:extLst>
      <p:ext uri="{BB962C8B-B14F-4D97-AF65-F5344CB8AC3E}">
        <p14:creationId xmlns:p14="http://schemas.microsoft.com/office/powerpoint/2010/main" val="41791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Confiabilidad como Cultura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C110693-46E0-5B11-8B05-982C664DA077}"/>
              </a:ext>
            </a:extLst>
          </p:cNvPr>
          <p:cNvGraphicFramePr/>
          <p:nvPr/>
        </p:nvGraphicFramePr>
        <p:xfrm>
          <a:off x="-564292" y="1767016"/>
          <a:ext cx="9440562" cy="42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B41A7C41-F051-7507-6B42-F4A0D9799860}"/>
              </a:ext>
            </a:extLst>
          </p:cNvPr>
          <p:cNvGrpSpPr/>
          <p:nvPr/>
        </p:nvGrpSpPr>
        <p:grpSpPr>
          <a:xfrm>
            <a:off x="7834184" y="1767016"/>
            <a:ext cx="1528119" cy="1606378"/>
            <a:chOff x="7834184" y="1767016"/>
            <a:chExt cx="1528119" cy="1606378"/>
          </a:xfrm>
        </p:grpSpPr>
        <p:sp>
          <p:nvSpPr>
            <p:cNvPr id="28" name="Flecha abajo 27">
              <a:extLst>
                <a:ext uri="{FF2B5EF4-FFF2-40B4-BE49-F238E27FC236}">
                  <a16:creationId xmlns:a16="http://schemas.microsoft.com/office/drawing/2014/main" id="{C1BB6C4F-8737-1DB4-25DA-76F62F5BC367}"/>
                </a:ext>
              </a:extLst>
            </p:cNvPr>
            <p:cNvSpPr/>
            <p:nvPr/>
          </p:nvSpPr>
          <p:spPr>
            <a:xfrm>
              <a:off x="8320216" y="1767016"/>
              <a:ext cx="556054" cy="1606378"/>
            </a:xfrm>
            <a:prstGeom prst="downArrow">
              <a:avLst/>
            </a:prstGeom>
            <a:solidFill>
              <a:srgbClr val="692C59"/>
            </a:solidFill>
            <a:ln cap="rnd">
              <a:solidFill>
                <a:srgbClr val="333333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036E9278-89D5-5D9B-29EA-8EB84770373C}"/>
                </a:ext>
              </a:extLst>
            </p:cNvPr>
            <p:cNvSpPr txBox="1"/>
            <p:nvPr/>
          </p:nvSpPr>
          <p:spPr>
            <a:xfrm>
              <a:off x="7834184" y="2186958"/>
              <a:ext cx="15281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rgbClr val="333333"/>
                  </a:solidFill>
                </a:rPr>
                <a:t>De arriba hacia abajo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4CD0CF8-1A55-D3F4-A278-AF089521440F}"/>
              </a:ext>
            </a:extLst>
          </p:cNvPr>
          <p:cNvGrpSpPr/>
          <p:nvPr/>
        </p:nvGrpSpPr>
        <p:grpSpPr>
          <a:xfrm>
            <a:off x="8876270" y="4383674"/>
            <a:ext cx="1528119" cy="1606378"/>
            <a:chOff x="8876270" y="4383674"/>
            <a:chExt cx="1528119" cy="1606378"/>
          </a:xfrm>
        </p:grpSpPr>
        <p:sp>
          <p:nvSpPr>
            <p:cNvPr id="30" name="Flecha arriba 29">
              <a:extLst>
                <a:ext uri="{FF2B5EF4-FFF2-40B4-BE49-F238E27FC236}">
                  <a16:creationId xmlns:a16="http://schemas.microsoft.com/office/drawing/2014/main" id="{93104979-4764-AD15-8FFD-6274FA4F39E8}"/>
                </a:ext>
              </a:extLst>
            </p:cNvPr>
            <p:cNvSpPr/>
            <p:nvPr/>
          </p:nvSpPr>
          <p:spPr>
            <a:xfrm>
              <a:off x="9362302" y="4383674"/>
              <a:ext cx="556054" cy="1606378"/>
            </a:xfrm>
            <a:prstGeom prst="upArrow">
              <a:avLst/>
            </a:prstGeom>
            <a:solidFill>
              <a:srgbClr val="692C59"/>
            </a:solidFill>
            <a:ln cap="rnd">
              <a:solidFill>
                <a:srgbClr val="333333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609C530-B6B9-A848-3824-DF9BF622721F}"/>
                </a:ext>
              </a:extLst>
            </p:cNvPr>
            <p:cNvSpPr txBox="1"/>
            <p:nvPr/>
          </p:nvSpPr>
          <p:spPr>
            <a:xfrm>
              <a:off x="8876270" y="4927186"/>
              <a:ext cx="15281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rgbClr val="333333"/>
                  </a:solidFill>
                </a:rPr>
                <a:t>De abajo para arriba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0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595"/>
            <a:ext cx="9144000" cy="2784810"/>
          </a:xfrm>
        </p:spPr>
        <p:txBody>
          <a:bodyPr anchor="ctr"/>
          <a:lstStyle/>
          <a:p>
            <a:r>
              <a:rPr lang="es-MX" sz="6000" dirty="0"/>
              <a:t>Repartan su esfuerzo en cada capa de la implementación por separado</a:t>
            </a:r>
          </a:p>
        </p:txBody>
      </p:sp>
    </p:spTree>
    <p:extLst>
      <p:ext uri="{BB962C8B-B14F-4D97-AF65-F5344CB8AC3E}">
        <p14:creationId xmlns:p14="http://schemas.microsoft.com/office/powerpoint/2010/main" val="350715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FB02-924F-6A72-FB6D-94EA0587B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MX" dirty="0"/>
              <a:t>Paso 3</a:t>
            </a:r>
            <a:br>
              <a:rPr lang="es-MX" dirty="0"/>
            </a:br>
            <a:r>
              <a:rPr lang="es-ES_tradnl" sz="6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Co-Creación de Procesos de Trabajo Estándar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29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Trabajo Estándar</a:t>
            </a:r>
            <a:endParaRPr lang="es-MX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17728-1DB1-7AA3-BC9E-AAEB5D0274AF}"/>
              </a:ext>
            </a:extLst>
          </p:cNvPr>
          <p:cNvGrpSpPr/>
          <p:nvPr/>
        </p:nvGrpSpPr>
        <p:grpSpPr>
          <a:xfrm>
            <a:off x="725367" y="1501430"/>
            <a:ext cx="10741266" cy="5356570"/>
            <a:chOff x="712248" y="1202076"/>
            <a:chExt cx="11669418" cy="581943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719D981-E2BD-2E3D-3E58-9478B58B8A88}"/>
                </a:ext>
              </a:extLst>
            </p:cNvPr>
            <p:cNvGrpSpPr/>
            <p:nvPr/>
          </p:nvGrpSpPr>
          <p:grpSpPr>
            <a:xfrm>
              <a:off x="3919499" y="1482597"/>
              <a:ext cx="4353002" cy="4355659"/>
              <a:chOff x="3970730" y="1638053"/>
              <a:chExt cx="4353002" cy="4355659"/>
            </a:xfrm>
          </p:grpSpPr>
          <p:sp>
            <p:nvSpPr>
              <p:cNvPr id="53" name="Rectangle 6">
                <a:extLst>
                  <a:ext uri="{FF2B5EF4-FFF2-40B4-BE49-F238E27FC236}">
                    <a16:creationId xmlns:a16="http://schemas.microsoft.com/office/drawing/2014/main" id="{9921CF72-49D8-2636-91E1-0155A787A6FF}"/>
                  </a:ext>
                </a:extLst>
              </p:cNvPr>
              <p:cNvSpPr/>
              <p:nvPr/>
            </p:nvSpPr>
            <p:spPr>
              <a:xfrm>
                <a:off x="3970731" y="1638053"/>
                <a:ext cx="4353001" cy="4353001"/>
              </a:xfrm>
              <a:prstGeom prst="rect">
                <a:avLst/>
              </a:prstGeom>
              <a:solidFill>
                <a:srgbClr val="692C59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A3A10D70-525B-F849-421E-159DBEE45878}"/>
                  </a:ext>
                </a:extLst>
              </p:cNvPr>
              <p:cNvSpPr/>
              <p:nvPr/>
            </p:nvSpPr>
            <p:spPr>
              <a:xfrm>
                <a:off x="3970730" y="2266559"/>
                <a:ext cx="3727153" cy="3727153"/>
              </a:xfrm>
              <a:prstGeom prst="rect">
                <a:avLst/>
              </a:prstGeom>
              <a:solidFill>
                <a:srgbClr val="00331A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49875FF7-5A3D-3137-4F79-BC0FDF4CD669}"/>
                  </a:ext>
                </a:extLst>
              </p:cNvPr>
              <p:cNvSpPr/>
              <p:nvPr/>
            </p:nvSpPr>
            <p:spPr>
              <a:xfrm>
                <a:off x="3970731" y="2983469"/>
                <a:ext cx="3007585" cy="3007585"/>
              </a:xfrm>
              <a:prstGeom prst="rect">
                <a:avLst/>
              </a:prstGeom>
              <a:solidFill>
                <a:srgbClr val="01492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6" name="Rectangle 9">
                <a:extLst>
                  <a:ext uri="{FF2B5EF4-FFF2-40B4-BE49-F238E27FC236}">
                    <a16:creationId xmlns:a16="http://schemas.microsoft.com/office/drawing/2014/main" id="{0147EA5A-99DA-0D15-F80F-81A3A84CB314}"/>
                  </a:ext>
                </a:extLst>
              </p:cNvPr>
              <p:cNvSpPr/>
              <p:nvPr/>
            </p:nvSpPr>
            <p:spPr>
              <a:xfrm>
                <a:off x="3970731" y="3686285"/>
                <a:ext cx="2304769" cy="2304769"/>
              </a:xfrm>
              <a:prstGeom prst="rect">
                <a:avLst/>
              </a:prstGeom>
              <a:solidFill>
                <a:srgbClr val="3F474F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7" name="Rectangle 10">
                <a:extLst>
                  <a:ext uri="{FF2B5EF4-FFF2-40B4-BE49-F238E27FC236}">
                    <a16:creationId xmlns:a16="http://schemas.microsoft.com/office/drawing/2014/main" id="{D40F00DC-C5A0-2A11-E33B-9D98F677E90A}"/>
                  </a:ext>
                </a:extLst>
              </p:cNvPr>
              <p:cNvSpPr/>
              <p:nvPr/>
            </p:nvSpPr>
            <p:spPr>
              <a:xfrm>
                <a:off x="3970732" y="4403196"/>
                <a:ext cx="1587858" cy="1587858"/>
              </a:xfrm>
              <a:prstGeom prst="rect">
                <a:avLst/>
              </a:prstGeom>
              <a:solidFill>
                <a:srgbClr val="333333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cxnSp>
          <p:nvCxnSpPr>
            <p:cNvPr id="6" name="Straight Arrow Connector 11">
              <a:extLst>
                <a:ext uri="{FF2B5EF4-FFF2-40B4-BE49-F238E27FC236}">
                  <a16:creationId xmlns:a16="http://schemas.microsoft.com/office/drawing/2014/main" id="{ADA134C7-4E4A-1300-65A6-62A5E64D3A59}"/>
                </a:ext>
              </a:extLst>
            </p:cNvPr>
            <p:cNvCxnSpPr/>
            <p:nvPr/>
          </p:nvCxnSpPr>
          <p:spPr>
            <a:xfrm flipV="1">
              <a:off x="3899614" y="1202076"/>
              <a:ext cx="0" cy="46596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12">
              <a:extLst>
                <a:ext uri="{FF2B5EF4-FFF2-40B4-BE49-F238E27FC236}">
                  <a16:creationId xmlns:a16="http://schemas.microsoft.com/office/drawing/2014/main" id="{FE6C80D2-1E55-E620-5980-B7B23138D4E3}"/>
                </a:ext>
              </a:extLst>
            </p:cNvPr>
            <p:cNvCxnSpPr/>
            <p:nvPr/>
          </p:nvCxnSpPr>
          <p:spPr>
            <a:xfrm>
              <a:off x="3904985" y="5843572"/>
              <a:ext cx="465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77BDC3F3-FE20-99D4-B6EE-C186F2DEE9FA}"/>
                </a:ext>
              </a:extLst>
            </p:cNvPr>
            <p:cNvSpPr txBox="1"/>
            <p:nvPr/>
          </p:nvSpPr>
          <p:spPr>
            <a:xfrm>
              <a:off x="3855442" y="1629383"/>
              <a:ext cx="3523643" cy="40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Gestión de activos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C81D432E-5D92-19BB-D5DB-C061505119B4}"/>
                </a:ext>
              </a:extLst>
            </p:cNvPr>
            <p:cNvSpPr txBox="1"/>
            <p:nvPr/>
          </p:nvSpPr>
          <p:spPr>
            <a:xfrm>
              <a:off x="3855442" y="2291939"/>
              <a:ext cx="3523643" cy="40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Ingeniería de activos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F385F43D-FE80-54DD-E5F7-AB9A02F56356}"/>
                </a:ext>
              </a:extLst>
            </p:cNvPr>
            <p:cNvSpPr txBox="1"/>
            <p:nvPr/>
          </p:nvSpPr>
          <p:spPr>
            <a:xfrm>
              <a:off x="3855441" y="2994755"/>
              <a:ext cx="3523643" cy="40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>
                  <a:solidFill>
                    <a:schemeClr val="bg1"/>
                  </a:solidFill>
                </a:rPr>
                <a:t>Ingeniería de Confiabilidad</a:t>
              </a: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F7EC89CF-8AA6-49D6-1359-02F062DD8608}"/>
                </a:ext>
              </a:extLst>
            </p:cNvPr>
            <p:cNvSpPr txBox="1"/>
            <p:nvPr/>
          </p:nvSpPr>
          <p:spPr>
            <a:xfrm>
              <a:off x="3855441" y="3554089"/>
              <a:ext cx="3523643" cy="100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</a:rPr>
                <a:t>Ingeniería de</a:t>
              </a:r>
              <a:br>
                <a:rPr lang="es-MX" dirty="0">
                  <a:solidFill>
                    <a:schemeClr val="bg1"/>
                  </a:solidFill>
                </a:rPr>
              </a:br>
              <a:r>
                <a:rPr lang="es-MX" dirty="0">
                  <a:solidFill>
                    <a:schemeClr val="bg1"/>
                  </a:solidFill>
                </a:rPr>
                <a:t>Mantenimiento</a:t>
              </a:r>
            </a:p>
            <a:p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210DABCD-28B6-ECEF-B0FA-833E33CCCFE8}"/>
                </a:ext>
              </a:extLst>
            </p:cNvPr>
            <p:cNvSpPr txBox="1"/>
            <p:nvPr/>
          </p:nvSpPr>
          <p:spPr>
            <a:xfrm>
              <a:off x="3878564" y="4730562"/>
              <a:ext cx="3512501" cy="63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</a:rPr>
                <a:t>Ejecución de</a:t>
              </a:r>
            </a:p>
            <a:p>
              <a:r>
                <a:rPr lang="es-MX" sz="1600" dirty="0">
                  <a:solidFill>
                    <a:schemeClr val="bg1"/>
                  </a:solidFill>
                </a:rPr>
                <a:t>Mantenimiento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8F73C68-8810-8C4F-DFB2-01CDDC20D581}"/>
                </a:ext>
              </a:extLst>
            </p:cNvPr>
            <p:cNvSpPr txBox="1"/>
            <p:nvPr/>
          </p:nvSpPr>
          <p:spPr>
            <a:xfrm>
              <a:off x="955921" y="1629383"/>
              <a:ext cx="2819317" cy="40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>
                  <a:latin typeface="Century Gothic" panose="020B0502020202020204" pitchFamily="34" charset="0"/>
                </a:rPr>
                <a:t>Políticas y estrategias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1D9F5B06-44B7-64BC-CD3A-586EDA5BF17A}"/>
                </a:ext>
              </a:extLst>
            </p:cNvPr>
            <p:cNvSpPr txBox="1"/>
            <p:nvPr/>
          </p:nvSpPr>
          <p:spPr>
            <a:xfrm>
              <a:off x="955921" y="2274014"/>
              <a:ext cx="2819317" cy="4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>
                  <a:latin typeface="Century Gothic" panose="020B0502020202020204" pitchFamily="34" charset="0"/>
                </a:rPr>
                <a:t>Ciclo de vida</a:t>
              </a: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31606B3D-1E4C-8EBE-4F4F-7666FA46BA02}"/>
                </a:ext>
              </a:extLst>
            </p:cNvPr>
            <p:cNvSpPr txBox="1"/>
            <p:nvPr/>
          </p:nvSpPr>
          <p:spPr>
            <a:xfrm>
              <a:off x="955920" y="2990735"/>
              <a:ext cx="2819317" cy="4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>
                  <a:latin typeface="Century Gothic" panose="020B0502020202020204" pitchFamily="34" charset="0"/>
                </a:rPr>
                <a:t>Función</a:t>
              </a:r>
            </a:p>
          </p:txBody>
        </p:sp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2A704633-CDB6-951D-6637-C32A4E750136}"/>
                </a:ext>
              </a:extLst>
            </p:cNvPr>
            <p:cNvSpPr txBox="1"/>
            <p:nvPr/>
          </p:nvSpPr>
          <p:spPr>
            <a:xfrm>
              <a:off x="955920" y="3694161"/>
              <a:ext cx="2819317" cy="4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>
                  <a:latin typeface="Century Gothic" panose="020B0502020202020204" pitchFamily="34" charset="0"/>
                </a:rPr>
                <a:t>Activos</a:t>
              </a:r>
            </a:p>
          </p:txBody>
        </p:sp>
        <p:sp>
          <p:nvSpPr>
            <p:cNvPr id="46" name="TextBox 22">
              <a:extLst>
                <a:ext uri="{FF2B5EF4-FFF2-40B4-BE49-F238E27FC236}">
                  <a16:creationId xmlns:a16="http://schemas.microsoft.com/office/drawing/2014/main" id="{1D6AF2C7-9A5E-58A9-B90E-956E1F86ABCA}"/>
                </a:ext>
              </a:extLst>
            </p:cNvPr>
            <p:cNvSpPr txBox="1"/>
            <p:nvPr/>
          </p:nvSpPr>
          <p:spPr>
            <a:xfrm>
              <a:off x="955919" y="4857002"/>
              <a:ext cx="2819317" cy="40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b="1">
                  <a:latin typeface="Century Gothic" panose="020B0502020202020204" pitchFamily="34" charset="0"/>
                </a:rPr>
                <a:t>Intervención</a:t>
              </a:r>
            </a:p>
          </p:txBody>
        </p:sp>
        <p:sp>
          <p:nvSpPr>
            <p:cNvPr id="47" name="TextBox 23">
              <a:extLst>
                <a:ext uri="{FF2B5EF4-FFF2-40B4-BE49-F238E27FC236}">
                  <a16:creationId xmlns:a16="http://schemas.microsoft.com/office/drawing/2014/main" id="{72D1AF44-ADCE-E7C4-3E10-58BE2F83B0A0}"/>
                </a:ext>
              </a:extLst>
            </p:cNvPr>
            <p:cNvSpPr txBox="1"/>
            <p:nvPr/>
          </p:nvSpPr>
          <p:spPr>
            <a:xfrm rot="19800000">
              <a:off x="2312423" y="6461919"/>
              <a:ext cx="2647365" cy="33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400">
                  <a:latin typeface="Century Gothic" panose="020B0502020202020204" pitchFamily="34" charset="0"/>
                </a:rPr>
                <a:t>Mantenimiento</a:t>
              </a:r>
            </a:p>
          </p:txBody>
        </p: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76F61E2A-8E20-C91F-24B0-957B11A021DE}"/>
                </a:ext>
              </a:extLst>
            </p:cNvPr>
            <p:cNvSpPr txBox="1"/>
            <p:nvPr/>
          </p:nvSpPr>
          <p:spPr>
            <a:xfrm rot="19800000">
              <a:off x="3919310" y="6453076"/>
              <a:ext cx="2647365" cy="56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400">
                  <a:latin typeface="Century Gothic" panose="020B0502020202020204" pitchFamily="34" charset="0"/>
                </a:rPr>
                <a:t>+ </a:t>
              </a:r>
              <a:r>
                <a:rPr lang="es-MX" sz="1400" b="1">
                  <a:latin typeface="Century Gothic" panose="020B0502020202020204" pitchFamily="34" charset="0"/>
                </a:rPr>
                <a:t>Operaciones</a:t>
              </a:r>
            </a:p>
            <a:p>
              <a:pPr algn="r"/>
              <a:r>
                <a:rPr lang="es-MX" sz="1400">
                  <a:latin typeface="Century Gothic" panose="020B0502020202020204" pitchFamily="34" charset="0"/>
                </a:rPr>
                <a:t>Seguridad</a:t>
              </a:r>
            </a:p>
          </p:txBody>
        </p: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93E5B420-8A2F-410E-058C-AFCEBBCE0CE9}"/>
                </a:ext>
              </a:extLst>
            </p:cNvPr>
            <p:cNvSpPr txBox="1"/>
            <p:nvPr/>
          </p:nvSpPr>
          <p:spPr>
            <a:xfrm rot="19800000">
              <a:off x="4935422" y="6477010"/>
              <a:ext cx="2647365" cy="33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400">
                  <a:latin typeface="Century Gothic" panose="020B0502020202020204" pitchFamily="34" charset="0"/>
                </a:rPr>
                <a:t>+ Ingeniería</a:t>
              </a:r>
            </a:p>
          </p:txBody>
        </p: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7F0A6109-D1B1-77FB-A904-B32189E00EE9}"/>
                </a:ext>
              </a:extLst>
            </p:cNvPr>
            <p:cNvSpPr txBox="1"/>
            <p:nvPr/>
          </p:nvSpPr>
          <p:spPr>
            <a:xfrm rot="19800000">
              <a:off x="5725532" y="6460463"/>
              <a:ext cx="2647365" cy="33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1400">
                  <a:latin typeface="Century Gothic" panose="020B0502020202020204" pitchFamily="34" charset="0"/>
                </a:rPr>
                <a:t>+ Finanzas</a:t>
              </a:r>
            </a:p>
          </p:txBody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1245492A-8160-50F5-8B65-8BECC4678BD1}"/>
                </a:ext>
              </a:extLst>
            </p:cNvPr>
            <p:cNvSpPr/>
            <p:nvPr/>
          </p:nvSpPr>
          <p:spPr>
            <a:xfrm rot="16200000">
              <a:off x="-124377" y="3473889"/>
              <a:ext cx="2241682" cy="568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>
                  <a:latin typeface="Century Gothic" panose="020B0502020202020204" pitchFamily="34" charset="0"/>
                </a:rPr>
                <a:t>Mejora en:</a:t>
              </a:r>
            </a:p>
          </p:txBody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C0039E84-E85A-3751-C993-AB5D4A9EB69B}"/>
                </a:ext>
              </a:extLst>
            </p:cNvPr>
            <p:cNvSpPr/>
            <p:nvPr/>
          </p:nvSpPr>
          <p:spPr>
            <a:xfrm>
              <a:off x="8771150" y="5570926"/>
              <a:ext cx="3610516" cy="568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800" b="1">
                  <a:latin typeface="Century Gothic" panose="020B0502020202020204" pitchFamily="34" charset="0"/>
                </a:rPr>
                <a:t>Alcance y tiempo</a:t>
              </a:r>
            </a:p>
          </p:txBody>
        </p:sp>
      </p:grpSp>
      <p:sp>
        <p:nvSpPr>
          <p:cNvPr id="17" name="Rectangle 29">
            <a:extLst>
              <a:ext uri="{FF2B5EF4-FFF2-40B4-BE49-F238E27FC236}">
                <a16:creationId xmlns:a16="http://schemas.microsoft.com/office/drawing/2014/main" id="{1C892B3B-72DF-8E1D-56F9-3C20DF06A4FA}"/>
              </a:ext>
            </a:extLst>
          </p:cNvPr>
          <p:cNvSpPr/>
          <p:nvPr/>
        </p:nvSpPr>
        <p:spPr>
          <a:xfrm>
            <a:off x="3605380" y="2955796"/>
            <a:ext cx="2899090" cy="2868907"/>
          </a:xfrm>
          <a:prstGeom prst="rect">
            <a:avLst/>
          </a:prstGeom>
          <a:solidFill>
            <a:schemeClr val="bg2">
              <a:alpha val="40000"/>
            </a:schemeClr>
          </a:solidFill>
          <a:ln w="381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8A4D31-488C-7AF6-E977-DEFC76979C87}"/>
              </a:ext>
            </a:extLst>
          </p:cNvPr>
          <p:cNvSpPr/>
          <p:nvPr/>
        </p:nvSpPr>
        <p:spPr>
          <a:xfrm>
            <a:off x="3094892" y="5866951"/>
            <a:ext cx="4589407" cy="858975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7028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36595"/>
            <a:ext cx="10058400" cy="2784810"/>
          </a:xfrm>
        </p:spPr>
        <p:txBody>
          <a:bodyPr anchor="ctr"/>
          <a:lstStyle/>
          <a:p>
            <a:r>
              <a:rPr lang="es-MX" sz="6000" dirty="0"/>
              <a:t>Construyan relaciones funcionales entre áreas para el fin común (buscar aliados)</a:t>
            </a:r>
          </a:p>
        </p:txBody>
      </p:sp>
    </p:spTree>
    <p:extLst>
      <p:ext uri="{BB962C8B-B14F-4D97-AF65-F5344CB8AC3E}">
        <p14:creationId xmlns:p14="http://schemas.microsoft.com/office/powerpoint/2010/main" val="396530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E3603-345C-14B4-1218-46E380030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Trabajo Estándar</a:t>
            </a:r>
            <a:endParaRPr lang="es-MX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6423C21-A6F6-FD6E-0C78-E4CAF20A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3" y="1433522"/>
            <a:ext cx="1018764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BD821670-F884-EE2C-FBD0-999724BA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298" y="1427365"/>
            <a:ext cx="1016362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551779DF-ED50-0BD1-0225-B60B5EC3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76" y="3173514"/>
            <a:ext cx="1012631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0E2B07C-1E9D-B196-B4E1-43FFB3F65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91" y="3173514"/>
            <a:ext cx="1017965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88F4FAE9-5086-FC03-C484-6AC5AAEA9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661" y="3173514"/>
            <a:ext cx="1017810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43F9FB8-98D2-C053-E68F-2435CE6881D8}"/>
              </a:ext>
            </a:extLst>
          </p:cNvPr>
          <p:cNvSpPr txBox="1"/>
          <p:nvPr/>
        </p:nvSpPr>
        <p:spPr>
          <a:xfrm rot="16200000">
            <a:off x="-393142" y="1993477"/>
            <a:ext cx="1440000" cy="307777"/>
          </a:xfrm>
          <a:prstGeom prst="rect">
            <a:avLst/>
          </a:prstGeom>
          <a:solidFill>
            <a:srgbClr val="01492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Fase 1 </a:t>
            </a: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C95C699B-E63F-A0BA-5AC8-D3813119B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84" y="4917212"/>
            <a:ext cx="1013123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9437F53-6EA8-1E24-C539-B20363DFD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6535" y="4917212"/>
            <a:ext cx="1022125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5D8AA09C-9E8B-AD37-C91A-428FA69E8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88" y="4917212"/>
            <a:ext cx="1019919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FF048E3B-3A1C-2D0E-EFC2-4790635E8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8647" y="3173514"/>
            <a:ext cx="1012442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48BD6AB1-8628-DB76-C6DC-7E8C54CD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" b="959"/>
          <a:stretch/>
        </p:blipFill>
        <p:spPr>
          <a:xfrm>
            <a:off x="3675190" y="3173514"/>
            <a:ext cx="1020209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4E7E7444-6B24-803C-C260-3C88F953F0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2630" y="3173514"/>
            <a:ext cx="1018334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2">
            <a:extLst>
              <a:ext uri="{FF2B5EF4-FFF2-40B4-BE49-F238E27FC236}">
                <a16:creationId xmlns:a16="http://schemas.microsoft.com/office/drawing/2014/main" id="{245F470A-A965-0F81-C363-FF403101703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379"/>
          <a:stretch/>
        </p:blipFill>
        <p:spPr>
          <a:xfrm>
            <a:off x="5171872" y="3173514"/>
            <a:ext cx="1109222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3">
            <a:extLst>
              <a:ext uri="{FF2B5EF4-FFF2-40B4-BE49-F238E27FC236}">
                <a16:creationId xmlns:a16="http://schemas.microsoft.com/office/drawing/2014/main" id="{0E13E629-5373-E575-0E44-AFAD2BB50360}"/>
              </a:ext>
            </a:extLst>
          </p:cNvPr>
          <p:cNvSpPr txBox="1"/>
          <p:nvPr/>
        </p:nvSpPr>
        <p:spPr>
          <a:xfrm rot="16200000">
            <a:off x="-393141" y="3738401"/>
            <a:ext cx="1440000" cy="307777"/>
          </a:xfrm>
          <a:prstGeom prst="rect">
            <a:avLst/>
          </a:prstGeom>
          <a:solidFill>
            <a:srgbClr val="01492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Fase 2 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20DDD002-A89C-5B00-9F29-E6CA13544804}"/>
              </a:ext>
            </a:extLst>
          </p:cNvPr>
          <p:cNvSpPr txBox="1"/>
          <p:nvPr/>
        </p:nvSpPr>
        <p:spPr>
          <a:xfrm rot="16200000">
            <a:off x="-393141" y="5483324"/>
            <a:ext cx="1440000" cy="307777"/>
          </a:xfrm>
          <a:prstGeom prst="rect">
            <a:avLst/>
          </a:prstGeom>
          <a:solidFill>
            <a:srgbClr val="692C59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sz="1400" b="1">
                <a:solidFill>
                  <a:schemeClr val="bg1"/>
                </a:solidFill>
              </a:rPr>
              <a:t>Fase 3 </a:t>
            </a:r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id="{71748020-3BFD-754D-E5E5-53AB097C9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0216" y="1444673"/>
            <a:ext cx="1018991" cy="14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9">
            <a:extLst>
              <a:ext uri="{FF2B5EF4-FFF2-40B4-BE49-F238E27FC236}">
                <a16:creationId xmlns:a16="http://schemas.microsoft.com/office/drawing/2014/main" id="{CD7F3953-C250-C48C-3FB1-A12C7C45B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2687" y="2261224"/>
            <a:ext cx="760643" cy="108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402488BF-2DF2-E484-D2E6-B298383F1D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97033" y="2013430"/>
            <a:ext cx="76201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1">
            <a:extLst>
              <a:ext uri="{FF2B5EF4-FFF2-40B4-BE49-F238E27FC236}">
                <a16:creationId xmlns:a16="http://schemas.microsoft.com/office/drawing/2014/main" id="{608862A7-F452-7A55-B314-44252F5980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0174" y="1765936"/>
            <a:ext cx="760643" cy="108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2">
            <a:extLst>
              <a:ext uri="{FF2B5EF4-FFF2-40B4-BE49-F238E27FC236}">
                <a16:creationId xmlns:a16="http://schemas.microsoft.com/office/drawing/2014/main" id="{A0595E6C-AB15-DC07-6F0B-2B1C24D1B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4336" y="1518442"/>
            <a:ext cx="761217" cy="108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Conector recto 136">
            <a:extLst>
              <a:ext uri="{FF2B5EF4-FFF2-40B4-BE49-F238E27FC236}">
                <a16:creationId xmlns:a16="http://schemas.microsoft.com/office/drawing/2014/main" id="{3977E6A2-51C7-DCB2-569A-F63904BA4EB9}"/>
              </a:ext>
            </a:extLst>
          </p:cNvPr>
          <p:cNvCxnSpPr/>
          <p:nvPr/>
        </p:nvCxnSpPr>
        <p:spPr>
          <a:xfrm>
            <a:off x="134660" y="2995574"/>
            <a:ext cx="60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136">
            <a:extLst>
              <a:ext uri="{FF2B5EF4-FFF2-40B4-BE49-F238E27FC236}">
                <a16:creationId xmlns:a16="http://schemas.microsoft.com/office/drawing/2014/main" id="{604D7C59-79DA-16AB-07BB-8DEF55F6C50B}"/>
              </a:ext>
            </a:extLst>
          </p:cNvPr>
          <p:cNvCxnSpPr/>
          <p:nvPr/>
        </p:nvCxnSpPr>
        <p:spPr>
          <a:xfrm>
            <a:off x="134660" y="4770533"/>
            <a:ext cx="60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C87C97A-4D9B-D908-01BF-2BFF6D07BD8E}"/>
              </a:ext>
            </a:extLst>
          </p:cNvPr>
          <p:cNvSpPr txBox="1"/>
          <p:nvPr/>
        </p:nvSpPr>
        <p:spPr>
          <a:xfrm>
            <a:off x="6514281" y="1312981"/>
            <a:ext cx="1210588" cy="70788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4000" b="1">
                <a:latin typeface="Century Gothic" panose="020B0502020202020204" pitchFamily="34" charset="0"/>
              </a:rPr>
              <a:t>+ 40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795DDE-E2F2-A840-2DC7-56A19A7C6436}"/>
              </a:ext>
            </a:extLst>
          </p:cNvPr>
          <p:cNvSpPr txBox="1"/>
          <p:nvPr/>
        </p:nvSpPr>
        <p:spPr>
          <a:xfrm>
            <a:off x="6436882" y="1783708"/>
            <a:ext cx="185339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s-MX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Empleados</a:t>
            </a:r>
            <a:endParaRPr lang="es-MX" sz="1600" b="1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E73685-241A-0408-4202-76D8EB75983B}"/>
              </a:ext>
            </a:extLst>
          </p:cNvPr>
          <p:cNvSpPr txBox="1"/>
          <p:nvPr/>
        </p:nvSpPr>
        <p:spPr>
          <a:xfrm>
            <a:off x="6641379" y="3302230"/>
            <a:ext cx="3264621" cy="461665"/>
          </a:xfrm>
          <a:prstGeom prst="rect">
            <a:avLst/>
          </a:prstGeom>
          <a:noFill/>
        </p:spPr>
        <p:txBody>
          <a:bodyPr wrap="square" lIns="45720" rtlCol="0" anchor="ctr" anchorCtr="0">
            <a:spAutoFit/>
          </a:bodyPr>
          <a:lstStyle/>
          <a:p>
            <a:r>
              <a:rPr lang="es-MX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+8 Multidisciplinarios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D1982A-217A-02F0-8BE7-1B6AA5787F3C}"/>
              </a:ext>
            </a:extLst>
          </p:cNvPr>
          <p:cNvSpPr txBox="1"/>
          <p:nvPr/>
        </p:nvSpPr>
        <p:spPr>
          <a:xfrm>
            <a:off x="6571907" y="2737816"/>
            <a:ext cx="2113079" cy="70788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MX" sz="4000" b="1">
                <a:latin typeface="Century Gothic" panose="020B0502020202020204" pitchFamily="34" charset="0"/>
              </a:rPr>
              <a:t>Equipos</a:t>
            </a:r>
            <a:endParaRPr lang="en-US" sz="4000" b="1"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AD84EB-60A4-CB08-590C-228799EB6ADA}"/>
              </a:ext>
            </a:extLst>
          </p:cNvPr>
          <p:cNvSpPr txBox="1"/>
          <p:nvPr/>
        </p:nvSpPr>
        <p:spPr>
          <a:xfrm>
            <a:off x="6641379" y="4503871"/>
            <a:ext cx="5178820" cy="461665"/>
          </a:xfrm>
          <a:prstGeom prst="rect">
            <a:avLst/>
          </a:prstGeom>
          <a:noFill/>
        </p:spPr>
        <p:txBody>
          <a:bodyPr wrap="square" lIns="45720" rtlCol="0" anchor="ctr" anchorCtr="0">
            <a:spAutoFit/>
          </a:bodyPr>
          <a:lstStyle/>
          <a:p>
            <a:r>
              <a:rPr lang="es-MX"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Flujos de proceso, Matriz de R&amp;R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A9B213-A8D7-8405-D4D2-599F110C7C91}"/>
              </a:ext>
            </a:extLst>
          </p:cNvPr>
          <p:cNvSpPr txBox="1"/>
          <p:nvPr/>
        </p:nvSpPr>
        <p:spPr>
          <a:xfrm>
            <a:off x="6436882" y="3884651"/>
            <a:ext cx="5716630" cy="70788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MX" sz="4000" b="1" dirty="0">
                <a:latin typeface="Century Gothic" panose="020B0502020202020204" pitchFamily="34" charset="0"/>
              </a:rPr>
              <a:t>Modelado de Proceso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8594A-F750-3CCD-69B8-7F45DD858978}"/>
              </a:ext>
            </a:extLst>
          </p:cNvPr>
          <p:cNvSpPr txBox="1"/>
          <p:nvPr/>
        </p:nvSpPr>
        <p:spPr>
          <a:xfrm>
            <a:off x="5171872" y="5665464"/>
            <a:ext cx="6707238" cy="461665"/>
          </a:xfrm>
          <a:prstGeom prst="rect">
            <a:avLst/>
          </a:prstGeom>
          <a:noFill/>
        </p:spPr>
        <p:txBody>
          <a:bodyPr wrap="square" lIns="45720" rtlCol="0" anchor="ctr" anchorCtr="0">
            <a:spAutoFit/>
          </a:bodyPr>
          <a:lstStyle/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ISO 5500X, ISO14224, ICML 55, SAE JA1011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BEC937-AFBD-5F2D-B854-535DC6EE05B4}"/>
              </a:ext>
            </a:extLst>
          </p:cNvPr>
          <p:cNvSpPr txBox="1"/>
          <p:nvPr/>
        </p:nvSpPr>
        <p:spPr>
          <a:xfrm>
            <a:off x="5076268" y="5134909"/>
            <a:ext cx="6864379" cy="70788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MX" sz="4000" b="1">
                <a:latin typeface="Century Gothic" panose="020B0502020202020204" pitchFamily="34" charset="0"/>
              </a:rPr>
              <a:t>Estándares Internacionales</a:t>
            </a:r>
            <a:endParaRPr lang="en-US" sz="40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7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36595"/>
            <a:ext cx="10058400" cy="2784810"/>
          </a:xfrm>
        </p:spPr>
        <p:txBody>
          <a:bodyPr anchor="ctr"/>
          <a:lstStyle/>
          <a:p>
            <a:r>
              <a:rPr lang="es-MX" sz="6000" dirty="0"/>
              <a:t>Co-creación de los procesos de trabajo (involucren un % de resistentes)</a:t>
            </a:r>
          </a:p>
        </p:txBody>
      </p:sp>
    </p:spTree>
    <p:extLst>
      <p:ext uri="{BB962C8B-B14F-4D97-AF65-F5344CB8AC3E}">
        <p14:creationId xmlns:p14="http://schemas.microsoft.com/office/powerpoint/2010/main" val="254692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Niveles Intermedios</a:t>
            </a:r>
          </a:p>
        </p:txBody>
      </p:sp>
      <p:pic>
        <p:nvPicPr>
          <p:cNvPr id="4098" name="Picture 2" descr="https://kedaro.com/wp-content/uploads/2018/01/niveles-de-ingles-grafi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2091372" y="2263637"/>
            <a:ext cx="7871901" cy="41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0429B83-ED06-6ED8-FED6-AC6A7BF0BBD2}"/>
              </a:ext>
            </a:extLst>
          </p:cNvPr>
          <p:cNvGrpSpPr/>
          <p:nvPr/>
        </p:nvGrpSpPr>
        <p:grpSpPr>
          <a:xfrm>
            <a:off x="1727135" y="2057939"/>
            <a:ext cx="7798527" cy="3287486"/>
            <a:chOff x="1727135" y="2057939"/>
            <a:chExt cx="7798527" cy="32874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27135" y="2486741"/>
              <a:ext cx="4963886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1727135" y="2772609"/>
              <a:ext cx="4624251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1727135" y="2200873"/>
              <a:ext cx="7798527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1727135" y="2629675"/>
              <a:ext cx="3141617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1727135" y="3058477"/>
              <a:ext cx="3647949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727135" y="3344345"/>
              <a:ext cx="6283234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727135" y="2915543"/>
              <a:ext cx="5416731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727135" y="3630213"/>
              <a:ext cx="2420983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727135" y="3773147"/>
              <a:ext cx="1271451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727135" y="2343807"/>
              <a:ext cx="6283234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727135" y="4201949"/>
              <a:ext cx="2420983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727135" y="4487817"/>
              <a:ext cx="3291841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727135" y="4773685"/>
              <a:ext cx="1423853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cxnSpLocks/>
            </p:cNvCxnSpPr>
            <p:nvPr/>
          </p:nvCxnSpPr>
          <p:spPr>
            <a:xfrm>
              <a:off x="1727135" y="5059553"/>
              <a:ext cx="1845406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1727135" y="3201411"/>
              <a:ext cx="4127865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1727135" y="4059015"/>
              <a:ext cx="3141620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727135" y="3487279"/>
              <a:ext cx="2625637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1727135" y="4344883"/>
              <a:ext cx="2063934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1727135" y="4630751"/>
              <a:ext cx="2860770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727135" y="4916619"/>
              <a:ext cx="1756957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1727135" y="5202487"/>
              <a:ext cx="642260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1727135" y="2057939"/>
              <a:ext cx="2420983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1727135" y="5345425"/>
              <a:ext cx="2420983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727135" y="3916081"/>
              <a:ext cx="1016729" cy="0"/>
            </a:xfrm>
            <a:prstGeom prst="straightConnector1">
              <a:avLst/>
            </a:prstGeom>
            <a:ln w="12700">
              <a:solidFill>
                <a:srgbClr val="692C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/>
          <p:nvPr/>
        </p:nvCxnSpPr>
        <p:spPr>
          <a:xfrm>
            <a:off x="1735844" y="1639462"/>
            <a:ext cx="0" cy="4370120"/>
          </a:xfrm>
          <a:prstGeom prst="line">
            <a:avLst/>
          </a:prstGeom>
          <a:ln w="38100">
            <a:solidFill>
              <a:srgbClr val="69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FD804537-AEB7-9A94-E7F7-97374941FA22}"/>
              </a:ext>
            </a:extLst>
          </p:cNvPr>
          <p:cNvGrpSpPr/>
          <p:nvPr/>
        </p:nvGrpSpPr>
        <p:grpSpPr>
          <a:xfrm>
            <a:off x="2659764" y="1503264"/>
            <a:ext cx="2018501" cy="4237591"/>
            <a:chOff x="2659764" y="1503264"/>
            <a:chExt cx="2018501" cy="4237591"/>
          </a:xfrm>
        </p:grpSpPr>
        <p:cxnSp>
          <p:nvCxnSpPr>
            <p:cNvPr id="4101" name="Straight Connector 4100"/>
            <p:cNvCxnSpPr/>
            <p:nvPr/>
          </p:nvCxnSpPr>
          <p:spPr>
            <a:xfrm>
              <a:off x="3665000" y="1844736"/>
              <a:ext cx="0" cy="3896119"/>
            </a:xfrm>
            <a:prstGeom prst="line">
              <a:avLst/>
            </a:prstGeom>
            <a:ln w="38100">
              <a:solidFill>
                <a:srgbClr val="0149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2659764" y="1503264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rgbClr val="00B050"/>
                  </a:solidFill>
                </a:rPr>
                <a:t>Simplicidad Inicial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0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36595"/>
            <a:ext cx="10058400" cy="2784810"/>
          </a:xfrm>
        </p:spPr>
        <p:txBody>
          <a:bodyPr anchor="ctr"/>
          <a:lstStyle/>
          <a:p>
            <a:r>
              <a:rPr lang="es-MX" sz="6000" dirty="0"/>
              <a:t>¡NO a la complejidad, POR FAVOR!</a:t>
            </a:r>
          </a:p>
        </p:txBody>
      </p:sp>
    </p:spTree>
    <p:extLst>
      <p:ext uri="{BB962C8B-B14F-4D97-AF65-F5344CB8AC3E}">
        <p14:creationId xmlns:p14="http://schemas.microsoft.com/office/powerpoint/2010/main" val="18791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Transformación Cultural y mi Rol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105" y="1770756"/>
            <a:ext cx="10981789" cy="3688622"/>
          </a:xfrm>
        </p:spPr>
        <p:txBody>
          <a:bodyPr/>
          <a:lstStyle/>
          <a:p>
            <a:pPr algn="just"/>
            <a:r>
              <a:rPr lang="es-MX" dirty="0"/>
              <a:t>Guiar a los integrantes de las diferentes </a:t>
            </a:r>
            <a:r>
              <a:rPr lang="es-MX" b="1" dirty="0"/>
              <a:t>Unidades de Negocio </a:t>
            </a:r>
            <a:r>
              <a:rPr lang="es-MX" dirty="0"/>
              <a:t>de la organización durante la </a:t>
            </a:r>
            <a:r>
              <a:rPr lang="es-MX" b="1" dirty="0"/>
              <a:t>Transformación Cultural</a:t>
            </a:r>
            <a:r>
              <a:rPr lang="es-MX" dirty="0"/>
              <a:t>, en el uso y adopción de herramientas de </a:t>
            </a:r>
            <a:r>
              <a:rPr lang="es-MX" b="1" dirty="0"/>
              <a:t>Ingeniería de Confiabilidad</a:t>
            </a:r>
            <a:r>
              <a:rPr lang="es-MX" dirty="0"/>
              <a:t>.</a:t>
            </a:r>
          </a:p>
        </p:txBody>
      </p:sp>
      <p:pic>
        <p:nvPicPr>
          <p:cNvPr id="1028" name="Picture 4" descr="https://wuombo.com/wp-content/uploads/2015/07/Segmentac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50" l="2500" r="99412">
                        <a14:foregroundMark x1="9559" y1="39500" x2="5882" y2="65750"/>
                        <a14:foregroundMark x1="7206" y1="71500" x2="17647" y2="85750"/>
                        <a14:foregroundMark x1="32500" y1="90500" x2="74559" y2="90750"/>
                        <a14:foregroundMark x1="74559" y1="90750" x2="76324" y2="90500"/>
                        <a14:foregroundMark x1="18824" y1="95000" x2="39853" y2="97750"/>
                        <a14:foregroundMark x1="83235" y1="33750" x2="90735" y2="43000"/>
                        <a14:foregroundMark x1="90735" y1="43000" x2="92647" y2="49000"/>
                        <a14:foregroundMark x1="82941" y1="60500" x2="93971" y2="36250"/>
                        <a14:foregroundMark x1="79412" y1="30500" x2="76765" y2="78500"/>
                        <a14:foregroundMark x1="76912" y1="27000" x2="97206" y2="27750"/>
                        <a14:foregroundMark x1="41176" y1="89000" x2="82941" y2="91500"/>
                        <a14:foregroundMark x1="82941" y1="91500" x2="89265" y2="88750"/>
                        <a14:foregroundMark x1="48676" y1="81000" x2="76765" y2="73750"/>
                        <a14:foregroundMark x1="91912" y1="74750" x2="46471" y2="80250"/>
                        <a14:foregroundMark x1="46471" y1="80250" x2="42794" y2="83500"/>
                        <a14:foregroundMark x1="32353" y1="87250" x2="58971" y2="63500"/>
                        <a14:foregroundMark x1="59412" y1="75500" x2="70000" y2="68500"/>
                        <a14:foregroundMark x1="75735" y1="63250" x2="90000" y2="64250"/>
                        <a14:foregroundMark x1="90000" y1="64250" x2="94706" y2="68500"/>
                        <a14:foregroundMark x1="72647" y1="65250" x2="72647" y2="75500"/>
                        <a14:foregroundMark x1="93676" y1="62250" x2="94559" y2="97000"/>
                        <a14:foregroundMark x1="83971" y1="82500" x2="82500" y2="76250"/>
                        <a14:foregroundMark x1="96765" y1="73000" x2="97059" y2="95000"/>
                        <a14:foregroundMark x1="90882" y1="97000" x2="45882" y2="92250"/>
                        <a14:foregroundMark x1="10000" y1="74500" x2="8824" y2="90750"/>
                        <a14:foregroundMark x1="6176" y1="71000" x2="5588" y2="87500"/>
                        <a14:foregroundMark x1="7647" y1="65000" x2="21324" y2="83500"/>
                        <a14:foregroundMark x1="14559" y1="92500" x2="22353" y2="79500"/>
                        <a14:foregroundMark x1="12059" y1="86500" x2="15735" y2="99750"/>
                        <a14:foregroundMark x1="96618" y1="22500" x2="96618" y2="66750"/>
                        <a14:foregroundMark x1="4265" y1="52500" x2="4559" y2="59750"/>
                        <a14:foregroundMark x1="16176" y1="32250" x2="43088" y2="19250"/>
                        <a14:foregroundMark x1="43088" y1="19250" x2="43824" y2="19250"/>
                        <a14:foregroundMark x1="52059" y1="22750" x2="72794" y2="20500"/>
                        <a14:foregroundMark x1="74559" y1="20250" x2="99412" y2="25000"/>
                        <a14:foregroundMark x1="15441" y1="32750" x2="15441" y2="32750"/>
                        <a14:foregroundMark x1="12353" y1="36500" x2="12353" y2="36500"/>
                        <a14:foregroundMark x1="12500" y1="36500" x2="5441" y2="46750"/>
                        <a14:foregroundMark x1="5441" y1="46750" x2="3529" y2="54000"/>
                        <a14:foregroundMark x1="10882" y1="65250" x2="20441" y2="76750"/>
                        <a14:foregroundMark x1="20441" y1="76750" x2="22647" y2="85500"/>
                        <a14:foregroundMark x1="16029" y1="98000" x2="33382" y2="84250"/>
                        <a14:foregroundMark x1="33824" y1="94000" x2="50882" y2="96750"/>
                        <a14:foregroundMark x1="50882" y1="96750" x2="58824" y2="96000"/>
                        <a14:foregroundMark x1="66618" y1="96500" x2="88824" y2="97250"/>
                        <a14:foregroundMark x1="54559" y1="68500" x2="60147" y2="72000"/>
                        <a14:foregroundMark x1="11618" y1="43000" x2="26324" y2="48500"/>
                        <a14:foregroundMark x1="26324" y1="48500" x2="38382" y2="60250"/>
                        <a14:foregroundMark x1="29559" y1="35000" x2="11176" y2="49500"/>
                        <a14:foregroundMark x1="32059" y1="49500" x2="22794" y2="60750"/>
                        <a14:foregroundMark x1="11176" y1="51250" x2="27353" y2="60000"/>
                        <a14:foregroundMark x1="27353" y1="60000" x2="31765" y2="65000"/>
                        <a14:foregroundMark x1="85882" y1="64250" x2="90882" y2="79750"/>
                        <a14:foregroundMark x1="90882" y1="79750" x2="92941" y2="95000"/>
                        <a14:foregroundMark x1="92941" y1="95000" x2="92794" y2="97500"/>
                        <a14:foregroundMark x1="95588" y1="97250" x2="98824" y2="93750"/>
                        <a14:foregroundMark x1="15441" y1="30500" x2="37059" y2="20500"/>
                        <a14:foregroundMark x1="44706" y1="18750" x2="37500" y2="20250"/>
                        <a14:foregroundMark x1="14559" y1="32250" x2="14559" y2="32250"/>
                        <a14:foregroundMark x1="14559" y1="32250" x2="14706" y2="34750"/>
                        <a14:foregroundMark x1="3235" y1="55500" x2="2500" y2="87000"/>
                        <a14:foregroundMark x1="3088" y1="85250" x2="8971" y2="98000"/>
                        <a14:foregroundMark x1="8971" y1="98000" x2="11324" y2="99750"/>
                        <a14:foregroundMark x1="3382" y1="50750" x2="10588" y2="37750"/>
                        <a14:foregroundMark x1="10588" y1="37750" x2="14853" y2="34750"/>
                        <a14:foregroundMark x1="52206" y1="22000" x2="69706" y2="2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3" y="3720799"/>
            <a:ext cx="5196407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95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FB02-924F-6A72-FB6D-94EA0587B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s-MX" dirty="0"/>
              <a:t>Paso 4</a:t>
            </a:r>
            <a:br>
              <a:rPr lang="es-ES_tradnl" sz="6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6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315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Plan de Implementación</a:t>
            </a:r>
          </a:p>
        </p:txBody>
      </p:sp>
      <p:grpSp>
        <p:nvGrpSpPr>
          <p:cNvPr id="3" name="Group 77">
            <a:extLst>
              <a:ext uri="{FF2B5EF4-FFF2-40B4-BE49-F238E27FC236}">
                <a16:creationId xmlns:a16="http://schemas.microsoft.com/office/drawing/2014/main" id="{63E55E6B-82A2-6730-40FC-F36BE689C4DE}"/>
              </a:ext>
            </a:extLst>
          </p:cNvPr>
          <p:cNvGrpSpPr/>
          <p:nvPr/>
        </p:nvGrpSpPr>
        <p:grpSpPr>
          <a:xfrm>
            <a:off x="3941630" y="2749371"/>
            <a:ext cx="7747198" cy="3436642"/>
            <a:chOff x="3794380" y="2537854"/>
            <a:chExt cx="7747198" cy="3436642"/>
          </a:xfrm>
        </p:grpSpPr>
        <p:sp>
          <p:nvSpPr>
            <p:cNvPr id="4" name="Rectangle: Rounded Corners 78">
              <a:extLst>
                <a:ext uri="{FF2B5EF4-FFF2-40B4-BE49-F238E27FC236}">
                  <a16:creationId xmlns:a16="http://schemas.microsoft.com/office/drawing/2014/main" id="{4CF4825C-5817-7E89-59DC-3A6C8BAD4369}"/>
                </a:ext>
              </a:extLst>
            </p:cNvPr>
            <p:cNvSpPr/>
            <p:nvPr/>
          </p:nvSpPr>
          <p:spPr>
            <a:xfrm>
              <a:off x="3794380" y="2537854"/>
              <a:ext cx="2049027" cy="288000"/>
            </a:xfrm>
            <a:prstGeom prst="roundRect">
              <a:avLst>
                <a:gd name="adj" fmla="val 50000"/>
              </a:avLst>
            </a:prstGeom>
            <a:solidFill>
              <a:srgbClr val="4472C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Herramental</a:t>
              </a:r>
              <a:endParaRPr kumimoji="0" lang="es-MX" sz="18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: Rounded Corners 79">
              <a:extLst>
                <a:ext uri="{FF2B5EF4-FFF2-40B4-BE49-F238E27FC236}">
                  <a16:creationId xmlns:a16="http://schemas.microsoft.com/office/drawing/2014/main" id="{76CA4EA5-7163-A8C9-8FD2-BFC5538FBA99}"/>
                </a:ext>
              </a:extLst>
            </p:cNvPr>
            <p:cNvSpPr/>
            <p:nvPr/>
          </p:nvSpPr>
          <p:spPr>
            <a:xfrm>
              <a:off x="6230167" y="3718852"/>
              <a:ext cx="2743200" cy="288000"/>
            </a:xfrm>
            <a:prstGeom prst="roundRect">
              <a:avLst>
                <a:gd name="adj" fmla="val 50000"/>
              </a:avLst>
            </a:pr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20 SWP*</a:t>
              </a:r>
            </a:p>
          </p:txBody>
        </p:sp>
        <p:sp>
          <p:nvSpPr>
            <p:cNvPr id="9" name="Rectangle: Rounded Corners 80">
              <a:extLst>
                <a:ext uri="{FF2B5EF4-FFF2-40B4-BE49-F238E27FC236}">
                  <a16:creationId xmlns:a16="http://schemas.microsoft.com/office/drawing/2014/main" id="{1AC368A5-4819-7B3A-755A-7231248ACC19}"/>
                </a:ext>
              </a:extLst>
            </p:cNvPr>
            <p:cNvSpPr/>
            <p:nvPr/>
          </p:nvSpPr>
          <p:spPr>
            <a:xfrm>
              <a:off x="7977530" y="4911469"/>
              <a:ext cx="2546185" cy="288000"/>
            </a:xfrm>
            <a:prstGeom prst="roundRect">
              <a:avLst>
                <a:gd name="adj" fmla="val 50000"/>
              </a:avLst>
            </a:prstGeom>
            <a:solidFill>
              <a:srgbClr val="7F7F7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70 herramental </a:t>
              </a:r>
            </a:p>
          </p:txBody>
        </p:sp>
        <p:sp>
          <p:nvSpPr>
            <p:cNvPr id="10" name="Rectangle: Rounded Corners 81">
              <a:extLst>
                <a:ext uri="{FF2B5EF4-FFF2-40B4-BE49-F238E27FC236}">
                  <a16:creationId xmlns:a16="http://schemas.microsoft.com/office/drawing/2014/main" id="{5993731D-AD23-5E70-75A7-0197D5BF7B0F}"/>
                </a:ext>
              </a:extLst>
            </p:cNvPr>
            <p:cNvSpPr/>
            <p:nvPr/>
          </p:nvSpPr>
          <p:spPr>
            <a:xfrm>
              <a:off x="10873704" y="5686496"/>
              <a:ext cx="667874" cy="288000"/>
            </a:xfrm>
            <a:prstGeom prst="roundRect">
              <a:avLst>
                <a:gd name="adj" fmla="val 50000"/>
              </a:avLst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TBD</a:t>
              </a:r>
            </a:p>
          </p:txBody>
        </p:sp>
        <p:cxnSp>
          <p:nvCxnSpPr>
            <p:cNvPr id="11" name="Connector: Elbow 82">
              <a:extLst>
                <a:ext uri="{FF2B5EF4-FFF2-40B4-BE49-F238E27FC236}">
                  <a16:creationId xmlns:a16="http://schemas.microsoft.com/office/drawing/2014/main" id="{0DC679C4-0B7D-FC2F-6E74-899CF05F6400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>
            <a:xfrm>
              <a:off x="5843407" y="2681854"/>
              <a:ext cx="386760" cy="1180998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alpha val="7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83">
              <a:extLst>
                <a:ext uri="{FF2B5EF4-FFF2-40B4-BE49-F238E27FC236}">
                  <a16:creationId xmlns:a16="http://schemas.microsoft.com/office/drawing/2014/main" id="{310AB3D9-3DB2-41A5-9A04-8DC634589C40}"/>
                </a:ext>
              </a:extLst>
            </p:cNvPr>
            <p:cNvCxnSpPr>
              <a:cxnSpLocks/>
              <a:stCxn id="8" idx="2"/>
              <a:endCxn id="9" idx="1"/>
            </p:cNvCxnSpPr>
            <p:nvPr/>
          </p:nvCxnSpPr>
          <p:spPr>
            <a:xfrm rot="16200000" flipH="1">
              <a:off x="7265340" y="4343278"/>
              <a:ext cx="1048617" cy="375763"/>
            </a:xfrm>
            <a:prstGeom prst="bentConnector2">
              <a:avLst/>
            </a:prstGeom>
            <a:ln w="28575">
              <a:solidFill>
                <a:schemeClr val="accent1">
                  <a:alpha val="7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84">
              <a:extLst>
                <a:ext uri="{FF2B5EF4-FFF2-40B4-BE49-F238E27FC236}">
                  <a16:creationId xmlns:a16="http://schemas.microsoft.com/office/drawing/2014/main" id="{4F7D130D-DBFC-C704-DC64-2C391E797906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10523715" y="5055469"/>
              <a:ext cx="349989" cy="775027"/>
            </a:xfrm>
            <a:prstGeom prst="bentConnector3">
              <a:avLst>
                <a:gd name="adj1" fmla="val 65190"/>
              </a:avLst>
            </a:prstGeom>
            <a:ln w="28575">
              <a:solidFill>
                <a:schemeClr val="accent1">
                  <a:alpha val="7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85">
            <a:extLst>
              <a:ext uri="{FF2B5EF4-FFF2-40B4-BE49-F238E27FC236}">
                <a16:creationId xmlns:a16="http://schemas.microsoft.com/office/drawing/2014/main" id="{3A8FEF52-5B48-4BFB-66C7-EAF4FD12DCCF}"/>
              </a:ext>
            </a:extLst>
          </p:cNvPr>
          <p:cNvSpPr/>
          <p:nvPr/>
        </p:nvSpPr>
        <p:spPr>
          <a:xfrm>
            <a:off x="1615065" y="2057966"/>
            <a:ext cx="10117172" cy="116297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form 354">
            <a:extLst>
              <a:ext uri="{FF2B5EF4-FFF2-40B4-BE49-F238E27FC236}">
                <a16:creationId xmlns:a16="http://schemas.microsoft.com/office/drawing/2014/main" id="{83F56D03-5084-8616-AC47-8F60DB20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02" y="4453765"/>
            <a:ext cx="607044" cy="607046"/>
          </a:xfrm>
          <a:custGeom>
            <a:avLst/>
            <a:gdLst>
              <a:gd name="T0" fmla="*/ 199 w 973"/>
              <a:gd name="T1" fmla="*/ 531 h 974"/>
              <a:gd name="T2" fmla="*/ 640 w 973"/>
              <a:gd name="T3" fmla="*/ 531 h 974"/>
              <a:gd name="T4" fmla="*/ 640 w 973"/>
              <a:gd name="T5" fmla="*/ 531 h 974"/>
              <a:gd name="T6" fmla="*/ 662 w 973"/>
              <a:gd name="T7" fmla="*/ 509 h 974"/>
              <a:gd name="T8" fmla="*/ 662 w 973"/>
              <a:gd name="T9" fmla="*/ 509 h 974"/>
              <a:gd name="T10" fmla="*/ 640 w 973"/>
              <a:gd name="T11" fmla="*/ 487 h 974"/>
              <a:gd name="T12" fmla="*/ 199 w 973"/>
              <a:gd name="T13" fmla="*/ 487 h 974"/>
              <a:gd name="T14" fmla="*/ 199 w 973"/>
              <a:gd name="T15" fmla="*/ 487 h 974"/>
              <a:gd name="T16" fmla="*/ 177 w 973"/>
              <a:gd name="T17" fmla="*/ 509 h 974"/>
              <a:gd name="T18" fmla="*/ 177 w 973"/>
              <a:gd name="T19" fmla="*/ 509 h 974"/>
              <a:gd name="T20" fmla="*/ 199 w 973"/>
              <a:gd name="T21" fmla="*/ 531 h 974"/>
              <a:gd name="T22" fmla="*/ 199 w 973"/>
              <a:gd name="T23" fmla="*/ 398 h 974"/>
              <a:gd name="T24" fmla="*/ 772 w 973"/>
              <a:gd name="T25" fmla="*/ 398 h 974"/>
              <a:gd name="T26" fmla="*/ 772 w 973"/>
              <a:gd name="T27" fmla="*/ 398 h 974"/>
              <a:gd name="T28" fmla="*/ 795 w 973"/>
              <a:gd name="T29" fmla="*/ 376 h 974"/>
              <a:gd name="T30" fmla="*/ 795 w 973"/>
              <a:gd name="T31" fmla="*/ 376 h 974"/>
              <a:gd name="T32" fmla="*/ 772 w 973"/>
              <a:gd name="T33" fmla="*/ 354 h 974"/>
              <a:gd name="T34" fmla="*/ 199 w 973"/>
              <a:gd name="T35" fmla="*/ 354 h 974"/>
              <a:gd name="T36" fmla="*/ 199 w 973"/>
              <a:gd name="T37" fmla="*/ 354 h 974"/>
              <a:gd name="T38" fmla="*/ 177 w 973"/>
              <a:gd name="T39" fmla="*/ 376 h 974"/>
              <a:gd name="T40" fmla="*/ 177 w 973"/>
              <a:gd name="T41" fmla="*/ 376 h 974"/>
              <a:gd name="T42" fmla="*/ 199 w 973"/>
              <a:gd name="T43" fmla="*/ 398 h 974"/>
              <a:gd name="T44" fmla="*/ 199 w 973"/>
              <a:gd name="T45" fmla="*/ 265 h 974"/>
              <a:gd name="T46" fmla="*/ 464 w 973"/>
              <a:gd name="T47" fmla="*/ 265 h 974"/>
              <a:gd name="T48" fmla="*/ 464 w 973"/>
              <a:gd name="T49" fmla="*/ 265 h 974"/>
              <a:gd name="T50" fmla="*/ 486 w 973"/>
              <a:gd name="T51" fmla="*/ 244 h 974"/>
              <a:gd name="T52" fmla="*/ 486 w 973"/>
              <a:gd name="T53" fmla="*/ 244 h 974"/>
              <a:gd name="T54" fmla="*/ 464 w 973"/>
              <a:gd name="T55" fmla="*/ 221 h 974"/>
              <a:gd name="T56" fmla="*/ 199 w 973"/>
              <a:gd name="T57" fmla="*/ 221 h 974"/>
              <a:gd name="T58" fmla="*/ 199 w 973"/>
              <a:gd name="T59" fmla="*/ 221 h 974"/>
              <a:gd name="T60" fmla="*/ 177 w 973"/>
              <a:gd name="T61" fmla="*/ 244 h 974"/>
              <a:gd name="T62" fmla="*/ 177 w 973"/>
              <a:gd name="T63" fmla="*/ 244 h 974"/>
              <a:gd name="T64" fmla="*/ 199 w 973"/>
              <a:gd name="T65" fmla="*/ 265 h 974"/>
              <a:gd name="T66" fmla="*/ 928 w 973"/>
              <a:gd name="T67" fmla="*/ 929 h 974"/>
              <a:gd name="T68" fmla="*/ 265 w 973"/>
              <a:gd name="T69" fmla="*/ 929 h 974"/>
              <a:gd name="T70" fmla="*/ 265 w 973"/>
              <a:gd name="T71" fmla="*/ 730 h 974"/>
              <a:gd name="T72" fmla="*/ 265 w 973"/>
              <a:gd name="T73" fmla="*/ 730 h 974"/>
              <a:gd name="T74" fmla="*/ 243 w 973"/>
              <a:gd name="T75" fmla="*/ 708 h 974"/>
              <a:gd name="T76" fmla="*/ 44 w 973"/>
              <a:gd name="T77" fmla="*/ 708 h 974"/>
              <a:gd name="T78" fmla="*/ 44 w 973"/>
              <a:gd name="T79" fmla="*/ 44 h 974"/>
              <a:gd name="T80" fmla="*/ 928 w 973"/>
              <a:gd name="T81" fmla="*/ 44 h 974"/>
              <a:gd name="T82" fmla="*/ 928 w 973"/>
              <a:gd name="T83" fmla="*/ 929 h 974"/>
              <a:gd name="T84" fmla="*/ 221 w 973"/>
              <a:gd name="T85" fmla="*/ 907 h 974"/>
              <a:gd name="T86" fmla="*/ 66 w 973"/>
              <a:gd name="T87" fmla="*/ 752 h 974"/>
              <a:gd name="T88" fmla="*/ 221 w 973"/>
              <a:gd name="T89" fmla="*/ 752 h 974"/>
              <a:gd name="T90" fmla="*/ 221 w 973"/>
              <a:gd name="T91" fmla="*/ 907 h 974"/>
              <a:gd name="T92" fmla="*/ 928 w 973"/>
              <a:gd name="T93" fmla="*/ 0 h 974"/>
              <a:gd name="T94" fmla="*/ 44 w 973"/>
              <a:gd name="T95" fmla="*/ 0 h 974"/>
              <a:gd name="T96" fmla="*/ 44 w 973"/>
              <a:gd name="T97" fmla="*/ 0 h 974"/>
              <a:gd name="T98" fmla="*/ 0 w 973"/>
              <a:gd name="T99" fmla="*/ 44 h 974"/>
              <a:gd name="T100" fmla="*/ 0 w 973"/>
              <a:gd name="T101" fmla="*/ 752 h 974"/>
              <a:gd name="T102" fmla="*/ 221 w 973"/>
              <a:gd name="T103" fmla="*/ 973 h 974"/>
              <a:gd name="T104" fmla="*/ 928 w 973"/>
              <a:gd name="T105" fmla="*/ 973 h 974"/>
              <a:gd name="T106" fmla="*/ 928 w 973"/>
              <a:gd name="T107" fmla="*/ 973 h 974"/>
              <a:gd name="T108" fmla="*/ 972 w 973"/>
              <a:gd name="T109" fmla="*/ 929 h 974"/>
              <a:gd name="T110" fmla="*/ 972 w 973"/>
              <a:gd name="T111" fmla="*/ 44 h 974"/>
              <a:gd name="T112" fmla="*/ 972 w 973"/>
              <a:gd name="T113" fmla="*/ 44 h 974"/>
              <a:gd name="T114" fmla="*/ 928 w 973"/>
              <a:gd name="T115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3" h="974">
                <a:moveTo>
                  <a:pt x="199" y="531"/>
                </a:moveTo>
                <a:lnTo>
                  <a:pt x="640" y="531"/>
                </a:lnTo>
                <a:lnTo>
                  <a:pt x="640" y="531"/>
                </a:lnTo>
                <a:cubicBezTo>
                  <a:pt x="652" y="531"/>
                  <a:pt x="662" y="521"/>
                  <a:pt x="662" y="509"/>
                </a:cubicBezTo>
                <a:lnTo>
                  <a:pt x="662" y="509"/>
                </a:lnTo>
                <a:cubicBezTo>
                  <a:pt x="662" y="497"/>
                  <a:pt x="652" y="487"/>
                  <a:pt x="640" y="487"/>
                </a:cubicBezTo>
                <a:lnTo>
                  <a:pt x="199" y="487"/>
                </a:lnTo>
                <a:lnTo>
                  <a:pt x="199" y="487"/>
                </a:lnTo>
                <a:cubicBezTo>
                  <a:pt x="186" y="487"/>
                  <a:pt x="177" y="497"/>
                  <a:pt x="177" y="509"/>
                </a:cubicBezTo>
                <a:lnTo>
                  <a:pt x="177" y="509"/>
                </a:lnTo>
                <a:cubicBezTo>
                  <a:pt x="177" y="521"/>
                  <a:pt x="186" y="531"/>
                  <a:pt x="199" y="531"/>
                </a:cubicBezTo>
                <a:close/>
                <a:moveTo>
                  <a:pt x="199" y="398"/>
                </a:moveTo>
                <a:lnTo>
                  <a:pt x="772" y="398"/>
                </a:lnTo>
                <a:lnTo>
                  <a:pt x="772" y="398"/>
                </a:lnTo>
                <a:cubicBezTo>
                  <a:pt x="785" y="398"/>
                  <a:pt x="795" y="388"/>
                  <a:pt x="795" y="376"/>
                </a:cubicBezTo>
                <a:lnTo>
                  <a:pt x="795" y="376"/>
                </a:lnTo>
                <a:cubicBezTo>
                  <a:pt x="795" y="364"/>
                  <a:pt x="785" y="354"/>
                  <a:pt x="772" y="354"/>
                </a:cubicBezTo>
                <a:lnTo>
                  <a:pt x="199" y="354"/>
                </a:lnTo>
                <a:lnTo>
                  <a:pt x="199" y="354"/>
                </a:lnTo>
                <a:cubicBezTo>
                  <a:pt x="186" y="354"/>
                  <a:pt x="177" y="364"/>
                  <a:pt x="177" y="376"/>
                </a:cubicBezTo>
                <a:lnTo>
                  <a:pt x="177" y="376"/>
                </a:lnTo>
                <a:cubicBezTo>
                  <a:pt x="177" y="388"/>
                  <a:pt x="186" y="398"/>
                  <a:pt x="199" y="398"/>
                </a:cubicBezTo>
                <a:close/>
                <a:moveTo>
                  <a:pt x="199" y="265"/>
                </a:moveTo>
                <a:lnTo>
                  <a:pt x="464" y="265"/>
                </a:lnTo>
                <a:lnTo>
                  <a:pt x="464" y="265"/>
                </a:lnTo>
                <a:cubicBezTo>
                  <a:pt x="476" y="265"/>
                  <a:pt x="486" y="256"/>
                  <a:pt x="486" y="244"/>
                </a:cubicBezTo>
                <a:lnTo>
                  <a:pt x="486" y="244"/>
                </a:lnTo>
                <a:cubicBezTo>
                  <a:pt x="486" y="231"/>
                  <a:pt x="476" y="221"/>
                  <a:pt x="464" y="221"/>
                </a:cubicBezTo>
                <a:lnTo>
                  <a:pt x="199" y="221"/>
                </a:lnTo>
                <a:lnTo>
                  <a:pt x="199" y="221"/>
                </a:lnTo>
                <a:cubicBezTo>
                  <a:pt x="186" y="221"/>
                  <a:pt x="177" y="231"/>
                  <a:pt x="177" y="244"/>
                </a:cubicBezTo>
                <a:lnTo>
                  <a:pt x="177" y="244"/>
                </a:lnTo>
                <a:cubicBezTo>
                  <a:pt x="177" y="256"/>
                  <a:pt x="186" y="265"/>
                  <a:pt x="199" y="265"/>
                </a:cubicBezTo>
                <a:close/>
                <a:moveTo>
                  <a:pt x="928" y="929"/>
                </a:moveTo>
                <a:lnTo>
                  <a:pt x="265" y="929"/>
                </a:lnTo>
                <a:lnTo>
                  <a:pt x="265" y="730"/>
                </a:lnTo>
                <a:lnTo>
                  <a:pt x="265" y="730"/>
                </a:lnTo>
                <a:cubicBezTo>
                  <a:pt x="265" y="717"/>
                  <a:pt x="256" y="708"/>
                  <a:pt x="243" y="708"/>
                </a:cubicBezTo>
                <a:lnTo>
                  <a:pt x="44" y="708"/>
                </a:lnTo>
                <a:lnTo>
                  <a:pt x="44" y="44"/>
                </a:lnTo>
                <a:lnTo>
                  <a:pt x="928" y="44"/>
                </a:lnTo>
                <a:lnTo>
                  <a:pt x="928" y="929"/>
                </a:lnTo>
                <a:close/>
                <a:moveTo>
                  <a:pt x="221" y="907"/>
                </a:moveTo>
                <a:lnTo>
                  <a:pt x="66" y="752"/>
                </a:lnTo>
                <a:lnTo>
                  <a:pt x="221" y="752"/>
                </a:lnTo>
                <a:lnTo>
                  <a:pt x="221" y="907"/>
                </a:lnTo>
                <a:close/>
                <a:moveTo>
                  <a:pt x="928" y="0"/>
                </a:moveTo>
                <a:lnTo>
                  <a:pt x="44" y="0"/>
                </a:lnTo>
                <a:lnTo>
                  <a:pt x="44" y="0"/>
                </a:lnTo>
                <a:cubicBezTo>
                  <a:pt x="19" y="0"/>
                  <a:pt x="0" y="20"/>
                  <a:pt x="0" y="44"/>
                </a:cubicBezTo>
                <a:lnTo>
                  <a:pt x="0" y="752"/>
                </a:lnTo>
                <a:lnTo>
                  <a:pt x="221" y="973"/>
                </a:lnTo>
                <a:lnTo>
                  <a:pt x="928" y="973"/>
                </a:lnTo>
                <a:lnTo>
                  <a:pt x="928" y="973"/>
                </a:lnTo>
                <a:cubicBezTo>
                  <a:pt x="952" y="973"/>
                  <a:pt x="972" y="953"/>
                  <a:pt x="972" y="929"/>
                </a:cubicBezTo>
                <a:lnTo>
                  <a:pt x="972" y="44"/>
                </a:lnTo>
                <a:lnTo>
                  <a:pt x="972" y="44"/>
                </a:lnTo>
                <a:cubicBezTo>
                  <a:pt x="972" y="20"/>
                  <a:pt x="952" y="0"/>
                  <a:pt x="928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6" name="Freeform 355">
            <a:extLst>
              <a:ext uri="{FF2B5EF4-FFF2-40B4-BE49-F238E27FC236}">
                <a16:creationId xmlns:a16="http://schemas.microsoft.com/office/drawing/2014/main" id="{F6E8EBDF-A32B-7353-44F1-36D32B8A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02" y="5496160"/>
            <a:ext cx="607044" cy="607046"/>
          </a:xfrm>
          <a:custGeom>
            <a:avLst/>
            <a:gdLst>
              <a:gd name="T0" fmla="*/ 424 w 974"/>
              <a:gd name="T1" fmla="*/ 580 h 974"/>
              <a:gd name="T2" fmla="*/ 553 w 974"/>
              <a:gd name="T3" fmla="*/ 894 h 974"/>
              <a:gd name="T4" fmla="*/ 854 w 974"/>
              <a:gd name="T5" fmla="*/ 88 h 974"/>
              <a:gd name="T6" fmla="*/ 79 w 974"/>
              <a:gd name="T7" fmla="*/ 420 h 974"/>
              <a:gd name="T8" fmla="*/ 973 w 974"/>
              <a:gd name="T9" fmla="*/ 22 h 974"/>
              <a:gd name="T10" fmla="*/ 951 w 974"/>
              <a:gd name="T11" fmla="*/ 0 h 974"/>
              <a:gd name="T12" fmla="*/ 941 w 974"/>
              <a:gd name="T13" fmla="*/ 3 h 974"/>
              <a:gd name="T14" fmla="*/ 14 w 974"/>
              <a:gd name="T15" fmla="*/ 400 h 974"/>
              <a:gd name="T16" fmla="*/ 12 w 974"/>
              <a:gd name="T17" fmla="*/ 401 h 974"/>
              <a:gd name="T18" fmla="*/ 12 w 974"/>
              <a:gd name="T19" fmla="*/ 401 h 974"/>
              <a:gd name="T20" fmla="*/ 0 w 974"/>
              <a:gd name="T21" fmla="*/ 420 h 974"/>
              <a:gd name="T22" fmla="*/ 16 w 974"/>
              <a:gd name="T23" fmla="*/ 441 h 974"/>
              <a:gd name="T24" fmla="*/ 532 w 974"/>
              <a:gd name="T25" fmla="*/ 957 h 974"/>
              <a:gd name="T26" fmla="*/ 532 w 974"/>
              <a:gd name="T27" fmla="*/ 957 h 974"/>
              <a:gd name="T28" fmla="*/ 553 w 974"/>
              <a:gd name="T29" fmla="*/ 973 h 974"/>
              <a:gd name="T30" fmla="*/ 573 w 974"/>
              <a:gd name="T31" fmla="*/ 961 h 974"/>
              <a:gd name="T32" fmla="*/ 573 w 974"/>
              <a:gd name="T33" fmla="*/ 959 h 974"/>
              <a:gd name="T34" fmla="*/ 971 w 974"/>
              <a:gd name="T35" fmla="*/ 32 h 974"/>
              <a:gd name="T36" fmla="*/ 971 w 974"/>
              <a:gd name="T37" fmla="*/ 32 h 974"/>
              <a:gd name="T38" fmla="*/ 354 w 974"/>
              <a:gd name="T39" fmla="*/ 730 h 974"/>
              <a:gd name="T40" fmla="*/ 338 w 974"/>
              <a:gd name="T41" fmla="*/ 736 h 974"/>
              <a:gd name="T42" fmla="*/ 272 w 974"/>
              <a:gd name="T43" fmla="*/ 803 h 974"/>
              <a:gd name="T44" fmla="*/ 266 w 974"/>
              <a:gd name="T45" fmla="*/ 818 h 974"/>
              <a:gd name="T46" fmla="*/ 288 w 974"/>
              <a:gd name="T47" fmla="*/ 840 h 974"/>
              <a:gd name="T48" fmla="*/ 369 w 974"/>
              <a:gd name="T49" fmla="*/ 768 h 974"/>
              <a:gd name="T50" fmla="*/ 376 w 974"/>
              <a:gd name="T51" fmla="*/ 752 h 974"/>
              <a:gd name="T52" fmla="*/ 354 w 974"/>
              <a:gd name="T53" fmla="*/ 730 h 974"/>
              <a:gd name="T54" fmla="*/ 215 w 974"/>
              <a:gd name="T55" fmla="*/ 657 h 974"/>
              <a:gd name="T56" fmla="*/ 237 w 974"/>
              <a:gd name="T57" fmla="*/ 635 h 974"/>
              <a:gd name="T58" fmla="*/ 243 w 974"/>
              <a:gd name="T59" fmla="*/ 619 h 974"/>
              <a:gd name="T60" fmla="*/ 221 w 974"/>
              <a:gd name="T61" fmla="*/ 597 h 974"/>
              <a:gd name="T62" fmla="*/ 184 w 974"/>
              <a:gd name="T63" fmla="*/ 625 h 974"/>
              <a:gd name="T64" fmla="*/ 177 w 974"/>
              <a:gd name="T65" fmla="*/ 642 h 974"/>
              <a:gd name="T66" fmla="*/ 199 w 974"/>
              <a:gd name="T67" fmla="*/ 664 h 974"/>
              <a:gd name="T68" fmla="*/ 215 w 974"/>
              <a:gd name="T69" fmla="*/ 657 h 974"/>
              <a:gd name="T70" fmla="*/ 354 w 974"/>
              <a:gd name="T71" fmla="*/ 642 h 974"/>
              <a:gd name="T72" fmla="*/ 332 w 974"/>
              <a:gd name="T73" fmla="*/ 619 h 974"/>
              <a:gd name="T74" fmla="*/ 95 w 974"/>
              <a:gd name="T75" fmla="*/ 847 h 974"/>
              <a:gd name="T76" fmla="*/ 88 w 974"/>
              <a:gd name="T77" fmla="*/ 862 h 974"/>
              <a:gd name="T78" fmla="*/ 111 w 974"/>
              <a:gd name="T79" fmla="*/ 885 h 974"/>
              <a:gd name="T80" fmla="*/ 126 w 974"/>
              <a:gd name="T81" fmla="*/ 878 h 974"/>
              <a:gd name="T82" fmla="*/ 348 w 974"/>
              <a:gd name="T83" fmla="*/ 657 h 974"/>
              <a:gd name="T84" fmla="*/ 215 w 974"/>
              <a:gd name="T85" fmla="*/ 657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4" h="974">
                <a:moveTo>
                  <a:pt x="553" y="894"/>
                </a:moveTo>
                <a:lnTo>
                  <a:pt x="424" y="580"/>
                </a:lnTo>
                <a:lnTo>
                  <a:pt x="885" y="119"/>
                </a:lnTo>
                <a:lnTo>
                  <a:pt x="553" y="894"/>
                </a:lnTo>
                <a:close/>
                <a:moveTo>
                  <a:pt x="79" y="420"/>
                </a:moveTo>
                <a:lnTo>
                  <a:pt x="854" y="88"/>
                </a:lnTo>
                <a:lnTo>
                  <a:pt x="393" y="549"/>
                </a:lnTo>
                <a:lnTo>
                  <a:pt x="79" y="420"/>
                </a:lnTo>
                <a:close/>
                <a:moveTo>
                  <a:pt x="973" y="22"/>
                </a:moveTo>
                <a:lnTo>
                  <a:pt x="973" y="22"/>
                </a:lnTo>
                <a:cubicBezTo>
                  <a:pt x="973" y="10"/>
                  <a:pt x="964" y="0"/>
                  <a:pt x="951" y="0"/>
                </a:cubicBezTo>
                <a:lnTo>
                  <a:pt x="951" y="0"/>
                </a:lnTo>
                <a:cubicBezTo>
                  <a:pt x="948" y="0"/>
                  <a:pt x="944" y="1"/>
                  <a:pt x="941" y="3"/>
                </a:cubicBezTo>
                <a:lnTo>
                  <a:pt x="941" y="3"/>
                </a:lnTo>
                <a:lnTo>
                  <a:pt x="14" y="400"/>
                </a:lnTo>
                <a:lnTo>
                  <a:pt x="14" y="400"/>
                </a:lnTo>
                <a:lnTo>
                  <a:pt x="14" y="400"/>
                </a:lnTo>
                <a:lnTo>
                  <a:pt x="12" y="401"/>
                </a:lnTo>
                <a:lnTo>
                  <a:pt x="12" y="401"/>
                </a:lnTo>
                <a:lnTo>
                  <a:pt x="12" y="401"/>
                </a:lnTo>
                <a:cubicBezTo>
                  <a:pt x="5" y="404"/>
                  <a:pt x="0" y="412"/>
                  <a:pt x="0" y="420"/>
                </a:cubicBezTo>
                <a:lnTo>
                  <a:pt x="0" y="420"/>
                </a:lnTo>
                <a:cubicBezTo>
                  <a:pt x="0" y="430"/>
                  <a:pt x="7" y="439"/>
                  <a:pt x="16" y="441"/>
                </a:cubicBezTo>
                <a:lnTo>
                  <a:pt x="16" y="441"/>
                </a:lnTo>
                <a:lnTo>
                  <a:pt x="381" y="592"/>
                </a:lnTo>
                <a:lnTo>
                  <a:pt x="532" y="957"/>
                </a:lnTo>
                <a:lnTo>
                  <a:pt x="532" y="957"/>
                </a:lnTo>
                <a:lnTo>
                  <a:pt x="532" y="957"/>
                </a:lnTo>
                <a:cubicBezTo>
                  <a:pt x="535" y="966"/>
                  <a:pt x="543" y="973"/>
                  <a:pt x="553" y="973"/>
                </a:cubicBezTo>
                <a:lnTo>
                  <a:pt x="553" y="973"/>
                </a:lnTo>
                <a:cubicBezTo>
                  <a:pt x="562" y="973"/>
                  <a:pt x="569" y="968"/>
                  <a:pt x="573" y="960"/>
                </a:cubicBezTo>
                <a:lnTo>
                  <a:pt x="573" y="961"/>
                </a:lnTo>
                <a:lnTo>
                  <a:pt x="573" y="959"/>
                </a:lnTo>
                <a:lnTo>
                  <a:pt x="573" y="959"/>
                </a:lnTo>
                <a:lnTo>
                  <a:pt x="573" y="959"/>
                </a:lnTo>
                <a:lnTo>
                  <a:pt x="971" y="32"/>
                </a:lnTo>
                <a:lnTo>
                  <a:pt x="971" y="32"/>
                </a:lnTo>
                <a:lnTo>
                  <a:pt x="971" y="32"/>
                </a:lnTo>
                <a:cubicBezTo>
                  <a:pt x="972" y="29"/>
                  <a:pt x="973" y="26"/>
                  <a:pt x="973" y="22"/>
                </a:cubicBezTo>
                <a:lnTo>
                  <a:pt x="354" y="730"/>
                </a:lnTo>
                <a:lnTo>
                  <a:pt x="354" y="730"/>
                </a:lnTo>
                <a:cubicBezTo>
                  <a:pt x="348" y="730"/>
                  <a:pt x="342" y="732"/>
                  <a:pt x="338" y="736"/>
                </a:cubicBezTo>
                <a:lnTo>
                  <a:pt x="272" y="803"/>
                </a:lnTo>
                <a:lnTo>
                  <a:pt x="272" y="803"/>
                </a:lnTo>
                <a:cubicBezTo>
                  <a:pt x="268" y="807"/>
                  <a:pt x="266" y="812"/>
                  <a:pt x="266" y="818"/>
                </a:cubicBezTo>
                <a:lnTo>
                  <a:pt x="266" y="818"/>
                </a:lnTo>
                <a:cubicBezTo>
                  <a:pt x="266" y="831"/>
                  <a:pt x="275" y="840"/>
                  <a:pt x="288" y="840"/>
                </a:cubicBezTo>
                <a:lnTo>
                  <a:pt x="288" y="840"/>
                </a:lnTo>
                <a:cubicBezTo>
                  <a:pt x="294" y="840"/>
                  <a:pt x="299" y="838"/>
                  <a:pt x="303" y="834"/>
                </a:cubicBezTo>
                <a:lnTo>
                  <a:pt x="369" y="768"/>
                </a:lnTo>
                <a:lnTo>
                  <a:pt x="369" y="768"/>
                </a:lnTo>
                <a:cubicBezTo>
                  <a:pt x="373" y="764"/>
                  <a:pt x="376" y="758"/>
                  <a:pt x="376" y="752"/>
                </a:cubicBezTo>
                <a:lnTo>
                  <a:pt x="376" y="752"/>
                </a:lnTo>
                <a:cubicBezTo>
                  <a:pt x="376" y="740"/>
                  <a:pt x="366" y="730"/>
                  <a:pt x="354" y="730"/>
                </a:cubicBezTo>
                <a:lnTo>
                  <a:pt x="973" y="22"/>
                </a:lnTo>
                <a:close/>
                <a:moveTo>
                  <a:pt x="215" y="657"/>
                </a:moveTo>
                <a:lnTo>
                  <a:pt x="237" y="635"/>
                </a:lnTo>
                <a:lnTo>
                  <a:pt x="237" y="635"/>
                </a:lnTo>
                <a:cubicBezTo>
                  <a:pt x="241" y="631"/>
                  <a:pt x="243" y="625"/>
                  <a:pt x="243" y="619"/>
                </a:cubicBezTo>
                <a:lnTo>
                  <a:pt x="243" y="619"/>
                </a:lnTo>
                <a:cubicBezTo>
                  <a:pt x="243" y="607"/>
                  <a:pt x="233" y="597"/>
                  <a:pt x="221" y="597"/>
                </a:cubicBezTo>
                <a:lnTo>
                  <a:pt x="221" y="597"/>
                </a:lnTo>
                <a:cubicBezTo>
                  <a:pt x="215" y="597"/>
                  <a:pt x="209" y="600"/>
                  <a:pt x="206" y="604"/>
                </a:cubicBezTo>
                <a:lnTo>
                  <a:pt x="184" y="625"/>
                </a:lnTo>
                <a:lnTo>
                  <a:pt x="184" y="625"/>
                </a:lnTo>
                <a:cubicBezTo>
                  <a:pt x="179" y="630"/>
                  <a:pt x="177" y="635"/>
                  <a:pt x="177" y="642"/>
                </a:cubicBezTo>
                <a:lnTo>
                  <a:pt x="177" y="642"/>
                </a:lnTo>
                <a:cubicBezTo>
                  <a:pt x="177" y="654"/>
                  <a:pt x="187" y="664"/>
                  <a:pt x="199" y="664"/>
                </a:cubicBezTo>
                <a:lnTo>
                  <a:pt x="199" y="664"/>
                </a:lnTo>
                <a:cubicBezTo>
                  <a:pt x="205" y="664"/>
                  <a:pt x="211" y="661"/>
                  <a:pt x="215" y="657"/>
                </a:cubicBezTo>
                <a:lnTo>
                  <a:pt x="354" y="642"/>
                </a:lnTo>
                <a:lnTo>
                  <a:pt x="354" y="642"/>
                </a:lnTo>
                <a:cubicBezTo>
                  <a:pt x="354" y="629"/>
                  <a:pt x="344" y="619"/>
                  <a:pt x="332" y="619"/>
                </a:cubicBezTo>
                <a:lnTo>
                  <a:pt x="332" y="619"/>
                </a:lnTo>
                <a:cubicBezTo>
                  <a:pt x="326" y="619"/>
                  <a:pt x="320" y="622"/>
                  <a:pt x="316" y="625"/>
                </a:cubicBezTo>
                <a:lnTo>
                  <a:pt x="95" y="847"/>
                </a:lnTo>
                <a:lnTo>
                  <a:pt x="95" y="847"/>
                </a:lnTo>
                <a:cubicBezTo>
                  <a:pt x="91" y="851"/>
                  <a:pt x="88" y="856"/>
                  <a:pt x="88" y="862"/>
                </a:cubicBezTo>
                <a:lnTo>
                  <a:pt x="88" y="862"/>
                </a:lnTo>
                <a:cubicBezTo>
                  <a:pt x="88" y="875"/>
                  <a:pt x="99" y="885"/>
                  <a:pt x="111" y="885"/>
                </a:cubicBezTo>
                <a:lnTo>
                  <a:pt x="111" y="885"/>
                </a:lnTo>
                <a:cubicBezTo>
                  <a:pt x="117" y="885"/>
                  <a:pt x="122" y="882"/>
                  <a:pt x="126" y="878"/>
                </a:cubicBezTo>
                <a:lnTo>
                  <a:pt x="348" y="657"/>
                </a:lnTo>
                <a:lnTo>
                  <a:pt x="348" y="657"/>
                </a:lnTo>
                <a:cubicBezTo>
                  <a:pt x="351" y="653"/>
                  <a:pt x="354" y="648"/>
                  <a:pt x="354" y="642"/>
                </a:cubicBezTo>
                <a:lnTo>
                  <a:pt x="215" y="657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7" name="Freeform 356">
            <a:extLst>
              <a:ext uri="{FF2B5EF4-FFF2-40B4-BE49-F238E27FC236}">
                <a16:creationId xmlns:a16="http://schemas.microsoft.com/office/drawing/2014/main" id="{4FA886FA-9707-C46D-E932-8C114C86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02" y="3234465"/>
            <a:ext cx="607044" cy="607046"/>
          </a:xfrm>
          <a:custGeom>
            <a:avLst/>
            <a:gdLst>
              <a:gd name="T0" fmla="*/ 309 w 974"/>
              <a:gd name="T1" fmla="*/ 487 h 974"/>
              <a:gd name="T2" fmla="*/ 663 w 974"/>
              <a:gd name="T3" fmla="*/ 487 h 974"/>
              <a:gd name="T4" fmla="*/ 264 w 974"/>
              <a:gd name="T5" fmla="*/ 487 h 974"/>
              <a:gd name="T6" fmla="*/ 707 w 974"/>
              <a:gd name="T7" fmla="*/ 487 h 974"/>
              <a:gd name="T8" fmla="*/ 928 w 974"/>
              <a:gd name="T9" fmla="*/ 541 h 974"/>
              <a:gd name="T10" fmla="*/ 850 w 974"/>
              <a:gd name="T11" fmla="*/ 584 h 974"/>
              <a:gd name="T12" fmla="*/ 813 w 974"/>
              <a:gd name="T13" fmla="*/ 721 h 974"/>
              <a:gd name="T14" fmla="*/ 760 w 974"/>
              <a:gd name="T15" fmla="*/ 838 h 974"/>
              <a:gd name="T16" fmla="*/ 696 w 974"/>
              <a:gd name="T17" fmla="*/ 807 h 974"/>
              <a:gd name="T18" fmla="*/ 584 w 974"/>
              <a:gd name="T19" fmla="*/ 851 h 974"/>
              <a:gd name="T20" fmla="*/ 540 w 974"/>
              <a:gd name="T21" fmla="*/ 929 h 974"/>
              <a:gd name="T22" fmla="*/ 388 w 974"/>
              <a:gd name="T23" fmla="*/ 851 h 974"/>
              <a:gd name="T24" fmla="*/ 275 w 974"/>
              <a:gd name="T25" fmla="*/ 807 h 974"/>
              <a:gd name="T26" fmla="*/ 212 w 974"/>
              <a:gd name="T27" fmla="*/ 838 h 974"/>
              <a:gd name="T28" fmla="*/ 159 w 974"/>
              <a:gd name="T29" fmla="*/ 720 h 974"/>
              <a:gd name="T30" fmla="*/ 121 w 974"/>
              <a:gd name="T31" fmla="*/ 584 h 974"/>
              <a:gd name="T32" fmla="*/ 44 w 974"/>
              <a:gd name="T33" fmla="*/ 541 h 974"/>
              <a:gd name="T34" fmla="*/ 121 w 974"/>
              <a:gd name="T35" fmla="*/ 389 h 974"/>
              <a:gd name="T36" fmla="*/ 159 w 974"/>
              <a:gd name="T37" fmla="*/ 253 h 974"/>
              <a:gd name="T38" fmla="*/ 212 w 974"/>
              <a:gd name="T39" fmla="*/ 135 h 974"/>
              <a:gd name="T40" fmla="*/ 275 w 974"/>
              <a:gd name="T41" fmla="*/ 166 h 974"/>
              <a:gd name="T42" fmla="*/ 388 w 974"/>
              <a:gd name="T43" fmla="*/ 122 h 974"/>
              <a:gd name="T44" fmla="*/ 540 w 974"/>
              <a:gd name="T45" fmla="*/ 44 h 974"/>
              <a:gd name="T46" fmla="*/ 584 w 974"/>
              <a:gd name="T47" fmla="*/ 122 h 974"/>
              <a:gd name="T48" fmla="*/ 696 w 974"/>
              <a:gd name="T49" fmla="*/ 166 h 974"/>
              <a:gd name="T50" fmla="*/ 837 w 974"/>
              <a:gd name="T51" fmla="*/ 212 h 974"/>
              <a:gd name="T52" fmla="*/ 813 w 974"/>
              <a:gd name="T53" fmla="*/ 253 h 974"/>
              <a:gd name="T54" fmla="*/ 850 w 974"/>
              <a:gd name="T55" fmla="*/ 389 h 974"/>
              <a:gd name="T56" fmla="*/ 940 w 974"/>
              <a:gd name="T57" fmla="*/ 389 h 974"/>
              <a:gd name="T58" fmla="*/ 876 w 974"/>
              <a:gd name="T59" fmla="*/ 234 h 974"/>
              <a:gd name="T60" fmla="*/ 784 w 974"/>
              <a:gd name="T61" fmla="*/ 97 h 974"/>
              <a:gd name="T62" fmla="*/ 696 w 974"/>
              <a:gd name="T63" fmla="*/ 122 h 974"/>
              <a:gd name="T64" fmla="*/ 583 w 974"/>
              <a:gd name="T65" fmla="*/ 32 h 974"/>
              <a:gd name="T66" fmla="*/ 389 w 974"/>
              <a:gd name="T67" fmla="*/ 32 h 974"/>
              <a:gd name="T68" fmla="*/ 234 w 974"/>
              <a:gd name="T69" fmla="*/ 97 h 974"/>
              <a:gd name="T70" fmla="*/ 188 w 974"/>
              <a:gd name="T71" fmla="*/ 97 h 974"/>
              <a:gd name="T72" fmla="*/ 121 w 974"/>
              <a:gd name="T73" fmla="*/ 276 h 974"/>
              <a:gd name="T74" fmla="*/ 32 w 974"/>
              <a:gd name="T75" fmla="*/ 389 h 974"/>
              <a:gd name="T76" fmla="*/ 32 w 974"/>
              <a:gd name="T77" fmla="*/ 584 h 974"/>
              <a:gd name="T78" fmla="*/ 96 w 974"/>
              <a:gd name="T79" fmla="*/ 739 h 974"/>
              <a:gd name="T80" fmla="*/ 188 w 974"/>
              <a:gd name="T81" fmla="*/ 876 h 974"/>
              <a:gd name="T82" fmla="*/ 275 w 974"/>
              <a:gd name="T83" fmla="*/ 851 h 974"/>
              <a:gd name="T84" fmla="*/ 389 w 974"/>
              <a:gd name="T85" fmla="*/ 941 h 974"/>
              <a:gd name="T86" fmla="*/ 583 w 974"/>
              <a:gd name="T87" fmla="*/ 941 h 974"/>
              <a:gd name="T88" fmla="*/ 738 w 974"/>
              <a:gd name="T89" fmla="*/ 876 h 974"/>
              <a:gd name="T90" fmla="*/ 784 w 974"/>
              <a:gd name="T91" fmla="*/ 876 h 974"/>
              <a:gd name="T92" fmla="*/ 851 w 974"/>
              <a:gd name="T93" fmla="*/ 697 h 974"/>
              <a:gd name="T94" fmla="*/ 940 w 974"/>
              <a:gd name="T95" fmla="*/ 584 h 974"/>
              <a:gd name="T96" fmla="*/ 940 w 974"/>
              <a:gd name="T97" fmla="*/ 389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4" h="974">
                <a:moveTo>
                  <a:pt x="486" y="664"/>
                </a:moveTo>
                <a:lnTo>
                  <a:pt x="486" y="664"/>
                </a:lnTo>
                <a:cubicBezTo>
                  <a:pt x="388" y="664"/>
                  <a:pt x="309" y="584"/>
                  <a:pt x="309" y="487"/>
                </a:cubicBezTo>
                <a:lnTo>
                  <a:pt x="309" y="487"/>
                </a:lnTo>
                <a:cubicBezTo>
                  <a:pt x="309" y="389"/>
                  <a:pt x="388" y="309"/>
                  <a:pt x="486" y="309"/>
                </a:cubicBezTo>
                <a:lnTo>
                  <a:pt x="486" y="309"/>
                </a:lnTo>
                <a:cubicBezTo>
                  <a:pt x="584" y="309"/>
                  <a:pt x="663" y="389"/>
                  <a:pt x="663" y="487"/>
                </a:cubicBezTo>
                <a:lnTo>
                  <a:pt x="663" y="487"/>
                </a:lnTo>
                <a:cubicBezTo>
                  <a:pt x="663" y="584"/>
                  <a:pt x="584" y="664"/>
                  <a:pt x="486" y="664"/>
                </a:cubicBezTo>
                <a:close/>
                <a:moveTo>
                  <a:pt x="486" y="265"/>
                </a:moveTo>
                <a:lnTo>
                  <a:pt x="486" y="265"/>
                </a:lnTo>
                <a:cubicBezTo>
                  <a:pt x="363" y="265"/>
                  <a:pt x="264" y="365"/>
                  <a:pt x="264" y="487"/>
                </a:cubicBezTo>
                <a:lnTo>
                  <a:pt x="264" y="487"/>
                </a:lnTo>
                <a:cubicBezTo>
                  <a:pt x="264" y="608"/>
                  <a:pt x="363" y="708"/>
                  <a:pt x="486" y="708"/>
                </a:cubicBezTo>
                <a:lnTo>
                  <a:pt x="486" y="708"/>
                </a:lnTo>
                <a:cubicBezTo>
                  <a:pt x="608" y="708"/>
                  <a:pt x="707" y="608"/>
                  <a:pt x="707" y="487"/>
                </a:cubicBezTo>
                <a:lnTo>
                  <a:pt x="707" y="487"/>
                </a:lnTo>
                <a:cubicBezTo>
                  <a:pt x="707" y="365"/>
                  <a:pt x="608" y="265"/>
                  <a:pt x="486" y="265"/>
                </a:cubicBezTo>
                <a:close/>
                <a:moveTo>
                  <a:pt x="928" y="541"/>
                </a:moveTo>
                <a:lnTo>
                  <a:pt x="928" y="541"/>
                </a:lnTo>
                <a:lnTo>
                  <a:pt x="928" y="541"/>
                </a:lnTo>
                <a:lnTo>
                  <a:pt x="882" y="553"/>
                </a:lnTo>
                <a:lnTo>
                  <a:pt x="882" y="553"/>
                </a:lnTo>
                <a:cubicBezTo>
                  <a:pt x="867" y="556"/>
                  <a:pt x="855" y="569"/>
                  <a:pt x="850" y="584"/>
                </a:cubicBezTo>
                <a:lnTo>
                  <a:pt x="850" y="584"/>
                </a:lnTo>
                <a:cubicBezTo>
                  <a:pt x="842" y="616"/>
                  <a:pt x="829" y="646"/>
                  <a:pt x="812" y="675"/>
                </a:cubicBezTo>
                <a:lnTo>
                  <a:pt x="812" y="675"/>
                </a:lnTo>
                <a:cubicBezTo>
                  <a:pt x="804" y="689"/>
                  <a:pt x="804" y="706"/>
                  <a:pt x="813" y="721"/>
                </a:cubicBezTo>
                <a:lnTo>
                  <a:pt x="837" y="761"/>
                </a:lnTo>
                <a:lnTo>
                  <a:pt x="760" y="838"/>
                </a:lnTo>
                <a:lnTo>
                  <a:pt x="760" y="838"/>
                </a:lnTo>
                <a:lnTo>
                  <a:pt x="760" y="838"/>
                </a:lnTo>
                <a:lnTo>
                  <a:pt x="719" y="813"/>
                </a:lnTo>
                <a:lnTo>
                  <a:pt x="719" y="813"/>
                </a:lnTo>
                <a:cubicBezTo>
                  <a:pt x="712" y="809"/>
                  <a:pt x="704" y="807"/>
                  <a:pt x="696" y="807"/>
                </a:cubicBezTo>
                <a:lnTo>
                  <a:pt x="696" y="807"/>
                </a:lnTo>
                <a:cubicBezTo>
                  <a:pt x="689" y="807"/>
                  <a:pt x="681" y="809"/>
                  <a:pt x="674" y="813"/>
                </a:cubicBezTo>
                <a:lnTo>
                  <a:pt x="674" y="813"/>
                </a:lnTo>
                <a:cubicBezTo>
                  <a:pt x="645" y="830"/>
                  <a:pt x="615" y="842"/>
                  <a:pt x="584" y="851"/>
                </a:cubicBezTo>
                <a:lnTo>
                  <a:pt x="584" y="851"/>
                </a:lnTo>
                <a:cubicBezTo>
                  <a:pt x="568" y="855"/>
                  <a:pt x="556" y="867"/>
                  <a:pt x="552" y="882"/>
                </a:cubicBezTo>
                <a:lnTo>
                  <a:pt x="541" y="928"/>
                </a:lnTo>
                <a:lnTo>
                  <a:pt x="541" y="928"/>
                </a:lnTo>
                <a:cubicBezTo>
                  <a:pt x="541" y="928"/>
                  <a:pt x="541" y="929"/>
                  <a:pt x="540" y="929"/>
                </a:cubicBezTo>
                <a:lnTo>
                  <a:pt x="431" y="929"/>
                </a:lnTo>
                <a:lnTo>
                  <a:pt x="420" y="882"/>
                </a:lnTo>
                <a:lnTo>
                  <a:pt x="420" y="882"/>
                </a:lnTo>
                <a:cubicBezTo>
                  <a:pt x="415" y="867"/>
                  <a:pt x="404" y="855"/>
                  <a:pt x="388" y="851"/>
                </a:cubicBezTo>
                <a:lnTo>
                  <a:pt x="388" y="851"/>
                </a:lnTo>
                <a:cubicBezTo>
                  <a:pt x="357" y="842"/>
                  <a:pt x="326" y="830"/>
                  <a:pt x="297" y="813"/>
                </a:cubicBezTo>
                <a:lnTo>
                  <a:pt x="297" y="813"/>
                </a:lnTo>
                <a:cubicBezTo>
                  <a:pt x="291" y="809"/>
                  <a:pt x="283" y="807"/>
                  <a:pt x="275" y="807"/>
                </a:cubicBezTo>
                <a:lnTo>
                  <a:pt x="275" y="807"/>
                </a:lnTo>
                <a:cubicBezTo>
                  <a:pt x="268" y="807"/>
                  <a:pt x="259" y="809"/>
                  <a:pt x="253" y="813"/>
                </a:cubicBezTo>
                <a:lnTo>
                  <a:pt x="212" y="838"/>
                </a:lnTo>
                <a:lnTo>
                  <a:pt x="212" y="838"/>
                </a:lnTo>
                <a:lnTo>
                  <a:pt x="212" y="838"/>
                </a:lnTo>
                <a:lnTo>
                  <a:pt x="135" y="761"/>
                </a:lnTo>
                <a:lnTo>
                  <a:pt x="159" y="720"/>
                </a:lnTo>
                <a:lnTo>
                  <a:pt x="159" y="720"/>
                </a:lnTo>
                <a:cubicBezTo>
                  <a:pt x="167" y="706"/>
                  <a:pt x="167" y="689"/>
                  <a:pt x="159" y="675"/>
                </a:cubicBezTo>
                <a:lnTo>
                  <a:pt x="159" y="675"/>
                </a:lnTo>
                <a:cubicBezTo>
                  <a:pt x="143" y="646"/>
                  <a:pt x="130" y="616"/>
                  <a:pt x="121" y="584"/>
                </a:cubicBezTo>
                <a:lnTo>
                  <a:pt x="121" y="584"/>
                </a:lnTo>
                <a:cubicBezTo>
                  <a:pt x="117" y="569"/>
                  <a:pt x="105" y="556"/>
                  <a:pt x="90" y="553"/>
                </a:cubicBezTo>
                <a:lnTo>
                  <a:pt x="44" y="541"/>
                </a:lnTo>
                <a:lnTo>
                  <a:pt x="44" y="541"/>
                </a:lnTo>
                <a:lnTo>
                  <a:pt x="44" y="541"/>
                </a:lnTo>
                <a:lnTo>
                  <a:pt x="44" y="432"/>
                </a:lnTo>
                <a:lnTo>
                  <a:pt x="90" y="421"/>
                </a:lnTo>
                <a:lnTo>
                  <a:pt x="90" y="421"/>
                </a:lnTo>
                <a:cubicBezTo>
                  <a:pt x="105" y="417"/>
                  <a:pt x="117" y="405"/>
                  <a:pt x="121" y="389"/>
                </a:cubicBezTo>
                <a:lnTo>
                  <a:pt x="121" y="389"/>
                </a:lnTo>
                <a:cubicBezTo>
                  <a:pt x="130" y="357"/>
                  <a:pt x="143" y="326"/>
                  <a:pt x="159" y="298"/>
                </a:cubicBezTo>
                <a:lnTo>
                  <a:pt x="159" y="298"/>
                </a:lnTo>
                <a:cubicBezTo>
                  <a:pt x="167" y="284"/>
                  <a:pt x="167" y="267"/>
                  <a:pt x="159" y="253"/>
                </a:cubicBezTo>
                <a:lnTo>
                  <a:pt x="135" y="213"/>
                </a:lnTo>
                <a:lnTo>
                  <a:pt x="135" y="213"/>
                </a:lnTo>
                <a:cubicBezTo>
                  <a:pt x="135" y="213"/>
                  <a:pt x="135" y="213"/>
                  <a:pt x="135" y="212"/>
                </a:cubicBezTo>
                <a:lnTo>
                  <a:pt x="212" y="135"/>
                </a:lnTo>
                <a:lnTo>
                  <a:pt x="253" y="160"/>
                </a:lnTo>
                <a:lnTo>
                  <a:pt x="253" y="160"/>
                </a:lnTo>
                <a:cubicBezTo>
                  <a:pt x="259" y="164"/>
                  <a:pt x="268" y="166"/>
                  <a:pt x="275" y="166"/>
                </a:cubicBezTo>
                <a:lnTo>
                  <a:pt x="275" y="166"/>
                </a:lnTo>
                <a:cubicBezTo>
                  <a:pt x="283" y="166"/>
                  <a:pt x="291" y="164"/>
                  <a:pt x="297" y="160"/>
                </a:cubicBezTo>
                <a:lnTo>
                  <a:pt x="297" y="160"/>
                </a:lnTo>
                <a:cubicBezTo>
                  <a:pt x="326" y="144"/>
                  <a:pt x="357" y="131"/>
                  <a:pt x="388" y="122"/>
                </a:cubicBezTo>
                <a:lnTo>
                  <a:pt x="388" y="122"/>
                </a:lnTo>
                <a:cubicBezTo>
                  <a:pt x="404" y="118"/>
                  <a:pt x="415" y="106"/>
                  <a:pt x="420" y="90"/>
                </a:cubicBezTo>
                <a:lnTo>
                  <a:pt x="431" y="44"/>
                </a:lnTo>
                <a:lnTo>
                  <a:pt x="540" y="44"/>
                </a:lnTo>
                <a:lnTo>
                  <a:pt x="540" y="44"/>
                </a:lnTo>
                <a:cubicBezTo>
                  <a:pt x="541" y="45"/>
                  <a:pt x="541" y="45"/>
                  <a:pt x="541" y="45"/>
                </a:cubicBezTo>
                <a:lnTo>
                  <a:pt x="552" y="90"/>
                </a:lnTo>
                <a:lnTo>
                  <a:pt x="552" y="90"/>
                </a:lnTo>
                <a:cubicBezTo>
                  <a:pt x="556" y="106"/>
                  <a:pt x="568" y="118"/>
                  <a:pt x="584" y="122"/>
                </a:cubicBezTo>
                <a:lnTo>
                  <a:pt x="584" y="122"/>
                </a:lnTo>
                <a:cubicBezTo>
                  <a:pt x="615" y="131"/>
                  <a:pt x="645" y="144"/>
                  <a:pt x="674" y="160"/>
                </a:cubicBezTo>
                <a:lnTo>
                  <a:pt x="674" y="160"/>
                </a:lnTo>
                <a:cubicBezTo>
                  <a:pt x="681" y="164"/>
                  <a:pt x="689" y="166"/>
                  <a:pt x="696" y="166"/>
                </a:cubicBezTo>
                <a:lnTo>
                  <a:pt x="696" y="166"/>
                </a:lnTo>
                <a:cubicBezTo>
                  <a:pt x="704" y="166"/>
                  <a:pt x="712" y="164"/>
                  <a:pt x="719" y="160"/>
                </a:cubicBezTo>
                <a:lnTo>
                  <a:pt x="760" y="135"/>
                </a:lnTo>
                <a:lnTo>
                  <a:pt x="837" y="212"/>
                </a:lnTo>
                <a:lnTo>
                  <a:pt x="837" y="212"/>
                </a:lnTo>
                <a:cubicBezTo>
                  <a:pt x="837" y="213"/>
                  <a:pt x="837" y="213"/>
                  <a:pt x="837" y="213"/>
                </a:cubicBezTo>
                <a:lnTo>
                  <a:pt x="813" y="253"/>
                </a:lnTo>
                <a:lnTo>
                  <a:pt x="813" y="253"/>
                </a:lnTo>
                <a:cubicBezTo>
                  <a:pt x="804" y="267"/>
                  <a:pt x="804" y="284"/>
                  <a:pt x="812" y="298"/>
                </a:cubicBezTo>
                <a:lnTo>
                  <a:pt x="812" y="298"/>
                </a:lnTo>
                <a:cubicBezTo>
                  <a:pt x="829" y="326"/>
                  <a:pt x="842" y="357"/>
                  <a:pt x="850" y="389"/>
                </a:cubicBezTo>
                <a:lnTo>
                  <a:pt x="850" y="389"/>
                </a:lnTo>
                <a:cubicBezTo>
                  <a:pt x="855" y="405"/>
                  <a:pt x="867" y="417"/>
                  <a:pt x="882" y="421"/>
                </a:cubicBezTo>
                <a:lnTo>
                  <a:pt x="928" y="432"/>
                </a:lnTo>
                <a:lnTo>
                  <a:pt x="928" y="541"/>
                </a:lnTo>
                <a:close/>
                <a:moveTo>
                  <a:pt x="940" y="389"/>
                </a:moveTo>
                <a:lnTo>
                  <a:pt x="893" y="377"/>
                </a:lnTo>
                <a:lnTo>
                  <a:pt x="893" y="377"/>
                </a:lnTo>
                <a:cubicBezTo>
                  <a:pt x="883" y="341"/>
                  <a:pt x="869" y="308"/>
                  <a:pt x="851" y="276"/>
                </a:cubicBezTo>
                <a:lnTo>
                  <a:pt x="876" y="234"/>
                </a:lnTo>
                <a:lnTo>
                  <a:pt x="876" y="234"/>
                </a:lnTo>
                <a:cubicBezTo>
                  <a:pt x="883" y="220"/>
                  <a:pt x="888" y="201"/>
                  <a:pt x="876" y="188"/>
                </a:cubicBezTo>
                <a:lnTo>
                  <a:pt x="784" y="97"/>
                </a:lnTo>
                <a:lnTo>
                  <a:pt x="784" y="97"/>
                </a:lnTo>
                <a:cubicBezTo>
                  <a:pt x="778" y="91"/>
                  <a:pt x="771" y="89"/>
                  <a:pt x="764" y="89"/>
                </a:cubicBezTo>
                <a:lnTo>
                  <a:pt x="764" y="89"/>
                </a:lnTo>
                <a:cubicBezTo>
                  <a:pt x="755" y="89"/>
                  <a:pt x="746" y="92"/>
                  <a:pt x="738" y="97"/>
                </a:cubicBezTo>
                <a:lnTo>
                  <a:pt x="696" y="122"/>
                </a:lnTo>
                <a:lnTo>
                  <a:pt x="696" y="122"/>
                </a:lnTo>
                <a:cubicBezTo>
                  <a:pt x="665" y="103"/>
                  <a:pt x="631" y="89"/>
                  <a:pt x="595" y="79"/>
                </a:cubicBezTo>
                <a:lnTo>
                  <a:pt x="583" y="32"/>
                </a:lnTo>
                <a:lnTo>
                  <a:pt x="583" y="32"/>
                </a:lnTo>
                <a:cubicBezTo>
                  <a:pt x="578" y="16"/>
                  <a:pt x="568" y="0"/>
                  <a:pt x="551" y="0"/>
                </a:cubicBezTo>
                <a:lnTo>
                  <a:pt x="421" y="0"/>
                </a:lnTo>
                <a:lnTo>
                  <a:pt x="421" y="0"/>
                </a:lnTo>
                <a:cubicBezTo>
                  <a:pt x="403" y="0"/>
                  <a:pt x="393" y="16"/>
                  <a:pt x="389" y="32"/>
                </a:cubicBezTo>
                <a:lnTo>
                  <a:pt x="377" y="79"/>
                </a:lnTo>
                <a:lnTo>
                  <a:pt x="377" y="79"/>
                </a:lnTo>
                <a:cubicBezTo>
                  <a:pt x="341" y="89"/>
                  <a:pt x="307" y="103"/>
                  <a:pt x="275" y="122"/>
                </a:cubicBezTo>
                <a:lnTo>
                  <a:pt x="234" y="97"/>
                </a:lnTo>
                <a:lnTo>
                  <a:pt x="234" y="97"/>
                </a:lnTo>
                <a:cubicBezTo>
                  <a:pt x="226" y="92"/>
                  <a:pt x="217" y="89"/>
                  <a:pt x="207" y="89"/>
                </a:cubicBezTo>
                <a:lnTo>
                  <a:pt x="207" y="89"/>
                </a:lnTo>
                <a:cubicBezTo>
                  <a:pt x="200" y="89"/>
                  <a:pt x="194" y="91"/>
                  <a:pt x="188" y="97"/>
                </a:cubicBezTo>
                <a:lnTo>
                  <a:pt x="96" y="188"/>
                </a:lnTo>
                <a:lnTo>
                  <a:pt x="96" y="188"/>
                </a:lnTo>
                <a:cubicBezTo>
                  <a:pt x="83" y="201"/>
                  <a:pt x="88" y="220"/>
                  <a:pt x="96" y="234"/>
                </a:cubicBezTo>
                <a:lnTo>
                  <a:pt x="121" y="276"/>
                </a:lnTo>
                <a:lnTo>
                  <a:pt x="121" y="276"/>
                </a:lnTo>
                <a:cubicBezTo>
                  <a:pt x="102" y="308"/>
                  <a:pt x="88" y="341"/>
                  <a:pt x="79" y="377"/>
                </a:cubicBezTo>
                <a:lnTo>
                  <a:pt x="32" y="389"/>
                </a:lnTo>
                <a:lnTo>
                  <a:pt x="32" y="389"/>
                </a:lnTo>
                <a:cubicBezTo>
                  <a:pt x="16" y="393"/>
                  <a:pt x="0" y="404"/>
                  <a:pt x="0" y="422"/>
                </a:cubicBezTo>
                <a:lnTo>
                  <a:pt x="0" y="552"/>
                </a:lnTo>
                <a:lnTo>
                  <a:pt x="0" y="552"/>
                </a:lnTo>
                <a:cubicBezTo>
                  <a:pt x="0" y="569"/>
                  <a:pt x="16" y="578"/>
                  <a:pt x="32" y="584"/>
                </a:cubicBezTo>
                <a:lnTo>
                  <a:pt x="79" y="596"/>
                </a:lnTo>
                <a:lnTo>
                  <a:pt x="79" y="596"/>
                </a:lnTo>
                <a:cubicBezTo>
                  <a:pt x="88" y="632"/>
                  <a:pt x="102" y="666"/>
                  <a:pt x="121" y="697"/>
                </a:cubicBezTo>
                <a:lnTo>
                  <a:pt x="96" y="739"/>
                </a:lnTo>
                <a:lnTo>
                  <a:pt x="96" y="739"/>
                </a:lnTo>
                <a:cubicBezTo>
                  <a:pt x="88" y="753"/>
                  <a:pt x="83" y="772"/>
                  <a:pt x="96" y="785"/>
                </a:cubicBezTo>
                <a:lnTo>
                  <a:pt x="188" y="876"/>
                </a:lnTo>
                <a:lnTo>
                  <a:pt x="188" y="876"/>
                </a:lnTo>
                <a:cubicBezTo>
                  <a:pt x="194" y="882"/>
                  <a:pt x="200" y="884"/>
                  <a:pt x="207" y="884"/>
                </a:cubicBezTo>
                <a:lnTo>
                  <a:pt x="207" y="884"/>
                </a:lnTo>
                <a:cubicBezTo>
                  <a:pt x="216" y="884"/>
                  <a:pt x="225" y="881"/>
                  <a:pt x="234" y="876"/>
                </a:cubicBezTo>
                <a:lnTo>
                  <a:pt x="275" y="851"/>
                </a:lnTo>
                <a:lnTo>
                  <a:pt x="275" y="851"/>
                </a:lnTo>
                <a:cubicBezTo>
                  <a:pt x="307" y="870"/>
                  <a:pt x="341" y="884"/>
                  <a:pt x="377" y="894"/>
                </a:cubicBezTo>
                <a:lnTo>
                  <a:pt x="389" y="941"/>
                </a:lnTo>
                <a:lnTo>
                  <a:pt x="389" y="941"/>
                </a:lnTo>
                <a:cubicBezTo>
                  <a:pt x="393" y="957"/>
                  <a:pt x="403" y="973"/>
                  <a:pt x="421" y="973"/>
                </a:cubicBezTo>
                <a:lnTo>
                  <a:pt x="551" y="973"/>
                </a:lnTo>
                <a:lnTo>
                  <a:pt x="551" y="973"/>
                </a:lnTo>
                <a:cubicBezTo>
                  <a:pt x="568" y="973"/>
                  <a:pt x="578" y="957"/>
                  <a:pt x="583" y="941"/>
                </a:cubicBezTo>
                <a:lnTo>
                  <a:pt x="595" y="894"/>
                </a:lnTo>
                <a:lnTo>
                  <a:pt x="595" y="894"/>
                </a:lnTo>
                <a:cubicBezTo>
                  <a:pt x="631" y="884"/>
                  <a:pt x="665" y="870"/>
                  <a:pt x="696" y="851"/>
                </a:cubicBezTo>
                <a:lnTo>
                  <a:pt x="738" y="876"/>
                </a:lnTo>
                <a:lnTo>
                  <a:pt x="738" y="876"/>
                </a:lnTo>
                <a:cubicBezTo>
                  <a:pt x="746" y="881"/>
                  <a:pt x="756" y="884"/>
                  <a:pt x="765" y="884"/>
                </a:cubicBezTo>
                <a:lnTo>
                  <a:pt x="765" y="884"/>
                </a:lnTo>
                <a:cubicBezTo>
                  <a:pt x="772" y="884"/>
                  <a:pt x="778" y="882"/>
                  <a:pt x="784" y="876"/>
                </a:cubicBezTo>
                <a:lnTo>
                  <a:pt x="876" y="785"/>
                </a:lnTo>
                <a:lnTo>
                  <a:pt x="876" y="785"/>
                </a:lnTo>
                <a:cubicBezTo>
                  <a:pt x="888" y="772"/>
                  <a:pt x="884" y="753"/>
                  <a:pt x="876" y="739"/>
                </a:cubicBezTo>
                <a:lnTo>
                  <a:pt x="851" y="697"/>
                </a:lnTo>
                <a:lnTo>
                  <a:pt x="851" y="697"/>
                </a:lnTo>
                <a:cubicBezTo>
                  <a:pt x="869" y="666"/>
                  <a:pt x="883" y="632"/>
                  <a:pt x="893" y="596"/>
                </a:cubicBezTo>
                <a:lnTo>
                  <a:pt x="940" y="584"/>
                </a:lnTo>
                <a:lnTo>
                  <a:pt x="940" y="584"/>
                </a:lnTo>
                <a:cubicBezTo>
                  <a:pt x="956" y="578"/>
                  <a:pt x="973" y="569"/>
                  <a:pt x="973" y="552"/>
                </a:cubicBezTo>
                <a:lnTo>
                  <a:pt x="973" y="422"/>
                </a:lnTo>
                <a:lnTo>
                  <a:pt x="973" y="422"/>
                </a:lnTo>
                <a:cubicBezTo>
                  <a:pt x="973" y="404"/>
                  <a:pt x="956" y="393"/>
                  <a:pt x="940" y="389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8" name="Freeform 357">
            <a:extLst>
              <a:ext uri="{FF2B5EF4-FFF2-40B4-BE49-F238E27FC236}">
                <a16:creationId xmlns:a16="http://schemas.microsoft.com/office/drawing/2014/main" id="{9BB13681-E605-77D4-8368-631C5C21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01" y="2111271"/>
            <a:ext cx="607046" cy="550867"/>
          </a:xfrm>
          <a:custGeom>
            <a:avLst/>
            <a:gdLst>
              <a:gd name="T0" fmla="*/ 376 w 974"/>
              <a:gd name="T1" fmla="*/ 220 h 797"/>
              <a:gd name="T2" fmla="*/ 398 w 974"/>
              <a:gd name="T3" fmla="*/ 198 h 797"/>
              <a:gd name="T4" fmla="*/ 376 w 974"/>
              <a:gd name="T5" fmla="*/ 176 h 797"/>
              <a:gd name="T6" fmla="*/ 243 w 974"/>
              <a:gd name="T7" fmla="*/ 176 h 797"/>
              <a:gd name="T8" fmla="*/ 221 w 974"/>
              <a:gd name="T9" fmla="*/ 198 h 797"/>
              <a:gd name="T10" fmla="*/ 243 w 974"/>
              <a:gd name="T11" fmla="*/ 309 h 797"/>
              <a:gd name="T12" fmla="*/ 287 w 974"/>
              <a:gd name="T13" fmla="*/ 309 h 797"/>
              <a:gd name="T14" fmla="*/ 310 w 974"/>
              <a:gd name="T15" fmla="*/ 287 h 797"/>
              <a:gd name="T16" fmla="*/ 243 w 974"/>
              <a:gd name="T17" fmla="*/ 265 h 797"/>
              <a:gd name="T18" fmla="*/ 221 w 974"/>
              <a:gd name="T19" fmla="*/ 287 h 797"/>
              <a:gd name="T20" fmla="*/ 243 w 974"/>
              <a:gd name="T21" fmla="*/ 309 h 797"/>
              <a:gd name="T22" fmla="*/ 840 w 974"/>
              <a:gd name="T23" fmla="*/ 751 h 797"/>
              <a:gd name="T24" fmla="*/ 840 w 974"/>
              <a:gd name="T25" fmla="*/ 663 h 797"/>
              <a:gd name="T26" fmla="*/ 863 w 974"/>
              <a:gd name="T27" fmla="*/ 641 h 797"/>
              <a:gd name="T28" fmla="*/ 840 w 974"/>
              <a:gd name="T29" fmla="*/ 132 h 797"/>
              <a:gd name="T30" fmla="*/ 929 w 974"/>
              <a:gd name="T31" fmla="*/ 751 h 797"/>
              <a:gd name="T32" fmla="*/ 796 w 974"/>
              <a:gd name="T33" fmla="*/ 619 h 797"/>
              <a:gd name="T34" fmla="*/ 774 w 974"/>
              <a:gd name="T35" fmla="*/ 641 h 797"/>
              <a:gd name="T36" fmla="*/ 796 w 974"/>
              <a:gd name="T37" fmla="*/ 751 h 797"/>
              <a:gd name="T38" fmla="*/ 177 w 974"/>
              <a:gd name="T39" fmla="*/ 663 h 797"/>
              <a:gd name="T40" fmla="*/ 199 w 974"/>
              <a:gd name="T41" fmla="*/ 641 h 797"/>
              <a:gd name="T42" fmla="*/ 177 w 974"/>
              <a:gd name="T43" fmla="*/ 619 h 797"/>
              <a:gd name="T44" fmla="*/ 796 w 974"/>
              <a:gd name="T45" fmla="*/ 132 h 797"/>
              <a:gd name="T46" fmla="*/ 132 w 974"/>
              <a:gd name="T47" fmla="*/ 619 h 797"/>
              <a:gd name="T48" fmla="*/ 110 w 974"/>
              <a:gd name="T49" fmla="*/ 641 h 797"/>
              <a:gd name="T50" fmla="*/ 132 w 974"/>
              <a:gd name="T51" fmla="*/ 663 h 797"/>
              <a:gd name="T52" fmla="*/ 44 w 974"/>
              <a:gd name="T53" fmla="*/ 751 h 797"/>
              <a:gd name="T54" fmla="*/ 132 w 974"/>
              <a:gd name="T55" fmla="*/ 132 h 797"/>
              <a:gd name="T56" fmla="*/ 398 w 974"/>
              <a:gd name="T57" fmla="*/ 44 h 797"/>
              <a:gd name="T58" fmla="*/ 575 w 974"/>
              <a:gd name="T59" fmla="*/ 44 h 797"/>
              <a:gd name="T60" fmla="*/ 354 w 974"/>
              <a:gd name="T61" fmla="*/ 88 h 797"/>
              <a:gd name="T62" fmla="*/ 398 w 974"/>
              <a:gd name="T63" fmla="*/ 44 h 797"/>
              <a:gd name="T64" fmla="*/ 663 w 974"/>
              <a:gd name="T65" fmla="*/ 88 h 797"/>
              <a:gd name="T66" fmla="*/ 575 w 974"/>
              <a:gd name="T67" fmla="*/ 0 h 797"/>
              <a:gd name="T68" fmla="*/ 398 w 974"/>
              <a:gd name="T69" fmla="*/ 0 h 797"/>
              <a:gd name="T70" fmla="*/ 44 w 974"/>
              <a:gd name="T71" fmla="*/ 88 h 797"/>
              <a:gd name="T72" fmla="*/ 0 w 974"/>
              <a:gd name="T73" fmla="*/ 132 h 797"/>
              <a:gd name="T74" fmla="*/ 0 w 974"/>
              <a:gd name="T75" fmla="*/ 751 h 797"/>
              <a:gd name="T76" fmla="*/ 929 w 974"/>
              <a:gd name="T77" fmla="*/ 796 h 797"/>
              <a:gd name="T78" fmla="*/ 973 w 974"/>
              <a:gd name="T79" fmla="*/ 751 h 797"/>
              <a:gd name="T80" fmla="*/ 973 w 974"/>
              <a:gd name="T81" fmla="*/ 132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4" h="797">
                <a:moveTo>
                  <a:pt x="243" y="220"/>
                </a:moveTo>
                <a:lnTo>
                  <a:pt x="376" y="220"/>
                </a:lnTo>
                <a:lnTo>
                  <a:pt x="376" y="220"/>
                </a:lnTo>
                <a:cubicBezTo>
                  <a:pt x="388" y="220"/>
                  <a:pt x="398" y="211"/>
                  <a:pt x="398" y="198"/>
                </a:cubicBezTo>
                <a:lnTo>
                  <a:pt x="398" y="198"/>
                </a:lnTo>
                <a:cubicBezTo>
                  <a:pt x="398" y="186"/>
                  <a:pt x="388" y="176"/>
                  <a:pt x="376" y="176"/>
                </a:cubicBezTo>
                <a:lnTo>
                  <a:pt x="243" y="176"/>
                </a:lnTo>
                <a:lnTo>
                  <a:pt x="243" y="176"/>
                </a:lnTo>
                <a:cubicBezTo>
                  <a:pt x="231" y="176"/>
                  <a:pt x="221" y="186"/>
                  <a:pt x="221" y="198"/>
                </a:cubicBezTo>
                <a:lnTo>
                  <a:pt x="221" y="198"/>
                </a:lnTo>
                <a:cubicBezTo>
                  <a:pt x="221" y="211"/>
                  <a:pt x="231" y="220"/>
                  <a:pt x="243" y="220"/>
                </a:cubicBezTo>
                <a:close/>
                <a:moveTo>
                  <a:pt x="243" y="309"/>
                </a:moveTo>
                <a:lnTo>
                  <a:pt x="287" y="309"/>
                </a:lnTo>
                <a:lnTo>
                  <a:pt x="287" y="309"/>
                </a:lnTo>
                <a:cubicBezTo>
                  <a:pt x="299" y="309"/>
                  <a:pt x="310" y="299"/>
                  <a:pt x="310" y="287"/>
                </a:cubicBezTo>
                <a:lnTo>
                  <a:pt x="310" y="287"/>
                </a:lnTo>
                <a:cubicBezTo>
                  <a:pt x="310" y="275"/>
                  <a:pt x="299" y="265"/>
                  <a:pt x="287" y="265"/>
                </a:cubicBezTo>
                <a:lnTo>
                  <a:pt x="243" y="265"/>
                </a:lnTo>
                <a:lnTo>
                  <a:pt x="243" y="265"/>
                </a:lnTo>
                <a:cubicBezTo>
                  <a:pt x="231" y="265"/>
                  <a:pt x="221" y="275"/>
                  <a:pt x="221" y="287"/>
                </a:cubicBezTo>
                <a:lnTo>
                  <a:pt x="221" y="287"/>
                </a:lnTo>
                <a:cubicBezTo>
                  <a:pt x="221" y="299"/>
                  <a:pt x="231" y="309"/>
                  <a:pt x="243" y="309"/>
                </a:cubicBezTo>
                <a:close/>
                <a:moveTo>
                  <a:pt x="929" y="751"/>
                </a:moveTo>
                <a:lnTo>
                  <a:pt x="840" y="751"/>
                </a:lnTo>
                <a:lnTo>
                  <a:pt x="840" y="663"/>
                </a:lnTo>
                <a:lnTo>
                  <a:pt x="840" y="663"/>
                </a:lnTo>
                <a:cubicBezTo>
                  <a:pt x="852" y="663"/>
                  <a:pt x="863" y="653"/>
                  <a:pt x="863" y="641"/>
                </a:cubicBezTo>
                <a:lnTo>
                  <a:pt x="863" y="641"/>
                </a:lnTo>
                <a:cubicBezTo>
                  <a:pt x="863" y="628"/>
                  <a:pt x="852" y="619"/>
                  <a:pt x="840" y="619"/>
                </a:cubicBezTo>
                <a:lnTo>
                  <a:pt x="840" y="132"/>
                </a:lnTo>
                <a:lnTo>
                  <a:pt x="929" y="132"/>
                </a:lnTo>
                <a:lnTo>
                  <a:pt x="929" y="751"/>
                </a:lnTo>
                <a:close/>
                <a:moveTo>
                  <a:pt x="796" y="619"/>
                </a:moveTo>
                <a:lnTo>
                  <a:pt x="796" y="619"/>
                </a:lnTo>
                <a:cubicBezTo>
                  <a:pt x="784" y="619"/>
                  <a:pt x="774" y="628"/>
                  <a:pt x="774" y="641"/>
                </a:cubicBezTo>
                <a:lnTo>
                  <a:pt x="774" y="641"/>
                </a:lnTo>
                <a:cubicBezTo>
                  <a:pt x="774" y="653"/>
                  <a:pt x="784" y="663"/>
                  <a:pt x="796" y="663"/>
                </a:cubicBezTo>
                <a:lnTo>
                  <a:pt x="796" y="751"/>
                </a:lnTo>
                <a:lnTo>
                  <a:pt x="177" y="751"/>
                </a:lnTo>
                <a:lnTo>
                  <a:pt x="177" y="663"/>
                </a:lnTo>
                <a:lnTo>
                  <a:pt x="177" y="663"/>
                </a:lnTo>
                <a:cubicBezTo>
                  <a:pt x="189" y="663"/>
                  <a:pt x="199" y="653"/>
                  <a:pt x="199" y="641"/>
                </a:cubicBezTo>
                <a:lnTo>
                  <a:pt x="199" y="641"/>
                </a:lnTo>
                <a:cubicBezTo>
                  <a:pt x="199" y="628"/>
                  <a:pt x="189" y="619"/>
                  <a:pt x="177" y="619"/>
                </a:cubicBezTo>
                <a:lnTo>
                  <a:pt x="177" y="132"/>
                </a:lnTo>
                <a:lnTo>
                  <a:pt x="796" y="132"/>
                </a:lnTo>
                <a:lnTo>
                  <a:pt x="796" y="619"/>
                </a:lnTo>
                <a:close/>
                <a:moveTo>
                  <a:pt x="132" y="619"/>
                </a:moveTo>
                <a:lnTo>
                  <a:pt x="132" y="619"/>
                </a:lnTo>
                <a:cubicBezTo>
                  <a:pt x="120" y="619"/>
                  <a:pt x="110" y="628"/>
                  <a:pt x="110" y="641"/>
                </a:cubicBezTo>
                <a:lnTo>
                  <a:pt x="110" y="641"/>
                </a:lnTo>
                <a:cubicBezTo>
                  <a:pt x="110" y="653"/>
                  <a:pt x="120" y="663"/>
                  <a:pt x="132" y="663"/>
                </a:cubicBezTo>
                <a:lnTo>
                  <a:pt x="132" y="751"/>
                </a:lnTo>
                <a:lnTo>
                  <a:pt x="44" y="751"/>
                </a:lnTo>
                <a:lnTo>
                  <a:pt x="44" y="132"/>
                </a:lnTo>
                <a:lnTo>
                  <a:pt x="132" y="132"/>
                </a:lnTo>
                <a:lnTo>
                  <a:pt x="132" y="619"/>
                </a:lnTo>
                <a:close/>
                <a:moveTo>
                  <a:pt x="398" y="44"/>
                </a:moveTo>
                <a:lnTo>
                  <a:pt x="575" y="44"/>
                </a:lnTo>
                <a:lnTo>
                  <a:pt x="575" y="44"/>
                </a:lnTo>
                <a:cubicBezTo>
                  <a:pt x="599" y="44"/>
                  <a:pt x="619" y="63"/>
                  <a:pt x="619" y="88"/>
                </a:cubicBezTo>
                <a:lnTo>
                  <a:pt x="354" y="88"/>
                </a:lnTo>
                <a:lnTo>
                  <a:pt x="354" y="88"/>
                </a:lnTo>
                <a:cubicBezTo>
                  <a:pt x="354" y="63"/>
                  <a:pt x="373" y="44"/>
                  <a:pt x="398" y="44"/>
                </a:cubicBezTo>
                <a:close/>
                <a:moveTo>
                  <a:pt x="929" y="88"/>
                </a:moveTo>
                <a:lnTo>
                  <a:pt x="663" y="88"/>
                </a:lnTo>
                <a:lnTo>
                  <a:pt x="663" y="88"/>
                </a:lnTo>
                <a:cubicBezTo>
                  <a:pt x="663" y="40"/>
                  <a:pt x="624" y="0"/>
                  <a:pt x="575" y="0"/>
                </a:cubicBezTo>
                <a:lnTo>
                  <a:pt x="398" y="0"/>
                </a:lnTo>
                <a:lnTo>
                  <a:pt x="398" y="0"/>
                </a:lnTo>
                <a:cubicBezTo>
                  <a:pt x="349" y="0"/>
                  <a:pt x="310" y="40"/>
                  <a:pt x="310" y="88"/>
                </a:cubicBezTo>
                <a:lnTo>
                  <a:pt x="44" y="88"/>
                </a:lnTo>
                <a:lnTo>
                  <a:pt x="44" y="88"/>
                </a:lnTo>
                <a:cubicBezTo>
                  <a:pt x="20" y="88"/>
                  <a:pt x="0" y="108"/>
                  <a:pt x="0" y="132"/>
                </a:cubicBezTo>
                <a:lnTo>
                  <a:pt x="0" y="751"/>
                </a:lnTo>
                <a:lnTo>
                  <a:pt x="0" y="751"/>
                </a:lnTo>
                <a:cubicBezTo>
                  <a:pt x="0" y="776"/>
                  <a:pt x="20" y="796"/>
                  <a:pt x="44" y="796"/>
                </a:cubicBezTo>
                <a:lnTo>
                  <a:pt x="929" y="796"/>
                </a:lnTo>
                <a:lnTo>
                  <a:pt x="929" y="796"/>
                </a:lnTo>
                <a:cubicBezTo>
                  <a:pt x="953" y="796"/>
                  <a:pt x="973" y="776"/>
                  <a:pt x="973" y="751"/>
                </a:cubicBezTo>
                <a:lnTo>
                  <a:pt x="973" y="132"/>
                </a:lnTo>
                <a:lnTo>
                  <a:pt x="973" y="132"/>
                </a:lnTo>
                <a:cubicBezTo>
                  <a:pt x="973" y="108"/>
                  <a:pt x="953" y="88"/>
                  <a:pt x="929" y="88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9" name="TextBox 91">
            <a:extLst>
              <a:ext uri="{FF2B5EF4-FFF2-40B4-BE49-F238E27FC236}">
                <a16:creationId xmlns:a16="http://schemas.microsoft.com/office/drawing/2014/main" id="{42EAD05C-B7C6-F66C-BD25-C6D3BF752D65}"/>
              </a:ext>
            </a:extLst>
          </p:cNvPr>
          <p:cNvSpPr txBox="1"/>
          <p:nvPr/>
        </p:nvSpPr>
        <p:spPr>
          <a:xfrm>
            <a:off x="280204" y="2671638"/>
            <a:ext cx="1162040" cy="343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spc="-15">
                <a:solidFill>
                  <a:srgbClr val="4472C4"/>
                </a:solidFill>
                <a:latin typeface="Century Gothic" panose="020B0502020202020204" pitchFamily="34" charset="0"/>
              </a:rPr>
              <a:t>ACTIVOS</a:t>
            </a:r>
            <a:r>
              <a:rPr kumimoji="0" lang="es-MX" sz="1400" b="1" i="0" u="none" strike="noStrike" kern="1200" cap="none" spc="-15" normalizeH="0" baseline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0" name="TextBox 92">
            <a:extLst>
              <a:ext uri="{FF2B5EF4-FFF2-40B4-BE49-F238E27FC236}">
                <a16:creationId xmlns:a16="http://schemas.microsoft.com/office/drawing/2014/main" id="{C38CAB1E-E889-41B5-7856-7C85A45B5BF0}"/>
              </a:ext>
            </a:extLst>
          </p:cNvPr>
          <p:cNvSpPr txBox="1"/>
          <p:nvPr/>
        </p:nvSpPr>
        <p:spPr>
          <a:xfrm>
            <a:off x="452458" y="3849719"/>
            <a:ext cx="817533" cy="34310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-15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DISEÑO</a:t>
            </a:r>
          </a:p>
        </p:txBody>
      </p:sp>
      <p:sp>
        <p:nvSpPr>
          <p:cNvPr id="21" name="TextBox 93">
            <a:extLst>
              <a:ext uri="{FF2B5EF4-FFF2-40B4-BE49-F238E27FC236}">
                <a16:creationId xmlns:a16="http://schemas.microsoft.com/office/drawing/2014/main" id="{FBC817FA-A6E1-9002-9EB9-1DE739D1B049}"/>
              </a:ext>
            </a:extLst>
          </p:cNvPr>
          <p:cNvSpPr txBox="1"/>
          <p:nvPr/>
        </p:nvSpPr>
        <p:spPr>
          <a:xfrm>
            <a:off x="471695" y="5040773"/>
            <a:ext cx="779059" cy="34310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lvl="0" algn="ctr">
              <a:lnSpc>
                <a:spcPts val="2160"/>
              </a:lnSpc>
              <a:defRPr/>
            </a:pPr>
            <a:r>
              <a:rPr lang="es-MX" sz="1400" b="1" spc="-15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PILOTO</a:t>
            </a:r>
            <a:endParaRPr kumimoji="0" lang="es-MX" sz="1400" b="1" i="0" u="none" strike="noStrike" kern="1200" cap="none" spc="-15" normalizeH="0" baseline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TextBox 94">
            <a:extLst>
              <a:ext uri="{FF2B5EF4-FFF2-40B4-BE49-F238E27FC236}">
                <a16:creationId xmlns:a16="http://schemas.microsoft.com/office/drawing/2014/main" id="{C3518237-05AC-A798-02A9-152898C290FB}"/>
              </a:ext>
            </a:extLst>
          </p:cNvPr>
          <p:cNvSpPr txBox="1"/>
          <p:nvPr/>
        </p:nvSpPr>
        <p:spPr>
          <a:xfrm>
            <a:off x="-41565" y="6105518"/>
            <a:ext cx="1805579" cy="34240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1200" cap="none" spc="-15" normalizeH="0" baseline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IMPLEMENTACION</a:t>
            </a:r>
          </a:p>
        </p:txBody>
      </p:sp>
      <p:sp>
        <p:nvSpPr>
          <p:cNvPr id="23" name="Freeform 322">
            <a:extLst>
              <a:ext uri="{FF2B5EF4-FFF2-40B4-BE49-F238E27FC236}">
                <a16:creationId xmlns:a16="http://schemas.microsoft.com/office/drawing/2014/main" id="{AE2D5344-D567-F89C-DC1E-175A772A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299" y="1530275"/>
            <a:ext cx="2403459" cy="615372"/>
          </a:xfrm>
          <a:custGeom>
            <a:avLst/>
            <a:gdLst>
              <a:gd name="T0" fmla="*/ 3324 w 3857"/>
              <a:gd name="T1" fmla="*/ 0 h 713"/>
              <a:gd name="T2" fmla="*/ 3324 w 3857"/>
              <a:gd name="T3" fmla="*/ 0 h 713"/>
              <a:gd name="T4" fmla="*/ 0 w 3857"/>
              <a:gd name="T5" fmla="*/ 0 h 713"/>
              <a:gd name="T6" fmla="*/ 0 w 3857"/>
              <a:gd name="T7" fmla="*/ 712 h 713"/>
              <a:gd name="T8" fmla="*/ 3324 w 3857"/>
              <a:gd name="T9" fmla="*/ 712 h 713"/>
              <a:gd name="T10" fmla="*/ 3856 w 3857"/>
              <a:gd name="T11" fmla="*/ 356 h 713"/>
              <a:gd name="T12" fmla="*/ 3324 w 3857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7" h="713">
                <a:moveTo>
                  <a:pt x="3324" y="0"/>
                </a:moveTo>
                <a:lnTo>
                  <a:pt x="3324" y="0"/>
                </a:lnTo>
                <a:lnTo>
                  <a:pt x="0" y="0"/>
                </a:lnTo>
                <a:lnTo>
                  <a:pt x="0" y="712"/>
                </a:lnTo>
                <a:lnTo>
                  <a:pt x="3324" y="712"/>
                </a:lnTo>
                <a:lnTo>
                  <a:pt x="3856" y="356"/>
                </a:lnTo>
                <a:lnTo>
                  <a:pt x="3324" y="0"/>
                </a:lnTo>
              </a:path>
            </a:pathLst>
          </a:custGeom>
          <a:solidFill>
            <a:srgbClr val="9BA1A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4" name="Freeform 323">
            <a:extLst>
              <a:ext uri="{FF2B5EF4-FFF2-40B4-BE49-F238E27FC236}">
                <a16:creationId xmlns:a16="http://schemas.microsoft.com/office/drawing/2014/main" id="{11CE0CBC-25B8-068D-E889-8AECDEA60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205" y="1530275"/>
            <a:ext cx="2403459" cy="615372"/>
          </a:xfrm>
          <a:custGeom>
            <a:avLst/>
            <a:gdLst>
              <a:gd name="T0" fmla="*/ 3324 w 3857"/>
              <a:gd name="T1" fmla="*/ 0 h 713"/>
              <a:gd name="T2" fmla="*/ 0 w 3857"/>
              <a:gd name="T3" fmla="*/ 0 h 713"/>
              <a:gd name="T4" fmla="*/ 0 w 3857"/>
              <a:gd name="T5" fmla="*/ 712 h 713"/>
              <a:gd name="T6" fmla="*/ 3324 w 3857"/>
              <a:gd name="T7" fmla="*/ 712 h 713"/>
              <a:gd name="T8" fmla="*/ 3856 w 3857"/>
              <a:gd name="T9" fmla="*/ 356 h 713"/>
              <a:gd name="T10" fmla="*/ 3324 w 3857"/>
              <a:gd name="T11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57" h="713">
                <a:moveTo>
                  <a:pt x="3324" y="0"/>
                </a:moveTo>
                <a:lnTo>
                  <a:pt x="0" y="0"/>
                </a:lnTo>
                <a:lnTo>
                  <a:pt x="0" y="712"/>
                </a:lnTo>
                <a:lnTo>
                  <a:pt x="3324" y="712"/>
                </a:lnTo>
                <a:lnTo>
                  <a:pt x="3856" y="356"/>
                </a:lnTo>
                <a:lnTo>
                  <a:pt x="3324" y="0"/>
                </a:lnTo>
              </a:path>
            </a:pathLst>
          </a:custGeom>
          <a:solidFill>
            <a:srgbClr val="3F474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5" name="Freeform 324">
            <a:extLst>
              <a:ext uri="{FF2B5EF4-FFF2-40B4-BE49-F238E27FC236}">
                <a16:creationId xmlns:a16="http://schemas.microsoft.com/office/drawing/2014/main" id="{5E5426F3-A403-2549-C7DC-1FF7102AF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111" y="1530275"/>
            <a:ext cx="2400712" cy="615372"/>
          </a:xfrm>
          <a:custGeom>
            <a:avLst/>
            <a:gdLst>
              <a:gd name="T0" fmla="*/ 3323 w 3856"/>
              <a:gd name="T1" fmla="*/ 0 h 713"/>
              <a:gd name="T2" fmla="*/ 0 w 3856"/>
              <a:gd name="T3" fmla="*/ 0 h 713"/>
              <a:gd name="T4" fmla="*/ 0 w 3856"/>
              <a:gd name="T5" fmla="*/ 712 h 713"/>
              <a:gd name="T6" fmla="*/ 3323 w 3856"/>
              <a:gd name="T7" fmla="*/ 712 h 713"/>
              <a:gd name="T8" fmla="*/ 3855 w 3856"/>
              <a:gd name="T9" fmla="*/ 356 h 713"/>
              <a:gd name="T10" fmla="*/ 3323 w 3856"/>
              <a:gd name="T11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56" h="713">
                <a:moveTo>
                  <a:pt x="3323" y="0"/>
                </a:moveTo>
                <a:lnTo>
                  <a:pt x="0" y="0"/>
                </a:lnTo>
                <a:lnTo>
                  <a:pt x="0" y="712"/>
                </a:lnTo>
                <a:lnTo>
                  <a:pt x="3323" y="712"/>
                </a:lnTo>
                <a:lnTo>
                  <a:pt x="3855" y="356"/>
                </a:lnTo>
                <a:lnTo>
                  <a:pt x="3323" y="0"/>
                </a:lnTo>
              </a:path>
            </a:pathLst>
          </a:custGeom>
          <a:solidFill>
            <a:srgbClr val="00331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6" name="Freeform 325">
            <a:extLst>
              <a:ext uri="{FF2B5EF4-FFF2-40B4-BE49-F238E27FC236}">
                <a16:creationId xmlns:a16="http://schemas.microsoft.com/office/drawing/2014/main" id="{31B8B5A0-49D2-526D-1881-80227F5D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762" y="1530275"/>
            <a:ext cx="2403458" cy="615372"/>
          </a:xfrm>
          <a:custGeom>
            <a:avLst/>
            <a:gdLst>
              <a:gd name="T0" fmla="*/ 3324 w 3857"/>
              <a:gd name="T1" fmla="*/ 0 h 713"/>
              <a:gd name="T2" fmla="*/ 0 w 3857"/>
              <a:gd name="T3" fmla="*/ 0 h 713"/>
              <a:gd name="T4" fmla="*/ 0 w 3857"/>
              <a:gd name="T5" fmla="*/ 712 h 713"/>
              <a:gd name="T6" fmla="*/ 3324 w 3857"/>
              <a:gd name="T7" fmla="*/ 712 h 713"/>
              <a:gd name="T8" fmla="*/ 3856 w 3857"/>
              <a:gd name="T9" fmla="*/ 356 h 713"/>
              <a:gd name="T10" fmla="*/ 3324 w 3857"/>
              <a:gd name="T11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57" h="713">
                <a:moveTo>
                  <a:pt x="3324" y="0"/>
                </a:moveTo>
                <a:lnTo>
                  <a:pt x="0" y="0"/>
                </a:lnTo>
                <a:lnTo>
                  <a:pt x="0" y="712"/>
                </a:lnTo>
                <a:lnTo>
                  <a:pt x="3324" y="712"/>
                </a:lnTo>
                <a:lnTo>
                  <a:pt x="3856" y="356"/>
                </a:lnTo>
                <a:lnTo>
                  <a:pt x="3324" y="0"/>
                </a:lnTo>
              </a:path>
            </a:pathLst>
          </a:custGeom>
          <a:solidFill>
            <a:srgbClr val="01492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7" name="Freeform 326">
            <a:extLst>
              <a:ext uri="{FF2B5EF4-FFF2-40B4-BE49-F238E27FC236}">
                <a16:creationId xmlns:a16="http://schemas.microsoft.com/office/drawing/2014/main" id="{258AFB78-ECB8-6B76-D4E2-0A0EC512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47" y="1530275"/>
            <a:ext cx="2746" cy="615372"/>
          </a:xfrm>
          <a:custGeom>
            <a:avLst/>
            <a:gdLst>
              <a:gd name="T0" fmla="*/ 0 w 1"/>
              <a:gd name="T1" fmla="*/ 712 h 713"/>
              <a:gd name="T2" fmla="*/ 0 w 1"/>
              <a:gd name="T3" fmla="*/ 0 h 713"/>
              <a:gd name="T4" fmla="*/ 0 w 1"/>
              <a:gd name="T5" fmla="*/ 712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713">
                <a:moveTo>
                  <a:pt x="0" y="712"/>
                </a:moveTo>
                <a:lnTo>
                  <a:pt x="0" y="0"/>
                </a:lnTo>
                <a:lnTo>
                  <a:pt x="0" y="712"/>
                </a:lnTo>
              </a:path>
            </a:pathLst>
          </a:custGeom>
          <a:solidFill>
            <a:srgbClr val="5C9E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8" name="Freeform 327">
            <a:extLst>
              <a:ext uri="{FF2B5EF4-FFF2-40B4-BE49-F238E27FC236}">
                <a16:creationId xmlns:a16="http://schemas.microsoft.com/office/drawing/2014/main" id="{C68E36A7-C6CD-601E-9769-5F51110CB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68" y="1530275"/>
            <a:ext cx="2403458" cy="615372"/>
          </a:xfrm>
          <a:custGeom>
            <a:avLst/>
            <a:gdLst>
              <a:gd name="T0" fmla="*/ 3325 w 3857"/>
              <a:gd name="T1" fmla="*/ 0 h 713"/>
              <a:gd name="T2" fmla="*/ 0 w 3857"/>
              <a:gd name="T3" fmla="*/ 0 h 713"/>
              <a:gd name="T4" fmla="*/ 532 w 3857"/>
              <a:gd name="T5" fmla="*/ 356 h 713"/>
              <a:gd name="T6" fmla="*/ 0 w 3857"/>
              <a:gd name="T7" fmla="*/ 712 h 713"/>
              <a:gd name="T8" fmla="*/ 3325 w 3857"/>
              <a:gd name="T9" fmla="*/ 712 h 713"/>
              <a:gd name="T10" fmla="*/ 3856 w 3857"/>
              <a:gd name="T11" fmla="*/ 356 h 713"/>
              <a:gd name="T12" fmla="*/ 3325 w 3857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57" h="713">
                <a:moveTo>
                  <a:pt x="3325" y="0"/>
                </a:moveTo>
                <a:lnTo>
                  <a:pt x="0" y="0"/>
                </a:lnTo>
                <a:lnTo>
                  <a:pt x="532" y="356"/>
                </a:lnTo>
                <a:lnTo>
                  <a:pt x="0" y="712"/>
                </a:lnTo>
                <a:lnTo>
                  <a:pt x="3325" y="712"/>
                </a:lnTo>
                <a:lnTo>
                  <a:pt x="3856" y="356"/>
                </a:lnTo>
                <a:lnTo>
                  <a:pt x="3325" y="0"/>
                </a:lnTo>
              </a:path>
            </a:pathLst>
          </a:custGeom>
          <a:solidFill>
            <a:srgbClr val="692C5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65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9" name="TextBox 101">
            <a:extLst>
              <a:ext uri="{FF2B5EF4-FFF2-40B4-BE49-F238E27FC236}">
                <a16:creationId xmlns:a16="http://schemas.microsoft.com/office/drawing/2014/main" id="{186B695B-DE61-5FD4-01E9-283B0D18F291}"/>
              </a:ext>
            </a:extLst>
          </p:cNvPr>
          <p:cNvSpPr txBox="1"/>
          <p:nvPr/>
        </p:nvSpPr>
        <p:spPr>
          <a:xfrm>
            <a:off x="2090443" y="1581556"/>
            <a:ext cx="937437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-2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30" name="TextBox 102">
            <a:extLst>
              <a:ext uri="{FF2B5EF4-FFF2-40B4-BE49-F238E27FC236}">
                <a16:creationId xmlns:a16="http://schemas.microsoft.com/office/drawing/2014/main" id="{3BA06C80-EFB1-3A24-FCA2-9F89C17DDD06}"/>
              </a:ext>
            </a:extLst>
          </p:cNvPr>
          <p:cNvSpPr txBox="1"/>
          <p:nvPr/>
        </p:nvSpPr>
        <p:spPr>
          <a:xfrm>
            <a:off x="4159162" y="1581556"/>
            <a:ext cx="937437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-2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1753F45B-64FD-CC09-93C5-E45E75429F0C}"/>
              </a:ext>
            </a:extLst>
          </p:cNvPr>
          <p:cNvSpPr txBox="1"/>
          <p:nvPr/>
        </p:nvSpPr>
        <p:spPr>
          <a:xfrm>
            <a:off x="6236576" y="1581556"/>
            <a:ext cx="937437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-2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32" name="TextBox 104">
            <a:extLst>
              <a:ext uri="{FF2B5EF4-FFF2-40B4-BE49-F238E27FC236}">
                <a16:creationId xmlns:a16="http://schemas.microsoft.com/office/drawing/2014/main" id="{668E1B97-C1FC-E9B1-C90F-58AF090DC41B}"/>
              </a:ext>
            </a:extLst>
          </p:cNvPr>
          <p:cNvSpPr txBox="1"/>
          <p:nvPr/>
        </p:nvSpPr>
        <p:spPr>
          <a:xfrm>
            <a:off x="8303990" y="1581556"/>
            <a:ext cx="937437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-2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33" name="TextBox 105">
            <a:extLst>
              <a:ext uri="{FF2B5EF4-FFF2-40B4-BE49-F238E27FC236}">
                <a16:creationId xmlns:a16="http://schemas.microsoft.com/office/drawing/2014/main" id="{2349EC24-4A06-6974-C7F9-A921F4DB8C44}"/>
              </a:ext>
            </a:extLst>
          </p:cNvPr>
          <p:cNvSpPr txBox="1"/>
          <p:nvPr/>
        </p:nvSpPr>
        <p:spPr>
          <a:xfrm>
            <a:off x="9855732" y="1581556"/>
            <a:ext cx="1986442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-2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&gt;2023-2025</a:t>
            </a:r>
          </a:p>
        </p:txBody>
      </p:sp>
      <p:sp>
        <p:nvSpPr>
          <p:cNvPr id="34" name="TextBox 106">
            <a:extLst>
              <a:ext uri="{FF2B5EF4-FFF2-40B4-BE49-F238E27FC236}">
                <a16:creationId xmlns:a16="http://schemas.microsoft.com/office/drawing/2014/main" id="{9678A49E-7A52-07BB-9880-B78968541D9B}"/>
              </a:ext>
            </a:extLst>
          </p:cNvPr>
          <p:cNvSpPr txBox="1"/>
          <p:nvPr/>
        </p:nvSpPr>
        <p:spPr>
          <a:xfrm>
            <a:off x="1653094" y="1195062"/>
            <a:ext cx="205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15% Madurez</a:t>
            </a:r>
          </a:p>
        </p:txBody>
      </p:sp>
      <p:sp>
        <p:nvSpPr>
          <p:cNvPr id="35" name="TextBox 107">
            <a:extLst>
              <a:ext uri="{FF2B5EF4-FFF2-40B4-BE49-F238E27FC236}">
                <a16:creationId xmlns:a16="http://schemas.microsoft.com/office/drawing/2014/main" id="{AFC71CF0-B329-9BD2-B044-D04A9788B819}"/>
              </a:ext>
            </a:extLst>
          </p:cNvPr>
          <p:cNvSpPr txBox="1"/>
          <p:nvPr/>
        </p:nvSpPr>
        <p:spPr>
          <a:xfrm>
            <a:off x="3758126" y="1195062"/>
            <a:ext cx="205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6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23% </a:t>
            </a:r>
            <a:r>
              <a:rPr lang="es-MX" sz="1600">
                <a:solidFill>
                  <a:srgbClr val="44546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Madurez</a:t>
            </a:r>
            <a:endParaRPr kumimoji="0" lang="es-MX" sz="16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6" name="TextBox 108">
            <a:extLst>
              <a:ext uri="{FF2B5EF4-FFF2-40B4-BE49-F238E27FC236}">
                <a16:creationId xmlns:a16="http://schemas.microsoft.com/office/drawing/2014/main" id="{EE35DB7F-AEC8-604F-A00E-1F39EB573C24}"/>
              </a:ext>
            </a:extLst>
          </p:cNvPr>
          <p:cNvSpPr txBox="1"/>
          <p:nvPr/>
        </p:nvSpPr>
        <p:spPr>
          <a:xfrm>
            <a:off x="5848785" y="1195062"/>
            <a:ext cx="205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6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32% </a:t>
            </a:r>
            <a:r>
              <a:rPr lang="es-MX" sz="1600">
                <a:solidFill>
                  <a:srgbClr val="44546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Madurez</a:t>
            </a:r>
            <a:endParaRPr kumimoji="0" lang="es-MX" sz="1600" b="0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7" name="TextBox 109">
            <a:extLst>
              <a:ext uri="{FF2B5EF4-FFF2-40B4-BE49-F238E27FC236}">
                <a16:creationId xmlns:a16="http://schemas.microsoft.com/office/drawing/2014/main" id="{5F36214C-DDE2-E353-E146-676EEA9E41F0}"/>
              </a:ext>
            </a:extLst>
          </p:cNvPr>
          <p:cNvSpPr txBox="1"/>
          <p:nvPr/>
        </p:nvSpPr>
        <p:spPr>
          <a:xfrm>
            <a:off x="7660550" y="1195062"/>
            <a:ext cx="260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Objetivo 2022: 50%</a:t>
            </a:r>
          </a:p>
        </p:txBody>
      </p:sp>
      <p:sp>
        <p:nvSpPr>
          <p:cNvPr id="38" name="TextBox 110">
            <a:extLst>
              <a:ext uri="{FF2B5EF4-FFF2-40B4-BE49-F238E27FC236}">
                <a16:creationId xmlns:a16="http://schemas.microsoft.com/office/drawing/2014/main" id="{31D15A6D-F59C-D841-03A0-771328BBDDB8}"/>
              </a:ext>
            </a:extLst>
          </p:cNvPr>
          <p:cNvSpPr txBox="1"/>
          <p:nvPr/>
        </p:nvSpPr>
        <p:spPr>
          <a:xfrm>
            <a:off x="1609068" y="6128549"/>
            <a:ext cx="3487531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0075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</a:rPr>
              <a:t>*SWP – Proceso de Trabajo Estándar (Standard </a:t>
            </a:r>
            <a:r>
              <a:rPr kumimoji="0" lang="es-MX" sz="1000" b="0" i="0" u="none" strike="noStrike" kern="1200" cap="none" spc="0" normalizeH="0" baseline="0" err="1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</a:rPr>
              <a:t>Work</a:t>
            </a:r>
            <a:r>
              <a:rPr kumimoji="0" lang="es-MX" sz="1000" b="0" i="0" u="none" strike="noStrike" kern="1200" cap="none" spc="0" normalizeH="0" baseline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</a:rPr>
              <a:t> Process)</a:t>
            </a:r>
          </a:p>
        </p:txBody>
      </p:sp>
      <p:sp>
        <p:nvSpPr>
          <p:cNvPr id="39" name="Rectangle 111">
            <a:extLst>
              <a:ext uri="{FF2B5EF4-FFF2-40B4-BE49-F238E27FC236}">
                <a16:creationId xmlns:a16="http://schemas.microsoft.com/office/drawing/2014/main" id="{EE97C39B-9491-7DBC-5E06-B33B1D75FF21}"/>
              </a:ext>
            </a:extLst>
          </p:cNvPr>
          <p:cNvSpPr/>
          <p:nvPr/>
        </p:nvSpPr>
        <p:spPr>
          <a:xfrm>
            <a:off x="1615065" y="3217788"/>
            <a:ext cx="10117172" cy="116297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112">
            <a:extLst>
              <a:ext uri="{FF2B5EF4-FFF2-40B4-BE49-F238E27FC236}">
                <a16:creationId xmlns:a16="http://schemas.microsoft.com/office/drawing/2014/main" id="{BA61A815-DB37-04ED-25C7-30E5CD9654AB}"/>
              </a:ext>
            </a:extLst>
          </p:cNvPr>
          <p:cNvSpPr/>
          <p:nvPr/>
        </p:nvSpPr>
        <p:spPr>
          <a:xfrm>
            <a:off x="1615065" y="4381914"/>
            <a:ext cx="10117172" cy="116297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113">
            <a:extLst>
              <a:ext uri="{FF2B5EF4-FFF2-40B4-BE49-F238E27FC236}">
                <a16:creationId xmlns:a16="http://schemas.microsoft.com/office/drawing/2014/main" id="{8D5085DD-B1E9-D7F8-379C-F13382BDA3FF}"/>
              </a:ext>
            </a:extLst>
          </p:cNvPr>
          <p:cNvSpPr/>
          <p:nvPr/>
        </p:nvSpPr>
        <p:spPr>
          <a:xfrm>
            <a:off x="1615065" y="5553769"/>
            <a:ext cx="10119759" cy="81991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2" name="Group 114">
            <a:extLst>
              <a:ext uri="{FF2B5EF4-FFF2-40B4-BE49-F238E27FC236}">
                <a16:creationId xmlns:a16="http://schemas.microsoft.com/office/drawing/2014/main" id="{FE3C0652-56C9-34A5-9F3F-98491B1D4489}"/>
              </a:ext>
            </a:extLst>
          </p:cNvPr>
          <p:cNvGrpSpPr/>
          <p:nvPr/>
        </p:nvGrpSpPr>
        <p:grpSpPr>
          <a:xfrm>
            <a:off x="1530424" y="2249387"/>
            <a:ext cx="9253140" cy="4160948"/>
            <a:chOff x="1383174" y="2098830"/>
            <a:chExt cx="9253140" cy="4160948"/>
          </a:xfrm>
        </p:grpSpPr>
        <p:grpSp>
          <p:nvGrpSpPr>
            <p:cNvPr id="43" name="Group 115">
              <a:extLst>
                <a:ext uri="{FF2B5EF4-FFF2-40B4-BE49-F238E27FC236}">
                  <a16:creationId xmlns:a16="http://schemas.microsoft.com/office/drawing/2014/main" id="{523F3238-7C30-F40A-6D77-29A307EE1B4D}"/>
                </a:ext>
              </a:extLst>
            </p:cNvPr>
            <p:cNvGrpSpPr/>
            <p:nvPr/>
          </p:nvGrpSpPr>
          <p:grpSpPr>
            <a:xfrm>
              <a:off x="1383174" y="2098830"/>
              <a:ext cx="9140541" cy="3741729"/>
              <a:chOff x="1383174" y="2098830"/>
              <a:chExt cx="9140541" cy="3741729"/>
            </a:xfrm>
          </p:grpSpPr>
          <p:sp>
            <p:nvSpPr>
              <p:cNvPr id="48" name="Rectangle: Rounded Corners 120">
                <a:extLst>
                  <a:ext uri="{FF2B5EF4-FFF2-40B4-BE49-F238E27FC236}">
                    <a16:creationId xmlns:a16="http://schemas.microsoft.com/office/drawing/2014/main" id="{8756B140-7F6F-BE4C-FD07-836A974F2720}"/>
                  </a:ext>
                </a:extLst>
              </p:cNvPr>
              <p:cNvSpPr/>
              <p:nvPr/>
            </p:nvSpPr>
            <p:spPr>
              <a:xfrm>
                <a:off x="1383174" y="2098830"/>
                <a:ext cx="1790786" cy="288000"/>
              </a:xfrm>
              <a:prstGeom prst="roundRect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Mantenimiento</a:t>
                </a:r>
                <a:endParaRPr kumimoji="0" lang="es-MX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Rectangle: Rounded Corners 121">
                <a:extLst>
                  <a:ext uri="{FF2B5EF4-FFF2-40B4-BE49-F238E27FC236}">
                    <a16:creationId xmlns:a16="http://schemas.microsoft.com/office/drawing/2014/main" id="{E3C99C9C-DA57-6A11-9AAE-305B9F0598F9}"/>
                  </a:ext>
                </a:extLst>
              </p:cNvPr>
              <p:cNvSpPr/>
              <p:nvPr/>
            </p:nvSpPr>
            <p:spPr>
              <a:xfrm>
                <a:off x="3278512" y="3209546"/>
                <a:ext cx="2437214" cy="288000"/>
              </a:xfrm>
              <a:prstGeom prst="roundRect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8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20 SWP*</a:t>
                </a:r>
              </a:p>
            </p:txBody>
          </p:sp>
          <p:sp>
            <p:nvSpPr>
              <p:cNvPr id="50" name="Rectangle: Rounded Corners 122">
                <a:extLst>
                  <a:ext uri="{FF2B5EF4-FFF2-40B4-BE49-F238E27FC236}">
                    <a16:creationId xmlns:a16="http://schemas.microsoft.com/office/drawing/2014/main" id="{B657B81A-AAB6-BEA4-2E40-9FB824D729EE}"/>
                  </a:ext>
                </a:extLst>
              </p:cNvPr>
              <p:cNvSpPr/>
              <p:nvPr/>
            </p:nvSpPr>
            <p:spPr>
              <a:xfrm>
                <a:off x="4678700" y="4418388"/>
                <a:ext cx="2504340" cy="288000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6 Activos </a:t>
                </a:r>
              </a:p>
            </p:txBody>
          </p:sp>
          <p:sp>
            <p:nvSpPr>
              <p:cNvPr id="51" name="Rectangle: Rounded Corners 123">
                <a:extLst>
                  <a:ext uri="{FF2B5EF4-FFF2-40B4-BE49-F238E27FC236}">
                    <a16:creationId xmlns:a16="http://schemas.microsoft.com/office/drawing/2014/main" id="{410EE25C-6397-3A41-2C16-4BA532FFE2EA}"/>
                  </a:ext>
                </a:extLst>
              </p:cNvPr>
              <p:cNvSpPr/>
              <p:nvPr/>
            </p:nvSpPr>
            <p:spPr>
              <a:xfrm>
                <a:off x="7703940" y="5552559"/>
                <a:ext cx="2819775" cy="28800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 pitchFamily="34" charset="0"/>
                  </a:rPr>
                  <a:t>88 Activos </a:t>
                </a:r>
              </a:p>
            </p:txBody>
          </p:sp>
          <p:cxnSp>
            <p:nvCxnSpPr>
              <p:cNvPr id="52" name="Connector: Elbow 124">
                <a:extLst>
                  <a:ext uri="{FF2B5EF4-FFF2-40B4-BE49-F238E27FC236}">
                    <a16:creationId xmlns:a16="http://schemas.microsoft.com/office/drawing/2014/main" id="{7833E3FD-6648-0E05-7E59-1BF18731259B}"/>
                  </a:ext>
                </a:extLst>
              </p:cNvPr>
              <p:cNvCxnSpPr>
                <a:cxnSpLocks/>
                <a:stCxn id="48" idx="3"/>
                <a:endCxn id="49" idx="1"/>
              </p:cNvCxnSpPr>
              <p:nvPr/>
            </p:nvCxnSpPr>
            <p:spPr>
              <a:xfrm>
                <a:off x="3173960" y="2242830"/>
                <a:ext cx="104552" cy="1110716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125">
                <a:extLst>
                  <a:ext uri="{FF2B5EF4-FFF2-40B4-BE49-F238E27FC236}">
                    <a16:creationId xmlns:a16="http://schemas.microsoft.com/office/drawing/2014/main" id="{75C036F8-09F7-3F55-9D21-3DD6848EA519}"/>
                  </a:ext>
                </a:extLst>
              </p:cNvPr>
              <p:cNvCxnSpPr>
                <a:cxnSpLocks/>
                <a:stCxn id="49" idx="2"/>
                <a:endCxn id="50" idx="1"/>
              </p:cNvCxnSpPr>
              <p:nvPr/>
            </p:nvCxnSpPr>
            <p:spPr>
              <a:xfrm rot="16200000" flipH="1">
                <a:off x="4055488" y="3939176"/>
                <a:ext cx="1064842" cy="181581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or: Elbow 126">
                <a:extLst>
                  <a:ext uri="{FF2B5EF4-FFF2-40B4-BE49-F238E27FC236}">
                    <a16:creationId xmlns:a16="http://schemas.microsoft.com/office/drawing/2014/main" id="{7B9FE736-D103-2B08-8AD1-C76879450B9A}"/>
                  </a:ext>
                </a:extLst>
              </p:cNvPr>
              <p:cNvCxnSpPr>
                <a:cxnSpLocks/>
                <a:stCxn id="50" idx="3"/>
                <a:endCxn id="51" idx="1"/>
              </p:cNvCxnSpPr>
              <p:nvPr/>
            </p:nvCxnSpPr>
            <p:spPr>
              <a:xfrm>
                <a:off x="7183040" y="4562388"/>
                <a:ext cx="520900" cy="1134171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116">
              <a:extLst>
                <a:ext uri="{FF2B5EF4-FFF2-40B4-BE49-F238E27FC236}">
                  <a16:creationId xmlns:a16="http://schemas.microsoft.com/office/drawing/2014/main" id="{078A87D7-9EE2-8FBC-CDC9-44F497909EC6}"/>
                </a:ext>
              </a:extLst>
            </p:cNvPr>
            <p:cNvSpPr/>
            <p:nvPr/>
          </p:nvSpPr>
          <p:spPr>
            <a:xfrm>
              <a:off x="7546651" y="4693019"/>
              <a:ext cx="3089663" cy="142275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5" name="TextBox 117">
              <a:extLst>
                <a:ext uri="{FF2B5EF4-FFF2-40B4-BE49-F238E27FC236}">
                  <a16:creationId xmlns:a16="http://schemas.microsoft.com/office/drawing/2014/main" id="{54953645-3EFC-7A73-36CC-EC80DB18C75E}"/>
                </a:ext>
              </a:extLst>
            </p:cNvPr>
            <p:cNvSpPr txBox="1"/>
            <p:nvPr/>
          </p:nvSpPr>
          <p:spPr>
            <a:xfrm>
              <a:off x="7735471" y="4517956"/>
              <a:ext cx="2557330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</a:rPr>
                <a:t>~ 15% </a:t>
              </a:r>
              <a:r>
                <a:rPr lang="es-MX" sz="1600" b="1">
                  <a:solidFill>
                    <a:srgbClr val="C00000"/>
                  </a:solidFill>
                  <a:latin typeface="Arial" panose="020B0604020202020204"/>
                </a:rPr>
                <a:t>activos en </a:t>
              </a:r>
              <a:r>
                <a:rPr kumimoji="0" lang="es-MX" sz="1600" b="1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</a:rPr>
                <a:t>BU MX</a:t>
              </a:r>
            </a:p>
          </p:txBody>
        </p:sp>
        <p:sp>
          <p:nvSpPr>
            <p:cNvPr id="46" name="TextBox 118">
              <a:extLst>
                <a:ext uri="{FF2B5EF4-FFF2-40B4-BE49-F238E27FC236}">
                  <a16:creationId xmlns:a16="http://schemas.microsoft.com/office/drawing/2014/main" id="{E4957E4F-ACF8-B088-DB06-1554D7BBF951}"/>
                </a:ext>
              </a:extLst>
            </p:cNvPr>
            <p:cNvSpPr txBox="1"/>
            <p:nvPr/>
          </p:nvSpPr>
          <p:spPr>
            <a:xfrm>
              <a:off x="5001174" y="4648582"/>
              <a:ext cx="1874517" cy="5608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2800">
                  <a:solidFill>
                    <a:srgbClr val="0075C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lvl="0" algn="ctr">
                <a:defRPr/>
              </a:pPr>
              <a:r>
                <a:rPr kumimoji="0" lang="es-MX" sz="1000" b="0" i="0" u="none" strike="noStrike" kern="1200" cap="none" spc="0" normalizeH="0" baseline="0">
                  <a:ln>
                    <a:noFill/>
                  </a:ln>
                  <a:solidFill>
                    <a:srgbClr val="0075C9"/>
                  </a:solidFill>
                  <a:effectLst/>
                  <a:uLnTx/>
                  <a:uFillTx/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Empleados ~14% / Sindicalizado ~03%</a:t>
              </a:r>
            </a:p>
          </p:txBody>
        </p:sp>
        <p:sp>
          <p:nvSpPr>
            <p:cNvPr id="47" name="TextBox 119">
              <a:extLst>
                <a:ext uri="{FF2B5EF4-FFF2-40B4-BE49-F238E27FC236}">
                  <a16:creationId xmlns:a16="http://schemas.microsoft.com/office/drawing/2014/main" id="{91448E03-44EA-8EC4-0065-AAB27840F02B}"/>
                </a:ext>
              </a:extLst>
            </p:cNvPr>
            <p:cNvSpPr txBox="1"/>
            <p:nvPr/>
          </p:nvSpPr>
          <p:spPr>
            <a:xfrm>
              <a:off x="8339382" y="5947909"/>
              <a:ext cx="1327504" cy="31186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2800">
                  <a:solidFill>
                    <a:srgbClr val="0075C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es-MX" sz="9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Empleados  ~</a:t>
              </a:r>
              <a:r>
                <a:rPr kumimoji="0" lang="es-MX" sz="900" i="0" u="none" strike="noStrike" kern="1200" cap="none" spc="0" normalizeH="0" baseline="0">
                  <a:ln>
                    <a:noFill/>
                  </a:ln>
                  <a:solidFill>
                    <a:srgbClr val="0075C9"/>
                  </a:solidFill>
                  <a:effectLst/>
                  <a:uLnTx/>
                  <a:uFillTx/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80% / </a:t>
              </a:r>
              <a:r>
                <a:rPr lang="es-MX" sz="90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Sindicalizado ~12%</a:t>
              </a:r>
              <a:endParaRPr kumimoji="0" lang="es-MX" sz="900" i="0" u="none" strike="noStrike" kern="1200" cap="none" spc="0" normalizeH="0" baseline="0">
                <a:ln>
                  <a:noFill/>
                </a:ln>
                <a:solidFill>
                  <a:srgbClr val="0075C9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endParaRPr>
            </a:p>
          </p:txBody>
        </p:sp>
      </p:grpSp>
      <p:sp>
        <p:nvSpPr>
          <p:cNvPr id="55" name="TextBox 127">
            <a:extLst>
              <a:ext uri="{FF2B5EF4-FFF2-40B4-BE49-F238E27FC236}">
                <a16:creationId xmlns:a16="http://schemas.microsoft.com/office/drawing/2014/main" id="{F79E7061-3DB3-EF2B-448A-4A2230B910F7}"/>
              </a:ext>
            </a:extLst>
          </p:cNvPr>
          <p:cNvSpPr txBox="1"/>
          <p:nvPr/>
        </p:nvSpPr>
        <p:spPr>
          <a:xfrm>
            <a:off x="9814135" y="1195062"/>
            <a:ext cx="222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1600">
                <a:solidFill>
                  <a:srgbClr val="44546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Objetivo &gt;2023</a:t>
            </a:r>
            <a:r>
              <a:rPr kumimoji="0" lang="es-MX" sz="1600" b="0" i="0" u="none" strike="noStrike" kern="1200" cap="none" spc="0" normalizeH="0" baseline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: 85%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9B91082-0E29-D4FE-CD21-69B806455BDB}"/>
              </a:ext>
            </a:extLst>
          </p:cNvPr>
          <p:cNvSpPr/>
          <p:nvPr/>
        </p:nvSpPr>
        <p:spPr>
          <a:xfrm>
            <a:off x="452458" y="4397574"/>
            <a:ext cx="10303379" cy="1132706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7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2036595"/>
            <a:ext cx="11064240" cy="2784810"/>
          </a:xfrm>
        </p:spPr>
        <p:txBody>
          <a:bodyPr anchor="ctr"/>
          <a:lstStyle/>
          <a:p>
            <a:r>
              <a:rPr lang="es-MX" sz="6000" dirty="0"/>
              <a:t>Inicialmente dar peso e importancia al logro del objetivo y paulatinamente darle peso al cómo llegamos al mismo</a:t>
            </a:r>
          </a:p>
        </p:txBody>
      </p:sp>
    </p:spTree>
    <p:extLst>
      <p:ext uri="{BB962C8B-B14F-4D97-AF65-F5344CB8AC3E}">
        <p14:creationId xmlns:p14="http://schemas.microsoft.com/office/powerpoint/2010/main" val="257374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Lenguaje Organizacional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0" y="1760155"/>
            <a:ext cx="0" cy="4441502"/>
          </a:xfrm>
          <a:prstGeom prst="straightConnector1">
            <a:avLst/>
          </a:prstGeom>
          <a:ln w="76200">
            <a:solidFill>
              <a:srgbClr val="333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9091" y="3980906"/>
            <a:ext cx="9313818" cy="0"/>
          </a:xfrm>
          <a:prstGeom prst="straightConnector1">
            <a:avLst/>
          </a:prstGeom>
          <a:ln w="76200">
            <a:solidFill>
              <a:srgbClr val="333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945777" y="3830683"/>
            <a:ext cx="300445" cy="300445"/>
          </a:xfrm>
          <a:prstGeom prst="ellipse">
            <a:avLst/>
          </a:prstGeom>
          <a:solidFill>
            <a:srgbClr val="024921"/>
          </a:solidFill>
          <a:ln>
            <a:solidFill>
              <a:srgbClr val="024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8" name="Elbow Connector 17"/>
          <p:cNvCxnSpPr>
            <a:stCxn id="13" idx="7"/>
            <a:endCxn id="24" idx="2"/>
          </p:cNvCxnSpPr>
          <p:nvPr/>
        </p:nvCxnSpPr>
        <p:spPr>
          <a:xfrm rot="5400000" flipH="1" flipV="1">
            <a:off x="7161424" y="1958333"/>
            <a:ext cx="957149" cy="2875550"/>
          </a:xfrm>
          <a:prstGeom prst="bentConnector3">
            <a:avLst>
              <a:gd name="adj1" fmla="val 50000"/>
            </a:avLst>
          </a:prstGeom>
          <a:ln w="12700">
            <a:solidFill>
              <a:srgbClr val="024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/>
        </p:nvSpPr>
        <p:spPr>
          <a:xfrm>
            <a:off x="8354419" y="1563357"/>
            <a:ext cx="1446707" cy="1354176"/>
          </a:xfrm>
          <a:prstGeom prst="flowChartDecision">
            <a:avLst/>
          </a:prstGeom>
          <a:solidFill>
            <a:srgbClr val="024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1"/>
          </a:p>
        </p:txBody>
      </p:sp>
      <p:sp>
        <p:nvSpPr>
          <p:cNvPr id="26" name="TextBox 25"/>
          <p:cNvSpPr txBox="1"/>
          <p:nvPr/>
        </p:nvSpPr>
        <p:spPr>
          <a:xfrm>
            <a:off x="8504538" y="206691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4796" y="197704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Lenguaje Financiero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222" y="5637443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Lenguaje Técnico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5215346" y="3396108"/>
            <a:ext cx="655320" cy="2093558"/>
          </a:xfrm>
          <a:prstGeom prst="downArrow">
            <a:avLst/>
          </a:prstGeom>
          <a:solidFill>
            <a:srgbClr val="A12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Tendencia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490" y1="12457" x2="63469" y2="26759"/>
                        <a14:foregroundMark x1="4694" y1="64821" x2="5102" y2="74279"/>
                        <a14:foregroundMark x1="11633" y1="69666" x2="11633" y2="738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681" y="1923198"/>
            <a:ext cx="1846781" cy="16338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44" y="4172494"/>
            <a:ext cx="2042954" cy="20429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78" y="2758865"/>
            <a:ext cx="2778094" cy="25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2036595"/>
            <a:ext cx="11064240" cy="2784810"/>
          </a:xfrm>
        </p:spPr>
        <p:txBody>
          <a:bodyPr anchor="ctr"/>
          <a:lstStyle/>
          <a:p>
            <a:r>
              <a:rPr lang="es-MX" sz="6000" dirty="0"/>
              <a:t>Pongan en práctica el pensamiento lateral (Desempéñense como traductores financieros)</a:t>
            </a:r>
          </a:p>
        </p:txBody>
      </p:sp>
    </p:spTree>
    <p:extLst>
      <p:ext uri="{BB962C8B-B14F-4D97-AF65-F5344CB8AC3E}">
        <p14:creationId xmlns:p14="http://schemas.microsoft.com/office/powerpoint/2010/main" val="1673768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Curva de Adopción</a:t>
            </a:r>
          </a:p>
        </p:txBody>
      </p:sp>
      <p:pic>
        <p:nvPicPr>
          <p:cNvPr id="7170" name="Picture 2" descr="Yalo - Cambiando la curva de adopción con C-Commerce">
            <a:extLst>
              <a:ext uri="{FF2B5EF4-FFF2-40B4-BE49-F238E27FC236}">
                <a16:creationId xmlns:a16="http://schemas.microsoft.com/office/drawing/2014/main" id="{08C4048D-BB9E-5498-DAFA-4A8AB9EFB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5913" r="14613" b="18240"/>
          <a:stretch/>
        </p:blipFill>
        <p:spPr bwMode="auto">
          <a:xfrm>
            <a:off x="694945" y="1375944"/>
            <a:ext cx="10887456" cy="48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C99B8D-F8BD-FB51-4B4C-D9846AAC4CEE}"/>
              </a:ext>
            </a:extLst>
          </p:cNvPr>
          <p:cNvSpPr txBox="1"/>
          <p:nvPr/>
        </p:nvSpPr>
        <p:spPr>
          <a:xfrm>
            <a:off x="1319001" y="4131939"/>
            <a:ext cx="1521302" cy="646331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AD00"/>
                </a:solidFill>
              </a:rPr>
              <a:t>2.5%</a:t>
            </a:r>
          </a:p>
          <a:p>
            <a:pPr algn="ctr"/>
            <a:r>
              <a:rPr lang="es-MX" dirty="0">
                <a:solidFill>
                  <a:srgbClr val="FFAD00"/>
                </a:solidFill>
              </a:rPr>
              <a:t>Innovadores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869EC8-F93E-1ACB-1744-F063D97590A3}"/>
              </a:ext>
            </a:extLst>
          </p:cNvPr>
          <p:cNvSpPr txBox="1"/>
          <p:nvPr/>
        </p:nvSpPr>
        <p:spPr>
          <a:xfrm>
            <a:off x="3996570" y="1474454"/>
            <a:ext cx="2098202" cy="807913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8C"/>
                </a:solidFill>
              </a:rPr>
              <a:t>34%</a:t>
            </a:r>
          </a:p>
          <a:p>
            <a:pPr algn="ctr"/>
            <a:r>
              <a:rPr lang="es-MX" dirty="0">
                <a:solidFill>
                  <a:srgbClr val="FF008C"/>
                </a:solidFill>
              </a:rPr>
              <a:t>Mayoría Temprana</a:t>
            </a:r>
          </a:p>
          <a:p>
            <a:pPr algn="ctr"/>
            <a:r>
              <a:rPr lang="es-MX" sz="1050" dirty="0">
                <a:solidFill>
                  <a:srgbClr val="FF008C"/>
                </a:solidFill>
              </a:rPr>
              <a:t>(Pragmáticos)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0D2C0F-70FE-129F-0201-071022653FAE}"/>
              </a:ext>
            </a:extLst>
          </p:cNvPr>
          <p:cNvSpPr txBox="1"/>
          <p:nvPr/>
        </p:nvSpPr>
        <p:spPr>
          <a:xfrm>
            <a:off x="6094772" y="1474454"/>
            <a:ext cx="2308022" cy="807913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50AC9"/>
                </a:solidFill>
              </a:rPr>
              <a:t>34%</a:t>
            </a:r>
          </a:p>
          <a:p>
            <a:pPr algn="ctr"/>
            <a:r>
              <a:rPr lang="es-MX" dirty="0">
                <a:solidFill>
                  <a:srgbClr val="F50AC9"/>
                </a:solidFill>
              </a:rPr>
              <a:t>Mayoría Rezagados</a:t>
            </a:r>
          </a:p>
          <a:p>
            <a:pPr algn="ctr"/>
            <a:r>
              <a:rPr lang="es-MX" sz="1050" dirty="0">
                <a:solidFill>
                  <a:srgbClr val="F50AC9"/>
                </a:solidFill>
              </a:rPr>
              <a:t>(Conservadores)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9CCFCF8-6884-F161-D913-E315F7C8103C}"/>
              </a:ext>
            </a:extLst>
          </p:cNvPr>
          <p:cNvSpPr/>
          <p:nvPr/>
        </p:nvSpPr>
        <p:spPr>
          <a:xfrm>
            <a:off x="8378410" y="3218632"/>
            <a:ext cx="1060057" cy="769956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39512-BCF6-BBEF-7779-819E8738586C}"/>
              </a:ext>
            </a:extLst>
          </p:cNvPr>
          <p:cNvSpPr txBox="1"/>
          <p:nvPr/>
        </p:nvSpPr>
        <p:spPr>
          <a:xfrm>
            <a:off x="8010144" y="3114848"/>
            <a:ext cx="158870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58F4"/>
                </a:solidFill>
              </a:rPr>
              <a:t>16%</a:t>
            </a:r>
          </a:p>
          <a:p>
            <a:pPr algn="ctr"/>
            <a:r>
              <a:rPr lang="es-MX" dirty="0">
                <a:solidFill>
                  <a:srgbClr val="5A58F4"/>
                </a:solidFill>
              </a:rPr>
              <a:t>Tradicionales</a:t>
            </a:r>
          </a:p>
          <a:p>
            <a:pPr algn="ctr"/>
            <a:r>
              <a:rPr lang="es-MX" sz="1050" dirty="0">
                <a:solidFill>
                  <a:srgbClr val="5A58F4"/>
                </a:solidFill>
              </a:rPr>
              <a:t>(Escépticos)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B76B6E-150C-7806-FA94-C291BD23B3D4}"/>
              </a:ext>
            </a:extLst>
          </p:cNvPr>
          <p:cNvSpPr/>
          <p:nvPr/>
        </p:nvSpPr>
        <p:spPr>
          <a:xfrm>
            <a:off x="4202383" y="2380877"/>
            <a:ext cx="408364" cy="35946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59A152-0199-81CC-FEC0-5DD59EB9FA3B}"/>
              </a:ext>
            </a:extLst>
          </p:cNvPr>
          <p:cNvSpPr/>
          <p:nvPr/>
        </p:nvSpPr>
        <p:spPr>
          <a:xfrm>
            <a:off x="3091157" y="2960013"/>
            <a:ext cx="1060057" cy="769956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84F72C-1645-2EE3-A34E-970BC1707716}"/>
              </a:ext>
            </a:extLst>
          </p:cNvPr>
          <p:cNvSpPr txBox="1"/>
          <p:nvPr/>
        </p:nvSpPr>
        <p:spPr>
          <a:xfrm>
            <a:off x="2953592" y="2960013"/>
            <a:ext cx="130281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7451"/>
                </a:solidFill>
              </a:rPr>
              <a:t>13.5%</a:t>
            </a:r>
          </a:p>
          <a:p>
            <a:pPr algn="ctr"/>
            <a:r>
              <a:rPr lang="es-MX" dirty="0">
                <a:solidFill>
                  <a:srgbClr val="FF7451"/>
                </a:solidFill>
              </a:rPr>
              <a:t>Visionarios</a:t>
            </a:r>
          </a:p>
          <a:p>
            <a:pPr algn="ctr"/>
            <a:r>
              <a:rPr lang="es-MX" sz="1050" dirty="0">
                <a:solidFill>
                  <a:srgbClr val="FF7451"/>
                </a:solidFill>
              </a:rPr>
              <a:t>(Early Adopters)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1AF593-1A06-AFA8-230D-5984DD4E0DAE}"/>
              </a:ext>
            </a:extLst>
          </p:cNvPr>
          <p:cNvSpPr/>
          <p:nvPr/>
        </p:nvSpPr>
        <p:spPr>
          <a:xfrm>
            <a:off x="694945" y="6153166"/>
            <a:ext cx="10887456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28EE6E-95C2-E230-CD46-72B9920349E5}"/>
              </a:ext>
            </a:extLst>
          </p:cNvPr>
          <p:cNvSpPr/>
          <p:nvPr/>
        </p:nvSpPr>
        <p:spPr>
          <a:xfrm>
            <a:off x="1250464" y="6050584"/>
            <a:ext cx="1658377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Se informan solos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Automotivados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05C8322-0C66-002F-7B15-E8F610DB35A1}"/>
              </a:ext>
            </a:extLst>
          </p:cNvPr>
          <p:cNvSpPr/>
          <p:nvPr/>
        </p:nvSpPr>
        <p:spPr>
          <a:xfrm>
            <a:off x="3006757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Líderes naturales del cambio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3BB143-0B53-4A1D-9A88-F23D0495E4BD}"/>
              </a:ext>
            </a:extLst>
          </p:cNvPr>
          <p:cNvSpPr/>
          <p:nvPr/>
        </p:nvSpPr>
        <p:spPr>
          <a:xfrm>
            <a:off x="4588526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</a:rPr>
              <a:t>Requieren ver los beneficios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6821CCC-17F7-E9A5-9885-A3D5786926DD}"/>
              </a:ext>
            </a:extLst>
          </p:cNvPr>
          <p:cNvSpPr/>
          <p:nvPr/>
        </p:nvSpPr>
        <p:spPr>
          <a:xfrm>
            <a:off x="6321376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Requieren acompañamiento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4720A12-15E2-D03D-9ACF-07262A9FB337}"/>
              </a:ext>
            </a:extLst>
          </p:cNvPr>
          <p:cNvSpPr/>
          <p:nvPr/>
        </p:nvSpPr>
        <p:spPr>
          <a:xfrm>
            <a:off x="8354041" y="6050584"/>
            <a:ext cx="2428031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Reforzando la comunicación en ellos, cambiarán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7ED85B8-F111-6E93-3666-82FE569B73B7}"/>
              </a:ext>
            </a:extLst>
          </p:cNvPr>
          <p:cNvSpPr/>
          <p:nvPr/>
        </p:nvSpPr>
        <p:spPr>
          <a:xfrm>
            <a:off x="4425874" y="6018685"/>
            <a:ext cx="1815439" cy="581990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18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3249C-446B-A353-DE49-F2FFA450D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2036595"/>
            <a:ext cx="11064240" cy="2784810"/>
          </a:xfrm>
        </p:spPr>
        <p:txBody>
          <a:bodyPr anchor="ctr"/>
          <a:lstStyle/>
          <a:p>
            <a:r>
              <a:rPr lang="es-MX" sz="6000" dirty="0"/>
              <a:t>Muevan a sus organizaciones a cambiar sus mecanismos de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3506811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1A9618-F245-BFEF-221F-60517F7C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632" y="894311"/>
            <a:ext cx="7171901" cy="858982"/>
          </a:xfrm>
        </p:spPr>
        <p:txBody>
          <a:bodyPr/>
          <a:lstStyle/>
          <a:p>
            <a:r>
              <a:rPr lang="es-ES_tradnl" dirty="0"/>
              <a:t>¿Enfoque Único?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CDE027-DFCD-6B7C-14DB-6DC184D6B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632" y="2086495"/>
            <a:ext cx="7171901" cy="4175759"/>
          </a:xfrm>
        </p:spPr>
        <p:txBody>
          <a:bodyPr/>
          <a:lstStyle/>
          <a:p>
            <a:pPr algn="just"/>
            <a:r>
              <a:rPr lang="es-MX" sz="2800" dirty="0"/>
              <a:t>Para la tranformación cultural, puede que un solo enfoque no sea el más adecuado para todos. </a:t>
            </a:r>
          </a:p>
          <a:p>
            <a:pPr algn="just"/>
            <a:r>
              <a:rPr lang="es-MX" dirty="0"/>
              <a:t>Probablemente, no todos cambiamos de la misma manera.</a:t>
            </a:r>
            <a:endParaRPr lang="es-MX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3DF077-681A-BC42-0C3B-7486B9E33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r="17984"/>
          <a:stretch/>
        </p:blipFill>
        <p:spPr bwMode="auto">
          <a:xfrm>
            <a:off x="0" y="0"/>
            <a:ext cx="4391247" cy="67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5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Factores de Éxito</a:t>
            </a:r>
          </a:p>
        </p:txBody>
      </p:sp>
      <p:sp>
        <p:nvSpPr>
          <p:cNvPr id="15" name="Conector recto 3">
            <a:extLst>
              <a:ext uri="{FF2B5EF4-FFF2-40B4-BE49-F238E27FC236}">
                <a16:creationId xmlns:a16="http://schemas.microsoft.com/office/drawing/2014/main" id="{C2D29A16-5633-A832-711A-1D268BD882F6}"/>
              </a:ext>
            </a:extLst>
          </p:cNvPr>
          <p:cNvSpPr/>
          <p:nvPr/>
        </p:nvSpPr>
        <p:spPr>
          <a:xfrm rot="7560000">
            <a:off x="1597888" y="4451708"/>
            <a:ext cx="294717" cy="354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7746"/>
                </a:moveTo>
                <a:lnTo>
                  <a:pt x="294717" y="17746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ector recto 4">
            <a:extLst>
              <a:ext uri="{FF2B5EF4-FFF2-40B4-BE49-F238E27FC236}">
                <a16:creationId xmlns:a16="http://schemas.microsoft.com/office/drawing/2014/main" id="{87F969E3-F2D6-8652-31AD-A5F71CCC55D9}"/>
              </a:ext>
            </a:extLst>
          </p:cNvPr>
          <p:cNvSpPr txBox="1"/>
          <p:nvPr/>
        </p:nvSpPr>
        <p:spPr>
          <a:xfrm rot="18360000">
            <a:off x="1737879" y="4462086"/>
            <a:ext cx="14735" cy="147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9" name="Freeform 145">
            <a:extLst>
              <a:ext uri="{FF2B5EF4-FFF2-40B4-BE49-F238E27FC236}">
                <a16:creationId xmlns:a16="http://schemas.microsoft.com/office/drawing/2014/main" id="{6B79D60D-0C41-5575-BEE7-B51E1E1A205D}"/>
              </a:ext>
            </a:extLst>
          </p:cNvPr>
          <p:cNvSpPr>
            <a:spLocks noEditPoints="1"/>
          </p:cNvSpPr>
          <p:nvPr/>
        </p:nvSpPr>
        <p:spPr bwMode="auto">
          <a:xfrm>
            <a:off x="1874149" y="2016161"/>
            <a:ext cx="348692" cy="438833"/>
          </a:xfrm>
          <a:custGeom>
            <a:avLst/>
            <a:gdLst>
              <a:gd name="T0" fmla="*/ 45 w 62"/>
              <a:gd name="T1" fmla="*/ 4 h 75"/>
              <a:gd name="T2" fmla="*/ 42 w 62"/>
              <a:gd name="T3" fmla="*/ 1 h 75"/>
              <a:gd name="T4" fmla="*/ 36 w 62"/>
              <a:gd name="T5" fmla="*/ 2 h 75"/>
              <a:gd name="T6" fmla="*/ 35 w 62"/>
              <a:gd name="T7" fmla="*/ 5 h 75"/>
              <a:gd name="T8" fmla="*/ 37 w 62"/>
              <a:gd name="T9" fmla="*/ 9 h 75"/>
              <a:gd name="T10" fmla="*/ 0 w 62"/>
              <a:gd name="T11" fmla="*/ 32 h 75"/>
              <a:gd name="T12" fmla="*/ 9 w 62"/>
              <a:gd name="T13" fmla="*/ 55 h 75"/>
              <a:gd name="T14" fmla="*/ 2 w 62"/>
              <a:gd name="T15" fmla="*/ 50 h 75"/>
              <a:gd name="T16" fmla="*/ 7 w 62"/>
              <a:gd name="T17" fmla="*/ 58 h 75"/>
              <a:gd name="T18" fmla="*/ 7 w 62"/>
              <a:gd name="T19" fmla="*/ 62 h 75"/>
              <a:gd name="T20" fmla="*/ 10 w 62"/>
              <a:gd name="T21" fmla="*/ 61 h 75"/>
              <a:gd name="T22" fmla="*/ 22 w 62"/>
              <a:gd name="T23" fmla="*/ 64 h 75"/>
              <a:gd name="T24" fmla="*/ 13 w 62"/>
              <a:gd name="T25" fmla="*/ 66 h 75"/>
              <a:gd name="T26" fmla="*/ 9 w 62"/>
              <a:gd name="T27" fmla="*/ 69 h 75"/>
              <a:gd name="T28" fmla="*/ 9 w 62"/>
              <a:gd name="T29" fmla="*/ 75 h 75"/>
              <a:gd name="T30" fmla="*/ 48 w 62"/>
              <a:gd name="T31" fmla="*/ 72 h 75"/>
              <a:gd name="T32" fmla="*/ 44 w 62"/>
              <a:gd name="T33" fmla="*/ 69 h 75"/>
              <a:gd name="T34" fmla="*/ 30 w 62"/>
              <a:gd name="T35" fmla="*/ 66 h 75"/>
              <a:gd name="T36" fmla="*/ 54 w 62"/>
              <a:gd name="T37" fmla="*/ 48 h 75"/>
              <a:gd name="T38" fmla="*/ 27 w 62"/>
              <a:gd name="T39" fmla="*/ 46 h 75"/>
              <a:gd name="T40" fmla="*/ 27 w 62"/>
              <a:gd name="T41" fmla="*/ 55 h 75"/>
              <a:gd name="T42" fmla="*/ 27 w 62"/>
              <a:gd name="T43" fmla="*/ 44 h 75"/>
              <a:gd name="T44" fmla="*/ 38 w 62"/>
              <a:gd name="T45" fmla="*/ 33 h 75"/>
              <a:gd name="T46" fmla="*/ 27 w 62"/>
              <a:gd name="T47" fmla="*/ 44 h 75"/>
              <a:gd name="T48" fmla="*/ 49 w 62"/>
              <a:gd name="T49" fmla="*/ 33 h 75"/>
              <a:gd name="T50" fmla="*/ 40 w 62"/>
              <a:gd name="T51" fmla="*/ 33 h 75"/>
              <a:gd name="T52" fmla="*/ 39 w 62"/>
              <a:gd name="T53" fmla="*/ 23 h 75"/>
              <a:gd name="T54" fmla="*/ 40 w 62"/>
              <a:gd name="T55" fmla="*/ 31 h 75"/>
              <a:gd name="T56" fmla="*/ 27 w 62"/>
              <a:gd name="T57" fmla="*/ 31 h 75"/>
              <a:gd name="T58" fmla="*/ 36 w 62"/>
              <a:gd name="T59" fmla="*/ 22 h 75"/>
              <a:gd name="T60" fmla="*/ 27 w 62"/>
              <a:gd name="T61" fmla="*/ 19 h 75"/>
              <a:gd name="T62" fmla="*/ 36 w 62"/>
              <a:gd name="T63" fmla="*/ 20 h 75"/>
              <a:gd name="T64" fmla="*/ 25 w 62"/>
              <a:gd name="T65" fmla="*/ 19 h 75"/>
              <a:gd name="T66" fmla="*/ 25 w 62"/>
              <a:gd name="T67" fmla="*/ 9 h 75"/>
              <a:gd name="T68" fmla="*/ 25 w 62"/>
              <a:gd name="T69" fmla="*/ 21 h 75"/>
              <a:gd name="T70" fmla="*/ 15 w 62"/>
              <a:gd name="T71" fmla="*/ 31 h 75"/>
              <a:gd name="T72" fmla="*/ 25 w 62"/>
              <a:gd name="T73" fmla="*/ 21 h 75"/>
              <a:gd name="T74" fmla="*/ 3 w 62"/>
              <a:gd name="T75" fmla="*/ 31 h 75"/>
              <a:gd name="T76" fmla="*/ 13 w 62"/>
              <a:gd name="T77" fmla="*/ 31 h 75"/>
              <a:gd name="T78" fmla="*/ 14 w 62"/>
              <a:gd name="T79" fmla="*/ 42 h 75"/>
              <a:gd name="T80" fmla="*/ 13 w 62"/>
              <a:gd name="T81" fmla="*/ 33 h 75"/>
              <a:gd name="T82" fmla="*/ 25 w 62"/>
              <a:gd name="T83" fmla="*/ 33 h 75"/>
              <a:gd name="T84" fmla="*/ 16 w 62"/>
              <a:gd name="T85" fmla="*/ 42 h 75"/>
              <a:gd name="T86" fmla="*/ 25 w 62"/>
              <a:gd name="T87" fmla="*/ 46 h 75"/>
              <a:gd name="T88" fmla="*/ 17 w 62"/>
              <a:gd name="T89" fmla="*/ 45 h 75"/>
              <a:gd name="T90" fmla="*/ 38 w 62"/>
              <a:gd name="T91" fmla="*/ 44 h 75"/>
              <a:gd name="T92" fmla="*/ 33 w 62"/>
              <a:gd name="T93" fmla="*/ 54 h 75"/>
              <a:gd name="T94" fmla="*/ 38 w 62"/>
              <a:gd name="T95" fmla="*/ 20 h 75"/>
              <a:gd name="T96" fmla="*/ 48 w 62"/>
              <a:gd name="T97" fmla="*/ 26 h 75"/>
              <a:gd name="T98" fmla="*/ 14 w 62"/>
              <a:gd name="T99" fmla="*/ 20 h 75"/>
              <a:gd name="T100" fmla="*/ 20 w 62"/>
              <a:gd name="T101" fmla="*/ 10 h 75"/>
              <a:gd name="T102" fmla="*/ 14 w 62"/>
              <a:gd name="T103" fmla="*/ 44 h 75"/>
              <a:gd name="T104" fmla="*/ 4 w 62"/>
              <a:gd name="T105" fmla="*/ 39 h 75"/>
              <a:gd name="T106" fmla="*/ 50 w 62"/>
              <a:gd name="T107" fmla="*/ 46 h 75"/>
              <a:gd name="T108" fmla="*/ 14 w 62"/>
              <a:gd name="T109" fmla="*/ 55 h 75"/>
              <a:gd name="T110" fmla="*/ 52 w 62"/>
              <a:gd name="T111" fmla="*/ 32 h 75"/>
              <a:gd name="T112" fmla="*/ 42 w 62"/>
              <a:gd name="T113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2" h="75">
                <a:moveTo>
                  <a:pt x="44" y="6"/>
                </a:moveTo>
                <a:cubicBezTo>
                  <a:pt x="45" y="4"/>
                  <a:pt x="45" y="4"/>
                  <a:pt x="45" y="4"/>
                </a:cubicBezTo>
                <a:cubicBezTo>
                  <a:pt x="46" y="3"/>
                  <a:pt x="45" y="1"/>
                  <a:pt x="45" y="1"/>
                </a:cubicBezTo>
                <a:cubicBezTo>
                  <a:pt x="44" y="0"/>
                  <a:pt x="42" y="0"/>
                  <a:pt x="42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39" y="3"/>
                  <a:pt x="38" y="2"/>
                  <a:pt x="36" y="2"/>
                </a:cubicBezTo>
                <a:cubicBezTo>
                  <a:pt x="35" y="1"/>
                  <a:pt x="34" y="2"/>
                  <a:pt x="33" y="3"/>
                </a:cubicBezTo>
                <a:cubicBezTo>
                  <a:pt x="33" y="4"/>
                  <a:pt x="34" y="5"/>
                  <a:pt x="35" y="5"/>
                </a:cubicBezTo>
                <a:cubicBezTo>
                  <a:pt x="36" y="6"/>
                  <a:pt x="37" y="6"/>
                  <a:pt x="38" y="7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7"/>
                  <a:pt x="30" y="6"/>
                  <a:pt x="26" y="6"/>
                </a:cubicBezTo>
                <a:cubicBezTo>
                  <a:pt x="12" y="6"/>
                  <a:pt x="0" y="18"/>
                  <a:pt x="0" y="32"/>
                </a:cubicBezTo>
                <a:cubicBezTo>
                  <a:pt x="0" y="41"/>
                  <a:pt x="4" y="48"/>
                  <a:pt x="10" y="53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3"/>
                  <a:pt x="6" y="52"/>
                  <a:pt x="5" y="50"/>
                </a:cubicBezTo>
                <a:cubicBezTo>
                  <a:pt x="4" y="49"/>
                  <a:pt x="3" y="49"/>
                  <a:pt x="2" y="50"/>
                </a:cubicBezTo>
                <a:cubicBezTo>
                  <a:pt x="1" y="51"/>
                  <a:pt x="1" y="52"/>
                  <a:pt x="2" y="53"/>
                </a:cubicBezTo>
                <a:cubicBezTo>
                  <a:pt x="3" y="55"/>
                  <a:pt x="5" y="56"/>
                  <a:pt x="7" y="58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2"/>
                  <a:pt x="7" y="62"/>
                </a:cubicBezTo>
                <a:cubicBezTo>
                  <a:pt x="7" y="62"/>
                  <a:pt x="8" y="62"/>
                  <a:pt x="8" y="62"/>
                </a:cubicBezTo>
                <a:cubicBezTo>
                  <a:pt x="9" y="62"/>
                  <a:pt x="9" y="62"/>
                  <a:pt x="10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4" y="62"/>
                  <a:pt x="18" y="63"/>
                  <a:pt x="22" y="64"/>
                </a:cubicBezTo>
                <a:cubicBezTo>
                  <a:pt x="22" y="66"/>
                  <a:pt x="22" y="66"/>
                  <a:pt x="22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6"/>
                  <a:pt x="9" y="67"/>
                  <a:pt x="9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6" y="69"/>
                  <a:pt x="5" y="70"/>
                  <a:pt x="5" y="72"/>
                </a:cubicBezTo>
                <a:cubicBezTo>
                  <a:pt x="5" y="74"/>
                  <a:pt x="6" y="75"/>
                  <a:pt x="9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6" y="75"/>
                  <a:pt x="48" y="74"/>
                  <a:pt x="48" y="72"/>
                </a:cubicBezTo>
                <a:cubicBezTo>
                  <a:pt x="48" y="70"/>
                  <a:pt x="46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7"/>
                  <a:pt x="42" y="66"/>
                  <a:pt x="4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4"/>
                  <a:pt x="30" y="64"/>
                  <a:pt x="30" y="64"/>
                </a:cubicBezTo>
                <a:cubicBezTo>
                  <a:pt x="40" y="63"/>
                  <a:pt x="49" y="57"/>
                  <a:pt x="54" y="48"/>
                </a:cubicBezTo>
                <a:cubicBezTo>
                  <a:pt x="62" y="34"/>
                  <a:pt x="58" y="15"/>
                  <a:pt x="44" y="6"/>
                </a:cubicBezTo>
                <a:close/>
                <a:moveTo>
                  <a:pt x="27" y="46"/>
                </a:moveTo>
                <a:cubicBezTo>
                  <a:pt x="30" y="46"/>
                  <a:pt x="33" y="45"/>
                  <a:pt x="36" y="45"/>
                </a:cubicBezTo>
                <a:cubicBezTo>
                  <a:pt x="34" y="50"/>
                  <a:pt x="31" y="55"/>
                  <a:pt x="27" y="55"/>
                </a:cubicBezTo>
                <a:lnTo>
                  <a:pt x="27" y="46"/>
                </a:lnTo>
                <a:close/>
                <a:moveTo>
                  <a:pt x="27" y="44"/>
                </a:moveTo>
                <a:cubicBezTo>
                  <a:pt x="27" y="33"/>
                  <a:pt x="27" y="33"/>
                  <a:pt x="2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6"/>
                  <a:pt x="37" y="40"/>
                  <a:pt x="36" y="42"/>
                </a:cubicBezTo>
                <a:cubicBezTo>
                  <a:pt x="34" y="43"/>
                  <a:pt x="31" y="44"/>
                  <a:pt x="27" y="44"/>
                </a:cubicBezTo>
                <a:close/>
                <a:moveTo>
                  <a:pt x="40" y="33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7"/>
                  <a:pt x="45" y="40"/>
                  <a:pt x="39" y="42"/>
                </a:cubicBezTo>
                <a:cubicBezTo>
                  <a:pt x="39" y="39"/>
                  <a:pt x="40" y="36"/>
                  <a:pt x="40" y="33"/>
                </a:cubicBezTo>
                <a:close/>
                <a:moveTo>
                  <a:pt x="40" y="31"/>
                </a:moveTo>
                <a:cubicBezTo>
                  <a:pt x="40" y="28"/>
                  <a:pt x="39" y="25"/>
                  <a:pt x="39" y="23"/>
                </a:cubicBezTo>
                <a:cubicBezTo>
                  <a:pt x="45" y="24"/>
                  <a:pt x="49" y="28"/>
                  <a:pt x="49" y="31"/>
                </a:cubicBezTo>
                <a:lnTo>
                  <a:pt x="40" y="31"/>
                </a:lnTo>
                <a:close/>
                <a:moveTo>
                  <a:pt x="38" y="31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1"/>
                  <a:pt x="34" y="21"/>
                  <a:pt x="36" y="22"/>
                </a:cubicBezTo>
                <a:cubicBezTo>
                  <a:pt x="37" y="25"/>
                  <a:pt x="38" y="28"/>
                  <a:pt x="38" y="31"/>
                </a:cubicBezTo>
                <a:close/>
                <a:moveTo>
                  <a:pt x="27" y="19"/>
                </a:moveTo>
                <a:cubicBezTo>
                  <a:pt x="27" y="9"/>
                  <a:pt x="27" y="9"/>
                  <a:pt x="27" y="9"/>
                </a:cubicBezTo>
                <a:cubicBezTo>
                  <a:pt x="31" y="10"/>
                  <a:pt x="34" y="14"/>
                  <a:pt x="36" y="20"/>
                </a:cubicBezTo>
                <a:cubicBezTo>
                  <a:pt x="33" y="19"/>
                  <a:pt x="30" y="19"/>
                  <a:pt x="27" y="19"/>
                </a:cubicBezTo>
                <a:close/>
                <a:moveTo>
                  <a:pt x="25" y="19"/>
                </a:moveTo>
                <a:cubicBezTo>
                  <a:pt x="22" y="19"/>
                  <a:pt x="19" y="19"/>
                  <a:pt x="17" y="20"/>
                </a:cubicBezTo>
                <a:cubicBezTo>
                  <a:pt x="19" y="14"/>
                  <a:pt x="22" y="10"/>
                  <a:pt x="25" y="9"/>
                </a:cubicBezTo>
                <a:lnTo>
                  <a:pt x="25" y="19"/>
                </a:lnTo>
                <a:close/>
                <a:moveTo>
                  <a:pt x="25" y="21"/>
                </a:moveTo>
                <a:cubicBezTo>
                  <a:pt x="25" y="31"/>
                  <a:pt x="25" y="31"/>
                  <a:pt x="2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8"/>
                  <a:pt x="15" y="25"/>
                  <a:pt x="16" y="22"/>
                </a:cubicBezTo>
                <a:cubicBezTo>
                  <a:pt x="19" y="21"/>
                  <a:pt x="22" y="21"/>
                  <a:pt x="25" y="21"/>
                </a:cubicBezTo>
                <a:close/>
                <a:moveTo>
                  <a:pt x="13" y="31"/>
                </a:moveTo>
                <a:cubicBezTo>
                  <a:pt x="3" y="31"/>
                  <a:pt x="3" y="31"/>
                  <a:pt x="3" y="31"/>
                </a:cubicBezTo>
                <a:cubicBezTo>
                  <a:pt x="4" y="28"/>
                  <a:pt x="8" y="24"/>
                  <a:pt x="14" y="23"/>
                </a:cubicBezTo>
                <a:cubicBezTo>
                  <a:pt x="13" y="25"/>
                  <a:pt x="13" y="28"/>
                  <a:pt x="13" y="31"/>
                </a:cubicBezTo>
                <a:close/>
                <a:moveTo>
                  <a:pt x="13" y="33"/>
                </a:moveTo>
                <a:cubicBezTo>
                  <a:pt x="13" y="36"/>
                  <a:pt x="13" y="39"/>
                  <a:pt x="14" y="42"/>
                </a:cubicBezTo>
                <a:cubicBezTo>
                  <a:pt x="8" y="40"/>
                  <a:pt x="4" y="37"/>
                  <a:pt x="3" y="33"/>
                </a:cubicBezTo>
                <a:lnTo>
                  <a:pt x="13" y="33"/>
                </a:lnTo>
                <a:close/>
                <a:moveTo>
                  <a:pt x="1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5" y="44"/>
                  <a:pt x="25" y="44"/>
                  <a:pt x="25" y="44"/>
                </a:cubicBezTo>
                <a:cubicBezTo>
                  <a:pt x="22" y="44"/>
                  <a:pt x="19" y="43"/>
                  <a:pt x="16" y="42"/>
                </a:cubicBezTo>
                <a:cubicBezTo>
                  <a:pt x="15" y="40"/>
                  <a:pt x="15" y="36"/>
                  <a:pt x="15" y="33"/>
                </a:cubicBezTo>
                <a:close/>
                <a:moveTo>
                  <a:pt x="25" y="46"/>
                </a:moveTo>
                <a:cubicBezTo>
                  <a:pt x="25" y="55"/>
                  <a:pt x="25" y="55"/>
                  <a:pt x="25" y="55"/>
                </a:cubicBezTo>
                <a:cubicBezTo>
                  <a:pt x="22" y="55"/>
                  <a:pt x="19" y="50"/>
                  <a:pt x="17" y="45"/>
                </a:cubicBezTo>
                <a:cubicBezTo>
                  <a:pt x="19" y="45"/>
                  <a:pt x="22" y="46"/>
                  <a:pt x="25" y="46"/>
                </a:cubicBezTo>
                <a:close/>
                <a:moveTo>
                  <a:pt x="38" y="44"/>
                </a:moveTo>
                <a:cubicBezTo>
                  <a:pt x="43" y="43"/>
                  <a:pt x="46" y="41"/>
                  <a:pt x="48" y="39"/>
                </a:cubicBezTo>
                <a:cubicBezTo>
                  <a:pt x="46" y="46"/>
                  <a:pt x="40" y="52"/>
                  <a:pt x="33" y="54"/>
                </a:cubicBezTo>
                <a:cubicBezTo>
                  <a:pt x="35" y="52"/>
                  <a:pt x="37" y="48"/>
                  <a:pt x="38" y="44"/>
                </a:cubicBezTo>
                <a:close/>
                <a:moveTo>
                  <a:pt x="38" y="20"/>
                </a:moveTo>
                <a:cubicBezTo>
                  <a:pt x="37" y="16"/>
                  <a:pt x="35" y="12"/>
                  <a:pt x="33" y="10"/>
                </a:cubicBezTo>
                <a:cubicBezTo>
                  <a:pt x="40" y="12"/>
                  <a:pt x="46" y="18"/>
                  <a:pt x="48" y="26"/>
                </a:cubicBezTo>
                <a:cubicBezTo>
                  <a:pt x="46" y="23"/>
                  <a:pt x="43" y="21"/>
                  <a:pt x="38" y="20"/>
                </a:cubicBezTo>
                <a:close/>
                <a:moveTo>
                  <a:pt x="14" y="20"/>
                </a:moveTo>
                <a:cubicBezTo>
                  <a:pt x="10" y="21"/>
                  <a:pt x="6" y="23"/>
                  <a:pt x="4" y="26"/>
                </a:cubicBezTo>
                <a:cubicBezTo>
                  <a:pt x="6" y="18"/>
                  <a:pt x="12" y="12"/>
                  <a:pt x="20" y="10"/>
                </a:cubicBezTo>
                <a:cubicBezTo>
                  <a:pt x="17" y="12"/>
                  <a:pt x="16" y="16"/>
                  <a:pt x="14" y="20"/>
                </a:cubicBezTo>
                <a:close/>
                <a:moveTo>
                  <a:pt x="14" y="44"/>
                </a:moveTo>
                <a:cubicBezTo>
                  <a:pt x="16" y="48"/>
                  <a:pt x="17" y="52"/>
                  <a:pt x="20" y="54"/>
                </a:cubicBezTo>
                <a:cubicBezTo>
                  <a:pt x="12" y="52"/>
                  <a:pt x="6" y="46"/>
                  <a:pt x="4" y="39"/>
                </a:cubicBezTo>
                <a:cubicBezTo>
                  <a:pt x="6" y="41"/>
                  <a:pt x="10" y="43"/>
                  <a:pt x="14" y="44"/>
                </a:cubicBezTo>
                <a:close/>
                <a:moveTo>
                  <a:pt x="50" y="46"/>
                </a:moveTo>
                <a:cubicBezTo>
                  <a:pt x="43" y="59"/>
                  <a:pt x="26" y="64"/>
                  <a:pt x="13" y="57"/>
                </a:cubicBezTo>
                <a:cubicBezTo>
                  <a:pt x="14" y="55"/>
                  <a:pt x="14" y="55"/>
                  <a:pt x="14" y="55"/>
                </a:cubicBezTo>
                <a:cubicBezTo>
                  <a:pt x="17" y="57"/>
                  <a:pt x="22" y="58"/>
                  <a:pt x="26" y="58"/>
                </a:cubicBezTo>
                <a:cubicBezTo>
                  <a:pt x="41" y="58"/>
                  <a:pt x="52" y="47"/>
                  <a:pt x="52" y="32"/>
                </a:cubicBezTo>
                <a:cubicBezTo>
                  <a:pt x="52" y="23"/>
                  <a:pt x="48" y="15"/>
                  <a:pt x="41" y="11"/>
                </a:cubicBezTo>
                <a:cubicBezTo>
                  <a:pt x="42" y="9"/>
                  <a:pt x="42" y="9"/>
                  <a:pt x="42" y="9"/>
                </a:cubicBezTo>
                <a:cubicBezTo>
                  <a:pt x="54" y="17"/>
                  <a:pt x="58" y="33"/>
                  <a:pt x="50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D5D27430-7876-D0B6-573D-CCF230FFB299}"/>
              </a:ext>
            </a:extLst>
          </p:cNvPr>
          <p:cNvSpPr>
            <a:spLocks noEditPoints="1"/>
          </p:cNvSpPr>
          <p:nvPr/>
        </p:nvSpPr>
        <p:spPr bwMode="auto">
          <a:xfrm>
            <a:off x="3225860" y="3045062"/>
            <a:ext cx="366392" cy="389689"/>
          </a:xfrm>
          <a:custGeom>
            <a:avLst/>
            <a:gdLst>
              <a:gd name="T0" fmla="*/ 61 w 73"/>
              <a:gd name="T1" fmla="*/ 60 h 75"/>
              <a:gd name="T2" fmla="*/ 38 w 73"/>
              <a:gd name="T3" fmla="*/ 44 h 75"/>
              <a:gd name="T4" fmla="*/ 38 w 73"/>
              <a:gd name="T5" fmla="*/ 61 h 75"/>
              <a:gd name="T6" fmla="*/ 59 w 73"/>
              <a:gd name="T7" fmla="*/ 59 h 75"/>
              <a:gd name="T8" fmla="*/ 69 w 73"/>
              <a:gd name="T9" fmla="*/ 65 h 75"/>
              <a:gd name="T10" fmla="*/ 73 w 73"/>
              <a:gd name="T11" fmla="*/ 14 h 75"/>
              <a:gd name="T12" fmla="*/ 73 w 73"/>
              <a:gd name="T13" fmla="*/ 6 h 75"/>
              <a:gd name="T14" fmla="*/ 0 w 73"/>
              <a:gd name="T15" fmla="*/ 6 h 75"/>
              <a:gd name="T16" fmla="*/ 0 w 73"/>
              <a:gd name="T17" fmla="*/ 14 h 75"/>
              <a:gd name="T18" fmla="*/ 4 w 73"/>
              <a:gd name="T19" fmla="*/ 65 h 75"/>
              <a:gd name="T20" fmla="*/ 5 w 73"/>
              <a:gd name="T21" fmla="*/ 75 h 75"/>
              <a:gd name="T22" fmla="*/ 73 w 73"/>
              <a:gd name="T23" fmla="*/ 69 h 75"/>
              <a:gd name="T24" fmla="*/ 6 w 73"/>
              <a:gd name="T25" fmla="*/ 3 h 75"/>
              <a:gd name="T26" fmla="*/ 70 w 73"/>
              <a:gd name="T27" fmla="*/ 8 h 75"/>
              <a:gd name="T28" fmla="*/ 3 w 73"/>
              <a:gd name="T29" fmla="*/ 8 h 75"/>
              <a:gd name="T30" fmla="*/ 11 w 73"/>
              <a:gd name="T31" fmla="*/ 39 h 75"/>
              <a:gd name="T32" fmla="*/ 21 w 73"/>
              <a:gd name="T33" fmla="*/ 39 h 75"/>
              <a:gd name="T34" fmla="*/ 31 w 73"/>
              <a:gd name="T35" fmla="*/ 39 h 75"/>
              <a:gd name="T36" fmla="*/ 41 w 73"/>
              <a:gd name="T37" fmla="*/ 39 h 75"/>
              <a:gd name="T38" fmla="*/ 51 w 73"/>
              <a:gd name="T39" fmla="*/ 39 h 75"/>
              <a:gd name="T40" fmla="*/ 61 w 73"/>
              <a:gd name="T41" fmla="*/ 39 h 75"/>
              <a:gd name="T42" fmla="*/ 66 w 73"/>
              <a:gd name="T43" fmla="*/ 66 h 75"/>
              <a:gd name="T44" fmla="*/ 28 w 73"/>
              <a:gd name="T45" fmla="*/ 44 h 75"/>
              <a:gd name="T46" fmla="*/ 12 w 73"/>
              <a:gd name="T47" fmla="*/ 66 h 75"/>
              <a:gd name="T48" fmla="*/ 14 w 73"/>
              <a:gd name="T49" fmla="*/ 46 h 75"/>
              <a:gd name="T50" fmla="*/ 14 w 73"/>
              <a:gd name="T51" fmla="*/ 66 h 75"/>
              <a:gd name="T52" fmla="*/ 66 w 73"/>
              <a:gd name="T53" fmla="*/ 34 h 75"/>
              <a:gd name="T54" fmla="*/ 58 w 73"/>
              <a:gd name="T55" fmla="*/ 34 h 75"/>
              <a:gd name="T56" fmla="*/ 56 w 73"/>
              <a:gd name="T57" fmla="*/ 34 h 75"/>
              <a:gd name="T58" fmla="*/ 48 w 73"/>
              <a:gd name="T59" fmla="*/ 34 h 75"/>
              <a:gd name="T60" fmla="*/ 56 w 73"/>
              <a:gd name="T61" fmla="*/ 34 h 75"/>
              <a:gd name="T62" fmla="*/ 41 w 73"/>
              <a:gd name="T63" fmla="*/ 37 h 75"/>
              <a:gd name="T64" fmla="*/ 46 w 73"/>
              <a:gd name="T65" fmla="*/ 29 h 75"/>
              <a:gd name="T66" fmla="*/ 32 w 73"/>
              <a:gd name="T67" fmla="*/ 37 h 75"/>
              <a:gd name="T68" fmla="*/ 28 w 73"/>
              <a:gd name="T69" fmla="*/ 29 h 75"/>
              <a:gd name="T70" fmla="*/ 26 w 73"/>
              <a:gd name="T71" fmla="*/ 34 h 75"/>
              <a:gd name="T72" fmla="*/ 18 w 73"/>
              <a:gd name="T73" fmla="*/ 34 h 75"/>
              <a:gd name="T74" fmla="*/ 26 w 73"/>
              <a:gd name="T75" fmla="*/ 34 h 75"/>
              <a:gd name="T76" fmla="*/ 11 w 73"/>
              <a:gd name="T77" fmla="*/ 37 h 75"/>
              <a:gd name="T78" fmla="*/ 16 w 73"/>
              <a:gd name="T79" fmla="*/ 29 h 75"/>
              <a:gd name="T80" fmla="*/ 67 w 73"/>
              <a:gd name="T81" fmla="*/ 27 h 75"/>
              <a:gd name="T82" fmla="*/ 3 w 73"/>
              <a:gd name="T83" fmla="*/ 14 h 75"/>
              <a:gd name="T84" fmla="*/ 70 w 73"/>
              <a:gd name="T85" fmla="*/ 14 h 75"/>
              <a:gd name="T86" fmla="*/ 5 w 73"/>
              <a:gd name="T87" fmla="*/ 68 h 75"/>
              <a:gd name="T88" fmla="*/ 28 w 73"/>
              <a:gd name="T89" fmla="*/ 68 h 75"/>
              <a:gd name="T90" fmla="*/ 70 w 73"/>
              <a:gd name="T91" fmla="*/ 69 h 75"/>
              <a:gd name="T92" fmla="*/ 5 w 73"/>
              <a:gd name="T93" fmla="*/ 7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5">
                <a:moveTo>
                  <a:pt x="38" y="61"/>
                </a:moveTo>
                <a:cubicBezTo>
                  <a:pt x="60" y="61"/>
                  <a:pt x="60" y="61"/>
                  <a:pt x="60" y="61"/>
                </a:cubicBezTo>
                <a:cubicBezTo>
                  <a:pt x="61" y="61"/>
                  <a:pt x="61" y="60"/>
                  <a:pt x="61" y="60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4"/>
                  <a:pt x="61" y="44"/>
                  <a:pt x="60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7" y="44"/>
                  <a:pt x="37" y="45"/>
                </a:cubicBezTo>
                <a:cubicBezTo>
                  <a:pt x="37" y="60"/>
                  <a:pt x="37" y="60"/>
                  <a:pt x="37" y="60"/>
                </a:cubicBezTo>
                <a:cubicBezTo>
                  <a:pt x="37" y="60"/>
                  <a:pt x="38" y="61"/>
                  <a:pt x="38" y="61"/>
                </a:cubicBezTo>
                <a:close/>
                <a:moveTo>
                  <a:pt x="39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59" y="59"/>
                  <a:pt x="59" y="59"/>
                  <a:pt x="59" y="59"/>
                </a:cubicBezTo>
                <a:cubicBezTo>
                  <a:pt x="39" y="59"/>
                  <a:pt x="39" y="59"/>
                  <a:pt x="39" y="59"/>
                </a:cubicBezTo>
                <a:lnTo>
                  <a:pt x="39" y="46"/>
                </a:lnTo>
                <a:close/>
                <a:moveTo>
                  <a:pt x="69" y="65"/>
                </a:moveTo>
                <a:cubicBezTo>
                  <a:pt x="69" y="30"/>
                  <a:pt x="69" y="30"/>
                  <a:pt x="69" y="30"/>
                </a:cubicBezTo>
                <a:cubicBezTo>
                  <a:pt x="71" y="29"/>
                  <a:pt x="73" y="27"/>
                  <a:pt x="73" y="2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2" y="12"/>
                  <a:pt x="72" y="11"/>
                </a:cubicBezTo>
                <a:cubicBezTo>
                  <a:pt x="72" y="10"/>
                  <a:pt x="73" y="9"/>
                  <a:pt x="73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3"/>
                  <a:pt x="70" y="0"/>
                  <a:pt x="6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29"/>
                  <a:pt x="4" y="30"/>
                </a:cubicBezTo>
                <a:cubicBezTo>
                  <a:pt x="4" y="65"/>
                  <a:pt x="4" y="65"/>
                  <a:pt x="4" y="65"/>
                </a:cubicBezTo>
                <a:cubicBezTo>
                  <a:pt x="2" y="65"/>
                  <a:pt x="0" y="67"/>
                  <a:pt x="0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3"/>
                  <a:pt x="2" y="75"/>
                  <a:pt x="5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71" y="75"/>
                  <a:pt x="73" y="73"/>
                  <a:pt x="73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7"/>
                  <a:pt x="71" y="65"/>
                  <a:pt x="69" y="65"/>
                </a:cubicBezTo>
                <a:close/>
                <a:moveTo>
                  <a:pt x="3" y="6"/>
                </a:moveTo>
                <a:cubicBezTo>
                  <a:pt x="3" y="4"/>
                  <a:pt x="4" y="3"/>
                  <a:pt x="6" y="3"/>
                </a:cubicBezTo>
                <a:cubicBezTo>
                  <a:pt x="67" y="3"/>
                  <a:pt x="67" y="3"/>
                  <a:pt x="67" y="3"/>
                </a:cubicBezTo>
                <a:cubicBezTo>
                  <a:pt x="69" y="3"/>
                  <a:pt x="70" y="4"/>
                  <a:pt x="70" y="6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9"/>
                  <a:pt x="69" y="10"/>
                  <a:pt x="6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lnTo>
                  <a:pt x="3" y="6"/>
                </a:lnTo>
                <a:close/>
                <a:moveTo>
                  <a:pt x="7" y="38"/>
                </a:moveTo>
                <a:cubicBezTo>
                  <a:pt x="8" y="39"/>
                  <a:pt x="10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6" y="38"/>
                  <a:pt x="17" y="37"/>
                </a:cubicBezTo>
                <a:cubicBezTo>
                  <a:pt x="18" y="38"/>
                  <a:pt x="19" y="39"/>
                  <a:pt x="21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4" y="39"/>
                  <a:pt x="26" y="38"/>
                  <a:pt x="27" y="37"/>
                </a:cubicBezTo>
                <a:cubicBezTo>
                  <a:pt x="28" y="38"/>
                  <a:pt x="29" y="39"/>
                  <a:pt x="31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4" y="39"/>
                  <a:pt x="36" y="38"/>
                  <a:pt x="37" y="37"/>
                </a:cubicBezTo>
                <a:cubicBezTo>
                  <a:pt x="38" y="38"/>
                  <a:pt x="39" y="39"/>
                  <a:pt x="41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4" y="39"/>
                  <a:pt x="46" y="38"/>
                  <a:pt x="47" y="37"/>
                </a:cubicBezTo>
                <a:cubicBezTo>
                  <a:pt x="48" y="38"/>
                  <a:pt x="49" y="39"/>
                  <a:pt x="51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38"/>
                  <a:pt x="57" y="37"/>
                </a:cubicBezTo>
                <a:cubicBezTo>
                  <a:pt x="58" y="38"/>
                  <a:pt x="59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4" y="39"/>
                  <a:pt x="65" y="39"/>
                  <a:pt x="66" y="38"/>
                </a:cubicBezTo>
                <a:cubicBezTo>
                  <a:pt x="66" y="66"/>
                  <a:pt x="66" y="66"/>
                  <a:pt x="66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4"/>
                  <a:pt x="29" y="44"/>
                  <a:pt x="28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2" y="44"/>
                  <a:pt x="12" y="45"/>
                </a:cubicBezTo>
                <a:cubicBezTo>
                  <a:pt x="12" y="66"/>
                  <a:pt x="12" y="66"/>
                  <a:pt x="12" y="66"/>
                </a:cubicBezTo>
                <a:cubicBezTo>
                  <a:pt x="7" y="66"/>
                  <a:pt x="7" y="66"/>
                  <a:pt x="7" y="66"/>
                </a:cubicBezTo>
                <a:lnTo>
                  <a:pt x="7" y="38"/>
                </a:lnTo>
                <a:close/>
                <a:moveTo>
                  <a:pt x="14" y="46"/>
                </a:moveTo>
                <a:cubicBezTo>
                  <a:pt x="27" y="46"/>
                  <a:pt x="27" y="46"/>
                  <a:pt x="27" y="46"/>
                </a:cubicBezTo>
                <a:cubicBezTo>
                  <a:pt x="27" y="66"/>
                  <a:pt x="27" y="66"/>
                  <a:pt x="27" y="66"/>
                </a:cubicBezTo>
                <a:cubicBezTo>
                  <a:pt x="14" y="66"/>
                  <a:pt x="14" y="66"/>
                  <a:pt x="14" y="66"/>
                </a:cubicBezTo>
                <a:lnTo>
                  <a:pt x="14" y="46"/>
                </a:lnTo>
                <a:close/>
                <a:moveTo>
                  <a:pt x="66" y="29"/>
                </a:moveTo>
                <a:cubicBezTo>
                  <a:pt x="66" y="34"/>
                  <a:pt x="66" y="34"/>
                  <a:pt x="66" y="34"/>
                </a:cubicBezTo>
                <a:cubicBezTo>
                  <a:pt x="66" y="36"/>
                  <a:pt x="64" y="37"/>
                  <a:pt x="62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59" y="37"/>
                  <a:pt x="58" y="36"/>
                  <a:pt x="58" y="34"/>
                </a:cubicBezTo>
                <a:cubicBezTo>
                  <a:pt x="58" y="29"/>
                  <a:pt x="58" y="29"/>
                  <a:pt x="58" y="29"/>
                </a:cubicBezTo>
                <a:cubicBezTo>
                  <a:pt x="66" y="29"/>
                  <a:pt x="66" y="29"/>
                  <a:pt x="66" y="29"/>
                </a:cubicBezTo>
                <a:close/>
                <a:moveTo>
                  <a:pt x="56" y="34"/>
                </a:moveTo>
                <a:cubicBezTo>
                  <a:pt x="56" y="36"/>
                  <a:pt x="54" y="37"/>
                  <a:pt x="52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49" y="37"/>
                  <a:pt x="48" y="36"/>
                  <a:pt x="48" y="34"/>
                </a:cubicBezTo>
                <a:cubicBezTo>
                  <a:pt x="48" y="29"/>
                  <a:pt x="48" y="29"/>
                  <a:pt x="48" y="29"/>
                </a:cubicBezTo>
                <a:cubicBezTo>
                  <a:pt x="56" y="29"/>
                  <a:pt x="56" y="29"/>
                  <a:pt x="56" y="29"/>
                </a:cubicBezTo>
                <a:lnTo>
                  <a:pt x="56" y="34"/>
                </a:lnTo>
                <a:close/>
                <a:moveTo>
                  <a:pt x="46" y="34"/>
                </a:moveTo>
                <a:cubicBezTo>
                  <a:pt x="46" y="36"/>
                  <a:pt x="44" y="37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7"/>
                  <a:pt x="38" y="36"/>
                  <a:pt x="38" y="34"/>
                </a:cubicBezTo>
                <a:cubicBezTo>
                  <a:pt x="38" y="29"/>
                  <a:pt x="38" y="29"/>
                  <a:pt x="38" y="29"/>
                </a:cubicBezTo>
                <a:cubicBezTo>
                  <a:pt x="46" y="29"/>
                  <a:pt x="46" y="29"/>
                  <a:pt x="46" y="29"/>
                </a:cubicBezTo>
                <a:lnTo>
                  <a:pt x="46" y="34"/>
                </a:lnTo>
                <a:close/>
                <a:moveTo>
                  <a:pt x="36" y="34"/>
                </a:moveTo>
                <a:cubicBezTo>
                  <a:pt x="36" y="36"/>
                  <a:pt x="34" y="37"/>
                  <a:pt x="32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29" y="37"/>
                  <a:pt x="28" y="36"/>
                  <a:pt x="28" y="34"/>
                </a:cubicBezTo>
                <a:cubicBezTo>
                  <a:pt x="28" y="29"/>
                  <a:pt x="28" y="29"/>
                  <a:pt x="28" y="29"/>
                </a:cubicBezTo>
                <a:cubicBezTo>
                  <a:pt x="36" y="29"/>
                  <a:pt x="36" y="29"/>
                  <a:pt x="36" y="29"/>
                </a:cubicBezTo>
                <a:lnTo>
                  <a:pt x="36" y="34"/>
                </a:lnTo>
                <a:close/>
                <a:moveTo>
                  <a:pt x="26" y="34"/>
                </a:moveTo>
                <a:cubicBezTo>
                  <a:pt x="26" y="36"/>
                  <a:pt x="24" y="37"/>
                  <a:pt x="22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7"/>
                  <a:pt x="18" y="36"/>
                  <a:pt x="18" y="34"/>
                </a:cubicBezTo>
                <a:cubicBezTo>
                  <a:pt x="18" y="29"/>
                  <a:pt x="18" y="29"/>
                  <a:pt x="18" y="29"/>
                </a:cubicBezTo>
                <a:cubicBezTo>
                  <a:pt x="26" y="29"/>
                  <a:pt x="26" y="29"/>
                  <a:pt x="26" y="29"/>
                </a:cubicBezTo>
                <a:lnTo>
                  <a:pt x="26" y="34"/>
                </a:lnTo>
                <a:close/>
                <a:moveTo>
                  <a:pt x="16" y="34"/>
                </a:moveTo>
                <a:cubicBezTo>
                  <a:pt x="16" y="36"/>
                  <a:pt x="14" y="37"/>
                  <a:pt x="12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7" y="36"/>
                  <a:pt x="7" y="34"/>
                </a:cubicBezTo>
                <a:cubicBezTo>
                  <a:pt x="7" y="29"/>
                  <a:pt x="7" y="29"/>
                  <a:pt x="7" y="29"/>
                </a:cubicBezTo>
                <a:cubicBezTo>
                  <a:pt x="16" y="29"/>
                  <a:pt x="16" y="29"/>
                  <a:pt x="16" y="29"/>
                </a:cubicBezTo>
                <a:lnTo>
                  <a:pt x="16" y="34"/>
                </a:lnTo>
                <a:close/>
                <a:moveTo>
                  <a:pt x="70" y="24"/>
                </a:moveTo>
                <a:cubicBezTo>
                  <a:pt x="70" y="26"/>
                  <a:pt x="69" y="27"/>
                  <a:pt x="67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4" y="27"/>
                  <a:pt x="3" y="26"/>
                  <a:pt x="3" y="2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4" y="12"/>
                  <a:pt x="6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9" y="12"/>
                  <a:pt x="70" y="13"/>
                  <a:pt x="70" y="14"/>
                </a:cubicBezTo>
                <a:lnTo>
                  <a:pt x="70" y="24"/>
                </a:lnTo>
                <a:close/>
                <a:moveTo>
                  <a:pt x="3" y="69"/>
                </a:moveTo>
                <a:cubicBezTo>
                  <a:pt x="3" y="68"/>
                  <a:pt x="4" y="68"/>
                  <a:pt x="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70" y="68"/>
                  <a:pt x="70" y="69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2"/>
                  <a:pt x="69" y="72"/>
                  <a:pt x="69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2"/>
                  <a:pt x="3" y="72"/>
                  <a:pt x="3" y="71"/>
                </a:cubicBezTo>
                <a:lnTo>
                  <a:pt x="3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1" name="Freeform 64">
            <a:extLst>
              <a:ext uri="{FF2B5EF4-FFF2-40B4-BE49-F238E27FC236}">
                <a16:creationId xmlns:a16="http://schemas.microsoft.com/office/drawing/2014/main" id="{0441D4EF-C137-FFB3-2648-16A3B79509BA}"/>
              </a:ext>
            </a:extLst>
          </p:cNvPr>
          <p:cNvSpPr>
            <a:spLocks noEditPoints="1"/>
          </p:cNvSpPr>
          <p:nvPr/>
        </p:nvSpPr>
        <p:spPr bwMode="auto">
          <a:xfrm>
            <a:off x="2688606" y="4641503"/>
            <a:ext cx="393802" cy="387128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0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69 w 75"/>
              <a:gd name="T15" fmla="*/ 71 h 71"/>
              <a:gd name="T16" fmla="*/ 70 w 75"/>
              <a:gd name="T17" fmla="*/ 61 h 71"/>
              <a:gd name="T18" fmla="*/ 8 w 75"/>
              <a:gd name="T19" fmla="*/ 5 h 71"/>
              <a:gd name="T20" fmla="*/ 67 w 75"/>
              <a:gd name="T21" fmla="*/ 5 h 71"/>
              <a:gd name="T22" fmla="*/ 11 w 75"/>
              <a:gd name="T23" fmla="*/ 14 h 71"/>
              <a:gd name="T24" fmla="*/ 67 w 75"/>
              <a:gd name="T25" fmla="*/ 16 h 71"/>
              <a:gd name="T26" fmla="*/ 8 w 75"/>
              <a:gd name="T27" fmla="*/ 16 h 71"/>
              <a:gd name="T28" fmla="*/ 15 w 75"/>
              <a:gd name="T29" fmla="*/ 42 h 71"/>
              <a:gd name="T30" fmla="*/ 15 w 75"/>
              <a:gd name="T31" fmla="*/ 62 h 71"/>
              <a:gd name="T32" fmla="*/ 13 w 75"/>
              <a:gd name="T33" fmla="*/ 41 h 71"/>
              <a:gd name="T34" fmla="*/ 8 w 75"/>
              <a:gd name="T35" fmla="*/ 35 h 71"/>
              <a:gd name="T36" fmla="*/ 18 w 75"/>
              <a:gd name="T37" fmla="*/ 35 h 71"/>
              <a:gd name="T38" fmla="*/ 28 w 75"/>
              <a:gd name="T39" fmla="*/ 35 h 71"/>
              <a:gd name="T40" fmla="*/ 38 w 75"/>
              <a:gd name="T41" fmla="*/ 35 h 71"/>
              <a:gd name="T42" fmla="*/ 48 w 75"/>
              <a:gd name="T43" fmla="*/ 35 h 71"/>
              <a:gd name="T44" fmla="*/ 58 w 75"/>
              <a:gd name="T45" fmla="*/ 35 h 71"/>
              <a:gd name="T46" fmla="*/ 67 w 75"/>
              <a:gd name="T47" fmla="*/ 62 h 71"/>
              <a:gd name="T48" fmla="*/ 29 w 75"/>
              <a:gd name="T49" fmla="*/ 40 h 71"/>
              <a:gd name="T50" fmla="*/ 18 w 75"/>
              <a:gd name="T51" fmla="*/ 33 h 71"/>
              <a:gd name="T52" fmla="*/ 13 w 75"/>
              <a:gd name="T53" fmla="*/ 28 h 71"/>
              <a:gd name="T54" fmla="*/ 48 w 75"/>
              <a:gd name="T55" fmla="*/ 33 h 71"/>
              <a:gd name="T56" fmla="*/ 43 w 75"/>
              <a:gd name="T57" fmla="*/ 28 h 71"/>
              <a:gd name="T58" fmla="*/ 41 w 75"/>
              <a:gd name="T59" fmla="*/ 31 h 71"/>
              <a:gd name="T60" fmla="*/ 33 w 75"/>
              <a:gd name="T61" fmla="*/ 31 h 71"/>
              <a:gd name="T62" fmla="*/ 41 w 75"/>
              <a:gd name="T63" fmla="*/ 31 h 71"/>
              <a:gd name="T64" fmla="*/ 27 w 75"/>
              <a:gd name="T65" fmla="*/ 33 h 71"/>
              <a:gd name="T66" fmla="*/ 31 w 75"/>
              <a:gd name="T67" fmla="*/ 28 h 71"/>
              <a:gd name="T68" fmla="*/ 58 w 75"/>
              <a:gd name="T69" fmla="*/ 33 h 71"/>
              <a:gd name="T70" fmla="*/ 53 w 75"/>
              <a:gd name="T71" fmla="*/ 28 h 71"/>
              <a:gd name="T72" fmla="*/ 3 w 75"/>
              <a:gd name="T73" fmla="*/ 28 h 71"/>
              <a:gd name="T74" fmla="*/ 8 w 75"/>
              <a:gd name="T75" fmla="*/ 33 h 71"/>
              <a:gd name="T76" fmla="*/ 3 w 75"/>
              <a:gd name="T77" fmla="*/ 28 h 71"/>
              <a:gd name="T78" fmla="*/ 64 w 75"/>
              <a:gd name="T79" fmla="*/ 28 h 71"/>
              <a:gd name="T80" fmla="*/ 68 w 75"/>
              <a:gd name="T81" fmla="*/ 33 h 71"/>
              <a:gd name="T82" fmla="*/ 5 w 75"/>
              <a:gd name="T83" fmla="*/ 64 h 71"/>
              <a:gd name="T84" fmla="*/ 69 w 75"/>
              <a:gd name="T85" fmla="*/ 64 h 71"/>
              <a:gd name="T86" fmla="*/ 69 w 75"/>
              <a:gd name="T87" fmla="*/ 68 h 71"/>
              <a:gd name="T88" fmla="*/ 4 w 75"/>
              <a:gd name="T89" fmla="*/ 65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4" y="26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5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2" y="36"/>
                  <a:pt x="75" y="33"/>
                  <a:pt x="75" y="31"/>
                </a:cubicBezTo>
                <a:close/>
                <a:moveTo>
                  <a:pt x="8" y="5"/>
                </a:move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lnTo>
                  <a:pt x="8" y="5"/>
                </a:lnTo>
                <a:close/>
                <a:moveTo>
                  <a:pt x="67" y="16"/>
                </a:moveTo>
                <a:cubicBezTo>
                  <a:pt x="71" y="26"/>
                  <a:pt x="71" y="26"/>
                  <a:pt x="7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8" y="16"/>
                  <a:pt x="8" y="16"/>
                  <a:pt x="8" y="16"/>
                </a:cubicBezTo>
                <a:lnTo>
                  <a:pt x="67" y="16"/>
                </a:ln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29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1" y="35"/>
                  <a:pt x="32" y="33"/>
                </a:cubicBezTo>
                <a:cubicBezTo>
                  <a:pt x="33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1" y="35"/>
                  <a:pt x="42" y="33"/>
                </a:cubicBezTo>
                <a:cubicBezTo>
                  <a:pt x="43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1" y="35"/>
                  <a:pt x="52" y="33"/>
                </a:cubicBezTo>
                <a:cubicBezTo>
                  <a:pt x="53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3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51" y="31"/>
                </a:moveTo>
                <a:cubicBezTo>
                  <a:pt x="51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3" y="32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1" y="28"/>
                  <a:pt x="51" y="28"/>
                  <a:pt x="51" y="28"/>
                </a:cubicBezTo>
                <a:lnTo>
                  <a:pt x="51" y="31"/>
                </a:lnTo>
                <a:close/>
                <a:moveTo>
                  <a:pt x="41" y="31"/>
                </a:moveTo>
                <a:cubicBezTo>
                  <a:pt x="41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3" y="32"/>
                  <a:pt x="33" y="31"/>
                </a:cubicBezTo>
                <a:cubicBezTo>
                  <a:pt x="33" y="28"/>
                  <a:pt x="33" y="28"/>
                  <a:pt x="33" y="28"/>
                </a:cubicBezTo>
                <a:cubicBezTo>
                  <a:pt x="41" y="28"/>
                  <a:pt x="41" y="28"/>
                  <a:pt x="41" y="28"/>
                </a:cubicBezTo>
                <a:lnTo>
                  <a:pt x="41" y="31"/>
                </a:lnTo>
                <a:close/>
                <a:moveTo>
                  <a:pt x="31" y="31"/>
                </a:moveTo>
                <a:cubicBezTo>
                  <a:pt x="31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1" y="28"/>
                  <a:pt x="31" y="28"/>
                  <a:pt x="31" y="28"/>
                </a:cubicBezTo>
                <a:lnTo>
                  <a:pt x="31" y="31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3" y="32"/>
                  <a:pt x="53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67" y="33"/>
                </a:move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lnTo>
                  <a:pt x="67" y="33"/>
                </a:lnTo>
                <a:close/>
                <a:moveTo>
                  <a:pt x="4" y="65"/>
                </a:moveTo>
                <a:cubicBezTo>
                  <a:pt x="4" y="65"/>
                  <a:pt x="5" y="64"/>
                  <a:pt x="5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69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4" y="68"/>
                  <a:pt x="4" y="67"/>
                </a:cubicBezTo>
                <a:lnTo>
                  <a:pt x="4" y="65"/>
                </a:ln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2" name="Freeform 61">
            <a:extLst>
              <a:ext uri="{FF2B5EF4-FFF2-40B4-BE49-F238E27FC236}">
                <a16:creationId xmlns:a16="http://schemas.microsoft.com/office/drawing/2014/main" id="{62009FC1-28A3-E971-0584-72B74125C86F}"/>
              </a:ext>
            </a:extLst>
          </p:cNvPr>
          <p:cNvSpPr>
            <a:spLocks noEditPoints="1"/>
          </p:cNvSpPr>
          <p:nvPr/>
        </p:nvSpPr>
        <p:spPr bwMode="auto">
          <a:xfrm>
            <a:off x="1014577" y="4648617"/>
            <a:ext cx="382266" cy="380016"/>
          </a:xfrm>
          <a:custGeom>
            <a:avLst/>
            <a:gdLst>
              <a:gd name="T0" fmla="*/ 58 w 72"/>
              <a:gd name="T1" fmla="*/ 15 h 69"/>
              <a:gd name="T2" fmla="*/ 35 w 72"/>
              <a:gd name="T3" fmla="*/ 0 h 69"/>
              <a:gd name="T4" fmla="*/ 34 w 72"/>
              <a:gd name="T5" fmla="*/ 1 h 69"/>
              <a:gd name="T6" fmla="*/ 8 w 72"/>
              <a:gd name="T7" fmla="*/ 15 h 69"/>
              <a:gd name="T8" fmla="*/ 0 w 72"/>
              <a:gd name="T9" fmla="*/ 61 h 69"/>
              <a:gd name="T10" fmla="*/ 64 w 72"/>
              <a:gd name="T11" fmla="*/ 69 h 69"/>
              <a:gd name="T12" fmla="*/ 72 w 72"/>
              <a:gd name="T13" fmla="*/ 23 h 69"/>
              <a:gd name="T14" fmla="*/ 34 w 72"/>
              <a:gd name="T15" fmla="*/ 4 h 69"/>
              <a:gd name="T16" fmla="*/ 38 w 72"/>
              <a:gd name="T17" fmla="*/ 3 h 69"/>
              <a:gd name="T18" fmla="*/ 18 w 72"/>
              <a:gd name="T19" fmla="*/ 15 h 69"/>
              <a:gd name="T20" fmla="*/ 69 w 72"/>
              <a:gd name="T21" fmla="*/ 61 h 69"/>
              <a:gd name="T22" fmla="*/ 8 w 72"/>
              <a:gd name="T23" fmla="*/ 66 h 69"/>
              <a:gd name="T24" fmla="*/ 3 w 72"/>
              <a:gd name="T25" fmla="*/ 23 h 69"/>
              <a:gd name="T26" fmla="*/ 64 w 72"/>
              <a:gd name="T27" fmla="*/ 18 h 69"/>
              <a:gd name="T28" fmla="*/ 69 w 72"/>
              <a:gd name="T29" fmla="*/ 61 h 69"/>
              <a:gd name="T30" fmla="*/ 38 w 72"/>
              <a:gd name="T31" fmla="*/ 32 h 69"/>
              <a:gd name="T32" fmla="*/ 27 w 72"/>
              <a:gd name="T33" fmla="*/ 32 h 69"/>
              <a:gd name="T34" fmla="*/ 32 w 72"/>
              <a:gd name="T35" fmla="*/ 28 h 69"/>
              <a:gd name="T36" fmla="*/ 32 w 72"/>
              <a:gd name="T37" fmla="*/ 35 h 69"/>
              <a:gd name="T38" fmla="*/ 32 w 72"/>
              <a:gd name="T39" fmla="*/ 28 h 69"/>
              <a:gd name="T40" fmla="*/ 7 w 72"/>
              <a:gd name="T41" fmla="*/ 21 h 69"/>
              <a:gd name="T42" fmla="*/ 6 w 72"/>
              <a:gd name="T43" fmla="*/ 49 h 69"/>
              <a:gd name="T44" fmla="*/ 6 w 72"/>
              <a:gd name="T45" fmla="*/ 62 h 69"/>
              <a:gd name="T46" fmla="*/ 21 w 72"/>
              <a:gd name="T47" fmla="*/ 63 h 69"/>
              <a:gd name="T48" fmla="*/ 65 w 72"/>
              <a:gd name="T49" fmla="*/ 63 h 69"/>
              <a:gd name="T50" fmla="*/ 66 w 72"/>
              <a:gd name="T51" fmla="*/ 50 h 69"/>
              <a:gd name="T52" fmla="*/ 66 w 72"/>
              <a:gd name="T53" fmla="*/ 22 h 69"/>
              <a:gd name="T54" fmla="*/ 8 w 72"/>
              <a:gd name="T55" fmla="*/ 49 h 69"/>
              <a:gd name="T56" fmla="*/ 18 w 72"/>
              <a:gd name="T57" fmla="*/ 41 h 69"/>
              <a:gd name="T58" fmla="*/ 27 w 72"/>
              <a:gd name="T59" fmla="*/ 41 h 69"/>
              <a:gd name="T60" fmla="*/ 35 w 72"/>
              <a:gd name="T61" fmla="*/ 47 h 69"/>
              <a:gd name="T62" fmla="*/ 34 w 72"/>
              <a:gd name="T63" fmla="*/ 50 h 69"/>
              <a:gd name="T64" fmla="*/ 11 w 72"/>
              <a:gd name="T65" fmla="*/ 50 h 69"/>
              <a:gd name="T66" fmla="*/ 21 w 72"/>
              <a:gd name="T67" fmla="*/ 61 h 69"/>
              <a:gd name="T68" fmla="*/ 8 w 72"/>
              <a:gd name="T69" fmla="*/ 52 h 69"/>
              <a:gd name="T70" fmla="*/ 29 w 72"/>
              <a:gd name="T71" fmla="*/ 52 h 69"/>
              <a:gd name="T72" fmla="*/ 31 w 72"/>
              <a:gd name="T73" fmla="*/ 54 h 69"/>
              <a:gd name="T74" fmla="*/ 34 w 72"/>
              <a:gd name="T75" fmla="*/ 56 h 69"/>
              <a:gd name="T76" fmla="*/ 21 w 72"/>
              <a:gd name="T77" fmla="*/ 61 h 69"/>
              <a:gd name="T78" fmla="*/ 28 w 72"/>
              <a:gd name="T79" fmla="*/ 61 h 69"/>
              <a:gd name="T80" fmla="*/ 36 w 72"/>
              <a:gd name="T81" fmla="*/ 57 h 69"/>
              <a:gd name="T82" fmla="*/ 32 w 72"/>
              <a:gd name="T83" fmla="*/ 52 h 69"/>
              <a:gd name="T84" fmla="*/ 37 w 72"/>
              <a:gd name="T85" fmla="*/ 52 h 69"/>
              <a:gd name="T86" fmla="*/ 40 w 72"/>
              <a:gd name="T87" fmla="*/ 54 h 69"/>
              <a:gd name="T88" fmla="*/ 42 w 72"/>
              <a:gd name="T89" fmla="*/ 58 h 69"/>
              <a:gd name="T90" fmla="*/ 64 w 72"/>
              <a:gd name="T91" fmla="*/ 61 h 69"/>
              <a:gd name="T92" fmla="*/ 43 w 72"/>
              <a:gd name="T93" fmla="*/ 60 h 69"/>
              <a:gd name="T94" fmla="*/ 41 w 72"/>
              <a:gd name="T95" fmla="*/ 52 h 69"/>
              <a:gd name="T96" fmla="*/ 61 w 72"/>
              <a:gd name="T97" fmla="*/ 52 h 69"/>
              <a:gd name="T98" fmla="*/ 64 w 72"/>
              <a:gd name="T99" fmla="*/ 61 h 69"/>
              <a:gd name="T100" fmla="*/ 61 w 72"/>
              <a:gd name="T101" fmla="*/ 50 h 69"/>
              <a:gd name="T102" fmla="*/ 38 w 72"/>
              <a:gd name="T103" fmla="*/ 50 h 69"/>
              <a:gd name="T104" fmla="*/ 36 w 72"/>
              <a:gd name="T105" fmla="*/ 46 h 69"/>
              <a:gd name="T106" fmla="*/ 41 w 72"/>
              <a:gd name="T107" fmla="*/ 38 h 69"/>
              <a:gd name="T108" fmla="*/ 62 w 72"/>
              <a:gd name="T109" fmla="*/ 47 h 69"/>
              <a:gd name="T110" fmla="*/ 64 w 72"/>
              <a:gd name="T111" fmla="*/ 46 h 69"/>
              <a:gd name="T112" fmla="*/ 52 w 72"/>
              <a:gd name="T113" fmla="*/ 36 h 69"/>
              <a:gd name="T114" fmla="*/ 32 w 72"/>
              <a:gd name="T115" fmla="*/ 43 h 69"/>
              <a:gd name="T116" fmla="*/ 16 w 72"/>
              <a:gd name="T117" fmla="*/ 39 h 69"/>
              <a:gd name="T118" fmla="*/ 8 w 72"/>
              <a:gd name="T119" fmla="*/ 46 h 69"/>
              <a:gd name="T120" fmla="*/ 64 w 72"/>
              <a:gd name="T121" fmla="*/ 2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" h="69">
                <a:moveTo>
                  <a:pt x="64" y="15"/>
                </a:moveTo>
                <a:cubicBezTo>
                  <a:pt x="58" y="15"/>
                  <a:pt x="58" y="15"/>
                  <a:pt x="58" y="15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14" y="15"/>
                  <a:pt x="14" y="15"/>
                  <a:pt x="14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4" y="15"/>
                  <a:pt x="0" y="19"/>
                  <a:pt x="0" y="2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4" y="69"/>
                  <a:pt x="8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8" y="69"/>
                  <a:pt x="72" y="65"/>
                  <a:pt x="72" y="61"/>
                </a:cubicBezTo>
                <a:cubicBezTo>
                  <a:pt x="72" y="23"/>
                  <a:pt x="72" y="23"/>
                  <a:pt x="72" y="23"/>
                </a:cubicBezTo>
                <a:cubicBezTo>
                  <a:pt x="72" y="19"/>
                  <a:pt x="68" y="15"/>
                  <a:pt x="64" y="15"/>
                </a:cubicBezTo>
                <a:close/>
                <a:moveTo>
                  <a:pt x="34" y="4"/>
                </a:moveTo>
                <a:cubicBezTo>
                  <a:pt x="34" y="4"/>
                  <a:pt x="35" y="5"/>
                  <a:pt x="36" y="5"/>
                </a:cubicBezTo>
                <a:cubicBezTo>
                  <a:pt x="37" y="5"/>
                  <a:pt x="38" y="4"/>
                  <a:pt x="38" y="3"/>
                </a:cubicBezTo>
                <a:cubicBezTo>
                  <a:pt x="54" y="15"/>
                  <a:pt x="54" y="15"/>
                  <a:pt x="54" y="15"/>
                </a:cubicBezTo>
                <a:cubicBezTo>
                  <a:pt x="18" y="15"/>
                  <a:pt x="18" y="15"/>
                  <a:pt x="18" y="15"/>
                </a:cubicBezTo>
                <a:lnTo>
                  <a:pt x="34" y="4"/>
                </a:lnTo>
                <a:close/>
                <a:moveTo>
                  <a:pt x="69" y="61"/>
                </a:moveTo>
                <a:cubicBezTo>
                  <a:pt x="69" y="64"/>
                  <a:pt x="66" y="66"/>
                  <a:pt x="64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3" y="64"/>
                  <a:pt x="3" y="61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0"/>
                  <a:pt x="5" y="18"/>
                  <a:pt x="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6" y="18"/>
                  <a:pt x="69" y="20"/>
                  <a:pt x="69" y="23"/>
                </a:cubicBezTo>
                <a:lnTo>
                  <a:pt x="69" y="61"/>
                </a:lnTo>
                <a:close/>
                <a:moveTo>
                  <a:pt x="32" y="37"/>
                </a:moveTo>
                <a:cubicBezTo>
                  <a:pt x="35" y="37"/>
                  <a:pt x="38" y="35"/>
                  <a:pt x="38" y="32"/>
                </a:cubicBezTo>
                <a:cubicBezTo>
                  <a:pt x="38" y="29"/>
                  <a:pt x="35" y="26"/>
                  <a:pt x="32" y="26"/>
                </a:cubicBezTo>
                <a:cubicBezTo>
                  <a:pt x="29" y="26"/>
                  <a:pt x="27" y="29"/>
                  <a:pt x="27" y="32"/>
                </a:cubicBezTo>
                <a:cubicBezTo>
                  <a:pt x="27" y="35"/>
                  <a:pt x="29" y="37"/>
                  <a:pt x="32" y="37"/>
                </a:cubicBezTo>
                <a:close/>
                <a:moveTo>
                  <a:pt x="32" y="28"/>
                </a:moveTo>
                <a:cubicBezTo>
                  <a:pt x="34" y="28"/>
                  <a:pt x="36" y="30"/>
                  <a:pt x="36" y="32"/>
                </a:cubicBezTo>
                <a:cubicBezTo>
                  <a:pt x="36" y="34"/>
                  <a:pt x="34" y="35"/>
                  <a:pt x="32" y="35"/>
                </a:cubicBezTo>
                <a:cubicBezTo>
                  <a:pt x="30" y="35"/>
                  <a:pt x="29" y="34"/>
                  <a:pt x="29" y="32"/>
                </a:cubicBezTo>
                <a:cubicBezTo>
                  <a:pt x="29" y="30"/>
                  <a:pt x="30" y="28"/>
                  <a:pt x="32" y="28"/>
                </a:cubicBezTo>
                <a:close/>
                <a:moveTo>
                  <a:pt x="65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6" y="22"/>
                  <a:pt x="6" y="22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6" y="49"/>
                  <a:pt x="6" y="50"/>
                </a:cubicBezTo>
                <a:cubicBezTo>
                  <a:pt x="6" y="62"/>
                  <a:pt x="6" y="62"/>
                  <a:pt x="6" y="62"/>
                </a:cubicBezTo>
                <a:cubicBezTo>
                  <a:pt x="6" y="62"/>
                  <a:pt x="7" y="63"/>
                  <a:pt x="7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3"/>
                  <a:pt x="66" y="62"/>
                  <a:pt x="66" y="62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49"/>
                  <a:pt x="66" y="49"/>
                  <a:pt x="66" y="49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2"/>
                  <a:pt x="65" y="21"/>
                  <a:pt x="65" y="21"/>
                </a:cubicBezTo>
                <a:close/>
                <a:moveTo>
                  <a:pt x="8" y="49"/>
                </a:moveTo>
                <a:cubicBezTo>
                  <a:pt x="8" y="49"/>
                  <a:pt x="9" y="48"/>
                  <a:pt x="10" y="47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0"/>
                  <a:pt x="21" y="39"/>
                  <a:pt x="22" y="39"/>
                </a:cubicBezTo>
                <a:cubicBezTo>
                  <a:pt x="24" y="39"/>
                  <a:pt x="26" y="40"/>
                  <a:pt x="27" y="41"/>
                </a:cubicBezTo>
                <a:cubicBezTo>
                  <a:pt x="32" y="45"/>
                  <a:pt x="32" y="45"/>
                  <a:pt x="32" y="45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9"/>
                  <a:pt x="37" y="49"/>
                  <a:pt x="37" y="49"/>
                </a:cubicBezTo>
                <a:cubicBezTo>
                  <a:pt x="36" y="50"/>
                  <a:pt x="36" y="50"/>
                  <a:pt x="34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50"/>
                  <a:pt x="9" y="50"/>
                  <a:pt x="8" y="49"/>
                </a:cubicBezTo>
                <a:close/>
                <a:moveTo>
                  <a:pt x="21" y="61"/>
                </a:moveTo>
                <a:cubicBezTo>
                  <a:pt x="8" y="61"/>
                  <a:pt x="8" y="61"/>
                  <a:pt x="8" y="61"/>
                </a:cubicBezTo>
                <a:cubicBezTo>
                  <a:pt x="8" y="52"/>
                  <a:pt x="8" y="52"/>
                  <a:pt x="8" y="52"/>
                </a:cubicBezTo>
                <a:cubicBezTo>
                  <a:pt x="9" y="52"/>
                  <a:pt x="10" y="52"/>
                  <a:pt x="11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30" y="53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5"/>
                  <a:pt x="34" y="56"/>
                  <a:pt x="34" y="56"/>
                </a:cubicBezTo>
                <a:cubicBezTo>
                  <a:pt x="34" y="56"/>
                  <a:pt x="34" y="57"/>
                  <a:pt x="30" y="58"/>
                </a:cubicBezTo>
                <a:cubicBezTo>
                  <a:pt x="26" y="59"/>
                  <a:pt x="23" y="60"/>
                  <a:pt x="21" y="61"/>
                </a:cubicBezTo>
                <a:close/>
                <a:moveTo>
                  <a:pt x="36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9" y="61"/>
                  <a:pt x="30" y="61"/>
                  <a:pt x="30" y="60"/>
                </a:cubicBezTo>
                <a:cubicBezTo>
                  <a:pt x="34" y="59"/>
                  <a:pt x="36" y="58"/>
                  <a:pt x="36" y="57"/>
                </a:cubicBezTo>
                <a:cubicBezTo>
                  <a:pt x="36" y="55"/>
                  <a:pt x="34" y="53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8" y="53"/>
                  <a:pt x="38" y="53"/>
                  <a:pt x="39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2" y="55"/>
                  <a:pt x="45" y="56"/>
                  <a:pt x="45" y="57"/>
                </a:cubicBezTo>
                <a:cubicBezTo>
                  <a:pt x="45" y="57"/>
                  <a:pt x="45" y="57"/>
                  <a:pt x="42" y="58"/>
                </a:cubicBezTo>
                <a:lnTo>
                  <a:pt x="36" y="61"/>
                </a:lnTo>
                <a:close/>
                <a:moveTo>
                  <a:pt x="64" y="61"/>
                </a:moveTo>
                <a:cubicBezTo>
                  <a:pt x="42" y="61"/>
                  <a:pt x="42" y="61"/>
                  <a:pt x="42" y="61"/>
                </a:cubicBezTo>
                <a:cubicBezTo>
                  <a:pt x="43" y="60"/>
                  <a:pt x="43" y="60"/>
                  <a:pt x="43" y="60"/>
                </a:cubicBezTo>
                <a:cubicBezTo>
                  <a:pt x="46" y="59"/>
                  <a:pt x="47" y="58"/>
                  <a:pt x="47" y="57"/>
                </a:cubicBezTo>
                <a:cubicBezTo>
                  <a:pt x="47" y="55"/>
                  <a:pt x="44" y="54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2" y="52"/>
                  <a:pt x="63" y="52"/>
                  <a:pt x="64" y="52"/>
                </a:cubicBezTo>
                <a:lnTo>
                  <a:pt x="64" y="61"/>
                </a:lnTo>
                <a:close/>
                <a:moveTo>
                  <a:pt x="64" y="49"/>
                </a:moveTo>
                <a:cubicBezTo>
                  <a:pt x="63" y="50"/>
                  <a:pt x="63" y="50"/>
                  <a:pt x="61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9" y="50"/>
                  <a:pt x="39" y="49"/>
                </a:cubicBezTo>
                <a:cubicBezTo>
                  <a:pt x="39" y="48"/>
                  <a:pt x="38" y="47"/>
                  <a:pt x="36" y="46"/>
                </a:cubicBezTo>
                <a:cubicBezTo>
                  <a:pt x="34" y="44"/>
                  <a:pt x="34" y="44"/>
                  <a:pt x="34" y="44"/>
                </a:cubicBezTo>
                <a:cubicBezTo>
                  <a:pt x="41" y="38"/>
                  <a:pt x="41" y="38"/>
                  <a:pt x="41" y="38"/>
                </a:cubicBezTo>
                <a:cubicBezTo>
                  <a:pt x="44" y="36"/>
                  <a:pt x="48" y="36"/>
                  <a:pt x="51" y="38"/>
                </a:cubicBezTo>
                <a:cubicBezTo>
                  <a:pt x="62" y="47"/>
                  <a:pt x="62" y="47"/>
                  <a:pt x="62" y="47"/>
                </a:cubicBezTo>
                <a:cubicBezTo>
                  <a:pt x="63" y="48"/>
                  <a:pt x="63" y="49"/>
                  <a:pt x="64" y="49"/>
                </a:cubicBezTo>
                <a:close/>
                <a:moveTo>
                  <a:pt x="64" y="46"/>
                </a:moveTo>
                <a:cubicBezTo>
                  <a:pt x="64" y="46"/>
                  <a:pt x="64" y="46"/>
                  <a:pt x="64" y="46"/>
                </a:cubicBezTo>
                <a:cubicBezTo>
                  <a:pt x="52" y="36"/>
                  <a:pt x="52" y="36"/>
                  <a:pt x="52" y="36"/>
                </a:cubicBezTo>
                <a:cubicBezTo>
                  <a:pt x="49" y="34"/>
                  <a:pt x="43" y="34"/>
                  <a:pt x="40" y="36"/>
                </a:cubicBezTo>
                <a:cubicBezTo>
                  <a:pt x="32" y="43"/>
                  <a:pt x="32" y="43"/>
                  <a:pt x="32" y="43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7"/>
                  <a:pt x="20" y="37"/>
                  <a:pt x="16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23"/>
                  <a:pt x="8" y="23"/>
                  <a:pt x="8" y="23"/>
                </a:cubicBezTo>
                <a:cubicBezTo>
                  <a:pt x="64" y="23"/>
                  <a:pt x="64" y="23"/>
                  <a:pt x="64" y="23"/>
                </a:cubicBezTo>
                <a:lnTo>
                  <a:pt x="64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05F81F75-8BBB-D476-5F69-148E036204EA}"/>
              </a:ext>
            </a:extLst>
          </p:cNvPr>
          <p:cNvSpPr>
            <a:spLocks noEditPoints="1"/>
          </p:cNvSpPr>
          <p:nvPr/>
        </p:nvSpPr>
        <p:spPr bwMode="auto">
          <a:xfrm>
            <a:off x="467400" y="3027470"/>
            <a:ext cx="371714" cy="414258"/>
          </a:xfrm>
          <a:custGeom>
            <a:avLst/>
            <a:gdLst>
              <a:gd name="T0" fmla="*/ 62 w 70"/>
              <a:gd name="T1" fmla="*/ 46 h 75"/>
              <a:gd name="T2" fmla="*/ 54 w 70"/>
              <a:gd name="T3" fmla="*/ 43 h 75"/>
              <a:gd name="T4" fmla="*/ 45 w 70"/>
              <a:gd name="T5" fmla="*/ 50 h 75"/>
              <a:gd name="T6" fmla="*/ 19 w 70"/>
              <a:gd name="T7" fmla="*/ 25 h 75"/>
              <a:gd name="T8" fmla="*/ 24 w 70"/>
              <a:gd name="T9" fmla="*/ 8 h 75"/>
              <a:gd name="T10" fmla="*/ 14 w 70"/>
              <a:gd name="T11" fmla="*/ 0 h 75"/>
              <a:gd name="T12" fmla="*/ 4 w 70"/>
              <a:gd name="T13" fmla="*/ 8 h 75"/>
              <a:gd name="T14" fmla="*/ 22 w 70"/>
              <a:gd name="T15" fmla="*/ 47 h 75"/>
              <a:gd name="T16" fmla="*/ 61 w 70"/>
              <a:gd name="T17" fmla="*/ 65 h 75"/>
              <a:gd name="T18" fmla="*/ 64 w 70"/>
              <a:gd name="T19" fmla="*/ 71 h 75"/>
              <a:gd name="T20" fmla="*/ 34 w 70"/>
              <a:gd name="T21" fmla="*/ 72 h 75"/>
              <a:gd name="T22" fmla="*/ 20 w 70"/>
              <a:gd name="T23" fmla="*/ 58 h 75"/>
              <a:gd name="T24" fmla="*/ 0 w 70"/>
              <a:gd name="T25" fmla="*/ 53 h 75"/>
              <a:gd name="T26" fmla="*/ 18 w 70"/>
              <a:gd name="T27" fmla="*/ 60 h 75"/>
              <a:gd name="T28" fmla="*/ 34 w 70"/>
              <a:gd name="T29" fmla="*/ 75 h 75"/>
              <a:gd name="T30" fmla="*/ 66 w 70"/>
              <a:gd name="T31" fmla="*/ 72 h 75"/>
              <a:gd name="T32" fmla="*/ 68 w 70"/>
              <a:gd name="T33" fmla="*/ 58 h 75"/>
              <a:gd name="T34" fmla="*/ 14 w 70"/>
              <a:gd name="T35" fmla="*/ 3 h 75"/>
              <a:gd name="T36" fmla="*/ 21 w 70"/>
              <a:gd name="T37" fmla="*/ 10 h 75"/>
              <a:gd name="T38" fmla="*/ 23 w 70"/>
              <a:gd name="T39" fmla="*/ 17 h 75"/>
              <a:gd name="T40" fmla="*/ 13 w 70"/>
              <a:gd name="T41" fmla="*/ 3 h 75"/>
              <a:gd name="T42" fmla="*/ 59 w 70"/>
              <a:gd name="T43" fmla="*/ 63 h 75"/>
              <a:gd name="T44" fmla="*/ 24 w 70"/>
              <a:gd name="T45" fmla="*/ 45 h 75"/>
              <a:gd name="T46" fmla="*/ 6 w 70"/>
              <a:gd name="T47" fmla="*/ 10 h 75"/>
              <a:gd name="T48" fmla="*/ 21 w 70"/>
              <a:gd name="T49" fmla="*/ 19 h 75"/>
              <a:gd name="T50" fmla="*/ 17 w 70"/>
              <a:gd name="T51" fmla="*/ 29 h 75"/>
              <a:gd name="T52" fmla="*/ 44 w 70"/>
              <a:gd name="T53" fmla="*/ 53 h 75"/>
              <a:gd name="T54" fmla="*/ 51 w 70"/>
              <a:gd name="T55" fmla="*/ 48 h 75"/>
              <a:gd name="T56" fmla="*/ 59 w 70"/>
              <a:gd name="T57" fmla="*/ 63 h 75"/>
              <a:gd name="T58" fmla="*/ 65 w 70"/>
              <a:gd name="T59" fmla="*/ 57 h 75"/>
              <a:gd name="T60" fmla="*/ 53 w 70"/>
              <a:gd name="T61" fmla="*/ 46 h 75"/>
              <a:gd name="T62" fmla="*/ 60 w 70"/>
              <a:gd name="T63" fmla="*/ 48 h 75"/>
              <a:gd name="T64" fmla="*/ 67 w 70"/>
              <a:gd name="T65" fmla="*/ 55 h 75"/>
              <a:gd name="T66" fmla="*/ 34 w 70"/>
              <a:gd name="T67" fmla="*/ 3 h 75"/>
              <a:gd name="T68" fmla="*/ 66 w 70"/>
              <a:gd name="T69" fmla="*/ 32 h 75"/>
              <a:gd name="T70" fmla="*/ 63 w 70"/>
              <a:gd name="T71" fmla="*/ 32 h 75"/>
              <a:gd name="T72" fmla="*/ 34 w 70"/>
              <a:gd name="T73" fmla="*/ 3 h 75"/>
              <a:gd name="T74" fmla="*/ 36 w 70"/>
              <a:gd name="T75" fmla="*/ 11 h 75"/>
              <a:gd name="T76" fmla="*/ 36 w 70"/>
              <a:gd name="T77" fmla="*/ 9 h 75"/>
              <a:gd name="T78" fmla="*/ 58 w 70"/>
              <a:gd name="T79" fmla="*/ 33 h 75"/>
              <a:gd name="T80" fmla="*/ 52 w 70"/>
              <a:gd name="T81" fmla="*/ 32 h 75"/>
              <a:gd name="T82" fmla="*/ 50 w 70"/>
              <a:gd name="T83" fmla="*/ 32 h 75"/>
              <a:gd name="T84" fmla="*/ 35 w 70"/>
              <a:gd name="T85" fmla="*/ 16 h 75"/>
              <a:gd name="T86" fmla="*/ 52 w 70"/>
              <a:gd name="T87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0" h="75">
                <a:moveTo>
                  <a:pt x="70" y="55"/>
                </a:moveTo>
                <a:cubicBezTo>
                  <a:pt x="69" y="52"/>
                  <a:pt x="65" y="49"/>
                  <a:pt x="62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58" y="44"/>
                  <a:pt x="56" y="43"/>
                  <a:pt x="54" y="43"/>
                </a:cubicBezTo>
                <a:cubicBezTo>
                  <a:pt x="52" y="43"/>
                  <a:pt x="52" y="43"/>
                  <a:pt x="51" y="44"/>
                </a:cubicBezTo>
                <a:cubicBezTo>
                  <a:pt x="45" y="50"/>
                  <a:pt x="45" y="50"/>
                  <a:pt x="45" y="50"/>
                </a:cubicBezTo>
                <a:cubicBezTo>
                  <a:pt x="44" y="50"/>
                  <a:pt x="41" y="52"/>
                  <a:pt x="30" y="40"/>
                </a:cubicBezTo>
                <a:cubicBezTo>
                  <a:pt x="18" y="28"/>
                  <a:pt x="19" y="25"/>
                  <a:pt x="1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8" y="17"/>
                  <a:pt x="27" y="13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4"/>
                  <a:pt x="18" y="0"/>
                  <a:pt x="14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4" y="8"/>
                  <a:pt x="4" y="8"/>
                  <a:pt x="4" y="8"/>
                </a:cubicBezTo>
                <a:cubicBezTo>
                  <a:pt x="2" y="11"/>
                  <a:pt x="0" y="15"/>
                  <a:pt x="4" y="24"/>
                </a:cubicBezTo>
                <a:cubicBezTo>
                  <a:pt x="8" y="31"/>
                  <a:pt x="14" y="39"/>
                  <a:pt x="22" y="47"/>
                </a:cubicBezTo>
                <a:cubicBezTo>
                  <a:pt x="35" y="60"/>
                  <a:pt x="47" y="68"/>
                  <a:pt x="55" y="68"/>
                </a:cubicBezTo>
                <a:cubicBezTo>
                  <a:pt x="58" y="68"/>
                  <a:pt x="60" y="67"/>
                  <a:pt x="61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7"/>
                  <a:pt x="64" y="70"/>
                  <a:pt x="64" y="71"/>
                </a:cubicBezTo>
                <a:cubicBezTo>
                  <a:pt x="63" y="71"/>
                  <a:pt x="63" y="72"/>
                  <a:pt x="62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2" y="72"/>
                  <a:pt x="29" y="68"/>
                  <a:pt x="26" y="64"/>
                </a:cubicBezTo>
                <a:cubicBezTo>
                  <a:pt x="24" y="62"/>
                  <a:pt x="22" y="60"/>
                  <a:pt x="20" y="58"/>
                </a:cubicBezTo>
                <a:cubicBezTo>
                  <a:pt x="13" y="52"/>
                  <a:pt x="2" y="51"/>
                  <a:pt x="2" y="51"/>
                </a:cubicBezTo>
                <a:cubicBezTo>
                  <a:pt x="1" y="51"/>
                  <a:pt x="0" y="52"/>
                  <a:pt x="0" y="53"/>
                </a:cubicBezTo>
                <a:cubicBezTo>
                  <a:pt x="0" y="54"/>
                  <a:pt x="1" y="54"/>
                  <a:pt x="2" y="54"/>
                </a:cubicBezTo>
                <a:cubicBezTo>
                  <a:pt x="2" y="54"/>
                  <a:pt x="12" y="55"/>
                  <a:pt x="18" y="60"/>
                </a:cubicBezTo>
                <a:cubicBezTo>
                  <a:pt x="20" y="62"/>
                  <a:pt x="22" y="64"/>
                  <a:pt x="24" y="66"/>
                </a:cubicBezTo>
                <a:cubicBezTo>
                  <a:pt x="27" y="71"/>
                  <a:pt x="31" y="75"/>
                  <a:pt x="34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4" y="75"/>
                  <a:pt x="66" y="73"/>
                  <a:pt x="66" y="72"/>
                </a:cubicBezTo>
                <a:cubicBezTo>
                  <a:pt x="68" y="69"/>
                  <a:pt x="65" y="64"/>
                  <a:pt x="64" y="62"/>
                </a:cubicBezTo>
                <a:cubicBezTo>
                  <a:pt x="68" y="58"/>
                  <a:pt x="68" y="58"/>
                  <a:pt x="68" y="58"/>
                </a:cubicBezTo>
                <a:cubicBezTo>
                  <a:pt x="70" y="57"/>
                  <a:pt x="70" y="56"/>
                  <a:pt x="70" y="55"/>
                </a:cubicBezTo>
                <a:close/>
                <a:moveTo>
                  <a:pt x="14" y="3"/>
                </a:moveTo>
                <a:cubicBezTo>
                  <a:pt x="16" y="3"/>
                  <a:pt x="19" y="7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4" y="14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12" y="5"/>
                  <a:pt x="12" y="5"/>
                  <a:pt x="12" y="5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lose/>
                <a:moveTo>
                  <a:pt x="59" y="63"/>
                </a:moveTo>
                <a:cubicBezTo>
                  <a:pt x="58" y="64"/>
                  <a:pt x="57" y="65"/>
                  <a:pt x="55" y="65"/>
                </a:cubicBezTo>
                <a:cubicBezTo>
                  <a:pt x="48" y="65"/>
                  <a:pt x="37" y="57"/>
                  <a:pt x="24" y="45"/>
                </a:cubicBezTo>
                <a:cubicBezTo>
                  <a:pt x="16" y="37"/>
                  <a:pt x="10" y="29"/>
                  <a:pt x="7" y="23"/>
                </a:cubicBezTo>
                <a:cubicBezTo>
                  <a:pt x="5" y="17"/>
                  <a:pt x="4" y="13"/>
                  <a:pt x="6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21" y="19"/>
                  <a:pt x="21" y="19"/>
                  <a:pt x="21" y="19"/>
                </a:cubicBezTo>
                <a:cubicBezTo>
                  <a:pt x="17" y="23"/>
                  <a:pt x="17" y="23"/>
                  <a:pt x="17" y="23"/>
                </a:cubicBezTo>
                <a:cubicBezTo>
                  <a:pt x="16" y="24"/>
                  <a:pt x="16" y="26"/>
                  <a:pt x="17" y="29"/>
                </a:cubicBezTo>
                <a:cubicBezTo>
                  <a:pt x="19" y="33"/>
                  <a:pt x="22" y="37"/>
                  <a:pt x="27" y="42"/>
                </a:cubicBezTo>
                <a:cubicBezTo>
                  <a:pt x="35" y="50"/>
                  <a:pt x="40" y="53"/>
                  <a:pt x="44" y="53"/>
                </a:cubicBezTo>
                <a:cubicBezTo>
                  <a:pt x="45" y="53"/>
                  <a:pt x="46" y="53"/>
                  <a:pt x="47" y="52"/>
                </a:cubicBezTo>
                <a:cubicBezTo>
                  <a:pt x="51" y="48"/>
                  <a:pt x="51" y="48"/>
                  <a:pt x="51" y="48"/>
                </a:cubicBezTo>
                <a:cubicBezTo>
                  <a:pt x="64" y="59"/>
                  <a:pt x="64" y="59"/>
                  <a:pt x="64" y="59"/>
                </a:cubicBezTo>
                <a:lnTo>
                  <a:pt x="59" y="63"/>
                </a:lnTo>
                <a:close/>
                <a:moveTo>
                  <a:pt x="66" y="56"/>
                </a:moveTo>
                <a:cubicBezTo>
                  <a:pt x="65" y="57"/>
                  <a:pt x="65" y="57"/>
                  <a:pt x="65" y="57"/>
                </a:cubicBezTo>
                <a:cubicBezTo>
                  <a:pt x="52" y="47"/>
                  <a:pt x="52" y="47"/>
                  <a:pt x="52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4" y="46"/>
                </a:cubicBezTo>
                <a:cubicBezTo>
                  <a:pt x="54" y="46"/>
                  <a:pt x="56" y="46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1"/>
                  <a:pt x="67" y="53"/>
                  <a:pt x="67" y="55"/>
                </a:cubicBezTo>
                <a:cubicBezTo>
                  <a:pt x="67" y="55"/>
                  <a:pt x="67" y="56"/>
                  <a:pt x="66" y="56"/>
                </a:cubicBezTo>
                <a:close/>
                <a:moveTo>
                  <a:pt x="34" y="3"/>
                </a:moveTo>
                <a:cubicBezTo>
                  <a:pt x="34" y="2"/>
                  <a:pt x="35" y="2"/>
                  <a:pt x="36" y="2"/>
                </a:cubicBezTo>
                <a:cubicBezTo>
                  <a:pt x="52" y="2"/>
                  <a:pt x="66" y="15"/>
                  <a:pt x="66" y="32"/>
                </a:cubicBezTo>
                <a:cubicBezTo>
                  <a:pt x="66" y="32"/>
                  <a:pt x="65" y="33"/>
                  <a:pt x="64" y="33"/>
                </a:cubicBezTo>
                <a:cubicBezTo>
                  <a:pt x="63" y="33"/>
                  <a:pt x="63" y="32"/>
                  <a:pt x="63" y="32"/>
                </a:cubicBezTo>
                <a:cubicBezTo>
                  <a:pt x="63" y="17"/>
                  <a:pt x="51" y="5"/>
                  <a:pt x="36" y="5"/>
                </a:cubicBezTo>
                <a:cubicBezTo>
                  <a:pt x="35" y="5"/>
                  <a:pt x="34" y="4"/>
                  <a:pt x="34" y="3"/>
                </a:cubicBezTo>
                <a:close/>
                <a:moveTo>
                  <a:pt x="57" y="32"/>
                </a:moveTo>
                <a:cubicBezTo>
                  <a:pt x="57" y="20"/>
                  <a:pt x="47" y="11"/>
                  <a:pt x="36" y="11"/>
                </a:cubicBezTo>
                <a:cubicBezTo>
                  <a:pt x="35" y="11"/>
                  <a:pt x="35" y="10"/>
                  <a:pt x="35" y="10"/>
                </a:cubicBezTo>
                <a:cubicBezTo>
                  <a:pt x="35" y="9"/>
                  <a:pt x="35" y="9"/>
                  <a:pt x="36" y="9"/>
                </a:cubicBezTo>
                <a:cubicBezTo>
                  <a:pt x="48" y="9"/>
                  <a:pt x="59" y="19"/>
                  <a:pt x="59" y="32"/>
                </a:cubicBezTo>
                <a:cubicBezTo>
                  <a:pt x="59" y="32"/>
                  <a:pt x="58" y="33"/>
                  <a:pt x="58" y="33"/>
                </a:cubicBezTo>
                <a:cubicBezTo>
                  <a:pt x="57" y="33"/>
                  <a:pt x="57" y="32"/>
                  <a:pt x="57" y="32"/>
                </a:cubicBezTo>
                <a:close/>
                <a:moveTo>
                  <a:pt x="52" y="32"/>
                </a:moveTo>
                <a:cubicBezTo>
                  <a:pt x="52" y="32"/>
                  <a:pt x="52" y="33"/>
                  <a:pt x="51" y="33"/>
                </a:cubicBezTo>
                <a:cubicBezTo>
                  <a:pt x="51" y="33"/>
                  <a:pt x="50" y="32"/>
                  <a:pt x="50" y="32"/>
                </a:cubicBezTo>
                <a:cubicBezTo>
                  <a:pt x="50" y="24"/>
                  <a:pt x="44" y="17"/>
                  <a:pt x="36" y="17"/>
                </a:cubicBezTo>
                <a:cubicBezTo>
                  <a:pt x="35" y="17"/>
                  <a:pt x="35" y="17"/>
                  <a:pt x="35" y="16"/>
                </a:cubicBezTo>
                <a:cubicBezTo>
                  <a:pt x="35" y="16"/>
                  <a:pt x="35" y="15"/>
                  <a:pt x="36" y="15"/>
                </a:cubicBezTo>
                <a:cubicBezTo>
                  <a:pt x="45" y="15"/>
                  <a:pt x="52" y="23"/>
                  <a:pt x="52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grpSp>
        <p:nvGrpSpPr>
          <p:cNvPr id="25" name="Group 24"/>
          <p:cNvGrpSpPr/>
          <p:nvPr/>
        </p:nvGrpSpPr>
        <p:grpSpPr>
          <a:xfrm>
            <a:off x="4491001" y="1223349"/>
            <a:ext cx="7294480" cy="958596"/>
            <a:chOff x="4729197" y="818207"/>
            <a:chExt cx="7294480" cy="958596"/>
          </a:xfrm>
        </p:grpSpPr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id="{7E554744-BAAA-F367-2152-57238D91E108}"/>
                </a:ext>
              </a:extLst>
            </p:cNvPr>
            <p:cNvSpPr/>
            <p:nvPr/>
          </p:nvSpPr>
          <p:spPr>
            <a:xfrm>
              <a:off x="5920810" y="818207"/>
              <a:ext cx="6102867" cy="95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>
                  <a:solidFill>
                    <a:srgbClr val="333333"/>
                  </a:solidFill>
                </a:rPr>
                <a:t>Lenguaje: </a:t>
              </a:r>
              <a:r>
                <a:rPr lang="es-MX" sz="2000" dirty="0">
                  <a:solidFill>
                    <a:srgbClr val="333333"/>
                  </a:solidFill>
                </a:rPr>
                <a:t>Siempre sométanlo a la democracia, no impongan, y direcciónenlo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29197" y="956706"/>
              <a:ext cx="1112142" cy="369332"/>
              <a:chOff x="4729197" y="1707772"/>
              <a:chExt cx="1112142" cy="369332"/>
            </a:xfrm>
          </p:grpSpPr>
          <p:sp>
            <p:nvSpPr>
              <p:cNvPr id="32" name="TextBox 84">
                <a:extLst>
                  <a:ext uri="{FF2B5EF4-FFF2-40B4-BE49-F238E27FC236}">
                    <a16:creationId xmlns:a16="http://schemas.microsoft.com/office/drawing/2014/main" id="{3534A542-D6ED-E42F-8908-046314DD3478}"/>
                  </a:ext>
                </a:extLst>
              </p:cNvPr>
              <p:cNvSpPr txBox="1"/>
              <p:nvPr/>
            </p:nvSpPr>
            <p:spPr>
              <a:xfrm>
                <a:off x="5400193" y="170777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ID" b="1" dirty="0">
                    <a:solidFill>
                      <a:srgbClr val="B1B1B1"/>
                    </a:solidFill>
                  </a:rPr>
                  <a:t>01</a:t>
                </a:r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30C2DCD8-4C74-36B0-3FFD-ADEA8E78F8BD}"/>
                  </a:ext>
                </a:extLst>
              </p:cNvPr>
              <p:cNvSpPr/>
              <p:nvPr/>
            </p:nvSpPr>
            <p:spPr>
              <a:xfrm rot="10800000">
                <a:off x="4729197" y="1851956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C124761A-0073-D2B2-9D80-25B5B46982AA}"/>
                  </a:ext>
                </a:extLst>
              </p:cNvPr>
              <p:cNvSpPr/>
              <p:nvPr/>
            </p:nvSpPr>
            <p:spPr>
              <a:xfrm rot="10800000">
                <a:off x="4817866" y="1851956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37" name="Oval 45">
                <a:extLst>
                  <a:ext uri="{FF2B5EF4-FFF2-40B4-BE49-F238E27FC236}">
                    <a16:creationId xmlns:a16="http://schemas.microsoft.com/office/drawing/2014/main" id="{8D6D7E69-E504-E164-C9D4-358246DE04E0}"/>
                  </a:ext>
                </a:extLst>
              </p:cNvPr>
              <p:cNvSpPr/>
              <p:nvPr/>
            </p:nvSpPr>
            <p:spPr>
              <a:xfrm rot="10800000">
                <a:off x="4906535" y="1851956"/>
                <a:ext cx="65678" cy="65679"/>
              </a:xfrm>
              <a:prstGeom prst="roundRect">
                <a:avLst/>
              </a:prstGeom>
              <a:solidFill>
                <a:srgbClr val="B1B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38" name="Oval 46">
                <a:extLst>
                  <a:ext uri="{FF2B5EF4-FFF2-40B4-BE49-F238E27FC236}">
                    <a16:creationId xmlns:a16="http://schemas.microsoft.com/office/drawing/2014/main" id="{C617C7E6-9343-3DD3-67AA-3B04C435CA36}"/>
                  </a:ext>
                </a:extLst>
              </p:cNvPr>
              <p:cNvSpPr/>
              <p:nvPr/>
            </p:nvSpPr>
            <p:spPr>
              <a:xfrm rot="10800000">
                <a:off x="4995204" y="1851956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39" name="Oval 47">
                <a:extLst>
                  <a:ext uri="{FF2B5EF4-FFF2-40B4-BE49-F238E27FC236}">
                    <a16:creationId xmlns:a16="http://schemas.microsoft.com/office/drawing/2014/main" id="{04BC3997-72E1-1626-CA6C-593073F6E70B}"/>
                  </a:ext>
                </a:extLst>
              </p:cNvPr>
              <p:cNvSpPr/>
              <p:nvPr/>
            </p:nvSpPr>
            <p:spPr>
              <a:xfrm rot="10800000">
                <a:off x="5082942" y="1851956"/>
                <a:ext cx="65678" cy="6567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491001" y="2309447"/>
            <a:ext cx="7294481" cy="958660"/>
            <a:chOff x="4729197" y="2169390"/>
            <a:chExt cx="7294481" cy="958660"/>
          </a:xfrm>
        </p:grpSpPr>
        <p:grpSp>
          <p:nvGrpSpPr>
            <p:cNvPr id="41" name="Group 40"/>
            <p:cNvGrpSpPr/>
            <p:nvPr/>
          </p:nvGrpSpPr>
          <p:grpSpPr>
            <a:xfrm>
              <a:off x="4729197" y="2307889"/>
              <a:ext cx="1112142" cy="369332"/>
              <a:chOff x="4729197" y="2427022"/>
              <a:chExt cx="1112142" cy="369332"/>
            </a:xfrm>
          </p:grpSpPr>
          <p:sp>
            <p:nvSpPr>
              <p:cNvPr id="43" name="TextBox 85">
                <a:extLst>
                  <a:ext uri="{FF2B5EF4-FFF2-40B4-BE49-F238E27FC236}">
                    <a16:creationId xmlns:a16="http://schemas.microsoft.com/office/drawing/2014/main" id="{8D22C184-E3D9-F894-5587-DD58ED7447DD}"/>
                  </a:ext>
                </a:extLst>
              </p:cNvPr>
              <p:cNvSpPr txBox="1"/>
              <p:nvPr/>
            </p:nvSpPr>
            <p:spPr>
              <a:xfrm>
                <a:off x="5400193" y="242702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ID" b="1" dirty="0">
                    <a:solidFill>
                      <a:srgbClr val="8E3086"/>
                    </a:solidFill>
                  </a:rPr>
                  <a:t>02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39F8B3B-3677-8218-AAD7-C5E0541C8765}"/>
                  </a:ext>
                </a:extLst>
              </p:cNvPr>
              <p:cNvSpPr/>
              <p:nvPr/>
            </p:nvSpPr>
            <p:spPr>
              <a:xfrm rot="10800000">
                <a:off x="4729197" y="2578853"/>
                <a:ext cx="65678" cy="65679"/>
              </a:xfrm>
              <a:prstGeom prst="roundRect">
                <a:avLst/>
              </a:prstGeom>
              <a:solidFill>
                <a:srgbClr val="A12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218499E-F3A6-AB2E-B40F-0466E7441AA8}"/>
                  </a:ext>
                </a:extLst>
              </p:cNvPr>
              <p:cNvSpPr/>
              <p:nvPr/>
            </p:nvSpPr>
            <p:spPr>
              <a:xfrm rot="10800000">
                <a:off x="4817866" y="2578853"/>
                <a:ext cx="65678" cy="65679"/>
              </a:xfrm>
              <a:prstGeom prst="roundRect">
                <a:avLst/>
              </a:prstGeom>
              <a:solidFill>
                <a:srgbClr val="A12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B3DC8FF-0050-EC2B-41E4-7190978D712A}"/>
                  </a:ext>
                </a:extLst>
              </p:cNvPr>
              <p:cNvSpPr/>
              <p:nvPr/>
            </p:nvSpPr>
            <p:spPr>
              <a:xfrm rot="10800000">
                <a:off x="4906535" y="2578853"/>
                <a:ext cx="65678" cy="65679"/>
              </a:xfrm>
              <a:prstGeom prst="roundRect">
                <a:avLst/>
              </a:prstGeom>
              <a:solidFill>
                <a:srgbClr val="A12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B0F3DCE-D0A2-9772-C536-74C65A93947D}"/>
                  </a:ext>
                </a:extLst>
              </p:cNvPr>
              <p:cNvSpPr/>
              <p:nvPr/>
            </p:nvSpPr>
            <p:spPr>
              <a:xfrm rot="10800000">
                <a:off x="4995204" y="2578853"/>
                <a:ext cx="65678" cy="65679"/>
              </a:xfrm>
              <a:prstGeom prst="roundRect">
                <a:avLst/>
              </a:prstGeom>
              <a:solidFill>
                <a:srgbClr val="A12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C4F3E8B-18DD-E3CD-06CD-2C4AE8D839C2}"/>
                  </a:ext>
                </a:extLst>
              </p:cNvPr>
              <p:cNvSpPr/>
              <p:nvPr/>
            </p:nvSpPr>
            <p:spPr>
              <a:xfrm rot="10800000">
                <a:off x="5082942" y="2578853"/>
                <a:ext cx="65678" cy="65679"/>
              </a:xfrm>
              <a:prstGeom prst="roundRect">
                <a:avLst/>
              </a:prstGeom>
              <a:solidFill>
                <a:srgbClr val="A12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sp>
          <p:nvSpPr>
            <p:cNvPr id="42" name="Rectangle 55">
              <a:extLst>
                <a:ext uri="{FF2B5EF4-FFF2-40B4-BE49-F238E27FC236}">
                  <a16:creationId xmlns:a16="http://schemas.microsoft.com/office/drawing/2014/main" id="{FE704418-959B-736D-6CE1-2B336C9181C4}"/>
                </a:ext>
              </a:extLst>
            </p:cNvPr>
            <p:cNvSpPr/>
            <p:nvPr/>
          </p:nvSpPr>
          <p:spPr>
            <a:xfrm>
              <a:off x="5934987" y="2169390"/>
              <a:ext cx="6088691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>
                  <a:solidFill>
                    <a:srgbClr val="333333"/>
                  </a:solidFill>
                </a:rPr>
                <a:t>Identidad: </a:t>
              </a:r>
              <a:r>
                <a:rPr lang="es-MX" sz="2000" dirty="0">
                  <a:solidFill>
                    <a:srgbClr val="333333"/>
                  </a:solidFill>
                </a:rPr>
                <a:t>Adapten sus procesos al contexto de la organización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91001" y="3395546"/>
            <a:ext cx="7294481" cy="958596"/>
            <a:chOff x="4729197" y="2810887"/>
            <a:chExt cx="7294481" cy="958596"/>
          </a:xfrm>
        </p:grpSpPr>
        <p:grpSp>
          <p:nvGrpSpPr>
            <p:cNvPr id="50" name="Group 49"/>
            <p:cNvGrpSpPr/>
            <p:nvPr/>
          </p:nvGrpSpPr>
          <p:grpSpPr>
            <a:xfrm>
              <a:off x="4729197" y="2949386"/>
              <a:ext cx="1112142" cy="369332"/>
              <a:chOff x="4729197" y="3023794"/>
              <a:chExt cx="1112142" cy="369332"/>
            </a:xfrm>
          </p:grpSpPr>
          <p:sp>
            <p:nvSpPr>
              <p:cNvPr id="52" name="TextBox 86">
                <a:extLst>
                  <a:ext uri="{FF2B5EF4-FFF2-40B4-BE49-F238E27FC236}">
                    <a16:creationId xmlns:a16="http://schemas.microsoft.com/office/drawing/2014/main" id="{8468F86B-78C5-9DE3-C6FD-BEEBF0D97A2E}"/>
                  </a:ext>
                </a:extLst>
              </p:cNvPr>
              <p:cNvSpPr txBox="1"/>
              <p:nvPr/>
            </p:nvSpPr>
            <p:spPr>
              <a:xfrm>
                <a:off x="5400193" y="302379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ID" b="1">
                    <a:solidFill>
                      <a:srgbClr val="004F58"/>
                    </a:solidFill>
                  </a:rPr>
                  <a:t>03</a:t>
                </a:r>
              </a:p>
            </p:txBody>
          </p:sp>
          <p:sp>
            <p:nvSpPr>
              <p:cNvPr id="53" name="Oval 43">
                <a:extLst>
                  <a:ext uri="{FF2B5EF4-FFF2-40B4-BE49-F238E27FC236}">
                    <a16:creationId xmlns:a16="http://schemas.microsoft.com/office/drawing/2014/main" id="{363370F6-764C-56F7-8B0D-1A1220EE3063}"/>
                  </a:ext>
                </a:extLst>
              </p:cNvPr>
              <p:cNvSpPr/>
              <p:nvPr/>
            </p:nvSpPr>
            <p:spPr>
              <a:xfrm rot="10800000">
                <a:off x="4729197" y="3164546"/>
                <a:ext cx="65678" cy="65679"/>
              </a:xfrm>
              <a:prstGeom prst="roundRect">
                <a:avLst/>
              </a:prstGeom>
              <a:solidFill>
                <a:srgbClr val="0249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54" name="Oval 44">
                <a:extLst>
                  <a:ext uri="{FF2B5EF4-FFF2-40B4-BE49-F238E27FC236}">
                    <a16:creationId xmlns:a16="http://schemas.microsoft.com/office/drawing/2014/main" id="{74940951-436C-26E8-F98A-17493C0CA52A}"/>
                  </a:ext>
                </a:extLst>
              </p:cNvPr>
              <p:cNvSpPr/>
              <p:nvPr/>
            </p:nvSpPr>
            <p:spPr>
              <a:xfrm rot="10800000">
                <a:off x="4817866" y="3164546"/>
                <a:ext cx="65678" cy="65679"/>
              </a:xfrm>
              <a:prstGeom prst="roundRect">
                <a:avLst/>
              </a:prstGeom>
              <a:solidFill>
                <a:srgbClr val="0249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55" name="Oval 45">
                <a:extLst>
                  <a:ext uri="{FF2B5EF4-FFF2-40B4-BE49-F238E27FC236}">
                    <a16:creationId xmlns:a16="http://schemas.microsoft.com/office/drawing/2014/main" id="{422092E3-5A97-2AE6-8E31-41471FF71673}"/>
                  </a:ext>
                </a:extLst>
              </p:cNvPr>
              <p:cNvSpPr/>
              <p:nvPr/>
            </p:nvSpPr>
            <p:spPr>
              <a:xfrm rot="10800000">
                <a:off x="4906535" y="3164546"/>
                <a:ext cx="65678" cy="65679"/>
              </a:xfrm>
              <a:prstGeom prst="roundRect">
                <a:avLst/>
              </a:prstGeom>
              <a:solidFill>
                <a:srgbClr val="0249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56" name="Oval 46">
                <a:extLst>
                  <a:ext uri="{FF2B5EF4-FFF2-40B4-BE49-F238E27FC236}">
                    <a16:creationId xmlns:a16="http://schemas.microsoft.com/office/drawing/2014/main" id="{29D3D319-A6BC-90B0-B60D-604FB7895AB1}"/>
                  </a:ext>
                </a:extLst>
              </p:cNvPr>
              <p:cNvSpPr/>
              <p:nvPr/>
            </p:nvSpPr>
            <p:spPr>
              <a:xfrm rot="10800000">
                <a:off x="4995204" y="3164546"/>
                <a:ext cx="65678" cy="65679"/>
              </a:xfrm>
              <a:prstGeom prst="roundRect">
                <a:avLst/>
              </a:prstGeom>
              <a:solidFill>
                <a:srgbClr val="0249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57" name="Oval 47">
                <a:extLst>
                  <a:ext uri="{FF2B5EF4-FFF2-40B4-BE49-F238E27FC236}">
                    <a16:creationId xmlns:a16="http://schemas.microsoft.com/office/drawing/2014/main" id="{122A1686-F717-86BC-F943-13D505E3A1E9}"/>
                  </a:ext>
                </a:extLst>
              </p:cNvPr>
              <p:cNvSpPr/>
              <p:nvPr/>
            </p:nvSpPr>
            <p:spPr>
              <a:xfrm rot="10800000">
                <a:off x="5082942" y="3164546"/>
                <a:ext cx="65678" cy="65679"/>
              </a:xfrm>
              <a:prstGeom prst="roundRect">
                <a:avLst/>
              </a:prstGeom>
              <a:solidFill>
                <a:srgbClr val="0249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sp>
          <p:nvSpPr>
            <p:cNvPr id="51" name="Rectangle 55">
              <a:extLst>
                <a:ext uri="{FF2B5EF4-FFF2-40B4-BE49-F238E27FC236}">
                  <a16:creationId xmlns:a16="http://schemas.microsoft.com/office/drawing/2014/main" id="{B98DE42D-C2C2-3E61-48CB-0398797F2DA9}"/>
                </a:ext>
              </a:extLst>
            </p:cNvPr>
            <p:cNvSpPr/>
            <p:nvPr/>
          </p:nvSpPr>
          <p:spPr>
            <a:xfrm>
              <a:off x="5931443" y="2810887"/>
              <a:ext cx="6092235" cy="958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>
                  <a:solidFill>
                    <a:srgbClr val="333333"/>
                  </a:solidFill>
                </a:rPr>
                <a:t>Capacidad: </a:t>
              </a:r>
              <a:r>
                <a:rPr lang="es-MX" sz="2000" dirty="0">
                  <a:solidFill>
                    <a:srgbClr val="333333"/>
                  </a:solidFill>
                </a:rPr>
                <a:t>Sean retadores pero realistas con sus planes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91001" y="4481645"/>
            <a:ext cx="7294482" cy="958660"/>
            <a:chOff x="4729197" y="3440712"/>
            <a:chExt cx="7294482" cy="958660"/>
          </a:xfrm>
        </p:grpSpPr>
        <p:grpSp>
          <p:nvGrpSpPr>
            <p:cNvPr id="59" name="Group 58"/>
            <p:cNvGrpSpPr/>
            <p:nvPr/>
          </p:nvGrpSpPr>
          <p:grpSpPr>
            <a:xfrm>
              <a:off x="4729197" y="3579211"/>
              <a:ext cx="1112142" cy="369332"/>
              <a:chOff x="4729197" y="3699704"/>
              <a:chExt cx="1112142" cy="369332"/>
            </a:xfrm>
          </p:grpSpPr>
          <p:sp>
            <p:nvSpPr>
              <p:cNvPr id="61" name="TextBox 87">
                <a:extLst>
                  <a:ext uri="{FF2B5EF4-FFF2-40B4-BE49-F238E27FC236}">
                    <a16:creationId xmlns:a16="http://schemas.microsoft.com/office/drawing/2014/main" id="{4E0147D1-E1B1-9560-AEC5-38FC74ED82EE}"/>
                  </a:ext>
                </a:extLst>
              </p:cNvPr>
              <p:cNvSpPr txBox="1"/>
              <p:nvPr/>
            </p:nvSpPr>
            <p:spPr>
              <a:xfrm>
                <a:off x="5400193" y="369970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ID" b="1" dirty="0">
                    <a:solidFill>
                      <a:srgbClr val="692C59"/>
                    </a:solidFill>
                  </a:rPr>
                  <a:t>04</a:t>
                </a:r>
              </a:p>
            </p:txBody>
          </p:sp>
          <p:sp>
            <p:nvSpPr>
              <p:cNvPr id="62" name="Oval 43">
                <a:extLst>
                  <a:ext uri="{FF2B5EF4-FFF2-40B4-BE49-F238E27FC236}">
                    <a16:creationId xmlns:a16="http://schemas.microsoft.com/office/drawing/2014/main" id="{9D671953-DC88-1D2B-055C-2761D3D313B8}"/>
                  </a:ext>
                </a:extLst>
              </p:cNvPr>
              <p:cNvSpPr/>
              <p:nvPr/>
            </p:nvSpPr>
            <p:spPr>
              <a:xfrm rot="10800000">
                <a:off x="4729197" y="3851530"/>
                <a:ext cx="65678" cy="65679"/>
              </a:xfrm>
              <a:prstGeom prst="round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12B9C481-2174-63CE-FE2B-9B00110893B9}"/>
                  </a:ext>
                </a:extLst>
              </p:cNvPr>
              <p:cNvSpPr/>
              <p:nvPr/>
            </p:nvSpPr>
            <p:spPr>
              <a:xfrm rot="10800000">
                <a:off x="4817866" y="3851530"/>
                <a:ext cx="65678" cy="65679"/>
              </a:xfrm>
              <a:prstGeom prst="round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64" name="Oval 45">
                <a:extLst>
                  <a:ext uri="{FF2B5EF4-FFF2-40B4-BE49-F238E27FC236}">
                    <a16:creationId xmlns:a16="http://schemas.microsoft.com/office/drawing/2014/main" id="{BB4D9492-9BE9-8CFE-86E0-2D0DD6F1B1AE}"/>
                  </a:ext>
                </a:extLst>
              </p:cNvPr>
              <p:cNvSpPr/>
              <p:nvPr/>
            </p:nvSpPr>
            <p:spPr>
              <a:xfrm rot="10800000">
                <a:off x="4906535" y="3851530"/>
                <a:ext cx="65678" cy="65679"/>
              </a:xfrm>
              <a:prstGeom prst="round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F3F26B43-B652-053E-69F9-DF91803618DA}"/>
                  </a:ext>
                </a:extLst>
              </p:cNvPr>
              <p:cNvSpPr/>
              <p:nvPr/>
            </p:nvSpPr>
            <p:spPr>
              <a:xfrm rot="10800000">
                <a:off x="4995204" y="3851530"/>
                <a:ext cx="65678" cy="65679"/>
              </a:xfrm>
              <a:prstGeom prst="round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66" name="Oval 47">
                <a:extLst>
                  <a:ext uri="{FF2B5EF4-FFF2-40B4-BE49-F238E27FC236}">
                    <a16:creationId xmlns:a16="http://schemas.microsoft.com/office/drawing/2014/main" id="{12470523-D4F7-1CE7-A50E-5AD2E6A59957}"/>
                  </a:ext>
                </a:extLst>
              </p:cNvPr>
              <p:cNvSpPr/>
              <p:nvPr/>
            </p:nvSpPr>
            <p:spPr>
              <a:xfrm rot="10800000">
                <a:off x="5082942" y="3851530"/>
                <a:ext cx="65678" cy="65679"/>
              </a:xfrm>
              <a:prstGeom prst="roundRect">
                <a:avLst/>
              </a:prstGeom>
              <a:solidFill>
                <a:srgbClr val="692C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69283DAF-0999-1839-FC46-DD9214D3C65D}"/>
                </a:ext>
              </a:extLst>
            </p:cNvPr>
            <p:cNvSpPr/>
            <p:nvPr/>
          </p:nvSpPr>
          <p:spPr>
            <a:xfrm>
              <a:off x="5931443" y="3440712"/>
              <a:ext cx="6092236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>
                  <a:solidFill>
                    <a:srgbClr val="333333"/>
                  </a:solidFill>
                </a:rPr>
                <a:t>Simplicidad: </a:t>
              </a:r>
              <a:r>
                <a:rPr lang="es-MX" sz="2000" dirty="0">
                  <a:solidFill>
                    <a:srgbClr val="333333"/>
                  </a:solidFill>
                </a:rPr>
                <a:t>La complejidad debe evitarse, no admirarse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91001" y="5567743"/>
            <a:ext cx="7294480" cy="958660"/>
            <a:chOff x="4729197" y="4084425"/>
            <a:chExt cx="7294480" cy="958660"/>
          </a:xfrm>
        </p:grpSpPr>
        <p:grpSp>
          <p:nvGrpSpPr>
            <p:cNvPr id="68" name="Group 67"/>
            <p:cNvGrpSpPr/>
            <p:nvPr/>
          </p:nvGrpSpPr>
          <p:grpSpPr>
            <a:xfrm>
              <a:off x="4729197" y="4222924"/>
              <a:ext cx="1112142" cy="369332"/>
              <a:chOff x="4729197" y="4281037"/>
              <a:chExt cx="1112142" cy="369332"/>
            </a:xfrm>
          </p:grpSpPr>
          <p:sp>
            <p:nvSpPr>
              <p:cNvPr id="70" name="TextBox 88">
                <a:extLst>
                  <a:ext uri="{FF2B5EF4-FFF2-40B4-BE49-F238E27FC236}">
                    <a16:creationId xmlns:a16="http://schemas.microsoft.com/office/drawing/2014/main" id="{9F8D657D-9C0D-6372-C2B3-C2213092DA13}"/>
                  </a:ext>
                </a:extLst>
              </p:cNvPr>
              <p:cNvSpPr txBox="1"/>
              <p:nvPr/>
            </p:nvSpPr>
            <p:spPr>
              <a:xfrm>
                <a:off x="5400193" y="4281037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ID" b="1" dirty="0">
                    <a:solidFill>
                      <a:srgbClr val="01331B"/>
                    </a:solidFill>
                  </a:rPr>
                  <a:t>05</a:t>
                </a:r>
              </a:p>
            </p:txBody>
          </p:sp>
          <p:sp>
            <p:nvSpPr>
              <p:cNvPr id="71" name="Oval 43">
                <a:extLst>
                  <a:ext uri="{FF2B5EF4-FFF2-40B4-BE49-F238E27FC236}">
                    <a16:creationId xmlns:a16="http://schemas.microsoft.com/office/drawing/2014/main" id="{A5E18F6E-200A-7271-9442-36210D55168E}"/>
                  </a:ext>
                </a:extLst>
              </p:cNvPr>
              <p:cNvSpPr/>
              <p:nvPr/>
            </p:nvSpPr>
            <p:spPr>
              <a:xfrm rot="10800000">
                <a:off x="4729197" y="4465706"/>
                <a:ext cx="65678" cy="65679"/>
              </a:xfrm>
              <a:prstGeom prst="roundRect">
                <a:avLst/>
              </a:prstGeom>
              <a:solidFill>
                <a:srgbClr val="013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72" name="Oval 44">
                <a:extLst>
                  <a:ext uri="{FF2B5EF4-FFF2-40B4-BE49-F238E27FC236}">
                    <a16:creationId xmlns:a16="http://schemas.microsoft.com/office/drawing/2014/main" id="{7AFA5FAE-C1CC-19D6-1643-6A1DE1CDAED2}"/>
                  </a:ext>
                </a:extLst>
              </p:cNvPr>
              <p:cNvSpPr/>
              <p:nvPr/>
            </p:nvSpPr>
            <p:spPr>
              <a:xfrm rot="10800000">
                <a:off x="4817866" y="4465706"/>
                <a:ext cx="65678" cy="65679"/>
              </a:xfrm>
              <a:prstGeom prst="roundRect">
                <a:avLst/>
              </a:prstGeom>
              <a:solidFill>
                <a:srgbClr val="013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73" name="Oval 45">
                <a:extLst>
                  <a:ext uri="{FF2B5EF4-FFF2-40B4-BE49-F238E27FC236}">
                    <a16:creationId xmlns:a16="http://schemas.microsoft.com/office/drawing/2014/main" id="{2759EBCF-7EA2-55F7-4310-3D8386B2BA56}"/>
                  </a:ext>
                </a:extLst>
              </p:cNvPr>
              <p:cNvSpPr/>
              <p:nvPr/>
            </p:nvSpPr>
            <p:spPr>
              <a:xfrm rot="10800000">
                <a:off x="4906535" y="4465706"/>
                <a:ext cx="65678" cy="65679"/>
              </a:xfrm>
              <a:prstGeom prst="roundRect">
                <a:avLst/>
              </a:prstGeom>
              <a:solidFill>
                <a:srgbClr val="013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74" name="Oval 46">
                <a:extLst>
                  <a:ext uri="{FF2B5EF4-FFF2-40B4-BE49-F238E27FC236}">
                    <a16:creationId xmlns:a16="http://schemas.microsoft.com/office/drawing/2014/main" id="{492293D1-C529-AFCB-DEA3-3C9178E34718}"/>
                  </a:ext>
                </a:extLst>
              </p:cNvPr>
              <p:cNvSpPr/>
              <p:nvPr/>
            </p:nvSpPr>
            <p:spPr>
              <a:xfrm rot="10800000">
                <a:off x="4995204" y="4465706"/>
                <a:ext cx="65678" cy="65679"/>
              </a:xfrm>
              <a:prstGeom prst="roundRect">
                <a:avLst/>
              </a:prstGeom>
              <a:solidFill>
                <a:srgbClr val="013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75" name="Oval 47">
                <a:extLst>
                  <a:ext uri="{FF2B5EF4-FFF2-40B4-BE49-F238E27FC236}">
                    <a16:creationId xmlns:a16="http://schemas.microsoft.com/office/drawing/2014/main" id="{8E1D8A47-AD02-DD36-D373-52576A70D978}"/>
                  </a:ext>
                </a:extLst>
              </p:cNvPr>
              <p:cNvSpPr/>
              <p:nvPr/>
            </p:nvSpPr>
            <p:spPr>
              <a:xfrm rot="10800000">
                <a:off x="5082942" y="4465706"/>
                <a:ext cx="65678" cy="65679"/>
              </a:xfrm>
              <a:prstGeom prst="roundRect">
                <a:avLst/>
              </a:prstGeom>
              <a:solidFill>
                <a:srgbClr val="0133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F55A7982-7E39-A03E-CC34-E6EBC0C8334C}"/>
                </a:ext>
              </a:extLst>
            </p:cNvPr>
            <p:cNvSpPr/>
            <p:nvPr/>
          </p:nvSpPr>
          <p:spPr>
            <a:xfrm>
              <a:off x="5934987" y="4084425"/>
              <a:ext cx="6088690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MX" sz="2000" b="1" dirty="0">
                  <a:solidFill>
                    <a:srgbClr val="333333"/>
                  </a:solidFill>
                </a:rPr>
                <a:t>Flexibilidad: </a:t>
              </a:r>
              <a:r>
                <a:rPr lang="es-MX" sz="2000" dirty="0">
                  <a:solidFill>
                    <a:srgbClr val="333333"/>
                  </a:solidFill>
                </a:rPr>
                <a:t>Consideren siempre aceptar pasos intermedios</a:t>
              </a:r>
              <a:endParaRPr lang="es-ES_tradnl" sz="2000" dirty="0">
                <a:solidFill>
                  <a:srgbClr val="333333"/>
                </a:solidFill>
              </a:endParaRPr>
            </a:p>
          </p:txBody>
        </p:sp>
      </p:grpSp>
      <p:sp>
        <p:nvSpPr>
          <p:cNvPr id="77" name="Elipse 70">
            <a:extLst>
              <a:ext uri="{FF2B5EF4-FFF2-40B4-BE49-F238E27FC236}">
                <a16:creationId xmlns:a16="http://schemas.microsoft.com/office/drawing/2014/main" id="{0B591D8D-0D7C-BAF8-3B52-DD011A2E2400}"/>
              </a:ext>
            </a:extLst>
          </p:cNvPr>
          <p:cNvSpPr/>
          <p:nvPr/>
        </p:nvSpPr>
        <p:spPr>
          <a:xfrm>
            <a:off x="1570488" y="3231802"/>
            <a:ext cx="1178901" cy="1178901"/>
          </a:xfrm>
          <a:prstGeom prst="ellipse">
            <a:avLst/>
          </a:prstGeom>
          <a:solidFill>
            <a:srgbClr val="3333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8" name="Elipse 4">
            <a:extLst>
              <a:ext uri="{FF2B5EF4-FFF2-40B4-BE49-F238E27FC236}">
                <a16:creationId xmlns:a16="http://schemas.microsoft.com/office/drawing/2014/main" id="{858746E0-0839-8303-388F-FCFB982DD754}"/>
              </a:ext>
            </a:extLst>
          </p:cNvPr>
          <p:cNvSpPr txBox="1"/>
          <p:nvPr/>
        </p:nvSpPr>
        <p:spPr>
          <a:xfrm>
            <a:off x="1621263" y="3404448"/>
            <a:ext cx="1029309" cy="8336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kern="1200" dirty="0"/>
              <a:t>Factores de Éxito</a:t>
            </a:r>
          </a:p>
        </p:txBody>
      </p:sp>
      <p:sp>
        <p:nvSpPr>
          <p:cNvPr id="80" name="Conector recto 5">
            <a:extLst>
              <a:ext uri="{FF2B5EF4-FFF2-40B4-BE49-F238E27FC236}">
                <a16:creationId xmlns:a16="http://schemas.microsoft.com/office/drawing/2014/main" id="{698DFF89-3392-9A64-16FB-A4D1E7A9D8BE}"/>
              </a:ext>
            </a:extLst>
          </p:cNvPr>
          <p:cNvSpPr/>
          <p:nvPr/>
        </p:nvSpPr>
        <p:spPr>
          <a:xfrm rot="16200000">
            <a:off x="2012580" y="3066697"/>
            <a:ext cx="294717" cy="354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7746"/>
                </a:moveTo>
                <a:lnTo>
                  <a:pt x="294717" y="17746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Conector recto 6">
            <a:extLst>
              <a:ext uri="{FF2B5EF4-FFF2-40B4-BE49-F238E27FC236}">
                <a16:creationId xmlns:a16="http://schemas.microsoft.com/office/drawing/2014/main" id="{83186A7E-8379-01E9-0D1F-DF59418A97D9}"/>
              </a:ext>
            </a:extLst>
          </p:cNvPr>
          <p:cNvSpPr txBox="1"/>
          <p:nvPr/>
        </p:nvSpPr>
        <p:spPr>
          <a:xfrm rot="16200000">
            <a:off x="2152571" y="3077075"/>
            <a:ext cx="14735" cy="147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83" name="Elipse 66">
            <a:extLst>
              <a:ext uri="{FF2B5EF4-FFF2-40B4-BE49-F238E27FC236}">
                <a16:creationId xmlns:a16="http://schemas.microsoft.com/office/drawing/2014/main" id="{CECFC9EA-7FE6-8E6B-5C78-223C1FA0EEDC}"/>
              </a:ext>
            </a:extLst>
          </p:cNvPr>
          <p:cNvSpPr/>
          <p:nvPr/>
        </p:nvSpPr>
        <p:spPr>
          <a:xfrm>
            <a:off x="1608803" y="1834813"/>
            <a:ext cx="1102271" cy="1102271"/>
          </a:xfrm>
          <a:prstGeom prst="ellipse">
            <a:avLst/>
          </a:prstGeom>
          <a:solidFill>
            <a:srgbClr val="B1B1B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84" name="Elipse 8">
            <a:extLst>
              <a:ext uri="{FF2B5EF4-FFF2-40B4-BE49-F238E27FC236}">
                <a16:creationId xmlns:a16="http://schemas.microsoft.com/office/drawing/2014/main" id="{42FE2F33-3750-0438-4FDB-C91B106CD1E7}"/>
              </a:ext>
            </a:extLst>
          </p:cNvPr>
          <p:cNvSpPr txBox="1"/>
          <p:nvPr/>
        </p:nvSpPr>
        <p:spPr>
          <a:xfrm>
            <a:off x="1770227" y="1996237"/>
            <a:ext cx="779423" cy="779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32385" rIns="32385" bIns="32385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100" kern="1200"/>
          </a:p>
        </p:txBody>
      </p:sp>
      <p:sp>
        <p:nvSpPr>
          <p:cNvPr id="86" name="Conector recto 9">
            <a:extLst>
              <a:ext uri="{FF2B5EF4-FFF2-40B4-BE49-F238E27FC236}">
                <a16:creationId xmlns:a16="http://schemas.microsoft.com/office/drawing/2014/main" id="{DB3EF5ED-3ECE-795E-0A5C-959EC2FE7605}"/>
              </a:ext>
            </a:extLst>
          </p:cNvPr>
          <p:cNvSpPr/>
          <p:nvPr/>
        </p:nvSpPr>
        <p:spPr>
          <a:xfrm rot="20520000">
            <a:off x="2713327" y="3575820"/>
            <a:ext cx="294717" cy="354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7746"/>
                </a:moveTo>
                <a:lnTo>
                  <a:pt x="294717" y="17746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Conector recto 10">
            <a:extLst>
              <a:ext uri="{FF2B5EF4-FFF2-40B4-BE49-F238E27FC236}">
                <a16:creationId xmlns:a16="http://schemas.microsoft.com/office/drawing/2014/main" id="{E9C9433D-B507-BAC1-208E-E74789A1009F}"/>
              </a:ext>
            </a:extLst>
          </p:cNvPr>
          <p:cNvSpPr txBox="1"/>
          <p:nvPr/>
        </p:nvSpPr>
        <p:spPr>
          <a:xfrm rot="20520000">
            <a:off x="2853318" y="3586198"/>
            <a:ext cx="14735" cy="147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89" name="Elipse 62">
            <a:extLst>
              <a:ext uri="{FF2B5EF4-FFF2-40B4-BE49-F238E27FC236}">
                <a16:creationId xmlns:a16="http://schemas.microsoft.com/office/drawing/2014/main" id="{A56DDFFF-9E81-C5F1-076B-14C8C09FE307}"/>
              </a:ext>
            </a:extLst>
          </p:cNvPr>
          <p:cNvSpPr/>
          <p:nvPr/>
        </p:nvSpPr>
        <p:spPr>
          <a:xfrm>
            <a:off x="2973858" y="2826584"/>
            <a:ext cx="1102271" cy="1102271"/>
          </a:xfrm>
          <a:prstGeom prst="ellipse">
            <a:avLst/>
          </a:prstGeom>
          <a:solidFill>
            <a:srgbClr val="A1298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2" name="Conector recto 13">
            <a:extLst>
              <a:ext uri="{FF2B5EF4-FFF2-40B4-BE49-F238E27FC236}">
                <a16:creationId xmlns:a16="http://schemas.microsoft.com/office/drawing/2014/main" id="{0559E8F5-72E2-9E18-08DF-89304BAD9CB6}"/>
              </a:ext>
            </a:extLst>
          </p:cNvPr>
          <p:cNvSpPr/>
          <p:nvPr/>
        </p:nvSpPr>
        <p:spPr>
          <a:xfrm rot="3240000">
            <a:off x="2445666" y="4399598"/>
            <a:ext cx="294717" cy="354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7746"/>
                </a:moveTo>
                <a:lnTo>
                  <a:pt x="294717" y="17746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Conector recto 14">
            <a:extLst>
              <a:ext uri="{FF2B5EF4-FFF2-40B4-BE49-F238E27FC236}">
                <a16:creationId xmlns:a16="http://schemas.microsoft.com/office/drawing/2014/main" id="{C90212C2-88F5-D5C1-2808-7C57CBC7F384}"/>
              </a:ext>
            </a:extLst>
          </p:cNvPr>
          <p:cNvSpPr txBox="1"/>
          <p:nvPr/>
        </p:nvSpPr>
        <p:spPr>
          <a:xfrm rot="3240000">
            <a:off x="2585657" y="4409976"/>
            <a:ext cx="14735" cy="147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5" name="Elipse 58">
            <a:extLst>
              <a:ext uri="{FF2B5EF4-FFF2-40B4-BE49-F238E27FC236}">
                <a16:creationId xmlns:a16="http://schemas.microsoft.com/office/drawing/2014/main" id="{92C23F9F-F650-8C60-DB78-63573996B09D}"/>
              </a:ext>
            </a:extLst>
          </p:cNvPr>
          <p:cNvSpPr/>
          <p:nvPr/>
        </p:nvSpPr>
        <p:spPr>
          <a:xfrm>
            <a:off x="2452454" y="4431302"/>
            <a:ext cx="1102271" cy="1102271"/>
          </a:xfrm>
          <a:prstGeom prst="ellipse">
            <a:avLst/>
          </a:prstGeom>
          <a:solidFill>
            <a:srgbClr val="0249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98" name="Elipse 56">
            <a:extLst>
              <a:ext uri="{FF2B5EF4-FFF2-40B4-BE49-F238E27FC236}">
                <a16:creationId xmlns:a16="http://schemas.microsoft.com/office/drawing/2014/main" id="{51E3F290-0526-AA22-2C08-91F0DC050C2C}"/>
              </a:ext>
            </a:extLst>
          </p:cNvPr>
          <p:cNvSpPr/>
          <p:nvPr/>
        </p:nvSpPr>
        <p:spPr>
          <a:xfrm>
            <a:off x="765153" y="4431302"/>
            <a:ext cx="1102271" cy="1102271"/>
          </a:xfrm>
          <a:prstGeom prst="ellipse">
            <a:avLst/>
          </a:prstGeom>
          <a:solidFill>
            <a:srgbClr val="692C5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101" name="Conector recto 19">
            <a:extLst>
              <a:ext uri="{FF2B5EF4-FFF2-40B4-BE49-F238E27FC236}">
                <a16:creationId xmlns:a16="http://schemas.microsoft.com/office/drawing/2014/main" id="{3257E3CB-81B6-6B4E-F9FC-2413CB68A70F}"/>
              </a:ext>
            </a:extLst>
          </p:cNvPr>
          <p:cNvSpPr/>
          <p:nvPr/>
        </p:nvSpPr>
        <p:spPr>
          <a:xfrm rot="11880000">
            <a:off x="1311833" y="3575820"/>
            <a:ext cx="294717" cy="354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7746"/>
                </a:moveTo>
                <a:lnTo>
                  <a:pt x="294717" y="17746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" name="Conector recto 20">
            <a:extLst>
              <a:ext uri="{FF2B5EF4-FFF2-40B4-BE49-F238E27FC236}">
                <a16:creationId xmlns:a16="http://schemas.microsoft.com/office/drawing/2014/main" id="{CD24B47B-E3E6-AE83-7F31-4A87611EA305}"/>
              </a:ext>
            </a:extLst>
          </p:cNvPr>
          <p:cNvSpPr txBox="1"/>
          <p:nvPr/>
        </p:nvSpPr>
        <p:spPr>
          <a:xfrm rot="1080000">
            <a:off x="1451824" y="3586198"/>
            <a:ext cx="14735" cy="147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04" name="Elipse 52">
            <a:extLst>
              <a:ext uri="{FF2B5EF4-FFF2-40B4-BE49-F238E27FC236}">
                <a16:creationId xmlns:a16="http://schemas.microsoft.com/office/drawing/2014/main" id="{D236589E-A641-3D21-085E-B2C00CEAD58F}"/>
              </a:ext>
            </a:extLst>
          </p:cNvPr>
          <p:cNvSpPr/>
          <p:nvPr/>
        </p:nvSpPr>
        <p:spPr>
          <a:xfrm>
            <a:off x="243748" y="2826584"/>
            <a:ext cx="1102271" cy="1102271"/>
          </a:xfrm>
          <a:prstGeom prst="ellipse">
            <a:avLst/>
          </a:prstGeom>
          <a:solidFill>
            <a:srgbClr val="01331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Elipse 22">
            <a:extLst>
              <a:ext uri="{FF2B5EF4-FFF2-40B4-BE49-F238E27FC236}">
                <a16:creationId xmlns:a16="http://schemas.microsoft.com/office/drawing/2014/main" id="{B847BE06-CAD3-05F5-2191-47FB888C3394}"/>
              </a:ext>
            </a:extLst>
          </p:cNvPr>
          <p:cNvSpPr txBox="1"/>
          <p:nvPr/>
        </p:nvSpPr>
        <p:spPr>
          <a:xfrm>
            <a:off x="405172" y="2988008"/>
            <a:ext cx="779423" cy="7794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385" tIns="32385" rIns="32385" bIns="32385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100" kern="12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E902A9C-10CF-2715-F367-5E3FA5C54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19" y="1816426"/>
            <a:ext cx="1506869" cy="10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ágina 86 | Vectores e ilustraciones de Identidad digital para descargar  gratis | Freepik">
            <a:extLst>
              <a:ext uri="{FF2B5EF4-FFF2-40B4-BE49-F238E27FC236}">
                <a16:creationId xmlns:a16="http://schemas.microsoft.com/office/drawing/2014/main" id="{3DFEF7D9-7A2B-FA83-A835-F0A0AD9A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38" y="2817278"/>
            <a:ext cx="1426293" cy="11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BC9D774-CDCB-C262-5688-47C5FD57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2" y="3027767"/>
            <a:ext cx="699902" cy="6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1BB768D6-49E6-0F16-C45B-EE705796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4" y="4530374"/>
            <a:ext cx="931551" cy="9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92FA21C5-28ED-883D-32EC-60DD6D65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5" y="4507756"/>
            <a:ext cx="878675" cy="8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15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Consejos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Identifiquen a los “Early Adopters” e invítenlos a ser Agentes de Cambio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Busquen acompañamiento externo, ideal que entienda su entorno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Repartan su esfuerzo en cada capa de la implementación por separado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Construyan relaciones funcionales entre áreas para el fin común (buscar aliados)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Co-creación de los procesos de trabajo (involucren un % de resistentes)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¡NO a la complejidad, por favor!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Inicialmente dar peso e importancia al logro del objetivo y paulatinamente darle peso al como llegamos al mismo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Pongan en práctica el pensamiento lateral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Cambien sus mecanismos de reconocimiento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/>
              <a:t>Considere, es poco probable que todos cambiemos igual</a:t>
            </a:r>
          </a:p>
        </p:txBody>
      </p:sp>
    </p:spTree>
    <p:extLst>
      <p:ext uri="{BB962C8B-B14F-4D97-AF65-F5344CB8AC3E}">
        <p14:creationId xmlns:p14="http://schemas.microsoft.com/office/powerpoint/2010/main" val="121580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Transformación Cultural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….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8E6DF78-37AD-6711-B938-A0399A77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021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8431" y="3624455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Planta Confiable</a:t>
            </a:r>
          </a:p>
        </p:txBody>
      </p:sp>
    </p:spTree>
    <p:extLst>
      <p:ext uri="{BB962C8B-B14F-4D97-AF65-F5344CB8AC3E}">
        <p14:creationId xmlns:p14="http://schemas.microsoft.com/office/powerpoint/2010/main" val="3016154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9CBB3-464A-107A-1C82-C7CE5566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46" y="5152595"/>
            <a:ext cx="6219305" cy="557588"/>
          </a:xfrm>
        </p:spPr>
        <p:txBody>
          <a:bodyPr/>
          <a:lstStyle/>
          <a:p>
            <a:r>
              <a:rPr lang="es-MX" dirty="0"/>
              <a:t>Fernando Olivares Osorio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007F2-547D-9B74-F2D4-E3B688C36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2744" y="5710182"/>
            <a:ext cx="7066511" cy="1041491"/>
          </a:xfrm>
        </p:spPr>
        <p:txBody>
          <a:bodyPr/>
          <a:lstStyle/>
          <a:p>
            <a:r>
              <a:rPr lang="es-MX" dirty="0"/>
              <a:t>fernando.olivares@nemak.com</a:t>
            </a:r>
          </a:p>
          <a:p>
            <a:r>
              <a:rPr lang="es-MX" dirty="0"/>
              <a:t>ing.fernando.olivares@gmail.com</a:t>
            </a:r>
          </a:p>
        </p:txBody>
      </p:sp>
    </p:spTree>
    <p:extLst>
      <p:ext uri="{BB962C8B-B14F-4D97-AF65-F5344CB8AC3E}">
        <p14:creationId xmlns:p14="http://schemas.microsoft.com/office/powerpoint/2010/main" val="12991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Transformación Cultural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algn="ctr"/>
            <a:r>
              <a:rPr lang="es-MX" i="1" dirty="0"/>
              <a:t>“No todo cambio representa una transformación, pero una transformación siempre implicará un cambio”</a:t>
            </a:r>
          </a:p>
        </p:txBody>
      </p:sp>
      <p:pic>
        <p:nvPicPr>
          <p:cNvPr id="3076" name="Picture 4" descr="https://i0.wp.com/lugarnenhum.net/wp-content/uploads/2018/09/oq40-borboleta.png?fit=1200%2C600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8" b="20790"/>
          <a:stretch/>
        </p:blipFill>
        <p:spPr bwMode="auto">
          <a:xfrm>
            <a:off x="0" y="2571750"/>
            <a:ext cx="12192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ket 5"/>
          <p:cNvSpPr/>
          <p:nvPr/>
        </p:nvSpPr>
        <p:spPr>
          <a:xfrm rot="5400000">
            <a:off x="2419485" y="2542593"/>
            <a:ext cx="164238" cy="2442619"/>
          </a:xfrm>
          <a:prstGeom prst="leftBracket">
            <a:avLst/>
          </a:prstGeom>
          <a:ln w="28575">
            <a:solidFill>
              <a:srgbClr val="3F4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Left Bracket 9"/>
          <p:cNvSpPr/>
          <p:nvPr/>
        </p:nvSpPr>
        <p:spPr>
          <a:xfrm rot="16200000">
            <a:off x="7764347" y="1209831"/>
            <a:ext cx="156754" cy="8239619"/>
          </a:xfrm>
          <a:prstGeom prst="leftBracket">
            <a:avLst/>
          </a:prstGeom>
          <a:ln w="28575">
            <a:solidFill>
              <a:srgbClr val="692C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614181" y="2997753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3F474F"/>
                </a:solidFill>
              </a:rPr>
              <a:t>Cambio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1648" y="5372058"/>
            <a:ext cx="337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692C59"/>
                </a:solidFill>
              </a:rPr>
              <a:t>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26531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958979" cy="858982"/>
          </a:xfrm>
        </p:spPr>
        <p:txBody>
          <a:bodyPr/>
          <a:lstStyle/>
          <a:p>
            <a:r>
              <a:rPr lang="es-MX" dirty="0"/>
              <a:t>Transformación Organizacional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287E25F-1311-21ED-F191-8AE7953D9EE6}"/>
              </a:ext>
            </a:extLst>
          </p:cNvPr>
          <p:cNvSpPr/>
          <p:nvPr/>
        </p:nvSpPr>
        <p:spPr>
          <a:xfrm>
            <a:off x="2150167" y="2865525"/>
            <a:ext cx="1800000" cy="1800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Actual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9C21EE6-5FE2-A5F1-A682-C4E52DE46156}"/>
              </a:ext>
            </a:extLst>
          </p:cNvPr>
          <p:cNvSpPr/>
          <p:nvPr/>
        </p:nvSpPr>
        <p:spPr>
          <a:xfrm>
            <a:off x="5082479" y="2865525"/>
            <a:ext cx="1800000" cy="1800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Transición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FAAFF6-43AE-184C-EA61-E4BD3A890B23}"/>
              </a:ext>
            </a:extLst>
          </p:cNvPr>
          <p:cNvSpPr/>
          <p:nvPr/>
        </p:nvSpPr>
        <p:spPr>
          <a:xfrm>
            <a:off x="8014791" y="2865525"/>
            <a:ext cx="1800000" cy="1800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Futuro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CE6990-1A3D-AE5D-400E-288A5FD4AEC7}"/>
              </a:ext>
            </a:extLst>
          </p:cNvPr>
          <p:cNvSpPr txBox="1"/>
          <p:nvPr/>
        </p:nvSpPr>
        <p:spPr>
          <a:xfrm>
            <a:off x="1072218" y="5364690"/>
            <a:ext cx="9820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La organización moviéndose a un estado futuro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0DC891-7A0F-B3CE-E4C8-A5885B4EA713}"/>
              </a:ext>
            </a:extLst>
          </p:cNvPr>
          <p:cNvSpPr txBox="1"/>
          <p:nvPr/>
        </p:nvSpPr>
        <p:spPr>
          <a:xfrm>
            <a:off x="227011" y="1220960"/>
            <a:ext cx="3723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Como creemos que es…</a:t>
            </a:r>
          </a:p>
        </p:txBody>
      </p:sp>
    </p:spTree>
    <p:extLst>
      <p:ext uri="{BB962C8B-B14F-4D97-AF65-F5344CB8AC3E}">
        <p14:creationId xmlns:p14="http://schemas.microsoft.com/office/powerpoint/2010/main" val="388315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958979" cy="858982"/>
          </a:xfrm>
        </p:spPr>
        <p:txBody>
          <a:bodyPr/>
          <a:lstStyle/>
          <a:p>
            <a:r>
              <a:rPr lang="es-MX" dirty="0"/>
              <a:t>Transformación Organizacional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70F7A31F-8458-DE9E-7FF3-E0598E1CDFEE}"/>
              </a:ext>
            </a:extLst>
          </p:cNvPr>
          <p:cNvSpPr/>
          <p:nvPr/>
        </p:nvSpPr>
        <p:spPr>
          <a:xfrm>
            <a:off x="2150167" y="2865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680B21-3D8A-5B4A-4778-BB17ED7E027E}"/>
              </a:ext>
            </a:extLst>
          </p:cNvPr>
          <p:cNvSpPr/>
          <p:nvPr/>
        </p:nvSpPr>
        <p:spPr>
          <a:xfrm>
            <a:off x="2515914" y="2865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63FB6DDA-8C4C-4813-B23F-2753E6184E68}"/>
              </a:ext>
            </a:extLst>
          </p:cNvPr>
          <p:cNvSpPr/>
          <p:nvPr/>
        </p:nvSpPr>
        <p:spPr>
          <a:xfrm>
            <a:off x="2881661" y="2865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DB0828F-459F-37AF-1ABC-E88B6F3DFB43}"/>
              </a:ext>
            </a:extLst>
          </p:cNvPr>
          <p:cNvSpPr/>
          <p:nvPr/>
        </p:nvSpPr>
        <p:spPr>
          <a:xfrm>
            <a:off x="3247408" y="2865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1A635EC-3E1A-0C1E-9167-779E23787E86}"/>
              </a:ext>
            </a:extLst>
          </p:cNvPr>
          <p:cNvSpPr/>
          <p:nvPr/>
        </p:nvSpPr>
        <p:spPr>
          <a:xfrm>
            <a:off x="3613153" y="2865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E7EC5216-515B-82D3-2FC5-233FF18AB1FC}"/>
              </a:ext>
            </a:extLst>
          </p:cNvPr>
          <p:cNvSpPr/>
          <p:nvPr/>
        </p:nvSpPr>
        <p:spPr>
          <a:xfrm>
            <a:off x="2150167" y="3230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152EED5E-6CAE-B088-569C-08C6A55CF760}"/>
              </a:ext>
            </a:extLst>
          </p:cNvPr>
          <p:cNvSpPr/>
          <p:nvPr/>
        </p:nvSpPr>
        <p:spPr>
          <a:xfrm>
            <a:off x="2515914" y="3230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C84C949D-34C9-376E-BCDC-9818429D1EAD}"/>
              </a:ext>
            </a:extLst>
          </p:cNvPr>
          <p:cNvSpPr/>
          <p:nvPr/>
        </p:nvSpPr>
        <p:spPr>
          <a:xfrm>
            <a:off x="2881661" y="3230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DEEFBF76-4898-6EFB-336B-CF0A82ECE425}"/>
              </a:ext>
            </a:extLst>
          </p:cNvPr>
          <p:cNvSpPr/>
          <p:nvPr/>
        </p:nvSpPr>
        <p:spPr>
          <a:xfrm>
            <a:off x="3247408" y="3230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AD943DF-CEAC-7494-189B-3A674B8F8F69}"/>
              </a:ext>
            </a:extLst>
          </p:cNvPr>
          <p:cNvSpPr/>
          <p:nvPr/>
        </p:nvSpPr>
        <p:spPr>
          <a:xfrm>
            <a:off x="3613153" y="3230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0258F5E8-13B2-D515-4223-618B43234CCB}"/>
              </a:ext>
            </a:extLst>
          </p:cNvPr>
          <p:cNvSpPr/>
          <p:nvPr/>
        </p:nvSpPr>
        <p:spPr>
          <a:xfrm>
            <a:off x="2150167" y="3594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47909AB-2D71-7B5D-B323-7A3E30C07A70}"/>
              </a:ext>
            </a:extLst>
          </p:cNvPr>
          <p:cNvSpPr/>
          <p:nvPr/>
        </p:nvSpPr>
        <p:spPr>
          <a:xfrm>
            <a:off x="2515914" y="3594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BC79253A-DBA6-2072-DA6A-F5076EBF0CEF}"/>
              </a:ext>
            </a:extLst>
          </p:cNvPr>
          <p:cNvSpPr/>
          <p:nvPr/>
        </p:nvSpPr>
        <p:spPr>
          <a:xfrm>
            <a:off x="2881661" y="3594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D1DE3FBE-EA5B-933B-C0D8-A795E0DA5183}"/>
              </a:ext>
            </a:extLst>
          </p:cNvPr>
          <p:cNvSpPr/>
          <p:nvPr/>
        </p:nvSpPr>
        <p:spPr>
          <a:xfrm>
            <a:off x="3247408" y="3594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723DB3EF-1730-5F44-5F0E-F58A68BC7727}"/>
              </a:ext>
            </a:extLst>
          </p:cNvPr>
          <p:cNvSpPr/>
          <p:nvPr/>
        </p:nvSpPr>
        <p:spPr>
          <a:xfrm>
            <a:off x="3613153" y="3594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C522BB99-96A2-4B83-5A3F-97CD9E0B27D9}"/>
              </a:ext>
            </a:extLst>
          </p:cNvPr>
          <p:cNvSpPr/>
          <p:nvPr/>
        </p:nvSpPr>
        <p:spPr>
          <a:xfrm>
            <a:off x="2150167" y="3959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73A32EE4-3550-6648-3B8C-7778B6F883FC}"/>
              </a:ext>
            </a:extLst>
          </p:cNvPr>
          <p:cNvSpPr/>
          <p:nvPr/>
        </p:nvSpPr>
        <p:spPr>
          <a:xfrm>
            <a:off x="2515914" y="3959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74AF0E57-9A2F-F20F-361F-957F4FAB2F79}"/>
              </a:ext>
            </a:extLst>
          </p:cNvPr>
          <p:cNvSpPr/>
          <p:nvPr/>
        </p:nvSpPr>
        <p:spPr>
          <a:xfrm>
            <a:off x="2881661" y="3959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B6738A43-3BDF-B031-C456-5688761B0C83}"/>
              </a:ext>
            </a:extLst>
          </p:cNvPr>
          <p:cNvSpPr/>
          <p:nvPr/>
        </p:nvSpPr>
        <p:spPr>
          <a:xfrm>
            <a:off x="3247408" y="3959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55F18D30-AB22-0FCE-73B0-A1FE233DE986}"/>
              </a:ext>
            </a:extLst>
          </p:cNvPr>
          <p:cNvSpPr/>
          <p:nvPr/>
        </p:nvSpPr>
        <p:spPr>
          <a:xfrm>
            <a:off x="3613153" y="39592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597A2901-E0DD-7C22-5C84-C0F66BD159D7}"/>
              </a:ext>
            </a:extLst>
          </p:cNvPr>
          <p:cNvSpPr/>
          <p:nvPr/>
        </p:nvSpPr>
        <p:spPr>
          <a:xfrm>
            <a:off x="2150167" y="4323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C8F1EEFB-B991-3E23-B1F5-4025B6C12924}"/>
              </a:ext>
            </a:extLst>
          </p:cNvPr>
          <p:cNvSpPr/>
          <p:nvPr/>
        </p:nvSpPr>
        <p:spPr>
          <a:xfrm>
            <a:off x="2515914" y="4323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9BA99E36-0AAA-21A8-6B8A-54A3B25C8AA5}"/>
              </a:ext>
            </a:extLst>
          </p:cNvPr>
          <p:cNvSpPr/>
          <p:nvPr/>
        </p:nvSpPr>
        <p:spPr>
          <a:xfrm>
            <a:off x="2881661" y="4323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A0EC70E5-179D-8AC5-8BE8-517E32A97489}"/>
              </a:ext>
            </a:extLst>
          </p:cNvPr>
          <p:cNvSpPr/>
          <p:nvPr/>
        </p:nvSpPr>
        <p:spPr>
          <a:xfrm>
            <a:off x="3247408" y="4323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2CE8066-AFAE-5F38-DB14-D866B2DDFB9B}"/>
              </a:ext>
            </a:extLst>
          </p:cNvPr>
          <p:cNvSpPr/>
          <p:nvPr/>
        </p:nvSpPr>
        <p:spPr>
          <a:xfrm>
            <a:off x="3613153" y="4323744"/>
            <a:ext cx="342000" cy="342000"/>
          </a:xfrm>
          <a:prstGeom prst="rect">
            <a:avLst/>
          </a:prstGeom>
          <a:solidFill>
            <a:srgbClr val="A42929"/>
          </a:solidFill>
          <a:ln>
            <a:solidFill>
              <a:srgbClr val="A429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47F43824-51AF-19E1-0217-4F3B82E83917}"/>
              </a:ext>
            </a:extLst>
          </p:cNvPr>
          <p:cNvSpPr/>
          <p:nvPr/>
        </p:nvSpPr>
        <p:spPr>
          <a:xfrm>
            <a:off x="5082479" y="2865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AD923E77-B9F8-8E0B-E67A-677C1DEE1410}"/>
              </a:ext>
            </a:extLst>
          </p:cNvPr>
          <p:cNvSpPr/>
          <p:nvPr/>
        </p:nvSpPr>
        <p:spPr>
          <a:xfrm>
            <a:off x="5813973" y="2865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945EC2EC-DAB1-1346-924E-1283CF9B0943}"/>
              </a:ext>
            </a:extLst>
          </p:cNvPr>
          <p:cNvSpPr/>
          <p:nvPr/>
        </p:nvSpPr>
        <p:spPr>
          <a:xfrm>
            <a:off x="6179720" y="2865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396E0C58-FDA4-F308-D24E-9ACE2FE16DDB}"/>
              </a:ext>
            </a:extLst>
          </p:cNvPr>
          <p:cNvSpPr/>
          <p:nvPr/>
        </p:nvSpPr>
        <p:spPr>
          <a:xfrm>
            <a:off x="6545465" y="2865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DD29F559-239C-E791-2BE1-153504C999C9}"/>
              </a:ext>
            </a:extLst>
          </p:cNvPr>
          <p:cNvSpPr/>
          <p:nvPr/>
        </p:nvSpPr>
        <p:spPr>
          <a:xfrm>
            <a:off x="5448226" y="3230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D52C25BC-EA45-0211-5A0D-5FDB52FA30D6}"/>
              </a:ext>
            </a:extLst>
          </p:cNvPr>
          <p:cNvSpPr/>
          <p:nvPr/>
        </p:nvSpPr>
        <p:spPr>
          <a:xfrm>
            <a:off x="5813973" y="3230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BD56B9EA-9A89-3810-51F3-66821C4C4D23}"/>
              </a:ext>
            </a:extLst>
          </p:cNvPr>
          <p:cNvSpPr/>
          <p:nvPr/>
        </p:nvSpPr>
        <p:spPr>
          <a:xfrm>
            <a:off x="6179720" y="3230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F8F9A8AE-B98E-2049-0ADF-352CDE12F828}"/>
              </a:ext>
            </a:extLst>
          </p:cNvPr>
          <p:cNvSpPr/>
          <p:nvPr/>
        </p:nvSpPr>
        <p:spPr>
          <a:xfrm>
            <a:off x="6545465" y="3230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B89D9718-4FB3-135B-ACF3-FF8C9CCAA11D}"/>
              </a:ext>
            </a:extLst>
          </p:cNvPr>
          <p:cNvSpPr/>
          <p:nvPr/>
        </p:nvSpPr>
        <p:spPr>
          <a:xfrm>
            <a:off x="5082479" y="3594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3CA7927E-8C40-FB6F-FDC0-D7DC019C14D9}"/>
              </a:ext>
            </a:extLst>
          </p:cNvPr>
          <p:cNvSpPr/>
          <p:nvPr/>
        </p:nvSpPr>
        <p:spPr>
          <a:xfrm>
            <a:off x="6179720" y="3594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148B6D4C-AAF2-8370-4B33-D710FB94572B}"/>
              </a:ext>
            </a:extLst>
          </p:cNvPr>
          <p:cNvSpPr/>
          <p:nvPr/>
        </p:nvSpPr>
        <p:spPr>
          <a:xfrm>
            <a:off x="6545465" y="3594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28F07BF6-8AED-A3DB-1857-9810FED11F11}"/>
              </a:ext>
            </a:extLst>
          </p:cNvPr>
          <p:cNvSpPr/>
          <p:nvPr/>
        </p:nvSpPr>
        <p:spPr>
          <a:xfrm>
            <a:off x="5082479" y="3959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D24A0C26-1E33-1EFA-1AB7-DF898D042E64}"/>
              </a:ext>
            </a:extLst>
          </p:cNvPr>
          <p:cNvSpPr/>
          <p:nvPr/>
        </p:nvSpPr>
        <p:spPr>
          <a:xfrm>
            <a:off x="5448226" y="3959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F9D3848-6E90-9F81-5012-4BA10B34C453}"/>
              </a:ext>
            </a:extLst>
          </p:cNvPr>
          <p:cNvSpPr/>
          <p:nvPr/>
        </p:nvSpPr>
        <p:spPr>
          <a:xfrm>
            <a:off x="5813973" y="3959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12256719-BF88-3691-BCF1-E849DC246365}"/>
              </a:ext>
            </a:extLst>
          </p:cNvPr>
          <p:cNvSpPr/>
          <p:nvPr/>
        </p:nvSpPr>
        <p:spPr>
          <a:xfrm>
            <a:off x="6179720" y="3959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648D7242-4213-BE6B-8FE6-CD1F3038F664}"/>
              </a:ext>
            </a:extLst>
          </p:cNvPr>
          <p:cNvSpPr/>
          <p:nvPr/>
        </p:nvSpPr>
        <p:spPr>
          <a:xfrm>
            <a:off x="6545465" y="3959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C69502EC-55A1-D6F3-E49A-674128A18D51}"/>
              </a:ext>
            </a:extLst>
          </p:cNvPr>
          <p:cNvSpPr/>
          <p:nvPr/>
        </p:nvSpPr>
        <p:spPr>
          <a:xfrm>
            <a:off x="5082479" y="4323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94FD79CE-3C5A-DE35-3809-A9DC59210384}"/>
              </a:ext>
            </a:extLst>
          </p:cNvPr>
          <p:cNvSpPr/>
          <p:nvPr/>
        </p:nvSpPr>
        <p:spPr>
          <a:xfrm>
            <a:off x="5448226" y="4323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9C6ACA8C-F3B2-D943-C5E3-0A25ED55C9C4}"/>
              </a:ext>
            </a:extLst>
          </p:cNvPr>
          <p:cNvSpPr/>
          <p:nvPr/>
        </p:nvSpPr>
        <p:spPr>
          <a:xfrm>
            <a:off x="5813973" y="4323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5B108602-8B7D-EB9D-4983-799DD6B72EC7}"/>
              </a:ext>
            </a:extLst>
          </p:cNvPr>
          <p:cNvSpPr/>
          <p:nvPr/>
        </p:nvSpPr>
        <p:spPr>
          <a:xfrm>
            <a:off x="6545465" y="4323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3D2D9CA0-C9D2-1256-B206-DD5C5926A24E}"/>
              </a:ext>
            </a:extLst>
          </p:cNvPr>
          <p:cNvSpPr/>
          <p:nvPr/>
        </p:nvSpPr>
        <p:spPr>
          <a:xfrm>
            <a:off x="8009805" y="2865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4795D7CC-AD93-423B-489D-94D47B91093A}"/>
              </a:ext>
            </a:extLst>
          </p:cNvPr>
          <p:cNvSpPr/>
          <p:nvPr/>
        </p:nvSpPr>
        <p:spPr>
          <a:xfrm>
            <a:off x="8741299" y="2865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479E5FF5-4A89-1279-84BF-553B6B4BF284}"/>
              </a:ext>
            </a:extLst>
          </p:cNvPr>
          <p:cNvSpPr/>
          <p:nvPr/>
        </p:nvSpPr>
        <p:spPr>
          <a:xfrm>
            <a:off x="5448224" y="2865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4" name="Rectángulo 133">
            <a:extLst>
              <a:ext uri="{FF2B5EF4-FFF2-40B4-BE49-F238E27FC236}">
                <a16:creationId xmlns:a16="http://schemas.microsoft.com/office/drawing/2014/main" id="{24309D55-6AF2-2AA7-4DC9-29A84B44F3B6}"/>
              </a:ext>
            </a:extLst>
          </p:cNvPr>
          <p:cNvSpPr/>
          <p:nvPr/>
        </p:nvSpPr>
        <p:spPr>
          <a:xfrm>
            <a:off x="5082479" y="32302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B3060548-316E-ECB3-909E-07769B6FCA9A}"/>
              </a:ext>
            </a:extLst>
          </p:cNvPr>
          <p:cNvSpPr/>
          <p:nvPr/>
        </p:nvSpPr>
        <p:spPr>
          <a:xfrm>
            <a:off x="5447550" y="3594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F20D43E9-BC6B-E3BD-C303-AF37E5A72898}"/>
              </a:ext>
            </a:extLst>
          </p:cNvPr>
          <p:cNvSpPr/>
          <p:nvPr/>
        </p:nvSpPr>
        <p:spPr>
          <a:xfrm>
            <a:off x="5813973" y="3594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1F4B9094-8B49-EABA-42F7-BEA5167AFEB9}"/>
              </a:ext>
            </a:extLst>
          </p:cNvPr>
          <p:cNvSpPr/>
          <p:nvPr/>
        </p:nvSpPr>
        <p:spPr>
          <a:xfrm>
            <a:off x="6179720" y="4323744"/>
            <a:ext cx="342000" cy="342000"/>
          </a:xfrm>
          <a:prstGeom prst="rect">
            <a:avLst/>
          </a:prstGeom>
          <a:solidFill>
            <a:srgbClr val="EBA55C"/>
          </a:solidFill>
          <a:ln>
            <a:solidFill>
              <a:srgbClr val="EBA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3A2A1C8F-9DE3-152E-F15A-62E3B34A6C2A}"/>
              </a:ext>
            </a:extLst>
          </p:cNvPr>
          <p:cNvSpPr/>
          <p:nvPr/>
        </p:nvSpPr>
        <p:spPr>
          <a:xfrm>
            <a:off x="8375552" y="2865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A3EC9394-BC29-353A-069E-8E6A17D2DEEC}"/>
              </a:ext>
            </a:extLst>
          </p:cNvPr>
          <p:cNvSpPr/>
          <p:nvPr/>
        </p:nvSpPr>
        <p:spPr>
          <a:xfrm>
            <a:off x="9107046" y="2865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4D6A2102-106B-7019-2237-2FD0A3594C77}"/>
              </a:ext>
            </a:extLst>
          </p:cNvPr>
          <p:cNvSpPr/>
          <p:nvPr/>
        </p:nvSpPr>
        <p:spPr>
          <a:xfrm>
            <a:off x="9472791" y="2865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EAA3DBC5-BB1E-6BF4-7EF5-8D5E4CB7B7DF}"/>
              </a:ext>
            </a:extLst>
          </p:cNvPr>
          <p:cNvSpPr/>
          <p:nvPr/>
        </p:nvSpPr>
        <p:spPr>
          <a:xfrm>
            <a:off x="8009805" y="3230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D5BE9BC3-EA97-E385-4212-D3B62AD642D7}"/>
              </a:ext>
            </a:extLst>
          </p:cNvPr>
          <p:cNvSpPr/>
          <p:nvPr/>
        </p:nvSpPr>
        <p:spPr>
          <a:xfrm>
            <a:off x="8741299" y="3230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0A8BAE2F-097D-AF97-7BA8-54AE24FEC237}"/>
              </a:ext>
            </a:extLst>
          </p:cNvPr>
          <p:cNvSpPr/>
          <p:nvPr/>
        </p:nvSpPr>
        <p:spPr>
          <a:xfrm>
            <a:off x="8375552" y="3230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07FDD237-F711-62DD-094B-442171F9CD82}"/>
              </a:ext>
            </a:extLst>
          </p:cNvPr>
          <p:cNvSpPr/>
          <p:nvPr/>
        </p:nvSpPr>
        <p:spPr>
          <a:xfrm>
            <a:off x="9107046" y="3230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2C2839AF-1668-CFF2-C480-6B683665C8BE}"/>
              </a:ext>
            </a:extLst>
          </p:cNvPr>
          <p:cNvSpPr/>
          <p:nvPr/>
        </p:nvSpPr>
        <p:spPr>
          <a:xfrm>
            <a:off x="9472791" y="3230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027467CD-0FBB-D816-A875-5589552EAC4C}"/>
              </a:ext>
            </a:extLst>
          </p:cNvPr>
          <p:cNvSpPr/>
          <p:nvPr/>
        </p:nvSpPr>
        <p:spPr>
          <a:xfrm>
            <a:off x="8009805" y="3594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6E8EE790-7207-F816-4A81-FB7B131B9D19}"/>
              </a:ext>
            </a:extLst>
          </p:cNvPr>
          <p:cNvSpPr/>
          <p:nvPr/>
        </p:nvSpPr>
        <p:spPr>
          <a:xfrm>
            <a:off x="8741299" y="3594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F6C4653D-8B14-4B22-3F6C-8B34E74503BE}"/>
              </a:ext>
            </a:extLst>
          </p:cNvPr>
          <p:cNvSpPr/>
          <p:nvPr/>
        </p:nvSpPr>
        <p:spPr>
          <a:xfrm>
            <a:off x="8375552" y="3594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C7964E76-6454-A06B-2B12-E089469488F8}"/>
              </a:ext>
            </a:extLst>
          </p:cNvPr>
          <p:cNvSpPr/>
          <p:nvPr/>
        </p:nvSpPr>
        <p:spPr>
          <a:xfrm>
            <a:off x="9107046" y="3594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7C74989C-D5CD-9339-27FE-AB5787C1F041}"/>
              </a:ext>
            </a:extLst>
          </p:cNvPr>
          <p:cNvSpPr/>
          <p:nvPr/>
        </p:nvSpPr>
        <p:spPr>
          <a:xfrm>
            <a:off x="9472791" y="3594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7F98B94F-E482-CD89-4EF3-D88BEF8296B1}"/>
              </a:ext>
            </a:extLst>
          </p:cNvPr>
          <p:cNvSpPr/>
          <p:nvPr/>
        </p:nvSpPr>
        <p:spPr>
          <a:xfrm>
            <a:off x="8009805" y="3959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EDAD28B0-C582-A654-7613-05A0DC9F8F52}"/>
              </a:ext>
            </a:extLst>
          </p:cNvPr>
          <p:cNvSpPr/>
          <p:nvPr/>
        </p:nvSpPr>
        <p:spPr>
          <a:xfrm>
            <a:off x="8741299" y="3959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4097294-6E09-A0FC-EE8E-58B8D0969036}"/>
              </a:ext>
            </a:extLst>
          </p:cNvPr>
          <p:cNvSpPr/>
          <p:nvPr/>
        </p:nvSpPr>
        <p:spPr>
          <a:xfrm>
            <a:off x="8375552" y="3959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02EAAC56-C38E-7B46-9FBF-0B854C1E9FF6}"/>
              </a:ext>
            </a:extLst>
          </p:cNvPr>
          <p:cNvSpPr/>
          <p:nvPr/>
        </p:nvSpPr>
        <p:spPr>
          <a:xfrm>
            <a:off x="9107046" y="3959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3C9D572F-C9A1-9FBD-396E-6E11509C3F72}"/>
              </a:ext>
            </a:extLst>
          </p:cNvPr>
          <p:cNvSpPr/>
          <p:nvPr/>
        </p:nvSpPr>
        <p:spPr>
          <a:xfrm>
            <a:off x="9472791" y="39592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B49627DF-F708-D4E0-396F-BCA7C0FF35DC}"/>
              </a:ext>
            </a:extLst>
          </p:cNvPr>
          <p:cNvSpPr/>
          <p:nvPr/>
        </p:nvSpPr>
        <p:spPr>
          <a:xfrm>
            <a:off x="8009805" y="4323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D7C8F793-FCA8-D0BB-76D7-A845B66F47C5}"/>
              </a:ext>
            </a:extLst>
          </p:cNvPr>
          <p:cNvSpPr/>
          <p:nvPr/>
        </p:nvSpPr>
        <p:spPr>
          <a:xfrm>
            <a:off x="8741299" y="4323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E5B0E4B5-ED96-83C0-804D-5C979051DE21}"/>
              </a:ext>
            </a:extLst>
          </p:cNvPr>
          <p:cNvSpPr/>
          <p:nvPr/>
        </p:nvSpPr>
        <p:spPr>
          <a:xfrm>
            <a:off x="8375552" y="4323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7B981275-F754-F66F-3741-0B74FEC05255}"/>
              </a:ext>
            </a:extLst>
          </p:cNvPr>
          <p:cNvSpPr/>
          <p:nvPr/>
        </p:nvSpPr>
        <p:spPr>
          <a:xfrm>
            <a:off x="9107046" y="4323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AFFAED40-2A3F-A1D3-A882-48293059CD5B}"/>
              </a:ext>
            </a:extLst>
          </p:cNvPr>
          <p:cNvSpPr/>
          <p:nvPr/>
        </p:nvSpPr>
        <p:spPr>
          <a:xfrm>
            <a:off x="9472791" y="4323744"/>
            <a:ext cx="342000" cy="342000"/>
          </a:xfrm>
          <a:prstGeom prst="rect">
            <a:avLst/>
          </a:prstGeom>
          <a:solidFill>
            <a:srgbClr val="48A686"/>
          </a:solidFill>
          <a:ln>
            <a:solidFill>
              <a:srgbClr val="48A6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902589AD-A0EC-4FD6-3E61-0C9265AD2C2C}"/>
              </a:ext>
            </a:extLst>
          </p:cNvPr>
          <p:cNvSpPr txBox="1"/>
          <p:nvPr/>
        </p:nvSpPr>
        <p:spPr>
          <a:xfrm>
            <a:off x="1072218" y="5364690"/>
            <a:ext cx="98205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El cambio organizacional requiere </a:t>
            </a:r>
            <a:r>
              <a:rPr lang="es-MX" sz="3200" b="1" dirty="0"/>
              <a:t>cambios individuales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ECEFA-79D4-8AFB-9B2E-0C15A2CEC5E9}"/>
              </a:ext>
            </a:extLst>
          </p:cNvPr>
          <p:cNvSpPr txBox="1"/>
          <p:nvPr/>
        </p:nvSpPr>
        <p:spPr>
          <a:xfrm>
            <a:off x="12220832" y="3398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320A9E-135F-C186-6657-B9618DBE53BC}"/>
              </a:ext>
            </a:extLst>
          </p:cNvPr>
          <p:cNvSpPr txBox="1"/>
          <p:nvPr/>
        </p:nvSpPr>
        <p:spPr>
          <a:xfrm>
            <a:off x="227011" y="1220960"/>
            <a:ext cx="3723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Como en realidad es…</a:t>
            </a:r>
          </a:p>
        </p:txBody>
      </p:sp>
    </p:spTree>
    <p:extLst>
      <p:ext uri="{BB962C8B-B14F-4D97-AF65-F5344CB8AC3E}">
        <p14:creationId xmlns:p14="http://schemas.microsoft.com/office/powerpoint/2010/main" val="364276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958979" cy="858982"/>
          </a:xfrm>
        </p:spPr>
        <p:txBody>
          <a:bodyPr/>
          <a:lstStyle/>
          <a:p>
            <a:r>
              <a:rPr lang="es-MX" sz="3400" dirty="0"/>
              <a:t>¿Por qué la Gestión del Cambio es Importante?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ACF5C61-93B0-963A-FE1C-6B4F28478BC0}"/>
              </a:ext>
            </a:extLst>
          </p:cNvPr>
          <p:cNvGrpSpPr/>
          <p:nvPr/>
        </p:nvGrpSpPr>
        <p:grpSpPr>
          <a:xfrm>
            <a:off x="2150167" y="1823529"/>
            <a:ext cx="7664624" cy="1800000"/>
            <a:chOff x="2150167" y="1823529"/>
            <a:chExt cx="7664624" cy="180000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287E25F-1311-21ED-F191-8AE7953D9EE6}"/>
                </a:ext>
              </a:extLst>
            </p:cNvPr>
            <p:cNvSpPr/>
            <p:nvPr/>
          </p:nvSpPr>
          <p:spPr>
            <a:xfrm>
              <a:off x="2150167" y="1823529"/>
              <a:ext cx="1800000" cy="1800000"/>
            </a:xfrm>
            <a:prstGeom prst="rect">
              <a:avLst/>
            </a:prstGeom>
            <a:solidFill>
              <a:srgbClr val="A42929"/>
            </a:solidFill>
            <a:ln>
              <a:solidFill>
                <a:srgbClr val="A4292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chemeClr val="bg1"/>
                  </a:solidFill>
                </a:rPr>
                <a:t>Actual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9C21EE6-5FE2-A5F1-A682-C4E52DE46156}"/>
                </a:ext>
              </a:extLst>
            </p:cNvPr>
            <p:cNvSpPr/>
            <p:nvPr/>
          </p:nvSpPr>
          <p:spPr>
            <a:xfrm>
              <a:off x="5082479" y="1823529"/>
              <a:ext cx="1800000" cy="1800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chemeClr val="tx1"/>
                  </a:solidFill>
                </a:rPr>
                <a:t>Transición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DFAAFF6-43AE-184C-EA61-E4BD3A890B23}"/>
                </a:ext>
              </a:extLst>
            </p:cNvPr>
            <p:cNvSpPr/>
            <p:nvPr/>
          </p:nvSpPr>
          <p:spPr>
            <a:xfrm>
              <a:off x="8014791" y="1823529"/>
              <a:ext cx="1800000" cy="1800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>
                  <a:solidFill>
                    <a:schemeClr val="tx1"/>
                  </a:solidFill>
                </a:rPr>
                <a:t>Futuro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8DE0758-76A8-A3AF-596B-1C5D3CDE8878}"/>
              </a:ext>
            </a:extLst>
          </p:cNvPr>
          <p:cNvGrpSpPr/>
          <p:nvPr/>
        </p:nvGrpSpPr>
        <p:grpSpPr>
          <a:xfrm>
            <a:off x="2150167" y="4067227"/>
            <a:ext cx="7664624" cy="1800000"/>
            <a:chOff x="2150167" y="4067227"/>
            <a:chExt cx="7664624" cy="1800000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CE6CC3A6-5ED6-C678-681E-4283492BA991}"/>
                </a:ext>
              </a:extLst>
            </p:cNvPr>
            <p:cNvGrpSpPr/>
            <p:nvPr/>
          </p:nvGrpSpPr>
          <p:grpSpPr>
            <a:xfrm>
              <a:off x="2150167" y="4067227"/>
              <a:ext cx="1804986" cy="342000"/>
              <a:chOff x="1967285" y="3771803"/>
              <a:chExt cx="1804986" cy="342000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C387880C-F88D-DBA1-2741-03770D79E42E}"/>
                  </a:ext>
                </a:extLst>
              </p:cNvPr>
              <p:cNvSpPr/>
              <p:nvPr/>
            </p:nvSpPr>
            <p:spPr>
              <a:xfrm>
                <a:off x="1967285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7F0A75BB-F7ED-52FE-43D1-5BD0627BCAA3}"/>
                  </a:ext>
                </a:extLst>
              </p:cNvPr>
              <p:cNvSpPr/>
              <p:nvPr/>
            </p:nvSpPr>
            <p:spPr>
              <a:xfrm>
                <a:off x="2333032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F31EEB1-868F-196E-5A0C-B0967AACF278}"/>
                  </a:ext>
                </a:extLst>
              </p:cNvPr>
              <p:cNvSpPr/>
              <p:nvPr/>
            </p:nvSpPr>
            <p:spPr>
              <a:xfrm>
                <a:off x="2698779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9FED92BD-8425-852F-1563-79D001B19FF1}"/>
                  </a:ext>
                </a:extLst>
              </p:cNvPr>
              <p:cNvSpPr/>
              <p:nvPr/>
            </p:nvSpPr>
            <p:spPr>
              <a:xfrm>
                <a:off x="3064526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9287F475-1A7F-6ACA-843E-50BEAC24A014}"/>
                  </a:ext>
                </a:extLst>
              </p:cNvPr>
              <p:cNvSpPr/>
              <p:nvPr/>
            </p:nvSpPr>
            <p:spPr>
              <a:xfrm>
                <a:off x="3430271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D9996FB0-F10B-932A-ED7F-5B770EF65CB8}"/>
                </a:ext>
              </a:extLst>
            </p:cNvPr>
            <p:cNvGrpSpPr/>
            <p:nvPr/>
          </p:nvGrpSpPr>
          <p:grpSpPr>
            <a:xfrm>
              <a:off x="2150167" y="4431727"/>
              <a:ext cx="1804986" cy="342000"/>
              <a:chOff x="1967285" y="3771803"/>
              <a:chExt cx="1804986" cy="342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70035BBC-7547-9160-BC66-B8BC2FD2146D}"/>
                  </a:ext>
                </a:extLst>
              </p:cNvPr>
              <p:cNvSpPr/>
              <p:nvPr/>
            </p:nvSpPr>
            <p:spPr>
              <a:xfrm>
                <a:off x="1967285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DF380496-22CF-88AE-47B4-53B24B43758C}"/>
                  </a:ext>
                </a:extLst>
              </p:cNvPr>
              <p:cNvSpPr/>
              <p:nvPr/>
            </p:nvSpPr>
            <p:spPr>
              <a:xfrm>
                <a:off x="2333032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27B2C5B0-EF51-CCAB-82E4-C6542229E3A0}"/>
                  </a:ext>
                </a:extLst>
              </p:cNvPr>
              <p:cNvSpPr/>
              <p:nvPr/>
            </p:nvSpPr>
            <p:spPr>
              <a:xfrm>
                <a:off x="2698779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C7E08121-2C7E-0434-2D5F-EF3F7878C0C7}"/>
                  </a:ext>
                </a:extLst>
              </p:cNvPr>
              <p:cNvSpPr/>
              <p:nvPr/>
            </p:nvSpPr>
            <p:spPr>
              <a:xfrm>
                <a:off x="3064526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7DEE87AA-D81D-BF2E-4B25-C29820E5BC7C}"/>
                  </a:ext>
                </a:extLst>
              </p:cNvPr>
              <p:cNvSpPr/>
              <p:nvPr/>
            </p:nvSpPr>
            <p:spPr>
              <a:xfrm>
                <a:off x="3430271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85A52056-D106-8C0B-2A08-85424BCCFCEC}"/>
                </a:ext>
              </a:extLst>
            </p:cNvPr>
            <p:cNvGrpSpPr/>
            <p:nvPr/>
          </p:nvGrpSpPr>
          <p:grpSpPr>
            <a:xfrm>
              <a:off x="2150167" y="4796227"/>
              <a:ext cx="1804986" cy="342000"/>
              <a:chOff x="1967285" y="3771803"/>
              <a:chExt cx="1804986" cy="342000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3D2D19A2-0D3C-2604-F636-60FA9C6CA87D}"/>
                  </a:ext>
                </a:extLst>
              </p:cNvPr>
              <p:cNvSpPr/>
              <p:nvPr/>
            </p:nvSpPr>
            <p:spPr>
              <a:xfrm>
                <a:off x="1967285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B480B921-0067-C272-8237-D64E28D9E982}"/>
                  </a:ext>
                </a:extLst>
              </p:cNvPr>
              <p:cNvSpPr/>
              <p:nvPr/>
            </p:nvSpPr>
            <p:spPr>
              <a:xfrm>
                <a:off x="2333032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1E0ADAF9-2C51-8DF3-9348-D4F27927C140}"/>
                  </a:ext>
                </a:extLst>
              </p:cNvPr>
              <p:cNvSpPr/>
              <p:nvPr/>
            </p:nvSpPr>
            <p:spPr>
              <a:xfrm>
                <a:off x="2698779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3E5F29A7-A6BE-BBBD-3012-BD45FEC64D81}"/>
                  </a:ext>
                </a:extLst>
              </p:cNvPr>
              <p:cNvSpPr/>
              <p:nvPr/>
            </p:nvSpPr>
            <p:spPr>
              <a:xfrm>
                <a:off x="3064526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F728DCFE-EC0C-F986-88D9-86A6ED679BB5}"/>
                  </a:ext>
                </a:extLst>
              </p:cNvPr>
              <p:cNvSpPr/>
              <p:nvPr/>
            </p:nvSpPr>
            <p:spPr>
              <a:xfrm>
                <a:off x="3430271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4DCC9F3E-92B6-FB7A-BF4F-3C0228D20B8E}"/>
                </a:ext>
              </a:extLst>
            </p:cNvPr>
            <p:cNvGrpSpPr/>
            <p:nvPr/>
          </p:nvGrpSpPr>
          <p:grpSpPr>
            <a:xfrm>
              <a:off x="2150167" y="5160727"/>
              <a:ext cx="1804986" cy="342000"/>
              <a:chOff x="1967285" y="3771803"/>
              <a:chExt cx="1804986" cy="342000"/>
            </a:xfrm>
          </p:grpSpPr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30BF99C7-7CE1-BEBD-6B02-E2E37B745956}"/>
                  </a:ext>
                </a:extLst>
              </p:cNvPr>
              <p:cNvSpPr/>
              <p:nvPr/>
            </p:nvSpPr>
            <p:spPr>
              <a:xfrm>
                <a:off x="1967285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9EF8F759-6EB2-67D4-328F-64E906F1B563}"/>
                  </a:ext>
                </a:extLst>
              </p:cNvPr>
              <p:cNvSpPr/>
              <p:nvPr/>
            </p:nvSpPr>
            <p:spPr>
              <a:xfrm>
                <a:off x="2333032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F6C81998-8D59-1151-B6D6-6F1749CAD490}"/>
                  </a:ext>
                </a:extLst>
              </p:cNvPr>
              <p:cNvSpPr/>
              <p:nvPr/>
            </p:nvSpPr>
            <p:spPr>
              <a:xfrm>
                <a:off x="2698779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C53C5D68-213D-74E8-D8FC-AF139E2121CC}"/>
                  </a:ext>
                </a:extLst>
              </p:cNvPr>
              <p:cNvSpPr/>
              <p:nvPr/>
            </p:nvSpPr>
            <p:spPr>
              <a:xfrm>
                <a:off x="3064526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4" name="Rectángulo 53">
                <a:extLst>
                  <a:ext uri="{FF2B5EF4-FFF2-40B4-BE49-F238E27FC236}">
                    <a16:creationId xmlns:a16="http://schemas.microsoft.com/office/drawing/2014/main" id="{D11E23BE-0DB6-A00F-86F2-16F5E529B4C4}"/>
                  </a:ext>
                </a:extLst>
              </p:cNvPr>
              <p:cNvSpPr/>
              <p:nvPr/>
            </p:nvSpPr>
            <p:spPr>
              <a:xfrm>
                <a:off x="3430271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977D04F1-BAB7-D6C5-66B9-0275F9D0FA87}"/>
                </a:ext>
              </a:extLst>
            </p:cNvPr>
            <p:cNvGrpSpPr/>
            <p:nvPr/>
          </p:nvGrpSpPr>
          <p:grpSpPr>
            <a:xfrm>
              <a:off x="2150167" y="5525227"/>
              <a:ext cx="1804986" cy="342000"/>
              <a:chOff x="1967285" y="3771803"/>
              <a:chExt cx="1804986" cy="342000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13817B16-0CFE-E96E-852A-CB943D614114}"/>
                  </a:ext>
                </a:extLst>
              </p:cNvPr>
              <p:cNvSpPr/>
              <p:nvPr/>
            </p:nvSpPr>
            <p:spPr>
              <a:xfrm>
                <a:off x="1967285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BCFDCE1F-EE01-5B34-6B99-3AEA5D482EFF}"/>
                  </a:ext>
                </a:extLst>
              </p:cNvPr>
              <p:cNvSpPr/>
              <p:nvPr/>
            </p:nvSpPr>
            <p:spPr>
              <a:xfrm>
                <a:off x="2333032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9D17DAF1-BE4C-0414-3865-CABA13090B2A}"/>
                  </a:ext>
                </a:extLst>
              </p:cNvPr>
              <p:cNvSpPr/>
              <p:nvPr/>
            </p:nvSpPr>
            <p:spPr>
              <a:xfrm>
                <a:off x="2698779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C01B0755-FA2A-6A13-56C8-F3F6B828162F}"/>
                  </a:ext>
                </a:extLst>
              </p:cNvPr>
              <p:cNvSpPr/>
              <p:nvPr/>
            </p:nvSpPr>
            <p:spPr>
              <a:xfrm>
                <a:off x="3064526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444F94C9-DF9F-8AB5-7F9F-C3AB4E1C6CC1}"/>
                  </a:ext>
                </a:extLst>
              </p:cNvPr>
              <p:cNvSpPr/>
              <p:nvPr/>
            </p:nvSpPr>
            <p:spPr>
              <a:xfrm>
                <a:off x="3430271" y="3771803"/>
                <a:ext cx="342000" cy="342000"/>
              </a:xfrm>
              <a:prstGeom prst="rect">
                <a:avLst/>
              </a:prstGeom>
              <a:solidFill>
                <a:srgbClr val="A42929"/>
              </a:solidFill>
              <a:ln>
                <a:solidFill>
                  <a:srgbClr val="A4292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8852A72C-18D1-4025-045C-E65A42D4A023}"/>
                </a:ext>
              </a:extLst>
            </p:cNvPr>
            <p:cNvSpPr/>
            <p:nvPr/>
          </p:nvSpPr>
          <p:spPr>
            <a:xfrm>
              <a:off x="5082479" y="4067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18F011F7-A84E-A918-E671-4D4DA1E6A02D}"/>
                </a:ext>
              </a:extLst>
            </p:cNvPr>
            <p:cNvSpPr/>
            <p:nvPr/>
          </p:nvSpPr>
          <p:spPr>
            <a:xfrm>
              <a:off x="5813973" y="4067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65AA6F40-0B8A-DA60-4E68-B435575EA762}"/>
                </a:ext>
              </a:extLst>
            </p:cNvPr>
            <p:cNvSpPr/>
            <p:nvPr/>
          </p:nvSpPr>
          <p:spPr>
            <a:xfrm>
              <a:off x="6179720" y="4067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AAB27FE0-3CD0-176C-13E6-E6BD8012D7E2}"/>
                </a:ext>
              </a:extLst>
            </p:cNvPr>
            <p:cNvSpPr/>
            <p:nvPr/>
          </p:nvSpPr>
          <p:spPr>
            <a:xfrm>
              <a:off x="6545465" y="4067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3B2C95E1-0591-AF5A-48EE-0B3D710C7CAF}"/>
                </a:ext>
              </a:extLst>
            </p:cNvPr>
            <p:cNvSpPr/>
            <p:nvPr/>
          </p:nvSpPr>
          <p:spPr>
            <a:xfrm>
              <a:off x="5448226" y="4431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FE63D672-EDC7-455F-FD5F-E6D95DD0E22F}"/>
                </a:ext>
              </a:extLst>
            </p:cNvPr>
            <p:cNvSpPr/>
            <p:nvPr/>
          </p:nvSpPr>
          <p:spPr>
            <a:xfrm>
              <a:off x="5813973" y="4431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CA8DEC91-065D-9254-0E21-9E5C74D0DDFC}"/>
                </a:ext>
              </a:extLst>
            </p:cNvPr>
            <p:cNvSpPr/>
            <p:nvPr/>
          </p:nvSpPr>
          <p:spPr>
            <a:xfrm>
              <a:off x="6179720" y="4431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0116F652-72F3-F647-71B0-C136640CBB7B}"/>
                </a:ext>
              </a:extLst>
            </p:cNvPr>
            <p:cNvSpPr/>
            <p:nvPr/>
          </p:nvSpPr>
          <p:spPr>
            <a:xfrm>
              <a:off x="6545465" y="4431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EE463E2A-8472-170C-C19F-02534EFAF971}"/>
                </a:ext>
              </a:extLst>
            </p:cNvPr>
            <p:cNvSpPr/>
            <p:nvPr/>
          </p:nvSpPr>
          <p:spPr>
            <a:xfrm>
              <a:off x="5082479" y="4796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8C811E10-D7F4-97A6-B07B-53FDB9388CFD}"/>
                </a:ext>
              </a:extLst>
            </p:cNvPr>
            <p:cNvSpPr/>
            <p:nvPr/>
          </p:nvSpPr>
          <p:spPr>
            <a:xfrm>
              <a:off x="6179720" y="4796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F080ECC7-0383-76E9-0F06-6F659E237CA9}"/>
                </a:ext>
              </a:extLst>
            </p:cNvPr>
            <p:cNvSpPr/>
            <p:nvPr/>
          </p:nvSpPr>
          <p:spPr>
            <a:xfrm>
              <a:off x="6545465" y="4796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09EBDD82-B82D-AC14-16C8-A050493B1960}"/>
                </a:ext>
              </a:extLst>
            </p:cNvPr>
            <p:cNvSpPr/>
            <p:nvPr/>
          </p:nvSpPr>
          <p:spPr>
            <a:xfrm>
              <a:off x="5082479" y="5160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A08D23D2-CE53-86EF-4563-078B4559CB45}"/>
                </a:ext>
              </a:extLst>
            </p:cNvPr>
            <p:cNvSpPr/>
            <p:nvPr/>
          </p:nvSpPr>
          <p:spPr>
            <a:xfrm>
              <a:off x="5448226" y="5160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F3DB9B3B-A5BB-C1C3-6A4E-5CC0294B86BD}"/>
                </a:ext>
              </a:extLst>
            </p:cNvPr>
            <p:cNvSpPr/>
            <p:nvPr/>
          </p:nvSpPr>
          <p:spPr>
            <a:xfrm>
              <a:off x="5813973" y="5160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id="{5A5BB8F4-B7B6-D167-0764-CBF774D36D58}"/>
                </a:ext>
              </a:extLst>
            </p:cNvPr>
            <p:cNvSpPr/>
            <p:nvPr/>
          </p:nvSpPr>
          <p:spPr>
            <a:xfrm>
              <a:off x="6179720" y="5160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605B8CE1-7854-F68F-18A8-5B4288867281}"/>
                </a:ext>
              </a:extLst>
            </p:cNvPr>
            <p:cNvSpPr/>
            <p:nvPr/>
          </p:nvSpPr>
          <p:spPr>
            <a:xfrm>
              <a:off x="6545465" y="51607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EBE89BA6-612C-D3AA-A598-16B1E07BEFDC}"/>
                </a:ext>
              </a:extLst>
            </p:cNvPr>
            <p:cNvSpPr/>
            <p:nvPr/>
          </p:nvSpPr>
          <p:spPr>
            <a:xfrm>
              <a:off x="5082479" y="5525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E9ACF849-BEE5-CD41-F7AA-388BD37F9993}"/>
                </a:ext>
              </a:extLst>
            </p:cNvPr>
            <p:cNvSpPr/>
            <p:nvPr/>
          </p:nvSpPr>
          <p:spPr>
            <a:xfrm>
              <a:off x="5448226" y="5525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641D80D3-6957-6B17-4788-AC1F13926C5B}"/>
                </a:ext>
              </a:extLst>
            </p:cNvPr>
            <p:cNvSpPr/>
            <p:nvPr/>
          </p:nvSpPr>
          <p:spPr>
            <a:xfrm>
              <a:off x="5813973" y="5525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EF86AA79-2348-1BD9-5540-9057DD644D64}"/>
                </a:ext>
              </a:extLst>
            </p:cNvPr>
            <p:cNvSpPr/>
            <p:nvPr/>
          </p:nvSpPr>
          <p:spPr>
            <a:xfrm>
              <a:off x="6545465" y="5525227"/>
              <a:ext cx="342000" cy="342000"/>
            </a:xfrm>
            <a:prstGeom prst="rect">
              <a:avLst/>
            </a:prstGeom>
            <a:solidFill>
              <a:srgbClr val="EBA55C"/>
            </a:solidFill>
            <a:ln>
              <a:solidFill>
                <a:srgbClr val="EBA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E87A4BD5-8257-C0DB-CC03-9BEF47ECCE03}"/>
                </a:ext>
              </a:extLst>
            </p:cNvPr>
            <p:cNvSpPr/>
            <p:nvPr/>
          </p:nvSpPr>
          <p:spPr>
            <a:xfrm>
              <a:off x="8009805" y="4067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D4061EDC-B67B-9749-046E-FCC44D43BF64}"/>
                </a:ext>
              </a:extLst>
            </p:cNvPr>
            <p:cNvSpPr/>
            <p:nvPr/>
          </p:nvSpPr>
          <p:spPr>
            <a:xfrm>
              <a:off x="8741299" y="4067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B6B4D1BD-C298-6FF5-2609-2959FAEBC011}"/>
                </a:ext>
              </a:extLst>
            </p:cNvPr>
            <p:cNvSpPr/>
            <p:nvPr/>
          </p:nvSpPr>
          <p:spPr>
            <a:xfrm>
              <a:off x="8375552" y="44317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id="{6C3CD47E-A5CA-ADB8-F490-2547DD46F521}"/>
                </a:ext>
              </a:extLst>
            </p:cNvPr>
            <p:cNvSpPr/>
            <p:nvPr/>
          </p:nvSpPr>
          <p:spPr>
            <a:xfrm>
              <a:off x="8741299" y="44317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id="{4111E778-DFC0-2E1D-4464-73470AB9CE86}"/>
                </a:ext>
              </a:extLst>
            </p:cNvPr>
            <p:cNvSpPr/>
            <p:nvPr/>
          </p:nvSpPr>
          <p:spPr>
            <a:xfrm>
              <a:off x="9107046" y="44317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FB0717B0-2AB1-DF6C-3422-40690F16DD0C}"/>
                </a:ext>
              </a:extLst>
            </p:cNvPr>
            <p:cNvSpPr/>
            <p:nvPr/>
          </p:nvSpPr>
          <p:spPr>
            <a:xfrm>
              <a:off x="8009805" y="4796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id="{1E5E3B77-8E10-6F48-56B1-4A95FB8A0B7E}"/>
                </a:ext>
              </a:extLst>
            </p:cNvPr>
            <p:cNvSpPr/>
            <p:nvPr/>
          </p:nvSpPr>
          <p:spPr>
            <a:xfrm>
              <a:off x="9107046" y="4796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6FA187D2-937E-916C-5F11-AE4A673782E3}"/>
                </a:ext>
              </a:extLst>
            </p:cNvPr>
            <p:cNvSpPr/>
            <p:nvPr/>
          </p:nvSpPr>
          <p:spPr>
            <a:xfrm>
              <a:off x="9472791" y="4796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id="{0D59525D-634D-9549-ED7B-7E7E77E77CC5}"/>
                </a:ext>
              </a:extLst>
            </p:cNvPr>
            <p:cNvSpPr/>
            <p:nvPr/>
          </p:nvSpPr>
          <p:spPr>
            <a:xfrm>
              <a:off x="8741299" y="51607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73677B50-4870-29D9-C371-1BE0796BF9AD}"/>
                </a:ext>
              </a:extLst>
            </p:cNvPr>
            <p:cNvSpPr/>
            <p:nvPr/>
          </p:nvSpPr>
          <p:spPr>
            <a:xfrm>
              <a:off x="9107046" y="51607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C89E6664-5212-4C7A-E981-861E697474E4}"/>
                </a:ext>
              </a:extLst>
            </p:cNvPr>
            <p:cNvSpPr/>
            <p:nvPr/>
          </p:nvSpPr>
          <p:spPr>
            <a:xfrm>
              <a:off x="8009805" y="5525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id="{9710E085-CEED-593E-0718-6C21051E521E}"/>
                </a:ext>
              </a:extLst>
            </p:cNvPr>
            <p:cNvSpPr/>
            <p:nvPr/>
          </p:nvSpPr>
          <p:spPr>
            <a:xfrm>
              <a:off x="8741299" y="5525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678B52C5-B767-2739-4885-C0E6981F82E0}"/>
                </a:ext>
              </a:extLst>
            </p:cNvPr>
            <p:cNvSpPr/>
            <p:nvPr/>
          </p:nvSpPr>
          <p:spPr>
            <a:xfrm>
              <a:off x="9472791" y="5525227"/>
              <a:ext cx="342000" cy="342000"/>
            </a:xfrm>
            <a:prstGeom prst="rect">
              <a:avLst/>
            </a:prstGeom>
            <a:solidFill>
              <a:srgbClr val="48A686"/>
            </a:solidFill>
            <a:ln>
              <a:solidFill>
                <a:srgbClr val="48A6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1C1B679F-8FCC-BA34-347E-D7C68180F14F}"/>
              </a:ext>
            </a:extLst>
          </p:cNvPr>
          <p:cNvSpPr txBox="1"/>
          <p:nvPr/>
        </p:nvSpPr>
        <p:spPr>
          <a:xfrm>
            <a:off x="90739" y="2251501"/>
            <a:ext cx="198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solidFill>
                  <a:schemeClr val="tx1"/>
                </a:solidFill>
              </a:rPr>
              <a:t>Tranformación con Gestión del Cambio</a:t>
            </a: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02CC495A-BE29-46D8-55E2-A844C4E12F8B}"/>
              </a:ext>
            </a:extLst>
          </p:cNvPr>
          <p:cNvSpPr txBox="1"/>
          <p:nvPr/>
        </p:nvSpPr>
        <p:spPr>
          <a:xfrm>
            <a:off x="90739" y="4505562"/>
            <a:ext cx="1983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Tranformación sin  Gestión del Cambio</a:t>
            </a:r>
          </a:p>
        </p:txBody>
      </p:sp>
    </p:spTree>
    <p:extLst>
      <p:ext uri="{BB962C8B-B14F-4D97-AF65-F5344CB8AC3E}">
        <p14:creationId xmlns:p14="http://schemas.microsoft.com/office/powerpoint/2010/main" val="33468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Curva de Adopción</a:t>
            </a:r>
          </a:p>
        </p:txBody>
      </p:sp>
      <p:pic>
        <p:nvPicPr>
          <p:cNvPr id="7170" name="Picture 2" descr="Yalo - Cambiando la curva de adopción con C-Commerce">
            <a:extLst>
              <a:ext uri="{FF2B5EF4-FFF2-40B4-BE49-F238E27FC236}">
                <a16:creationId xmlns:a16="http://schemas.microsoft.com/office/drawing/2014/main" id="{08C4048D-BB9E-5498-DAFA-4A8AB9EFB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5913" r="14613" b="18240"/>
          <a:stretch/>
        </p:blipFill>
        <p:spPr bwMode="auto">
          <a:xfrm>
            <a:off x="694945" y="1375944"/>
            <a:ext cx="10887456" cy="48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C99B8D-F8BD-FB51-4B4C-D9846AAC4CEE}"/>
              </a:ext>
            </a:extLst>
          </p:cNvPr>
          <p:cNvSpPr txBox="1"/>
          <p:nvPr/>
        </p:nvSpPr>
        <p:spPr>
          <a:xfrm>
            <a:off x="1319001" y="4131939"/>
            <a:ext cx="1521302" cy="646331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AD00"/>
                </a:solidFill>
              </a:rPr>
              <a:t>2.5%</a:t>
            </a:r>
          </a:p>
          <a:p>
            <a:pPr algn="ctr"/>
            <a:r>
              <a:rPr lang="es-MX" dirty="0">
                <a:solidFill>
                  <a:srgbClr val="FFAD00"/>
                </a:solidFill>
              </a:rPr>
              <a:t>Innovadores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869EC8-F93E-1ACB-1744-F063D97590A3}"/>
              </a:ext>
            </a:extLst>
          </p:cNvPr>
          <p:cNvSpPr txBox="1"/>
          <p:nvPr/>
        </p:nvSpPr>
        <p:spPr>
          <a:xfrm>
            <a:off x="3996570" y="1474454"/>
            <a:ext cx="2098202" cy="807913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8C"/>
                </a:solidFill>
              </a:rPr>
              <a:t>34%</a:t>
            </a:r>
          </a:p>
          <a:p>
            <a:pPr algn="ctr"/>
            <a:r>
              <a:rPr lang="es-MX" dirty="0">
                <a:solidFill>
                  <a:srgbClr val="FF008C"/>
                </a:solidFill>
              </a:rPr>
              <a:t>Mayoría Temprana</a:t>
            </a:r>
          </a:p>
          <a:p>
            <a:pPr algn="ctr"/>
            <a:r>
              <a:rPr lang="es-MX" sz="1050" dirty="0">
                <a:solidFill>
                  <a:srgbClr val="FF008C"/>
                </a:solidFill>
              </a:rPr>
              <a:t>(Pragmáticos)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0D2C0F-70FE-129F-0201-071022653FAE}"/>
              </a:ext>
            </a:extLst>
          </p:cNvPr>
          <p:cNvSpPr txBox="1"/>
          <p:nvPr/>
        </p:nvSpPr>
        <p:spPr>
          <a:xfrm>
            <a:off x="6094772" y="1474454"/>
            <a:ext cx="2308022" cy="807913"/>
          </a:xfrm>
          <a:prstGeom prst="rect">
            <a:avLst/>
          </a:prstGeom>
          <a:solidFill>
            <a:srgbClr val="F8FA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50AC9"/>
                </a:solidFill>
              </a:rPr>
              <a:t>34%</a:t>
            </a:r>
          </a:p>
          <a:p>
            <a:pPr algn="ctr"/>
            <a:r>
              <a:rPr lang="es-MX" dirty="0">
                <a:solidFill>
                  <a:srgbClr val="F50AC9"/>
                </a:solidFill>
              </a:rPr>
              <a:t>Mayoría Rezagados</a:t>
            </a:r>
          </a:p>
          <a:p>
            <a:pPr algn="ctr"/>
            <a:r>
              <a:rPr lang="es-MX" sz="1050" dirty="0">
                <a:solidFill>
                  <a:srgbClr val="F50AC9"/>
                </a:solidFill>
              </a:rPr>
              <a:t>(Conservadores)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9CCFCF8-6884-F161-D913-E315F7C8103C}"/>
              </a:ext>
            </a:extLst>
          </p:cNvPr>
          <p:cNvSpPr/>
          <p:nvPr/>
        </p:nvSpPr>
        <p:spPr>
          <a:xfrm>
            <a:off x="8378410" y="3218632"/>
            <a:ext cx="1060057" cy="769956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39512-BCF6-BBEF-7779-819E8738586C}"/>
              </a:ext>
            </a:extLst>
          </p:cNvPr>
          <p:cNvSpPr txBox="1"/>
          <p:nvPr/>
        </p:nvSpPr>
        <p:spPr>
          <a:xfrm>
            <a:off x="8010144" y="3114848"/>
            <a:ext cx="158870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5A58F4"/>
                </a:solidFill>
              </a:rPr>
              <a:t>16%</a:t>
            </a:r>
          </a:p>
          <a:p>
            <a:pPr algn="ctr"/>
            <a:r>
              <a:rPr lang="es-MX" dirty="0">
                <a:solidFill>
                  <a:srgbClr val="5A58F4"/>
                </a:solidFill>
              </a:rPr>
              <a:t>Tradicionales</a:t>
            </a:r>
          </a:p>
          <a:p>
            <a:pPr algn="ctr"/>
            <a:r>
              <a:rPr lang="es-MX" sz="1050" dirty="0">
                <a:solidFill>
                  <a:srgbClr val="5A58F4"/>
                </a:solidFill>
              </a:rPr>
              <a:t>(Escépticos)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B76B6E-150C-7806-FA94-C291BD23B3D4}"/>
              </a:ext>
            </a:extLst>
          </p:cNvPr>
          <p:cNvSpPr/>
          <p:nvPr/>
        </p:nvSpPr>
        <p:spPr>
          <a:xfrm>
            <a:off x="4202383" y="2380877"/>
            <a:ext cx="408364" cy="35946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59A152-0199-81CC-FEC0-5DD59EB9FA3B}"/>
              </a:ext>
            </a:extLst>
          </p:cNvPr>
          <p:cNvSpPr/>
          <p:nvPr/>
        </p:nvSpPr>
        <p:spPr>
          <a:xfrm>
            <a:off x="3091157" y="2960013"/>
            <a:ext cx="1060057" cy="769956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84F72C-1645-2EE3-A34E-970BC1707716}"/>
              </a:ext>
            </a:extLst>
          </p:cNvPr>
          <p:cNvSpPr txBox="1"/>
          <p:nvPr/>
        </p:nvSpPr>
        <p:spPr>
          <a:xfrm>
            <a:off x="2953592" y="2960013"/>
            <a:ext cx="130281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7451"/>
                </a:solidFill>
              </a:rPr>
              <a:t>13.5%</a:t>
            </a:r>
          </a:p>
          <a:p>
            <a:pPr algn="ctr"/>
            <a:r>
              <a:rPr lang="es-MX" dirty="0">
                <a:solidFill>
                  <a:srgbClr val="FF7451"/>
                </a:solidFill>
              </a:rPr>
              <a:t>Visionarios</a:t>
            </a:r>
          </a:p>
          <a:p>
            <a:pPr algn="ctr"/>
            <a:r>
              <a:rPr lang="es-MX" sz="1050" dirty="0">
                <a:solidFill>
                  <a:srgbClr val="FF7451"/>
                </a:solidFill>
              </a:rPr>
              <a:t>(Early Adopters)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1AF593-1A06-AFA8-230D-5984DD4E0DAE}"/>
              </a:ext>
            </a:extLst>
          </p:cNvPr>
          <p:cNvSpPr/>
          <p:nvPr/>
        </p:nvSpPr>
        <p:spPr>
          <a:xfrm>
            <a:off x="694945" y="6153166"/>
            <a:ext cx="10887456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28EE6E-95C2-E230-CD46-72B9920349E5}"/>
              </a:ext>
            </a:extLst>
          </p:cNvPr>
          <p:cNvSpPr/>
          <p:nvPr/>
        </p:nvSpPr>
        <p:spPr>
          <a:xfrm>
            <a:off x="1250464" y="6050584"/>
            <a:ext cx="1658377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Se informan solos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</a:rPr>
              <a:t>Automotivados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05C8322-0C66-002F-7B15-E8F610DB35A1}"/>
              </a:ext>
            </a:extLst>
          </p:cNvPr>
          <p:cNvSpPr/>
          <p:nvPr/>
        </p:nvSpPr>
        <p:spPr>
          <a:xfrm>
            <a:off x="3006757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Líderes naturales del cambio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3BB143-0B53-4A1D-9A88-F23D0495E4BD}"/>
              </a:ext>
            </a:extLst>
          </p:cNvPr>
          <p:cNvSpPr/>
          <p:nvPr/>
        </p:nvSpPr>
        <p:spPr>
          <a:xfrm>
            <a:off x="4588526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Requieren ver los beneficios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6821CCC-17F7-E9A5-9885-A3D5786926DD}"/>
              </a:ext>
            </a:extLst>
          </p:cNvPr>
          <p:cNvSpPr/>
          <p:nvPr/>
        </p:nvSpPr>
        <p:spPr>
          <a:xfrm>
            <a:off x="6321376" y="6050584"/>
            <a:ext cx="1507615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Requieren acompañamiento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4720A12-15E2-D03D-9ACF-07262A9FB337}"/>
              </a:ext>
            </a:extLst>
          </p:cNvPr>
          <p:cNvSpPr/>
          <p:nvPr/>
        </p:nvSpPr>
        <p:spPr>
          <a:xfrm>
            <a:off x="8354041" y="6050584"/>
            <a:ext cx="2428031" cy="49973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Reforzando la comunicación en ellos, cambiarán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7ED85B8-F111-6E93-3666-82FE569B73B7}"/>
              </a:ext>
            </a:extLst>
          </p:cNvPr>
          <p:cNvSpPr/>
          <p:nvPr/>
        </p:nvSpPr>
        <p:spPr>
          <a:xfrm>
            <a:off x="1032396" y="2798956"/>
            <a:ext cx="3418050" cy="3784812"/>
          </a:xfrm>
          <a:prstGeom prst="rect">
            <a:avLst/>
          </a:prstGeom>
          <a:noFill/>
          <a:ln w="38100" cap="rnd">
            <a:solidFill>
              <a:srgbClr val="00B05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3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NOMBRE DE LA SES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907E2952-6B3F-4848-9602-458F2C50C277}"/>
    </a:ext>
  </a:extLst>
</a:theme>
</file>

<file path=ppt/theme/theme3.xml><?xml version="1.0" encoding="utf-8"?>
<a:theme xmlns:a="http://schemas.openxmlformats.org/drawingml/2006/main" name="TEXTO IMPORT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GRADECIMI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921BBA0-5A31-486C-863B-090134E247C8}" vid="{4EBB50FC-20BC-4E67-B0F0-0A77393A8D9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69b8d-7120-4068-b452-55feebc5ffa4" xsi:nil="true"/>
    <lcf76f155ced4ddcb4097134ff3c332f xmlns="cde33698-54d1-4413-9454-ee6d555843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3C33CA3215034A9B71065C3BBCF5A3" ma:contentTypeVersion="17" ma:contentTypeDescription="Crear nuevo documento." ma:contentTypeScope="" ma:versionID="402dd86ee60f00c5567ccc6d1d9b2ecd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88be20f90c0864c6cf7b0d1b2aae2066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2C7AD-33DE-4566-B3AE-B947A46E4298}">
  <ds:schemaRefs>
    <ds:schemaRef ds:uri="http://schemas.microsoft.com/office/2006/documentManagement/types"/>
    <ds:schemaRef ds:uri="432ef9d2-f4cf-4aec-b685-2ba084166721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1f3b66-b9ce-4a7a-801f-695e6169ab04"/>
  </ds:schemaRefs>
</ds:datastoreItem>
</file>

<file path=customXml/itemProps2.xml><?xml version="1.0" encoding="utf-8"?>
<ds:datastoreItem xmlns:ds="http://schemas.openxmlformats.org/officeDocument/2006/customXml" ds:itemID="{54E1E729-732D-4889-ADBB-276C192196D1}"/>
</file>

<file path=customXml/itemProps3.xml><?xml version="1.0" encoding="utf-8"?>
<ds:datastoreItem xmlns:ds="http://schemas.openxmlformats.org/officeDocument/2006/customXml" ds:itemID="{84F46AEB-6936-4761-AF3F-EE5630578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</Template>
  <TotalTime>4806</TotalTime>
  <Words>1705</Words>
  <Application>Microsoft Office PowerPoint</Application>
  <PresentationFormat>Panorámica</PresentationFormat>
  <Paragraphs>481</Paragraphs>
  <Slides>40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Century Gothic</vt:lpstr>
      <vt:lpstr>DM Sans</vt:lpstr>
      <vt:lpstr>Segoe UI Historic</vt:lpstr>
      <vt:lpstr>NOMBRE DE LA SESIÓN</vt:lpstr>
      <vt:lpstr>CONTENIDO</vt:lpstr>
      <vt:lpstr>TEXTO IMPORTANTE</vt:lpstr>
      <vt:lpstr>AGRADECIMIENTO</vt:lpstr>
      <vt:lpstr>Presentación de PowerPoint</vt:lpstr>
      <vt:lpstr>Gerente de Confiabilidad de Activos</vt:lpstr>
      <vt:lpstr>Transformación Cultural y mi Rol</vt:lpstr>
      <vt:lpstr>Transformación Cultural</vt:lpstr>
      <vt:lpstr>Transformación Cultural</vt:lpstr>
      <vt:lpstr>Transformación Organizacional</vt:lpstr>
      <vt:lpstr>Transformación Organizacional</vt:lpstr>
      <vt:lpstr>¿Por qué la Gestión del Cambio es Importante?</vt:lpstr>
      <vt:lpstr>La Curva de Adopción</vt:lpstr>
      <vt:lpstr>Identifiquen a los “Early Adopters” e invítenlos a ser Agentes de Cambio</vt:lpstr>
      <vt:lpstr>TRANSFORMACIÓN CULTURAL PARA LA SUPERVIVENCIA</vt:lpstr>
      <vt:lpstr>Adaptándose al Cambio</vt:lpstr>
      <vt:lpstr>Entendiendo la Gestión del Cambio</vt:lpstr>
      <vt:lpstr>Entendiendo la Gestión del Cambio</vt:lpstr>
      <vt:lpstr>Gestión del Cambio y Éxito de la Transformación</vt:lpstr>
      <vt:lpstr>Experiencias Utilizando como Herramienta de Tranformación, a la Ingenieria de Confiabilidad</vt:lpstr>
      <vt:lpstr>Presentación de PowerPoint</vt:lpstr>
      <vt:lpstr>Paso 2 Crear un Marco de Referencia</vt:lpstr>
      <vt:lpstr>Marco de Referencia</vt:lpstr>
      <vt:lpstr>Busquen acompañamiento externo, ideal que entienda su entorno</vt:lpstr>
      <vt:lpstr>Confiabilidad como Cultura</vt:lpstr>
      <vt:lpstr>Repartan su esfuerzo en cada capa de la implementación por separado</vt:lpstr>
      <vt:lpstr>Paso 3 Co-Creación de Procesos de Trabajo Estándar</vt:lpstr>
      <vt:lpstr>Procesos de Trabajo Estándar</vt:lpstr>
      <vt:lpstr>Construyan relaciones funcionales entre áreas para el fin común (buscar aliados)</vt:lpstr>
      <vt:lpstr>Procesos de Trabajo Estándar</vt:lpstr>
      <vt:lpstr>Co-creación de los procesos de trabajo (involucren un % de resistentes)</vt:lpstr>
      <vt:lpstr>Niveles Intermedios</vt:lpstr>
      <vt:lpstr>¡NO a la complejidad, POR FAVOR!</vt:lpstr>
      <vt:lpstr>Paso 4 Implementación</vt:lpstr>
      <vt:lpstr>Plan de Implementación</vt:lpstr>
      <vt:lpstr>Inicialmente dar peso e importancia al logro del objetivo y paulatinamente darle peso al cómo llegamos al mismo</vt:lpstr>
      <vt:lpstr>Lenguaje Organizacional</vt:lpstr>
      <vt:lpstr>Pongan en práctica el pensamiento lateral (Desempéñense como traductores financieros)</vt:lpstr>
      <vt:lpstr>La Curva de Adopción</vt:lpstr>
      <vt:lpstr>Muevan a sus organizaciones a cambiar sus mecanismos de reconocimiento</vt:lpstr>
      <vt:lpstr>¿Enfoque Único?</vt:lpstr>
      <vt:lpstr>Factores de Éxito</vt:lpstr>
      <vt:lpstr>Consejos</vt:lpstr>
      <vt:lpstr>Fernando Olivares Osorio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AMEYALLI LAMADRID SANCHEZ</dc:creator>
  <cp:lastModifiedBy>Marisol León</cp:lastModifiedBy>
  <cp:revision>37</cp:revision>
  <cp:lastPrinted>2023-09-05T03:42:07Z</cp:lastPrinted>
  <dcterms:created xsi:type="dcterms:W3CDTF">2023-04-25T22:56:27Z</dcterms:created>
  <dcterms:modified xsi:type="dcterms:W3CDTF">2023-09-05T21:32:16Z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0x010100C71CC394F099D745AC44B0AB49156EA9</vt:lpwstr>
  </property>
  <property fmtid="{D5CDD505-2E9C-101B-9397-08002B2CF9AE}" pid="3" name="MediaServiceImageTags">
    <vt:lpwstr/>
  </property>
  <property fmtid="{D5CDD505-2E9C-101B-9397-08002B2CF9AE}" pid="4" name="MSIP_Label_ff68b83a-7ad3-4abb-876e-65953668f201_Enabled">
    <vt:lpwstr>true</vt:lpwstr>
  </property>
  <property fmtid="{D5CDD505-2E9C-101B-9397-08002B2CF9AE}" pid="5" name="MSIP_Label_ff68b83a-7ad3-4abb-876e-65953668f201_SetDate">
    <vt:lpwstr>2023-09-04T23:47:23Z</vt:lpwstr>
  </property>
  <property fmtid="{D5CDD505-2E9C-101B-9397-08002B2CF9AE}" pid="6" name="MSIP_Label_ff68b83a-7ad3-4abb-876e-65953668f201_Method">
    <vt:lpwstr>Standard</vt:lpwstr>
  </property>
  <property fmtid="{D5CDD505-2E9C-101B-9397-08002B2CF9AE}" pid="7" name="MSIP_Label_ff68b83a-7ad3-4abb-876e-65953668f201_Name">
    <vt:lpwstr>ff68b83a-7ad3-4abb-876e-65953668f201</vt:lpwstr>
  </property>
  <property fmtid="{D5CDD505-2E9C-101B-9397-08002B2CF9AE}" pid="8" name="MSIP_Label_ff68b83a-7ad3-4abb-876e-65953668f201_SiteId">
    <vt:lpwstr>bdef9893-87ef-40e4-97a4-c7d985698696</vt:lpwstr>
  </property>
  <property fmtid="{D5CDD505-2E9C-101B-9397-08002B2CF9AE}" pid="9" name="MSIP_Label_ff68b83a-7ad3-4abb-876e-65953668f201_ActionId">
    <vt:lpwstr>d0e2c228-4fca-499c-a0f3-c2d4fdf9df06</vt:lpwstr>
  </property>
  <property fmtid="{D5CDD505-2E9C-101B-9397-08002B2CF9AE}" pid="10" name="MSIP_Label_ff68b83a-7ad3-4abb-876e-65953668f201_ContentBits">
    <vt:lpwstr>2</vt:lpwstr>
  </property>
</Properties>
</file>