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51" r:id="rId6"/>
    <p:sldMasterId id="2147483681" r:id="rId7"/>
    <p:sldMasterId id="2147483691" r:id="rId8"/>
    <p:sldMasterId id="2147483661" r:id="rId9"/>
  </p:sldMasterIdLst>
  <p:notesMasterIdLst>
    <p:notesMasterId r:id="rId43"/>
  </p:notesMasterIdLst>
  <p:sldIdLst>
    <p:sldId id="256" r:id="rId10"/>
    <p:sldId id="281" r:id="rId11"/>
    <p:sldId id="290" r:id="rId12"/>
    <p:sldId id="280" r:id="rId13"/>
    <p:sldId id="284" r:id="rId14"/>
    <p:sldId id="286" r:id="rId15"/>
    <p:sldId id="283" r:id="rId16"/>
    <p:sldId id="292" r:id="rId17"/>
    <p:sldId id="294" r:id="rId18"/>
    <p:sldId id="295" r:id="rId19"/>
    <p:sldId id="296" r:id="rId20"/>
    <p:sldId id="297" r:id="rId21"/>
    <p:sldId id="299" r:id="rId22"/>
    <p:sldId id="298" r:id="rId23"/>
    <p:sldId id="300" r:id="rId24"/>
    <p:sldId id="285" r:id="rId25"/>
    <p:sldId id="289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266" r:id="rId36"/>
    <p:sldId id="310" r:id="rId37"/>
    <p:sldId id="311" r:id="rId38"/>
    <p:sldId id="312" r:id="rId39"/>
    <p:sldId id="313" r:id="rId40"/>
    <p:sldId id="315" r:id="rId41"/>
    <p:sldId id="279" r:id="rId4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978"/>
    <a:srgbClr val="326443"/>
    <a:srgbClr val="A12982"/>
    <a:srgbClr val="B1B1B1"/>
    <a:srgbClr val="024921"/>
    <a:srgbClr val="333333"/>
    <a:srgbClr val="515151"/>
    <a:srgbClr val="204969"/>
    <a:srgbClr val="611112"/>
    <a:srgbClr val="013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4"/>
    <p:restoredTop sz="91479"/>
  </p:normalViewPr>
  <p:slideViewPr>
    <p:cSldViewPr snapToGrid="0">
      <p:cViewPr varScale="1">
        <p:scale>
          <a:sx n="112" d="100"/>
          <a:sy n="112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B063D-10CC-E94D-8C51-E7C437489F5C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C331-C371-A44B-9440-EEE323A4A8C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6059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0811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8122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120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96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720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370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47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003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7655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3270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6618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C331-C371-A44B-9440-EEE323A4A8CC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927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23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9052A-E8E9-70E4-783C-C27034F2E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F764C4-BA88-764D-7408-18E12E1E9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F2E5FF-7A9B-5DBE-44FA-CFFAF350F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E12BB-F7D9-73A2-4DD7-109951F4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34C952-D572-3366-CA1F-A26F84BF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24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C9C8D-9F50-D354-0211-E944F3BA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A14579-6CC7-2ECD-F8BF-FC89176A0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72857-8C01-4A64-8C0A-140DB666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8F142C-11F2-0BF8-FFAF-9A8DF6BB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E5E910-B59D-18A4-7A36-D77A37287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0845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A1289-D648-318C-1E99-6A0078AD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F3E7B4-5407-8792-DA11-4F9C40802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A2FCB6-F506-F3CD-F2B4-3BBC8618D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E707E8-12C3-4C9D-95F8-B51F7C10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56B7DC-89F7-DC35-F225-CB544745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955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64115-B892-13A7-1D8B-C87326F7C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FBDB86-6D22-897B-B628-C87998C2C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490C73-789A-8305-D950-FD62AB4CB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2C114D-0CE7-DD78-8AAB-97AA10285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FDFB9A-99DB-23C9-9556-DADA041D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17F3FE-9562-46EA-D5F7-1F787316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3867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1CA1B4-058E-28A1-BE29-B844567C0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4980AE-0502-4978-7FE6-EA53C75A0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4CD-FD32-B650-8637-CD980610A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74DF794-D4B6-45CE-011B-8D1216C0A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F472090-8D62-05E1-9816-A2048F5D9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222BC0-1678-C730-43B5-1A13900B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1FFBA1-18D2-9E1A-7A34-D0323ADD7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011E48-74C1-FCEA-FA2C-52BAA221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747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588C33-C1C7-D964-8C92-4C2AF464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232A7E-CE89-434D-9D49-9FC090AD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5FE2B8-DD53-85FF-4488-45554119E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43C882-3601-3A10-DAF1-6AF18DDD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690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65186-DE82-0413-4AE4-20AC7644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2A67362-32B5-4486-3278-80C04061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DEC829-7B4E-874C-DD04-E9691506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6044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C7C413-2DEE-7281-448A-306C6C54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5CD9E8-34F7-A647-26F8-F215897E3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BB7E13-289A-7FB6-1BB8-645B4359C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569508-91A8-08F2-CE6C-6412F1EED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8DB33A-CF91-AE9F-F3C2-C033D6A6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346046-BFFA-265D-DE41-65DB2AE8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533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96D89F-950C-201D-1A31-635E336F3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7FB84D-AF4E-6D78-11A3-21256ABE8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624658-8932-037D-83AB-B16D3A78F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145FDF-0D27-C59C-9BC5-EEA6EB52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5B2A91-9F89-98B0-F265-B2D895527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8E738A-F750-7AC1-BA5C-1E4FD4F34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7190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03E45-0E68-26C7-9941-AB20DB2B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2F0CCAF-DFA7-D768-093A-96C24962D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69E4E1-47A1-1880-AA65-5F4BCD59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C7042F-BD0E-4145-79B5-C902FA93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256613-9ACE-DA1D-C479-5F935B87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944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F6D3F5C-0474-E767-278E-127AAE0C6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0" y="1715589"/>
            <a:ext cx="7766050" cy="2751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latin typeface="Arial Black" panose="020B0A040201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s-ES" dirty="0"/>
              <a:t>NOMBRE DE LA SESIÓN</a:t>
            </a:r>
            <a:endParaRPr lang="es-MX" dirty="0"/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8E36183A-B695-C852-6A04-2FD7F40F6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499" y="4811567"/>
            <a:ext cx="7766049" cy="40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2492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Nombre</a:t>
            </a:r>
            <a:endParaRPr lang="es-MX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33AED996-E632-DDE3-0078-A39DDCEBF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0" y="5302250"/>
            <a:ext cx="776604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Puesto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803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045132-F311-29B6-6174-49938CF1C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A0511C-E1F5-1074-8040-96D0A09E7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5B12FD-DAE7-2EBA-BD64-89101C89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AD33DB-722E-D701-C40B-EB7671987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C36063-A85D-7E0B-EA3C-DC0DF3F3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938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B03F2-BB9D-3027-3598-C5F320D02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346" y="5460943"/>
            <a:ext cx="6219305" cy="557588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Escribe aquí tu nombre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CC355-4360-14F9-0E5E-F658F8E7D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2744" y="6018531"/>
            <a:ext cx="7066511" cy="5575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Escribe aquí tu email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4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0632" y="894311"/>
            <a:ext cx="717190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0632" y="2086495"/>
            <a:ext cx="7171901" cy="4175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4790632" y="1851315"/>
            <a:ext cx="3314210" cy="45719"/>
          </a:xfrm>
          <a:prstGeom prst="round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574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7012" y="1429789"/>
            <a:ext cx="11735521" cy="48324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915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477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rgbClr val="3333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4265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 userDrawn="1">
          <p15:clr>
            <a:srgbClr val="FBAE40"/>
          </p15:clr>
        </p15:guide>
        <p15:guide id="2" orient="horz" pos="164" userDrawn="1">
          <p15:clr>
            <a:srgbClr val="FBAE40"/>
          </p15:clr>
        </p15:guide>
        <p15:guide id="3" orient="horz" pos="4178" userDrawn="1">
          <p15:clr>
            <a:srgbClr val="FBAE40"/>
          </p15:clr>
        </p15:guide>
        <p15:guide id="4" pos="753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0293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73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7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6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2F1C6B-83DB-8F23-FF8C-346AD9CB7AB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57643" y="5745891"/>
            <a:ext cx="640257" cy="7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9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9" r:id="rId2"/>
    <p:sldLayoutId id="2147483687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4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3F5E014-90DC-76C4-E0BA-DBAB8BAA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D265F1-7ABE-087C-9F03-A318A8C92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F9F687-38AA-2FD7-DD5F-5854B5B679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34512-D99A-C142-8C1A-22E3430E16FF}" type="datetimeFigureOut">
              <a:rPr lang="es-MX" smtClean="0"/>
              <a:t>12/07/23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A781B5-C991-15A3-1704-D7B909BF7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7CBA72-BF49-0F20-1B05-440D191D5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AB05B-CBA3-CA4C-A070-A4391B02B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525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47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1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7C366-0EAC-96B4-FA3E-43979004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9287"/>
            <a:ext cx="9144000" cy="1942420"/>
          </a:xfrm>
        </p:spPr>
        <p:txBody>
          <a:bodyPr/>
          <a:lstStyle/>
          <a:p>
            <a:r>
              <a:rPr lang="es-MX" dirty="0"/>
              <a:t>Observaciones</a:t>
            </a:r>
            <a:br>
              <a:rPr lang="es-MX" dirty="0"/>
            </a:br>
            <a:r>
              <a:rPr lang="es-MX" dirty="0"/>
              <a:t>al azar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35FCF6B-D93B-0C2A-7054-7BB4FC374517}"/>
              </a:ext>
            </a:extLst>
          </p:cNvPr>
          <p:cNvSpPr txBox="1">
            <a:spLocks/>
          </p:cNvSpPr>
          <p:nvPr/>
        </p:nvSpPr>
        <p:spPr>
          <a:xfrm>
            <a:off x="1524000" y="2883401"/>
            <a:ext cx="9144000" cy="194242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none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s-MX" sz="3600" dirty="0">
                <a:solidFill>
                  <a:srgbClr val="515151"/>
                </a:solidFill>
                <a:latin typeface="+mj-lt"/>
              </a:rPr>
              <a:t>La ruta del observador y los números de recorridos se seleccionan de tablas al azar</a:t>
            </a:r>
          </a:p>
        </p:txBody>
      </p:sp>
    </p:spTree>
    <p:extLst>
      <p:ext uri="{BB962C8B-B14F-4D97-AF65-F5344CB8AC3E}">
        <p14:creationId xmlns:p14="http://schemas.microsoft.com/office/powerpoint/2010/main" val="395961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BC910D-27A4-9600-E0BA-5F8DB39B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09" y="232795"/>
            <a:ext cx="9328266" cy="613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8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06089C-4F31-353D-F2F3-D83C3791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894" y="232756"/>
            <a:ext cx="9164087" cy="60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52F567AA-CB3D-FEC0-7701-4D6C6DD36FB1}"/>
              </a:ext>
            </a:extLst>
          </p:cNvPr>
          <p:cNvSpPr txBox="1">
            <a:spLocks/>
          </p:cNvSpPr>
          <p:nvPr/>
        </p:nvSpPr>
        <p:spPr>
          <a:xfrm>
            <a:off x="2510049" y="1720735"/>
            <a:ext cx="7171901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dirty="0"/>
              <a:t>El muestreo de trabajo es un método usado para determinar como gastan el tiempo los empleados</a:t>
            </a:r>
          </a:p>
          <a:p>
            <a:pPr algn="ctr"/>
            <a:endParaRPr lang="es-MX" dirty="0"/>
          </a:p>
          <a:p>
            <a:pPr marL="0" indent="0" algn="ctr">
              <a:buNone/>
            </a:pPr>
            <a:r>
              <a:rPr lang="es-MX" dirty="0"/>
              <a:t>Sabemos que el tiempo real que un empleado gasta trabajando es considerablemente menor al 100%</a:t>
            </a:r>
          </a:p>
        </p:txBody>
      </p:sp>
    </p:spTree>
    <p:extLst>
      <p:ext uri="{BB962C8B-B14F-4D97-AF65-F5344CB8AC3E}">
        <p14:creationId xmlns:p14="http://schemas.microsoft.com/office/powerpoint/2010/main" val="111361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2" r="16062"/>
          <a:stretch/>
        </p:blipFill>
        <p:spPr>
          <a:xfrm>
            <a:off x="1" y="1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¿Cómo hacerlo?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  <a:p>
            <a:r>
              <a:rPr lang="es-MX" dirty="0"/>
              <a:t>Si queremos aumentar la cantidad de tiempo que se gasta trabajando, debemos determinar que factores limitan el tiempo de trabajo</a:t>
            </a:r>
          </a:p>
        </p:txBody>
      </p:sp>
    </p:spTree>
    <p:extLst>
      <p:ext uri="{BB962C8B-B14F-4D97-AF65-F5344CB8AC3E}">
        <p14:creationId xmlns:p14="http://schemas.microsoft.com/office/powerpoint/2010/main" val="3914115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C3915-3A1E-0808-CE07-59EE61241E91}"/>
              </a:ext>
            </a:extLst>
          </p:cNvPr>
          <p:cNvSpPr txBox="1"/>
          <p:nvPr/>
        </p:nvSpPr>
        <p:spPr>
          <a:xfrm>
            <a:off x="1014155" y="3721617"/>
            <a:ext cx="279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OBSERVADORES</a:t>
            </a:r>
          </a:p>
        </p:txBody>
      </p:sp>
      <p:sp>
        <p:nvSpPr>
          <p:cNvPr id="3" name="Rectangle 62">
            <a:extLst>
              <a:ext uri="{FF2B5EF4-FFF2-40B4-BE49-F238E27FC236}">
                <a16:creationId xmlns:a16="http://schemas.microsoft.com/office/drawing/2014/main" id="{A94B6DB7-D531-F406-4B9D-884B97850AAD}"/>
              </a:ext>
            </a:extLst>
          </p:cNvPr>
          <p:cNvSpPr/>
          <p:nvPr/>
        </p:nvSpPr>
        <p:spPr>
          <a:xfrm>
            <a:off x="1397358" y="4251576"/>
            <a:ext cx="22869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Supervisores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planeadores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deberán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utilizados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observadores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661E4F3F-EC48-73AB-228B-8487F9E409DA}"/>
              </a:ext>
            </a:extLst>
          </p:cNvPr>
          <p:cNvGrpSpPr/>
          <p:nvPr/>
        </p:nvGrpSpPr>
        <p:grpSpPr>
          <a:xfrm>
            <a:off x="1782335" y="1650040"/>
            <a:ext cx="1473812" cy="1749836"/>
            <a:chOff x="1214557" y="1868674"/>
            <a:chExt cx="1473812" cy="1749836"/>
          </a:xfrm>
        </p:grpSpPr>
        <p:sp>
          <p:nvSpPr>
            <p:cNvPr id="5" name="Oval 37">
              <a:extLst>
                <a:ext uri="{FF2B5EF4-FFF2-40B4-BE49-F238E27FC236}">
                  <a16:creationId xmlns:a16="http://schemas.microsoft.com/office/drawing/2014/main" id="{345CECBB-BD0F-7AF7-F6C2-CFBF74E4E2BD}"/>
                </a:ext>
              </a:extLst>
            </p:cNvPr>
            <p:cNvSpPr/>
            <p:nvPr/>
          </p:nvSpPr>
          <p:spPr>
            <a:xfrm>
              <a:off x="1214557" y="1868674"/>
              <a:ext cx="1473812" cy="1473814"/>
            </a:xfrm>
            <a:prstGeom prst="ellipse">
              <a:avLst/>
            </a:prstGeom>
            <a:solidFill>
              <a:srgbClr val="33333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6" name="Straight Connector 53">
              <a:extLst>
                <a:ext uri="{FF2B5EF4-FFF2-40B4-BE49-F238E27FC236}">
                  <a16:creationId xmlns:a16="http://schemas.microsoft.com/office/drawing/2014/main" id="{82CA81CE-ACF8-9556-7683-81B15D49083F}"/>
                </a:ext>
              </a:extLst>
            </p:cNvPr>
            <p:cNvCxnSpPr>
              <a:stCxn id="5" idx="4"/>
            </p:cNvCxnSpPr>
            <p:nvPr/>
          </p:nvCxnSpPr>
          <p:spPr>
            <a:xfrm>
              <a:off x="1951463" y="3342488"/>
              <a:ext cx="0" cy="276022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61">
              <a:extLst>
                <a:ext uri="{FF2B5EF4-FFF2-40B4-BE49-F238E27FC236}">
                  <a16:creationId xmlns:a16="http://schemas.microsoft.com/office/drawing/2014/main" id="{8D8F47AD-39B3-F4F0-1E79-D1E44D9BE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8683" y="2381884"/>
              <a:ext cx="459859" cy="457153"/>
            </a:xfrm>
            <a:custGeom>
              <a:avLst/>
              <a:gdLst>
                <a:gd name="T0" fmla="*/ 58 w 72"/>
                <a:gd name="T1" fmla="*/ 15 h 69"/>
                <a:gd name="T2" fmla="*/ 35 w 72"/>
                <a:gd name="T3" fmla="*/ 0 h 69"/>
                <a:gd name="T4" fmla="*/ 34 w 72"/>
                <a:gd name="T5" fmla="*/ 1 h 69"/>
                <a:gd name="T6" fmla="*/ 8 w 72"/>
                <a:gd name="T7" fmla="*/ 15 h 69"/>
                <a:gd name="T8" fmla="*/ 0 w 72"/>
                <a:gd name="T9" fmla="*/ 61 h 69"/>
                <a:gd name="T10" fmla="*/ 64 w 72"/>
                <a:gd name="T11" fmla="*/ 69 h 69"/>
                <a:gd name="T12" fmla="*/ 72 w 72"/>
                <a:gd name="T13" fmla="*/ 23 h 69"/>
                <a:gd name="T14" fmla="*/ 34 w 72"/>
                <a:gd name="T15" fmla="*/ 4 h 69"/>
                <a:gd name="T16" fmla="*/ 38 w 72"/>
                <a:gd name="T17" fmla="*/ 3 h 69"/>
                <a:gd name="T18" fmla="*/ 18 w 72"/>
                <a:gd name="T19" fmla="*/ 15 h 69"/>
                <a:gd name="T20" fmla="*/ 69 w 72"/>
                <a:gd name="T21" fmla="*/ 61 h 69"/>
                <a:gd name="T22" fmla="*/ 8 w 72"/>
                <a:gd name="T23" fmla="*/ 66 h 69"/>
                <a:gd name="T24" fmla="*/ 3 w 72"/>
                <a:gd name="T25" fmla="*/ 23 h 69"/>
                <a:gd name="T26" fmla="*/ 64 w 72"/>
                <a:gd name="T27" fmla="*/ 18 h 69"/>
                <a:gd name="T28" fmla="*/ 69 w 72"/>
                <a:gd name="T29" fmla="*/ 61 h 69"/>
                <a:gd name="T30" fmla="*/ 38 w 72"/>
                <a:gd name="T31" fmla="*/ 32 h 69"/>
                <a:gd name="T32" fmla="*/ 27 w 72"/>
                <a:gd name="T33" fmla="*/ 32 h 69"/>
                <a:gd name="T34" fmla="*/ 32 w 72"/>
                <a:gd name="T35" fmla="*/ 28 h 69"/>
                <a:gd name="T36" fmla="*/ 32 w 72"/>
                <a:gd name="T37" fmla="*/ 35 h 69"/>
                <a:gd name="T38" fmla="*/ 32 w 72"/>
                <a:gd name="T39" fmla="*/ 28 h 69"/>
                <a:gd name="T40" fmla="*/ 7 w 72"/>
                <a:gd name="T41" fmla="*/ 21 h 69"/>
                <a:gd name="T42" fmla="*/ 6 w 72"/>
                <a:gd name="T43" fmla="*/ 49 h 69"/>
                <a:gd name="T44" fmla="*/ 6 w 72"/>
                <a:gd name="T45" fmla="*/ 62 h 69"/>
                <a:gd name="T46" fmla="*/ 21 w 72"/>
                <a:gd name="T47" fmla="*/ 63 h 69"/>
                <a:gd name="T48" fmla="*/ 65 w 72"/>
                <a:gd name="T49" fmla="*/ 63 h 69"/>
                <a:gd name="T50" fmla="*/ 66 w 72"/>
                <a:gd name="T51" fmla="*/ 50 h 69"/>
                <a:gd name="T52" fmla="*/ 66 w 72"/>
                <a:gd name="T53" fmla="*/ 22 h 69"/>
                <a:gd name="T54" fmla="*/ 8 w 72"/>
                <a:gd name="T55" fmla="*/ 49 h 69"/>
                <a:gd name="T56" fmla="*/ 18 w 72"/>
                <a:gd name="T57" fmla="*/ 41 h 69"/>
                <a:gd name="T58" fmla="*/ 27 w 72"/>
                <a:gd name="T59" fmla="*/ 41 h 69"/>
                <a:gd name="T60" fmla="*/ 35 w 72"/>
                <a:gd name="T61" fmla="*/ 47 h 69"/>
                <a:gd name="T62" fmla="*/ 34 w 72"/>
                <a:gd name="T63" fmla="*/ 50 h 69"/>
                <a:gd name="T64" fmla="*/ 11 w 72"/>
                <a:gd name="T65" fmla="*/ 50 h 69"/>
                <a:gd name="T66" fmla="*/ 21 w 72"/>
                <a:gd name="T67" fmla="*/ 61 h 69"/>
                <a:gd name="T68" fmla="*/ 8 w 72"/>
                <a:gd name="T69" fmla="*/ 52 h 69"/>
                <a:gd name="T70" fmla="*/ 29 w 72"/>
                <a:gd name="T71" fmla="*/ 52 h 69"/>
                <a:gd name="T72" fmla="*/ 31 w 72"/>
                <a:gd name="T73" fmla="*/ 54 h 69"/>
                <a:gd name="T74" fmla="*/ 34 w 72"/>
                <a:gd name="T75" fmla="*/ 56 h 69"/>
                <a:gd name="T76" fmla="*/ 21 w 72"/>
                <a:gd name="T77" fmla="*/ 61 h 69"/>
                <a:gd name="T78" fmla="*/ 28 w 72"/>
                <a:gd name="T79" fmla="*/ 61 h 69"/>
                <a:gd name="T80" fmla="*/ 36 w 72"/>
                <a:gd name="T81" fmla="*/ 57 h 69"/>
                <a:gd name="T82" fmla="*/ 32 w 72"/>
                <a:gd name="T83" fmla="*/ 52 h 69"/>
                <a:gd name="T84" fmla="*/ 37 w 72"/>
                <a:gd name="T85" fmla="*/ 52 h 69"/>
                <a:gd name="T86" fmla="*/ 40 w 72"/>
                <a:gd name="T87" fmla="*/ 54 h 69"/>
                <a:gd name="T88" fmla="*/ 42 w 72"/>
                <a:gd name="T89" fmla="*/ 58 h 69"/>
                <a:gd name="T90" fmla="*/ 64 w 72"/>
                <a:gd name="T91" fmla="*/ 61 h 69"/>
                <a:gd name="T92" fmla="*/ 43 w 72"/>
                <a:gd name="T93" fmla="*/ 60 h 69"/>
                <a:gd name="T94" fmla="*/ 41 w 72"/>
                <a:gd name="T95" fmla="*/ 52 h 69"/>
                <a:gd name="T96" fmla="*/ 61 w 72"/>
                <a:gd name="T97" fmla="*/ 52 h 69"/>
                <a:gd name="T98" fmla="*/ 64 w 72"/>
                <a:gd name="T99" fmla="*/ 61 h 69"/>
                <a:gd name="T100" fmla="*/ 61 w 72"/>
                <a:gd name="T101" fmla="*/ 50 h 69"/>
                <a:gd name="T102" fmla="*/ 38 w 72"/>
                <a:gd name="T103" fmla="*/ 50 h 69"/>
                <a:gd name="T104" fmla="*/ 36 w 72"/>
                <a:gd name="T105" fmla="*/ 46 h 69"/>
                <a:gd name="T106" fmla="*/ 41 w 72"/>
                <a:gd name="T107" fmla="*/ 38 h 69"/>
                <a:gd name="T108" fmla="*/ 62 w 72"/>
                <a:gd name="T109" fmla="*/ 47 h 69"/>
                <a:gd name="T110" fmla="*/ 64 w 72"/>
                <a:gd name="T111" fmla="*/ 46 h 69"/>
                <a:gd name="T112" fmla="*/ 52 w 72"/>
                <a:gd name="T113" fmla="*/ 36 h 69"/>
                <a:gd name="T114" fmla="*/ 32 w 72"/>
                <a:gd name="T115" fmla="*/ 43 h 69"/>
                <a:gd name="T116" fmla="*/ 16 w 72"/>
                <a:gd name="T117" fmla="*/ 39 h 69"/>
                <a:gd name="T118" fmla="*/ 8 w 72"/>
                <a:gd name="T119" fmla="*/ 46 h 69"/>
                <a:gd name="T120" fmla="*/ 64 w 72"/>
                <a:gd name="T121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" h="69">
                  <a:moveTo>
                    <a:pt x="64" y="15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4" y="1"/>
                    <a:pt x="34" y="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0" y="19"/>
                    <a:pt x="0" y="2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5"/>
                    <a:pt x="4" y="69"/>
                    <a:pt x="8" y="69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68" y="69"/>
                    <a:pt x="72" y="65"/>
                    <a:pt x="72" y="61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19"/>
                    <a:pt x="68" y="15"/>
                    <a:pt x="64" y="15"/>
                  </a:cubicBezTo>
                  <a:close/>
                  <a:moveTo>
                    <a:pt x="34" y="4"/>
                  </a:moveTo>
                  <a:cubicBezTo>
                    <a:pt x="34" y="4"/>
                    <a:pt x="35" y="5"/>
                    <a:pt x="36" y="5"/>
                  </a:cubicBezTo>
                  <a:cubicBezTo>
                    <a:pt x="37" y="5"/>
                    <a:pt x="38" y="4"/>
                    <a:pt x="38" y="3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18" y="15"/>
                    <a:pt x="18" y="15"/>
                    <a:pt x="18" y="15"/>
                  </a:cubicBezTo>
                  <a:lnTo>
                    <a:pt x="34" y="4"/>
                  </a:lnTo>
                  <a:close/>
                  <a:moveTo>
                    <a:pt x="69" y="61"/>
                  </a:moveTo>
                  <a:cubicBezTo>
                    <a:pt x="69" y="64"/>
                    <a:pt x="66" y="66"/>
                    <a:pt x="64" y="66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5" y="66"/>
                    <a:pt x="3" y="64"/>
                    <a:pt x="3" y="6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0"/>
                    <a:pt x="5" y="18"/>
                    <a:pt x="8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6" y="18"/>
                    <a:pt x="69" y="20"/>
                    <a:pt x="69" y="23"/>
                  </a:cubicBezTo>
                  <a:lnTo>
                    <a:pt x="69" y="61"/>
                  </a:lnTo>
                  <a:close/>
                  <a:moveTo>
                    <a:pt x="32" y="37"/>
                  </a:moveTo>
                  <a:cubicBezTo>
                    <a:pt x="35" y="37"/>
                    <a:pt x="38" y="35"/>
                    <a:pt x="38" y="32"/>
                  </a:cubicBezTo>
                  <a:cubicBezTo>
                    <a:pt x="38" y="29"/>
                    <a:pt x="35" y="26"/>
                    <a:pt x="32" y="26"/>
                  </a:cubicBezTo>
                  <a:cubicBezTo>
                    <a:pt x="29" y="26"/>
                    <a:pt x="27" y="29"/>
                    <a:pt x="27" y="32"/>
                  </a:cubicBezTo>
                  <a:cubicBezTo>
                    <a:pt x="27" y="35"/>
                    <a:pt x="29" y="37"/>
                    <a:pt x="32" y="37"/>
                  </a:cubicBezTo>
                  <a:close/>
                  <a:moveTo>
                    <a:pt x="32" y="28"/>
                  </a:moveTo>
                  <a:cubicBezTo>
                    <a:pt x="34" y="28"/>
                    <a:pt x="36" y="30"/>
                    <a:pt x="36" y="32"/>
                  </a:cubicBezTo>
                  <a:cubicBezTo>
                    <a:pt x="36" y="34"/>
                    <a:pt x="34" y="35"/>
                    <a:pt x="32" y="35"/>
                  </a:cubicBezTo>
                  <a:cubicBezTo>
                    <a:pt x="30" y="35"/>
                    <a:pt x="29" y="34"/>
                    <a:pt x="29" y="32"/>
                  </a:cubicBezTo>
                  <a:cubicBezTo>
                    <a:pt x="29" y="30"/>
                    <a:pt x="30" y="28"/>
                    <a:pt x="32" y="28"/>
                  </a:cubicBezTo>
                  <a:close/>
                  <a:moveTo>
                    <a:pt x="65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21"/>
                    <a:pt x="6" y="22"/>
                    <a:pt x="6" y="22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49"/>
                    <a:pt x="6" y="49"/>
                    <a:pt x="6" y="50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7" y="63"/>
                    <a:pt x="7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65" y="63"/>
                    <a:pt x="65" y="63"/>
                    <a:pt x="65" y="63"/>
                  </a:cubicBezTo>
                  <a:cubicBezTo>
                    <a:pt x="65" y="63"/>
                    <a:pt x="66" y="62"/>
                    <a:pt x="66" y="62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2"/>
                    <a:pt x="65" y="21"/>
                    <a:pt x="65" y="21"/>
                  </a:cubicBezTo>
                  <a:close/>
                  <a:moveTo>
                    <a:pt x="8" y="49"/>
                  </a:moveTo>
                  <a:cubicBezTo>
                    <a:pt x="8" y="49"/>
                    <a:pt x="9" y="48"/>
                    <a:pt x="10" y="47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0"/>
                    <a:pt x="21" y="39"/>
                    <a:pt x="22" y="39"/>
                  </a:cubicBezTo>
                  <a:cubicBezTo>
                    <a:pt x="24" y="39"/>
                    <a:pt x="26" y="40"/>
                    <a:pt x="27" y="41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9"/>
                    <a:pt x="37" y="49"/>
                    <a:pt x="37" y="49"/>
                  </a:cubicBezTo>
                  <a:cubicBezTo>
                    <a:pt x="36" y="50"/>
                    <a:pt x="36" y="50"/>
                    <a:pt x="34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50"/>
                    <a:pt x="9" y="50"/>
                    <a:pt x="8" y="49"/>
                  </a:cubicBezTo>
                  <a:close/>
                  <a:moveTo>
                    <a:pt x="21" y="61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9" y="52"/>
                    <a:pt x="10" y="52"/>
                    <a:pt x="11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3"/>
                    <a:pt x="30" y="53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2" y="55"/>
                    <a:pt x="34" y="56"/>
                    <a:pt x="34" y="56"/>
                  </a:cubicBezTo>
                  <a:cubicBezTo>
                    <a:pt x="34" y="56"/>
                    <a:pt x="34" y="57"/>
                    <a:pt x="30" y="58"/>
                  </a:cubicBezTo>
                  <a:cubicBezTo>
                    <a:pt x="26" y="59"/>
                    <a:pt x="23" y="60"/>
                    <a:pt x="21" y="61"/>
                  </a:cubicBezTo>
                  <a:close/>
                  <a:moveTo>
                    <a:pt x="36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9" y="61"/>
                    <a:pt x="30" y="61"/>
                    <a:pt x="30" y="60"/>
                  </a:cubicBezTo>
                  <a:cubicBezTo>
                    <a:pt x="34" y="59"/>
                    <a:pt x="36" y="58"/>
                    <a:pt x="36" y="57"/>
                  </a:cubicBezTo>
                  <a:cubicBezTo>
                    <a:pt x="36" y="55"/>
                    <a:pt x="34" y="53"/>
                    <a:pt x="32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8" y="53"/>
                    <a:pt x="38" y="53"/>
                    <a:pt x="39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2" y="55"/>
                    <a:pt x="45" y="56"/>
                    <a:pt x="45" y="57"/>
                  </a:cubicBezTo>
                  <a:cubicBezTo>
                    <a:pt x="45" y="57"/>
                    <a:pt x="45" y="57"/>
                    <a:pt x="42" y="58"/>
                  </a:cubicBezTo>
                  <a:lnTo>
                    <a:pt x="36" y="61"/>
                  </a:lnTo>
                  <a:close/>
                  <a:moveTo>
                    <a:pt x="64" y="61"/>
                  </a:moveTo>
                  <a:cubicBezTo>
                    <a:pt x="42" y="61"/>
                    <a:pt x="42" y="61"/>
                    <a:pt x="42" y="61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6" y="59"/>
                    <a:pt x="47" y="58"/>
                    <a:pt x="47" y="57"/>
                  </a:cubicBezTo>
                  <a:cubicBezTo>
                    <a:pt x="47" y="55"/>
                    <a:pt x="44" y="54"/>
                    <a:pt x="41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62" y="52"/>
                    <a:pt x="63" y="52"/>
                    <a:pt x="64" y="52"/>
                  </a:cubicBezTo>
                  <a:lnTo>
                    <a:pt x="64" y="61"/>
                  </a:lnTo>
                  <a:close/>
                  <a:moveTo>
                    <a:pt x="64" y="49"/>
                  </a:moveTo>
                  <a:cubicBezTo>
                    <a:pt x="63" y="50"/>
                    <a:pt x="63" y="50"/>
                    <a:pt x="61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0"/>
                    <a:pt x="39" y="50"/>
                    <a:pt x="39" y="49"/>
                  </a:cubicBezTo>
                  <a:cubicBezTo>
                    <a:pt x="39" y="48"/>
                    <a:pt x="38" y="47"/>
                    <a:pt x="36" y="46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4" y="36"/>
                    <a:pt x="48" y="36"/>
                    <a:pt x="51" y="38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3" y="48"/>
                    <a:pt x="63" y="49"/>
                    <a:pt x="64" y="49"/>
                  </a:cubicBezTo>
                  <a:close/>
                  <a:moveTo>
                    <a:pt x="64" y="46"/>
                  </a:moveTo>
                  <a:cubicBezTo>
                    <a:pt x="64" y="46"/>
                    <a:pt x="64" y="46"/>
                    <a:pt x="64" y="4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49" y="34"/>
                    <a:pt x="43" y="34"/>
                    <a:pt x="40" y="36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5" y="37"/>
                    <a:pt x="20" y="37"/>
                    <a:pt x="16" y="39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64" y="23"/>
                    <a:pt x="64" y="23"/>
                    <a:pt x="64" y="23"/>
                  </a:cubicBezTo>
                  <a:lnTo>
                    <a:pt x="64" y="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0164422F-0C1F-95EF-33EA-0A61E08AA992}"/>
              </a:ext>
            </a:extLst>
          </p:cNvPr>
          <p:cNvGrpSpPr/>
          <p:nvPr/>
        </p:nvGrpSpPr>
        <p:grpSpPr>
          <a:xfrm>
            <a:off x="4073317" y="1650040"/>
            <a:ext cx="1473812" cy="1749836"/>
            <a:chOff x="2524827" y="1868674"/>
            <a:chExt cx="1473812" cy="1749836"/>
          </a:xfrm>
        </p:grpSpPr>
        <p:sp>
          <p:nvSpPr>
            <p:cNvPr id="9" name="Oval 36">
              <a:extLst>
                <a:ext uri="{FF2B5EF4-FFF2-40B4-BE49-F238E27FC236}">
                  <a16:creationId xmlns:a16="http://schemas.microsoft.com/office/drawing/2014/main" id="{94BF1499-4745-559E-316B-24314FD5CA7F}"/>
                </a:ext>
              </a:extLst>
            </p:cNvPr>
            <p:cNvSpPr/>
            <p:nvPr/>
          </p:nvSpPr>
          <p:spPr>
            <a:xfrm>
              <a:off x="2524827" y="1868674"/>
              <a:ext cx="1473812" cy="1473814"/>
            </a:xfrm>
            <a:prstGeom prst="ellipse">
              <a:avLst/>
            </a:prstGeom>
            <a:solidFill>
              <a:srgbClr val="024921">
                <a:alpha val="85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0" name="Straight Connector 76">
              <a:extLst>
                <a:ext uri="{FF2B5EF4-FFF2-40B4-BE49-F238E27FC236}">
                  <a16:creationId xmlns:a16="http://schemas.microsoft.com/office/drawing/2014/main" id="{15A29117-EA4D-E232-C4C3-210F87EE9E30}"/>
                </a:ext>
              </a:extLst>
            </p:cNvPr>
            <p:cNvCxnSpPr/>
            <p:nvPr/>
          </p:nvCxnSpPr>
          <p:spPr>
            <a:xfrm>
              <a:off x="3261731" y="3342488"/>
              <a:ext cx="0" cy="276022"/>
            </a:xfrm>
            <a:prstGeom prst="line">
              <a:avLst/>
            </a:prstGeom>
            <a:ln>
              <a:solidFill>
                <a:srgbClr val="004F58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240">
              <a:extLst>
                <a:ext uri="{FF2B5EF4-FFF2-40B4-BE49-F238E27FC236}">
                  <a16:creationId xmlns:a16="http://schemas.microsoft.com/office/drawing/2014/main" id="{5111641F-1878-FD2B-E4EF-2B9B39364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3864" y="2483644"/>
              <a:ext cx="435731" cy="323497"/>
            </a:xfrm>
            <a:custGeom>
              <a:avLst/>
              <a:gdLst>
                <a:gd name="T0" fmla="*/ 11 w 84"/>
                <a:gd name="T1" fmla="*/ 5 h 60"/>
                <a:gd name="T2" fmla="*/ 10 w 84"/>
                <a:gd name="T3" fmla="*/ 37 h 60"/>
                <a:gd name="T4" fmla="*/ 74 w 84"/>
                <a:gd name="T5" fmla="*/ 38 h 60"/>
                <a:gd name="T6" fmla="*/ 75 w 84"/>
                <a:gd name="T7" fmla="*/ 6 h 60"/>
                <a:gd name="T8" fmla="*/ 73 w 84"/>
                <a:gd name="T9" fmla="*/ 36 h 60"/>
                <a:gd name="T10" fmla="*/ 12 w 84"/>
                <a:gd name="T11" fmla="*/ 7 h 60"/>
                <a:gd name="T12" fmla="*/ 73 w 84"/>
                <a:gd name="T13" fmla="*/ 36 h 60"/>
                <a:gd name="T14" fmla="*/ 52 w 84"/>
                <a:gd name="T15" fmla="*/ 22 h 60"/>
                <a:gd name="T16" fmla="*/ 45 w 84"/>
                <a:gd name="T17" fmla="*/ 15 h 60"/>
                <a:gd name="T18" fmla="*/ 47 w 84"/>
                <a:gd name="T19" fmla="*/ 14 h 60"/>
                <a:gd name="T20" fmla="*/ 53 w 84"/>
                <a:gd name="T21" fmla="*/ 24 h 60"/>
                <a:gd name="T22" fmla="*/ 46 w 84"/>
                <a:gd name="T23" fmla="*/ 31 h 60"/>
                <a:gd name="T24" fmla="*/ 45 w 84"/>
                <a:gd name="T25" fmla="*/ 29 h 60"/>
                <a:gd name="T26" fmla="*/ 32 w 84"/>
                <a:gd name="T27" fmla="*/ 24 h 60"/>
                <a:gd name="T28" fmla="*/ 38 w 84"/>
                <a:gd name="T29" fmla="*/ 14 h 60"/>
                <a:gd name="T30" fmla="*/ 40 w 84"/>
                <a:gd name="T31" fmla="*/ 15 h 60"/>
                <a:gd name="T32" fmla="*/ 33 w 84"/>
                <a:gd name="T33" fmla="*/ 23 h 60"/>
                <a:gd name="T34" fmla="*/ 40 w 84"/>
                <a:gd name="T35" fmla="*/ 31 h 60"/>
                <a:gd name="T36" fmla="*/ 38 w 84"/>
                <a:gd name="T37" fmla="*/ 31 h 60"/>
                <a:gd name="T38" fmla="*/ 84 w 84"/>
                <a:gd name="T39" fmla="*/ 51 h 60"/>
                <a:gd name="T40" fmla="*/ 79 w 84"/>
                <a:gd name="T41" fmla="*/ 5 h 60"/>
                <a:gd name="T42" fmla="*/ 11 w 84"/>
                <a:gd name="T43" fmla="*/ 0 h 60"/>
                <a:gd name="T44" fmla="*/ 5 w 84"/>
                <a:gd name="T45" fmla="*/ 42 h 60"/>
                <a:gd name="T46" fmla="*/ 1 w 84"/>
                <a:gd name="T47" fmla="*/ 51 h 60"/>
                <a:gd name="T48" fmla="*/ 1 w 84"/>
                <a:gd name="T49" fmla="*/ 51 h 60"/>
                <a:gd name="T50" fmla="*/ 8 w 84"/>
                <a:gd name="T51" fmla="*/ 60 h 60"/>
                <a:gd name="T52" fmla="*/ 84 w 84"/>
                <a:gd name="T53" fmla="*/ 55 h 60"/>
                <a:gd name="T54" fmla="*/ 84 w 84"/>
                <a:gd name="T55" fmla="*/ 51 h 60"/>
                <a:gd name="T56" fmla="*/ 9 w 84"/>
                <a:gd name="T57" fmla="*/ 3 h 60"/>
                <a:gd name="T58" fmla="*/ 74 w 84"/>
                <a:gd name="T59" fmla="*/ 3 h 60"/>
                <a:gd name="T60" fmla="*/ 76 w 84"/>
                <a:gd name="T61" fmla="*/ 5 h 60"/>
                <a:gd name="T62" fmla="*/ 8 w 84"/>
                <a:gd name="T63" fmla="*/ 41 h 60"/>
                <a:gd name="T64" fmla="*/ 32 w 84"/>
                <a:gd name="T65" fmla="*/ 53 h 60"/>
                <a:gd name="T66" fmla="*/ 53 w 84"/>
                <a:gd name="T67" fmla="*/ 54 h 60"/>
                <a:gd name="T68" fmla="*/ 32 w 84"/>
                <a:gd name="T69" fmla="*/ 53 h 60"/>
                <a:gd name="T70" fmla="*/ 31 w 84"/>
                <a:gd name="T71" fmla="*/ 51 h 60"/>
                <a:gd name="T72" fmla="*/ 8 w 84"/>
                <a:gd name="T73" fmla="*/ 43 h 60"/>
                <a:gd name="T74" fmla="*/ 81 w 84"/>
                <a:gd name="T75" fmla="*/ 51 h 60"/>
                <a:gd name="T76" fmla="*/ 3 w 84"/>
                <a:gd name="T77" fmla="*/ 53 h 60"/>
                <a:gd name="T78" fmla="*/ 30 w 84"/>
                <a:gd name="T79" fmla="*/ 55 h 60"/>
                <a:gd name="T80" fmla="*/ 54 w 84"/>
                <a:gd name="T81" fmla="*/ 56 h 60"/>
                <a:gd name="T82" fmla="*/ 55 w 84"/>
                <a:gd name="T83" fmla="*/ 53 h 60"/>
                <a:gd name="T84" fmla="*/ 81 w 84"/>
                <a:gd name="T85" fmla="*/ 55 h 60"/>
                <a:gd name="T86" fmla="*/ 8 w 84"/>
                <a:gd name="T87" fmla="*/ 57 h 60"/>
                <a:gd name="T88" fmla="*/ 3 w 84"/>
                <a:gd name="T89" fmla="*/ 5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4" h="60">
                  <a:moveTo>
                    <a:pt x="74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1" y="38"/>
                    <a:pt x="11" y="38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74" y="38"/>
                    <a:pt x="75" y="37"/>
                    <a:pt x="75" y="3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5"/>
                    <a:pt x="74" y="5"/>
                    <a:pt x="74" y="5"/>
                  </a:cubicBezTo>
                  <a:close/>
                  <a:moveTo>
                    <a:pt x="73" y="36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73" y="36"/>
                  </a:lnTo>
                  <a:close/>
                  <a:moveTo>
                    <a:pt x="52" y="23"/>
                  </a:moveTo>
                  <a:cubicBezTo>
                    <a:pt x="52" y="23"/>
                    <a:pt x="52" y="22"/>
                    <a:pt x="52" y="22"/>
                  </a:cubicBezTo>
                  <a:cubicBezTo>
                    <a:pt x="52" y="22"/>
                    <a:pt x="52" y="22"/>
                    <a:pt x="52" y="21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5"/>
                    <a:pt x="45" y="14"/>
                    <a:pt x="45" y="14"/>
                  </a:cubicBezTo>
                  <a:cubicBezTo>
                    <a:pt x="46" y="13"/>
                    <a:pt x="46" y="13"/>
                    <a:pt x="47" y="14"/>
                  </a:cubicBezTo>
                  <a:cubicBezTo>
                    <a:pt x="53" y="20"/>
                    <a:pt x="53" y="20"/>
                    <a:pt x="53" y="20"/>
                  </a:cubicBezTo>
                  <a:cubicBezTo>
                    <a:pt x="54" y="21"/>
                    <a:pt x="54" y="23"/>
                    <a:pt x="53" y="24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5" y="31"/>
                    <a:pt x="45" y="31"/>
                  </a:cubicBezTo>
                  <a:cubicBezTo>
                    <a:pt x="45" y="30"/>
                    <a:pt x="45" y="30"/>
                    <a:pt x="45" y="29"/>
                  </a:cubicBezTo>
                  <a:lnTo>
                    <a:pt x="52" y="23"/>
                  </a:lnTo>
                  <a:close/>
                  <a:moveTo>
                    <a:pt x="32" y="24"/>
                  </a:moveTo>
                  <a:cubicBezTo>
                    <a:pt x="31" y="23"/>
                    <a:pt x="31" y="21"/>
                    <a:pt x="32" y="2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9" y="13"/>
                    <a:pt x="40" y="14"/>
                  </a:cubicBezTo>
                  <a:cubicBezTo>
                    <a:pt x="40" y="14"/>
                    <a:pt x="40" y="15"/>
                    <a:pt x="40" y="15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2"/>
                    <a:pt x="33" y="23"/>
                    <a:pt x="33" y="23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30"/>
                    <a:pt x="40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1"/>
                  </a:cubicBezTo>
                  <a:lnTo>
                    <a:pt x="32" y="24"/>
                  </a:lnTo>
                  <a:close/>
                  <a:moveTo>
                    <a:pt x="84" y="51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1"/>
                    <a:pt x="78" y="0"/>
                    <a:pt x="7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5" y="1"/>
                    <a:pt x="5" y="5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2"/>
                    <a:pt x="0" y="53"/>
                    <a:pt x="0" y="55"/>
                  </a:cubicBezTo>
                  <a:cubicBezTo>
                    <a:pt x="0" y="58"/>
                    <a:pt x="4" y="60"/>
                    <a:pt x="8" y="60"/>
                  </a:cubicBezTo>
                  <a:cubicBezTo>
                    <a:pt x="77" y="60"/>
                    <a:pt x="77" y="60"/>
                    <a:pt x="77" y="60"/>
                  </a:cubicBezTo>
                  <a:cubicBezTo>
                    <a:pt x="81" y="60"/>
                    <a:pt x="84" y="58"/>
                    <a:pt x="84" y="55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4" y="52"/>
                    <a:pt x="84" y="51"/>
                    <a:pt x="84" y="51"/>
                  </a:cubicBezTo>
                  <a:close/>
                  <a:moveTo>
                    <a:pt x="8" y="5"/>
                  </a:moveTo>
                  <a:cubicBezTo>
                    <a:pt x="8" y="5"/>
                    <a:pt x="8" y="4"/>
                    <a:pt x="9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5" y="3"/>
                    <a:pt x="76" y="3"/>
                    <a:pt x="76" y="3"/>
                  </a:cubicBezTo>
                  <a:cubicBezTo>
                    <a:pt x="76" y="4"/>
                    <a:pt x="76" y="5"/>
                    <a:pt x="76" y="5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8" y="5"/>
                  </a:lnTo>
                  <a:close/>
                  <a:moveTo>
                    <a:pt x="32" y="53"/>
                  </a:moveTo>
                  <a:cubicBezTo>
                    <a:pt x="53" y="53"/>
                    <a:pt x="53" y="53"/>
                    <a:pt x="53" y="53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32" y="54"/>
                    <a:pt x="32" y="54"/>
                    <a:pt x="32" y="54"/>
                  </a:cubicBezTo>
                  <a:lnTo>
                    <a:pt x="32" y="53"/>
                  </a:lnTo>
                  <a:close/>
                  <a:moveTo>
                    <a:pt x="54" y="51"/>
                  </a:moveTo>
                  <a:cubicBezTo>
                    <a:pt x="31" y="51"/>
                    <a:pt x="31" y="51"/>
                    <a:pt x="31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81" y="51"/>
                    <a:pt x="81" y="51"/>
                    <a:pt x="81" y="51"/>
                  </a:cubicBezTo>
                  <a:lnTo>
                    <a:pt x="54" y="51"/>
                  </a:lnTo>
                  <a:close/>
                  <a:moveTo>
                    <a:pt x="3" y="53"/>
                  </a:moveTo>
                  <a:cubicBezTo>
                    <a:pt x="30" y="53"/>
                    <a:pt x="30" y="53"/>
                    <a:pt x="30" y="53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6"/>
                    <a:pt x="30" y="56"/>
                    <a:pt x="31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5" y="56"/>
                    <a:pt x="55" y="56"/>
                    <a:pt x="55" y="55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1" y="56"/>
                    <a:pt x="80" y="57"/>
                    <a:pt x="77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5" y="57"/>
                    <a:pt x="3" y="56"/>
                    <a:pt x="3" y="55"/>
                  </a:cubicBezTo>
                  <a:lnTo>
                    <a:pt x="3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E36085ED-FFA2-56CA-D9F6-B6207ED91E91}"/>
              </a:ext>
            </a:extLst>
          </p:cNvPr>
          <p:cNvGrpSpPr/>
          <p:nvPr/>
        </p:nvGrpSpPr>
        <p:grpSpPr>
          <a:xfrm>
            <a:off x="6401812" y="1650040"/>
            <a:ext cx="1473812" cy="1749836"/>
            <a:chOff x="3835093" y="1868674"/>
            <a:chExt cx="1473812" cy="1749836"/>
          </a:xfrm>
        </p:grpSpPr>
        <p:sp>
          <p:nvSpPr>
            <p:cNvPr id="13" name="Oval 35">
              <a:extLst>
                <a:ext uri="{FF2B5EF4-FFF2-40B4-BE49-F238E27FC236}">
                  <a16:creationId xmlns:a16="http://schemas.microsoft.com/office/drawing/2014/main" id="{C647769A-682C-8482-A8A0-1D1F5DC243C5}"/>
                </a:ext>
              </a:extLst>
            </p:cNvPr>
            <p:cNvSpPr/>
            <p:nvPr/>
          </p:nvSpPr>
          <p:spPr>
            <a:xfrm>
              <a:off x="3835093" y="1868674"/>
              <a:ext cx="1473812" cy="1473814"/>
            </a:xfrm>
            <a:prstGeom prst="ellipse">
              <a:avLst/>
            </a:prstGeom>
            <a:solidFill>
              <a:srgbClr val="B1B1B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4" name="Straight Connector 54">
              <a:extLst>
                <a:ext uri="{FF2B5EF4-FFF2-40B4-BE49-F238E27FC236}">
                  <a16:creationId xmlns:a16="http://schemas.microsoft.com/office/drawing/2014/main" id="{FA51CC99-1338-04FD-308A-100887F8F0C6}"/>
                </a:ext>
              </a:extLst>
            </p:cNvPr>
            <p:cNvCxnSpPr>
              <a:stCxn id="13" idx="4"/>
            </p:cNvCxnSpPr>
            <p:nvPr/>
          </p:nvCxnSpPr>
          <p:spPr>
            <a:xfrm>
              <a:off x="4571999" y="3342488"/>
              <a:ext cx="1" cy="27602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90">
              <a:extLst>
                <a:ext uri="{FF2B5EF4-FFF2-40B4-BE49-F238E27FC236}">
                  <a16:creationId xmlns:a16="http://schemas.microsoft.com/office/drawing/2014/main" id="{87F42E9E-7C86-6C81-4272-65C4622F3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3154" y="2476743"/>
              <a:ext cx="317691" cy="330398"/>
            </a:xfrm>
            <a:custGeom>
              <a:avLst/>
              <a:gdLst>
                <a:gd name="T0" fmla="*/ 74 w 74"/>
                <a:gd name="T1" fmla="*/ 22 h 74"/>
                <a:gd name="T2" fmla="*/ 69 w 74"/>
                <a:gd name="T3" fmla="*/ 10 h 74"/>
                <a:gd name="T4" fmla="*/ 64 w 74"/>
                <a:gd name="T5" fmla="*/ 0 h 74"/>
                <a:gd name="T6" fmla="*/ 5 w 74"/>
                <a:gd name="T7" fmla="*/ 8 h 74"/>
                <a:gd name="T8" fmla="*/ 0 w 74"/>
                <a:gd name="T9" fmla="*/ 21 h 74"/>
                <a:gd name="T10" fmla="*/ 0 w 74"/>
                <a:gd name="T11" fmla="*/ 26 h 74"/>
                <a:gd name="T12" fmla="*/ 1 w 74"/>
                <a:gd name="T13" fmla="*/ 68 h 74"/>
                <a:gd name="T14" fmla="*/ 69 w 74"/>
                <a:gd name="T15" fmla="*/ 74 h 74"/>
                <a:gd name="T16" fmla="*/ 70 w 74"/>
                <a:gd name="T17" fmla="*/ 63 h 74"/>
                <a:gd name="T18" fmla="*/ 10 w 74"/>
                <a:gd name="T19" fmla="*/ 3 h 74"/>
                <a:gd name="T20" fmla="*/ 66 w 74"/>
                <a:gd name="T21" fmla="*/ 8 h 74"/>
                <a:gd name="T22" fmla="*/ 8 w 74"/>
                <a:gd name="T23" fmla="*/ 8 h 74"/>
                <a:gd name="T24" fmla="*/ 67 w 74"/>
                <a:gd name="T25" fmla="*/ 13 h 74"/>
                <a:gd name="T26" fmla="*/ 8 w 74"/>
                <a:gd name="T27" fmla="*/ 13 h 74"/>
                <a:gd name="T28" fmla="*/ 12 w 74"/>
                <a:gd name="T29" fmla="*/ 29 h 74"/>
                <a:gd name="T30" fmla="*/ 22 w 74"/>
                <a:gd name="T31" fmla="*/ 29 h 74"/>
                <a:gd name="T32" fmla="*/ 32 w 74"/>
                <a:gd name="T33" fmla="*/ 29 h 74"/>
                <a:gd name="T34" fmla="*/ 42 w 74"/>
                <a:gd name="T35" fmla="*/ 29 h 74"/>
                <a:gd name="T36" fmla="*/ 52 w 74"/>
                <a:gd name="T37" fmla="*/ 29 h 74"/>
                <a:gd name="T38" fmla="*/ 62 w 74"/>
                <a:gd name="T39" fmla="*/ 29 h 74"/>
                <a:gd name="T40" fmla="*/ 67 w 74"/>
                <a:gd name="T41" fmla="*/ 64 h 74"/>
                <a:gd name="T42" fmla="*/ 8 w 74"/>
                <a:gd name="T43" fmla="*/ 30 h 74"/>
                <a:gd name="T44" fmla="*/ 18 w 74"/>
                <a:gd name="T45" fmla="*/ 28 h 74"/>
                <a:gd name="T46" fmla="*/ 13 w 74"/>
                <a:gd name="T47" fmla="*/ 23 h 74"/>
                <a:gd name="T48" fmla="*/ 48 w 74"/>
                <a:gd name="T49" fmla="*/ 28 h 74"/>
                <a:gd name="T50" fmla="*/ 43 w 74"/>
                <a:gd name="T51" fmla="*/ 23 h 74"/>
                <a:gd name="T52" fmla="*/ 41 w 74"/>
                <a:gd name="T53" fmla="*/ 26 h 74"/>
                <a:gd name="T54" fmla="*/ 33 w 74"/>
                <a:gd name="T55" fmla="*/ 26 h 74"/>
                <a:gd name="T56" fmla="*/ 41 w 74"/>
                <a:gd name="T57" fmla="*/ 26 h 74"/>
                <a:gd name="T58" fmla="*/ 27 w 74"/>
                <a:gd name="T59" fmla="*/ 28 h 74"/>
                <a:gd name="T60" fmla="*/ 31 w 74"/>
                <a:gd name="T61" fmla="*/ 23 h 74"/>
                <a:gd name="T62" fmla="*/ 58 w 74"/>
                <a:gd name="T63" fmla="*/ 28 h 74"/>
                <a:gd name="T64" fmla="*/ 53 w 74"/>
                <a:gd name="T65" fmla="*/ 23 h 74"/>
                <a:gd name="T66" fmla="*/ 3 w 74"/>
                <a:gd name="T67" fmla="*/ 23 h 74"/>
                <a:gd name="T68" fmla="*/ 8 w 74"/>
                <a:gd name="T69" fmla="*/ 28 h 74"/>
                <a:gd name="T70" fmla="*/ 3 w 74"/>
                <a:gd name="T71" fmla="*/ 23 h 74"/>
                <a:gd name="T72" fmla="*/ 63 w 74"/>
                <a:gd name="T73" fmla="*/ 23 h 74"/>
                <a:gd name="T74" fmla="*/ 68 w 74"/>
                <a:gd name="T75" fmla="*/ 28 h 74"/>
                <a:gd name="T76" fmla="*/ 4 w 74"/>
                <a:gd name="T77" fmla="*/ 68 h 74"/>
                <a:gd name="T78" fmla="*/ 70 w 74"/>
                <a:gd name="T79" fmla="*/ 68 h 74"/>
                <a:gd name="T80" fmla="*/ 5 w 74"/>
                <a:gd name="T81" fmla="*/ 71 h 74"/>
                <a:gd name="T82" fmla="*/ 15 w 74"/>
                <a:gd name="T83" fmla="*/ 59 h 74"/>
                <a:gd name="T84" fmla="*/ 25 w 74"/>
                <a:gd name="T85" fmla="*/ 59 h 74"/>
                <a:gd name="T86" fmla="*/ 32 w 74"/>
                <a:gd name="T87" fmla="*/ 42 h 74"/>
                <a:gd name="T88" fmla="*/ 58 w 74"/>
                <a:gd name="T89" fmla="*/ 59 h 74"/>
                <a:gd name="T90" fmla="*/ 58 w 74"/>
                <a:gd name="T91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" h="74">
                  <a:moveTo>
                    <a:pt x="74" y="26"/>
                  </a:moveTo>
                  <a:cubicBezTo>
                    <a:pt x="74" y="23"/>
                    <a:pt x="74" y="23"/>
                    <a:pt x="74" y="23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4" y="22"/>
                    <a:pt x="74" y="21"/>
                    <a:pt x="74" y="21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69" y="11"/>
                    <a:pt x="69" y="11"/>
                    <a:pt x="69" y="10"/>
                  </a:cubicBezTo>
                  <a:cubicBezTo>
                    <a:pt x="69" y="10"/>
                    <a:pt x="69" y="9"/>
                    <a:pt x="69" y="8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9" y="2"/>
                    <a:pt x="67" y="0"/>
                    <a:pt x="6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5" y="2"/>
                    <a:pt x="5" y="5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9"/>
                    <a:pt x="2" y="31"/>
                    <a:pt x="5" y="31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3" y="64"/>
                    <a:pt x="1" y="65"/>
                    <a:pt x="1" y="68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" y="72"/>
                    <a:pt x="3" y="74"/>
                    <a:pt x="5" y="74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72" y="74"/>
                    <a:pt x="73" y="72"/>
                    <a:pt x="73" y="69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3" y="65"/>
                    <a:pt x="72" y="64"/>
                    <a:pt x="70" y="6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1"/>
                    <a:pt x="74" y="29"/>
                    <a:pt x="74" y="26"/>
                  </a:cubicBezTo>
                  <a:close/>
                  <a:moveTo>
                    <a:pt x="10" y="3"/>
                  </a:moveTo>
                  <a:cubicBezTo>
                    <a:pt x="64" y="3"/>
                    <a:pt x="64" y="3"/>
                    <a:pt x="64" y="3"/>
                  </a:cubicBezTo>
                  <a:cubicBezTo>
                    <a:pt x="65" y="3"/>
                    <a:pt x="66" y="4"/>
                    <a:pt x="66" y="5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6" y="9"/>
                    <a:pt x="65" y="10"/>
                    <a:pt x="64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8" y="9"/>
                    <a:pt x="8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lose/>
                  <a:moveTo>
                    <a:pt x="67" y="13"/>
                  </a:moveTo>
                  <a:cubicBezTo>
                    <a:pt x="71" y="21"/>
                    <a:pt x="71" y="21"/>
                    <a:pt x="7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7" y="13"/>
                  </a:lnTo>
                  <a:close/>
                  <a:moveTo>
                    <a:pt x="8" y="30"/>
                  </a:moveTo>
                  <a:cubicBezTo>
                    <a:pt x="10" y="30"/>
                    <a:pt x="11" y="30"/>
                    <a:pt x="12" y="29"/>
                  </a:cubicBezTo>
                  <a:cubicBezTo>
                    <a:pt x="13" y="30"/>
                    <a:pt x="15" y="30"/>
                    <a:pt x="17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21" y="30"/>
                    <a:pt x="22" y="29"/>
                  </a:cubicBezTo>
                  <a:cubicBezTo>
                    <a:pt x="23" y="30"/>
                    <a:pt x="25" y="30"/>
                    <a:pt x="27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0"/>
                    <a:pt x="31" y="30"/>
                    <a:pt x="32" y="29"/>
                  </a:cubicBezTo>
                  <a:cubicBezTo>
                    <a:pt x="33" y="30"/>
                    <a:pt x="35" y="30"/>
                    <a:pt x="37" y="30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30"/>
                    <a:pt x="41" y="30"/>
                    <a:pt x="42" y="29"/>
                  </a:cubicBezTo>
                  <a:cubicBezTo>
                    <a:pt x="43" y="30"/>
                    <a:pt x="45" y="30"/>
                    <a:pt x="47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0"/>
                    <a:pt x="51" y="30"/>
                    <a:pt x="52" y="29"/>
                  </a:cubicBezTo>
                  <a:cubicBezTo>
                    <a:pt x="53" y="30"/>
                    <a:pt x="55" y="30"/>
                    <a:pt x="57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60" y="30"/>
                    <a:pt x="61" y="30"/>
                    <a:pt x="62" y="29"/>
                  </a:cubicBezTo>
                  <a:cubicBezTo>
                    <a:pt x="63" y="30"/>
                    <a:pt x="65" y="30"/>
                    <a:pt x="67" y="30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0"/>
                  </a:cubicBezTo>
                  <a:close/>
                  <a:moveTo>
                    <a:pt x="21" y="23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21" y="27"/>
                    <a:pt x="19" y="28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8"/>
                    <a:pt x="13" y="27"/>
                    <a:pt x="13" y="26"/>
                  </a:cubicBezTo>
                  <a:cubicBezTo>
                    <a:pt x="13" y="23"/>
                    <a:pt x="13" y="23"/>
                    <a:pt x="13" y="23"/>
                  </a:cubicBezTo>
                  <a:lnTo>
                    <a:pt x="21" y="23"/>
                  </a:lnTo>
                  <a:close/>
                  <a:moveTo>
                    <a:pt x="51" y="26"/>
                  </a:moveTo>
                  <a:cubicBezTo>
                    <a:pt x="51" y="27"/>
                    <a:pt x="50" y="28"/>
                    <a:pt x="48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5" y="28"/>
                    <a:pt x="43" y="27"/>
                    <a:pt x="43" y="26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51" y="23"/>
                    <a:pt x="51" y="23"/>
                    <a:pt x="51" y="23"/>
                  </a:cubicBezTo>
                  <a:lnTo>
                    <a:pt x="51" y="26"/>
                  </a:lnTo>
                  <a:close/>
                  <a:moveTo>
                    <a:pt x="41" y="26"/>
                  </a:moveTo>
                  <a:cubicBezTo>
                    <a:pt x="41" y="27"/>
                    <a:pt x="40" y="28"/>
                    <a:pt x="38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3" y="27"/>
                    <a:pt x="33" y="26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1" y="23"/>
                    <a:pt x="41" y="23"/>
                    <a:pt x="41" y="23"/>
                  </a:cubicBezTo>
                  <a:lnTo>
                    <a:pt x="41" y="26"/>
                  </a:lnTo>
                  <a:close/>
                  <a:moveTo>
                    <a:pt x="31" y="26"/>
                  </a:moveTo>
                  <a:cubicBezTo>
                    <a:pt x="31" y="27"/>
                    <a:pt x="30" y="28"/>
                    <a:pt x="28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5" y="28"/>
                    <a:pt x="23" y="27"/>
                    <a:pt x="23" y="26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31" y="23"/>
                    <a:pt x="31" y="23"/>
                    <a:pt x="31" y="23"/>
                  </a:cubicBezTo>
                  <a:lnTo>
                    <a:pt x="31" y="26"/>
                  </a:lnTo>
                  <a:close/>
                  <a:moveTo>
                    <a:pt x="61" y="26"/>
                  </a:moveTo>
                  <a:cubicBezTo>
                    <a:pt x="61" y="27"/>
                    <a:pt x="60" y="28"/>
                    <a:pt x="58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5" y="28"/>
                    <a:pt x="53" y="27"/>
                    <a:pt x="53" y="26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61" y="23"/>
                    <a:pt x="61" y="23"/>
                    <a:pt x="61" y="23"/>
                  </a:cubicBezTo>
                  <a:lnTo>
                    <a:pt x="61" y="26"/>
                  </a:lnTo>
                  <a:close/>
                  <a:moveTo>
                    <a:pt x="3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7"/>
                    <a:pt x="9" y="28"/>
                    <a:pt x="8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8"/>
                    <a:pt x="3" y="27"/>
                    <a:pt x="3" y="26"/>
                  </a:cubicBezTo>
                  <a:lnTo>
                    <a:pt x="3" y="23"/>
                  </a:lnTo>
                  <a:close/>
                  <a:moveTo>
                    <a:pt x="67" y="28"/>
                  </a:moveTo>
                  <a:cubicBezTo>
                    <a:pt x="65" y="28"/>
                    <a:pt x="63" y="27"/>
                    <a:pt x="63" y="2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71" y="27"/>
                    <a:pt x="70" y="28"/>
                    <a:pt x="68" y="28"/>
                  </a:cubicBezTo>
                  <a:lnTo>
                    <a:pt x="67" y="28"/>
                  </a:lnTo>
                  <a:close/>
                  <a:moveTo>
                    <a:pt x="4" y="69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4" y="67"/>
                    <a:pt x="4" y="66"/>
                    <a:pt x="5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70" y="66"/>
                    <a:pt x="70" y="67"/>
                    <a:pt x="70" y="68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1"/>
                    <a:pt x="69" y="71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4" y="71"/>
                    <a:pt x="4" y="70"/>
                    <a:pt x="4" y="69"/>
                  </a:cubicBezTo>
                  <a:close/>
                  <a:moveTo>
                    <a:pt x="25" y="59"/>
                  </a:moveTo>
                  <a:cubicBezTo>
                    <a:pt x="15" y="59"/>
                    <a:pt x="15" y="59"/>
                    <a:pt x="15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5" y="50"/>
                    <a:pt x="25" y="50"/>
                    <a:pt x="25" y="50"/>
                  </a:cubicBezTo>
                  <a:lnTo>
                    <a:pt x="25" y="59"/>
                  </a:lnTo>
                  <a:close/>
                  <a:moveTo>
                    <a:pt x="42" y="59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42" y="42"/>
                    <a:pt x="42" y="42"/>
                    <a:pt x="42" y="42"/>
                  </a:cubicBezTo>
                  <a:lnTo>
                    <a:pt x="42" y="59"/>
                  </a:lnTo>
                  <a:close/>
                  <a:moveTo>
                    <a:pt x="58" y="59"/>
                  </a:moveTo>
                  <a:cubicBezTo>
                    <a:pt x="48" y="59"/>
                    <a:pt x="48" y="59"/>
                    <a:pt x="48" y="5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58" y="33"/>
                    <a:pt x="58" y="33"/>
                    <a:pt x="58" y="33"/>
                  </a:cubicBezTo>
                  <a:lnTo>
                    <a:pt x="58" y="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14C36077-EF1B-9D38-EE07-477F7571F6B3}"/>
              </a:ext>
            </a:extLst>
          </p:cNvPr>
          <p:cNvGrpSpPr/>
          <p:nvPr/>
        </p:nvGrpSpPr>
        <p:grpSpPr>
          <a:xfrm>
            <a:off x="8591082" y="1650040"/>
            <a:ext cx="1473812" cy="1749836"/>
            <a:chOff x="5145361" y="1868674"/>
            <a:chExt cx="1473812" cy="1749836"/>
          </a:xfrm>
        </p:grpSpPr>
        <p:sp>
          <p:nvSpPr>
            <p:cNvPr id="17" name="Oval 34">
              <a:extLst>
                <a:ext uri="{FF2B5EF4-FFF2-40B4-BE49-F238E27FC236}">
                  <a16:creationId xmlns:a16="http://schemas.microsoft.com/office/drawing/2014/main" id="{D5F85133-0672-8694-3888-F97B1A98135C}"/>
                </a:ext>
              </a:extLst>
            </p:cNvPr>
            <p:cNvSpPr/>
            <p:nvPr/>
          </p:nvSpPr>
          <p:spPr>
            <a:xfrm>
              <a:off x="5145361" y="1868674"/>
              <a:ext cx="1473812" cy="1473814"/>
            </a:xfrm>
            <a:prstGeom prst="ellipse">
              <a:avLst/>
            </a:prstGeom>
            <a:solidFill>
              <a:srgbClr val="A1298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8" name="Straight Connector 77">
              <a:extLst>
                <a:ext uri="{FF2B5EF4-FFF2-40B4-BE49-F238E27FC236}">
                  <a16:creationId xmlns:a16="http://schemas.microsoft.com/office/drawing/2014/main" id="{65BC1D7A-AA31-BC19-0814-96B208AFA387}"/>
                </a:ext>
              </a:extLst>
            </p:cNvPr>
            <p:cNvCxnSpPr/>
            <p:nvPr/>
          </p:nvCxnSpPr>
          <p:spPr>
            <a:xfrm>
              <a:off x="5885119" y="3342488"/>
              <a:ext cx="0" cy="276022"/>
            </a:xfrm>
            <a:prstGeom prst="line">
              <a:avLst/>
            </a:prstGeom>
            <a:ln>
              <a:solidFill>
                <a:srgbClr val="8E30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205">
              <a:extLst>
                <a:ext uri="{FF2B5EF4-FFF2-40B4-BE49-F238E27FC236}">
                  <a16:creationId xmlns:a16="http://schemas.microsoft.com/office/drawing/2014/main" id="{BE38345B-ABBA-6CC1-9026-391AC6FB3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5548" y="2476743"/>
              <a:ext cx="321133" cy="340149"/>
            </a:xfrm>
            <a:custGeom>
              <a:avLst/>
              <a:gdLst>
                <a:gd name="T0" fmla="*/ 63 w 64"/>
                <a:gd name="T1" fmla="*/ 10 h 66"/>
                <a:gd name="T2" fmla="*/ 32 w 64"/>
                <a:gd name="T3" fmla="*/ 0 h 66"/>
                <a:gd name="T4" fmla="*/ 31 w 64"/>
                <a:gd name="T5" fmla="*/ 0 h 66"/>
                <a:gd name="T6" fmla="*/ 1 w 64"/>
                <a:gd name="T7" fmla="*/ 10 h 66"/>
                <a:gd name="T8" fmla="*/ 0 w 64"/>
                <a:gd name="T9" fmla="*/ 12 h 66"/>
                <a:gd name="T10" fmla="*/ 8 w 64"/>
                <a:gd name="T11" fmla="*/ 49 h 66"/>
                <a:gd name="T12" fmla="*/ 31 w 64"/>
                <a:gd name="T13" fmla="*/ 66 h 66"/>
                <a:gd name="T14" fmla="*/ 32 w 64"/>
                <a:gd name="T15" fmla="*/ 66 h 66"/>
                <a:gd name="T16" fmla="*/ 32 w 64"/>
                <a:gd name="T17" fmla="*/ 66 h 66"/>
                <a:gd name="T18" fmla="*/ 55 w 64"/>
                <a:gd name="T19" fmla="*/ 49 h 66"/>
                <a:gd name="T20" fmla="*/ 64 w 64"/>
                <a:gd name="T21" fmla="*/ 12 h 66"/>
                <a:gd name="T22" fmla="*/ 63 w 64"/>
                <a:gd name="T23" fmla="*/ 10 h 66"/>
                <a:gd name="T24" fmla="*/ 52 w 64"/>
                <a:gd name="T25" fmla="*/ 47 h 66"/>
                <a:gd name="T26" fmla="*/ 32 w 64"/>
                <a:gd name="T27" fmla="*/ 63 h 66"/>
                <a:gd name="T28" fmla="*/ 11 w 64"/>
                <a:gd name="T29" fmla="*/ 47 h 66"/>
                <a:gd name="T30" fmla="*/ 3 w 64"/>
                <a:gd name="T31" fmla="*/ 12 h 66"/>
                <a:gd name="T32" fmla="*/ 32 w 64"/>
                <a:gd name="T33" fmla="*/ 3 h 66"/>
                <a:gd name="T34" fmla="*/ 61 w 64"/>
                <a:gd name="T35" fmla="*/ 12 h 66"/>
                <a:gd name="T36" fmla="*/ 52 w 64"/>
                <a:gd name="T37" fmla="*/ 47 h 66"/>
                <a:gd name="T38" fmla="*/ 32 w 64"/>
                <a:gd name="T39" fmla="*/ 7 h 66"/>
                <a:gd name="T40" fmla="*/ 32 w 64"/>
                <a:gd name="T41" fmla="*/ 7 h 66"/>
                <a:gd name="T42" fmla="*/ 57 w 64"/>
                <a:gd name="T43" fmla="*/ 15 h 66"/>
                <a:gd name="T44" fmla="*/ 49 w 64"/>
                <a:gd name="T45" fmla="*/ 46 h 66"/>
                <a:gd name="T46" fmla="*/ 32 w 64"/>
                <a:gd name="T47" fmla="*/ 60 h 66"/>
                <a:gd name="T48" fmla="*/ 32 w 64"/>
                <a:gd name="T49" fmla="*/ 60 h 66"/>
                <a:gd name="T50" fmla="*/ 32 w 64"/>
                <a:gd name="T51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66">
                  <a:moveTo>
                    <a:pt x="63" y="1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1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3"/>
                    <a:pt x="3" y="37"/>
                    <a:pt x="8" y="49"/>
                  </a:cubicBezTo>
                  <a:cubicBezTo>
                    <a:pt x="14" y="61"/>
                    <a:pt x="31" y="66"/>
                    <a:pt x="31" y="66"/>
                  </a:cubicBezTo>
                  <a:cubicBezTo>
                    <a:pt x="31" y="66"/>
                    <a:pt x="32" y="66"/>
                    <a:pt x="32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50" y="61"/>
                    <a:pt x="55" y="49"/>
                  </a:cubicBezTo>
                  <a:cubicBezTo>
                    <a:pt x="60" y="37"/>
                    <a:pt x="64" y="13"/>
                    <a:pt x="64" y="12"/>
                  </a:cubicBezTo>
                  <a:cubicBezTo>
                    <a:pt x="64" y="11"/>
                    <a:pt x="63" y="10"/>
                    <a:pt x="63" y="10"/>
                  </a:cubicBezTo>
                  <a:close/>
                  <a:moveTo>
                    <a:pt x="52" y="47"/>
                  </a:moveTo>
                  <a:cubicBezTo>
                    <a:pt x="48" y="57"/>
                    <a:pt x="34" y="62"/>
                    <a:pt x="32" y="63"/>
                  </a:cubicBezTo>
                  <a:cubicBezTo>
                    <a:pt x="29" y="62"/>
                    <a:pt x="15" y="57"/>
                    <a:pt x="11" y="47"/>
                  </a:cubicBezTo>
                  <a:cubicBezTo>
                    <a:pt x="7" y="38"/>
                    <a:pt x="4" y="18"/>
                    <a:pt x="3" y="1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0" y="18"/>
                    <a:pt x="57" y="38"/>
                    <a:pt x="52" y="47"/>
                  </a:cubicBezTo>
                  <a:close/>
                  <a:moveTo>
                    <a:pt x="32" y="7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6" y="22"/>
                    <a:pt x="53" y="38"/>
                    <a:pt x="49" y="46"/>
                  </a:cubicBezTo>
                  <a:cubicBezTo>
                    <a:pt x="46" y="53"/>
                    <a:pt x="37" y="58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lnTo>
                    <a:pt x="32" y="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3CE9588-B3FA-9921-72E0-5F8E0B82EE8B}"/>
              </a:ext>
            </a:extLst>
          </p:cNvPr>
          <p:cNvSpPr txBox="1"/>
          <p:nvPr/>
        </p:nvSpPr>
        <p:spPr>
          <a:xfrm>
            <a:off x="3854154" y="3610075"/>
            <a:ext cx="1981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 DE TRABAJO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DD1C0CE-89A7-2779-3BD7-7D78106D3DAC}"/>
              </a:ext>
            </a:extLst>
          </p:cNvPr>
          <p:cNvSpPr txBox="1"/>
          <p:nvPr/>
        </p:nvSpPr>
        <p:spPr>
          <a:xfrm>
            <a:off x="6025667" y="3691533"/>
            <a:ext cx="228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RECORRIDOS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3DBF9C8-ED23-247B-5006-DF1A99A09141}"/>
              </a:ext>
            </a:extLst>
          </p:cNvPr>
          <p:cNvSpPr txBox="1"/>
          <p:nvPr/>
        </p:nvSpPr>
        <p:spPr>
          <a:xfrm>
            <a:off x="8331080" y="3730749"/>
            <a:ext cx="1981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TOTALES</a:t>
            </a:r>
          </a:p>
        </p:txBody>
      </p:sp>
      <p:sp>
        <p:nvSpPr>
          <p:cNvPr id="28" name="Rectangle 62">
            <a:extLst>
              <a:ext uri="{FF2B5EF4-FFF2-40B4-BE49-F238E27FC236}">
                <a16:creationId xmlns:a16="http://schemas.microsoft.com/office/drawing/2014/main" id="{2CF7417D-03E7-C3B0-128F-EFF497D1AED4}"/>
              </a:ext>
            </a:extLst>
          </p:cNvPr>
          <p:cNvSpPr/>
          <p:nvPr/>
        </p:nvSpPr>
        <p:spPr>
          <a:xfrm>
            <a:off x="3684314" y="4505023"/>
            <a:ext cx="22869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Serán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recorridas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horas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escogidas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azar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registrar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haciendo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empleados</a:t>
            </a:r>
            <a:endParaRPr lang="id-ID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62">
            <a:extLst>
              <a:ext uri="{FF2B5EF4-FFF2-40B4-BE49-F238E27FC236}">
                <a16:creationId xmlns:a16="http://schemas.microsoft.com/office/drawing/2014/main" id="{CAF5EAA8-4BD7-1BEE-897A-1A8CBF180FE6}"/>
              </a:ext>
            </a:extLst>
          </p:cNvPr>
          <p:cNvSpPr/>
          <p:nvPr/>
        </p:nvSpPr>
        <p:spPr>
          <a:xfrm>
            <a:off x="5995240" y="4505023"/>
            <a:ext cx="2286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observador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varios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recorridos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Rectangle 62">
            <a:extLst>
              <a:ext uri="{FF2B5EF4-FFF2-40B4-BE49-F238E27FC236}">
                <a16:creationId xmlns:a16="http://schemas.microsoft.com/office/drawing/2014/main" id="{E42A4A01-2E09-3C4E-D99F-49BB7F8CE103}"/>
              </a:ext>
            </a:extLst>
          </p:cNvPr>
          <p:cNvSpPr/>
          <p:nvPr/>
        </p:nvSpPr>
        <p:spPr>
          <a:xfrm>
            <a:off x="8187362" y="4505022"/>
            <a:ext cx="22869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Formato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compilación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observador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189AC630-ADD9-5F57-5096-92402627B182}"/>
              </a:ext>
            </a:extLst>
          </p:cNvPr>
          <p:cNvSpPr txBox="1">
            <a:spLocks/>
          </p:cNvSpPr>
          <p:nvPr/>
        </p:nvSpPr>
        <p:spPr>
          <a:xfrm>
            <a:off x="277052" y="432026"/>
            <a:ext cx="9754591" cy="858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/>
              <a:t>Procedimiento a utilizar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AACBAB1-4139-2D0B-B17A-29DCF507E80D}"/>
              </a:ext>
            </a:extLst>
          </p:cNvPr>
          <p:cNvSpPr/>
          <p:nvPr/>
        </p:nvSpPr>
        <p:spPr>
          <a:xfrm>
            <a:off x="2172163" y="1953289"/>
            <a:ext cx="805092" cy="929369"/>
          </a:xfrm>
          <a:prstGeom prst="ellips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746E52F-B287-8DD0-96B7-12BB7454C06B}"/>
              </a:ext>
            </a:extLst>
          </p:cNvPr>
          <p:cNvSpPr/>
          <p:nvPr/>
        </p:nvSpPr>
        <p:spPr>
          <a:xfrm>
            <a:off x="4416600" y="1969915"/>
            <a:ext cx="805092" cy="929369"/>
          </a:xfrm>
          <a:prstGeom prst="ellipse">
            <a:avLst/>
          </a:prstGeom>
          <a:solidFill>
            <a:srgbClr val="32644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90043B0-EED3-DF77-F85C-7A5E1BAC0C03}"/>
              </a:ext>
            </a:extLst>
          </p:cNvPr>
          <p:cNvSpPr/>
          <p:nvPr/>
        </p:nvSpPr>
        <p:spPr>
          <a:xfrm>
            <a:off x="6744164" y="1903414"/>
            <a:ext cx="805092" cy="929369"/>
          </a:xfrm>
          <a:prstGeom prst="ellipse">
            <a:avLst/>
          </a:prstGeom>
          <a:solidFill>
            <a:srgbClr val="B1B1B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FCACD9CE-17FF-25A0-7A11-6C857848808A}"/>
              </a:ext>
            </a:extLst>
          </p:cNvPr>
          <p:cNvSpPr/>
          <p:nvPr/>
        </p:nvSpPr>
        <p:spPr>
          <a:xfrm>
            <a:off x="8955349" y="1903414"/>
            <a:ext cx="805092" cy="929369"/>
          </a:xfrm>
          <a:prstGeom prst="ellipse">
            <a:avLst/>
          </a:prstGeom>
          <a:solidFill>
            <a:srgbClr val="A1298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33AD779E-52CF-BBCA-61BE-F347E3D9B4D8}"/>
              </a:ext>
            </a:extLst>
          </p:cNvPr>
          <p:cNvSpPr txBox="1">
            <a:spLocks/>
          </p:cNvSpPr>
          <p:nvPr/>
        </p:nvSpPr>
        <p:spPr>
          <a:xfrm>
            <a:off x="2271878" y="2091970"/>
            <a:ext cx="646852" cy="858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720FA745-3319-81FE-D177-213A5C87632E}"/>
              </a:ext>
            </a:extLst>
          </p:cNvPr>
          <p:cNvSpPr txBox="1">
            <a:spLocks/>
          </p:cNvSpPr>
          <p:nvPr/>
        </p:nvSpPr>
        <p:spPr>
          <a:xfrm>
            <a:off x="4599441" y="2075346"/>
            <a:ext cx="646852" cy="858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73FFFB40-3DF6-3C3E-0B31-3DD637B0440E}"/>
              </a:ext>
            </a:extLst>
          </p:cNvPr>
          <p:cNvSpPr txBox="1">
            <a:spLocks/>
          </p:cNvSpPr>
          <p:nvPr/>
        </p:nvSpPr>
        <p:spPr>
          <a:xfrm>
            <a:off x="6910379" y="2108596"/>
            <a:ext cx="646852" cy="858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83F52D93-EC6E-E23C-F410-51F6BB711CE8}"/>
              </a:ext>
            </a:extLst>
          </p:cNvPr>
          <p:cNvSpPr txBox="1">
            <a:spLocks/>
          </p:cNvSpPr>
          <p:nvPr/>
        </p:nvSpPr>
        <p:spPr>
          <a:xfrm>
            <a:off x="9038439" y="2058721"/>
            <a:ext cx="646852" cy="858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75255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41D6A-CCBB-C4F6-7EF2-13076CB9A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585"/>
            <a:ext cx="9144000" cy="1942420"/>
          </a:xfrm>
        </p:spPr>
        <p:txBody>
          <a:bodyPr/>
          <a:lstStyle/>
          <a:p>
            <a:r>
              <a:rPr lang="es-MX" dirty="0"/>
              <a:t>ACTIVIDADES</a:t>
            </a:r>
            <a:br>
              <a:rPr lang="es-MX" dirty="0"/>
            </a:br>
            <a:r>
              <a:rPr lang="es-MX" dirty="0"/>
              <a:t>PARA LA </a:t>
            </a:r>
            <a:br>
              <a:rPr lang="es-MX" dirty="0"/>
            </a:br>
            <a:r>
              <a:rPr lang="es-MX" dirty="0"/>
              <a:t>OBSERVACIÓN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2B81F2C-EE69-0124-246D-F3436AB3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993" y="4170538"/>
            <a:ext cx="1770957" cy="17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9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08800"/>
            <a:ext cx="9754591" cy="858982"/>
          </a:xfrm>
        </p:spPr>
        <p:txBody>
          <a:bodyPr/>
          <a:lstStyle/>
          <a:p>
            <a:r>
              <a:rPr lang="es-MX" sz="3200" dirty="0"/>
              <a:t>No se trabaja en los siguientes tiempos: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2819CC-EF47-2BF6-7286-27ED7FA31DFC}"/>
              </a:ext>
            </a:extLst>
          </p:cNvPr>
          <p:cNvSpPr txBox="1">
            <a:spLocks/>
          </p:cNvSpPr>
          <p:nvPr/>
        </p:nvSpPr>
        <p:spPr>
          <a:xfrm>
            <a:off x="1931054" y="2473441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10-20 minutos después de que comienza el turno</a:t>
            </a:r>
          </a:p>
          <a:p>
            <a:r>
              <a:rPr lang="es-MX" dirty="0"/>
              <a:t>5-10 m minutos antes de la hora de la comida</a:t>
            </a:r>
          </a:p>
          <a:p>
            <a:r>
              <a:rPr lang="es-MX" dirty="0"/>
              <a:t>5-10 minutos después de la hora de la comida</a:t>
            </a:r>
          </a:p>
          <a:p>
            <a:r>
              <a:rPr lang="es-MX" dirty="0"/>
              <a:t>5-10 minutos antes de la hora de la salida</a:t>
            </a:r>
          </a:p>
        </p:txBody>
      </p:sp>
    </p:spTree>
    <p:extLst>
      <p:ext uri="{BB962C8B-B14F-4D97-AF65-F5344CB8AC3E}">
        <p14:creationId xmlns:p14="http://schemas.microsoft.com/office/powerpoint/2010/main" val="1483286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08800"/>
            <a:ext cx="9754591" cy="858982"/>
          </a:xfrm>
        </p:spPr>
        <p:txBody>
          <a:bodyPr/>
          <a:lstStyle/>
          <a:p>
            <a:r>
              <a:rPr lang="es-MX" sz="3200" dirty="0"/>
              <a:t>1.- Tiempo Personal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2819CC-EF47-2BF6-7286-27ED7FA31DFC}"/>
              </a:ext>
            </a:extLst>
          </p:cNvPr>
          <p:cNvSpPr txBox="1">
            <a:spLocks/>
          </p:cNvSpPr>
          <p:nvPr/>
        </p:nvSpPr>
        <p:spPr>
          <a:xfrm>
            <a:off x="1897803" y="2872452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Lavarse las manos, uso del baño, cambio o ajustes de ropa, visita a la enfermería, celular, etc.</a:t>
            </a:r>
          </a:p>
        </p:txBody>
      </p:sp>
    </p:spTree>
    <p:extLst>
      <p:ext uri="{BB962C8B-B14F-4D97-AF65-F5344CB8AC3E}">
        <p14:creationId xmlns:p14="http://schemas.microsoft.com/office/powerpoint/2010/main" val="847371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08800"/>
            <a:ext cx="9754591" cy="858982"/>
          </a:xfrm>
        </p:spPr>
        <p:txBody>
          <a:bodyPr/>
          <a:lstStyle/>
          <a:p>
            <a:r>
              <a:rPr lang="es-MX" sz="3200" dirty="0"/>
              <a:t>2.-Descansos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2819CC-EF47-2BF6-7286-27ED7FA31DFC}"/>
              </a:ext>
            </a:extLst>
          </p:cNvPr>
          <p:cNvSpPr txBox="1">
            <a:spLocks/>
          </p:cNvSpPr>
          <p:nvPr/>
        </p:nvSpPr>
        <p:spPr>
          <a:xfrm>
            <a:off x="1931054" y="2473441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Tiempo permitido para comer, beber, fumar o tener conversaciones personales</a:t>
            </a:r>
          </a:p>
        </p:txBody>
      </p:sp>
    </p:spTree>
    <p:extLst>
      <p:ext uri="{BB962C8B-B14F-4D97-AF65-F5344CB8AC3E}">
        <p14:creationId xmlns:p14="http://schemas.microsoft.com/office/powerpoint/2010/main" val="4061565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62D93C4-DB86-9B97-7E83-B4E8FEFDB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73500" y="2426275"/>
            <a:ext cx="7766050" cy="2040949"/>
          </a:xfrm>
        </p:spPr>
        <p:txBody>
          <a:bodyPr/>
          <a:lstStyle/>
          <a:p>
            <a:r>
              <a:rPr lang="es-MX" dirty="0"/>
              <a:t>Wrench Time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71A35-0110-579F-70D5-304E50FD1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dirty="0"/>
              <a:t>Edwin Guzman King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FEDE23-BBDD-9C32-C089-07E746F9F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MX" dirty="0"/>
              <a:t>Director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15DDDF-D32C-6A43-71A3-2AA14EE1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11110"/>
          <a:stretch/>
        </p:blipFill>
        <p:spPr>
          <a:xfrm>
            <a:off x="428625" y="1958975"/>
            <a:ext cx="2762249" cy="3343275"/>
          </a:xfrm>
          <a:custGeom>
            <a:avLst/>
            <a:gdLst>
              <a:gd name="connsiteX0" fmla="*/ 621230 w 2629989"/>
              <a:gd name="connsiteY0" fmla="*/ 0 h 3326674"/>
              <a:gd name="connsiteX1" fmla="*/ 2629989 w 2629989"/>
              <a:gd name="connsiteY1" fmla="*/ 0 h 3326674"/>
              <a:gd name="connsiteX2" fmla="*/ 2629989 w 2629989"/>
              <a:gd name="connsiteY2" fmla="*/ 2705444 h 3326674"/>
              <a:gd name="connsiteX3" fmla="*/ 2008759 w 2629989"/>
              <a:gd name="connsiteY3" fmla="*/ 3326674 h 3326674"/>
              <a:gd name="connsiteX4" fmla="*/ 0 w 2629989"/>
              <a:gd name="connsiteY4" fmla="*/ 3326674 h 3326674"/>
              <a:gd name="connsiteX5" fmla="*/ 0 w 2629989"/>
              <a:gd name="connsiteY5" fmla="*/ 621230 h 3326674"/>
              <a:gd name="connsiteX6" fmla="*/ 621230 w 2629989"/>
              <a:gd name="connsiteY6" fmla="*/ 0 h 332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9989" h="3326674">
                <a:moveTo>
                  <a:pt x="621230" y="0"/>
                </a:moveTo>
                <a:lnTo>
                  <a:pt x="2629989" y="0"/>
                </a:lnTo>
                <a:lnTo>
                  <a:pt x="2629989" y="2705444"/>
                </a:lnTo>
                <a:cubicBezTo>
                  <a:pt x="2629989" y="3048540"/>
                  <a:pt x="2351855" y="3326674"/>
                  <a:pt x="2008759" y="3326674"/>
                </a:cubicBezTo>
                <a:lnTo>
                  <a:pt x="0" y="3326674"/>
                </a:lnTo>
                <a:lnTo>
                  <a:pt x="0" y="621230"/>
                </a:lnTo>
                <a:cubicBezTo>
                  <a:pt x="0" y="278134"/>
                  <a:pt x="278134" y="0"/>
                  <a:pt x="621230" y="0"/>
                </a:cubicBezTo>
                <a:close/>
              </a:path>
            </a:pathLst>
          </a:custGeom>
        </p:spPr>
      </p:pic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BB3AA679-6FFC-EF79-B90F-47BC4681A4AD}"/>
              </a:ext>
            </a:extLst>
          </p:cNvPr>
          <p:cNvSpPr txBox="1">
            <a:spLocks/>
          </p:cNvSpPr>
          <p:nvPr/>
        </p:nvSpPr>
        <p:spPr>
          <a:xfrm>
            <a:off x="3873500" y="3240693"/>
            <a:ext cx="7766048" cy="431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APRENDIENDO A CALCULARLO</a:t>
            </a:r>
          </a:p>
        </p:txBody>
      </p:sp>
    </p:spTree>
    <p:extLst>
      <p:ext uri="{BB962C8B-B14F-4D97-AF65-F5344CB8AC3E}">
        <p14:creationId xmlns:p14="http://schemas.microsoft.com/office/powerpoint/2010/main" val="3352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08800"/>
            <a:ext cx="9754591" cy="858982"/>
          </a:xfrm>
        </p:spPr>
        <p:txBody>
          <a:bodyPr/>
          <a:lstStyle/>
          <a:p>
            <a:r>
              <a:rPr lang="es-MX" sz="3200" dirty="0"/>
              <a:t>3.-Planeación o instrucción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2819CC-EF47-2BF6-7286-27ED7FA31DFC}"/>
              </a:ext>
            </a:extLst>
          </p:cNvPr>
          <p:cNvSpPr txBox="1">
            <a:spLocks/>
          </p:cNvSpPr>
          <p:nvPr/>
        </p:nvSpPr>
        <p:spPr>
          <a:xfrm>
            <a:off x="1931054" y="2473441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 Estudiando dibujos, diagramas o notas para obtener información acerca de un trabajo, midiendo, discutiendo del trabajo con alguien o recibiendo instrucciones del supervisor</a:t>
            </a:r>
          </a:p>
        </p:txBody>
      </p:sp>
    </p:spTree>
    <p:extLst>
      <p:ext uri="{BB962C8B-B14F-4D97-AF65-F5344CB8AC3E}">
        <p14:creationId xmlns:p14="http://schemas.microsoft.com/office/powerpoint/2010/main" val="2067829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08800"/>
            <a:ext cx="9754591" cy="858982"/>
          </a:xfrm>
        </p:spPr>
        <p:txBody>
          <a:bodyPr/>
          <a:lstStyle/>
          <a:p>
            <a:r>
              <a:rPr lang="es-MX" sz="3200" dirty="0"/>
              <a:t>4.-Herramientas y materiales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2819CC-EF47-2BF6-7286-27ED7FA31DFC}"/>
              </a:ext>
            </a:extLst>
          </p:cNvPr>
          <p:cNvSpPr txBox="1">
            <a:spLocks/>
          </p:cNvSpPr>
          <p:nvPr/>
        </p:nvSpPr>
        <p:spPr>
          <a:xfrm>
            <a:off x="1931054" y="2473441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Retirando o devolviendo herramientas de una caja, tomando material de almacén, buscando material en un área de materiales, etc.</a:t>
            </a:r>
          </a:p>
        </p:txBody>
      </p:sp>
    </p:spTree>
    <p:extLst>
      <p:ext uri="{BB962C8B-B14F-4D97-AF65-F5344CB8AC3E}">
        <p14:creationId xmlns:p14="http://schemas.microsoft.com/office/powerpoint/2010/main" val="1938930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08800"/>
            <a:ext cx="9754591" cy="858982"/>
          </a:xfrm>
        </p:spPr>
        <p:txBody>
          <a:bodyPr/>
          <a:lstStyle/>
          <a:p>
            <a:r>
              <a:rPr lang="es-MX" sz="3200" dirty="0"/>
              <a:t>5.- Transportándose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2819CC-EF47-2BF6-7286-27ED7FA31DFC}"/>
              </a:ext>
            </a:extLst>
          </p:cNvPr>
          <p:cNvSpPr txBox="1">
            <a:spLocks/>
          </p:cNvSpPr>
          <p:nvPr/>
        </p:nvSpPr>
        <p:spPr>
          <a:xfrm>
            <a:off x="1931054" y="2473441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Cargando herramienta, materiales o equipo de un lugar a otro dentro del área del trabajo</a:t>
            </a:r>
          </a:p>
        </p:txBody>
      </p:sp>
    </p:spTree>
    <p:extLst>
      <p:ext uri="{BB962C8B-B14F-4D97-AF65-F5344CB8AC3E}">
        <p14:creationId xmlns:p14="http://schemas.microsoft.com/office/powerpoint/2010/main" val="3010306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08800"/>
            <a:ext cx="9754591" cy="858982"/>
          </a:xfrm>
        </p:spPr>
        <p:txBody>
          <a:bodyPr/>
          <a:lstStyle/>
          <a:p>
            <a:r>
              <a:rPr lang="es-MX" sz="3200" dirty="0"/>
              <a:t>6.-Viajando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2819CC-EF47-2BF6-7286-27ED7FA31DFC}"/>
              </a:ext>
            </a:extLst>
          </p:cNvPr>
          <p:cNvSpPr txBox="1">
            <a:spLocks/>
          </p:cNvSpPr>
          <p:nvPr/>
        </p:nvSpPr>
        <p:spPr>
          <a:xfrm>
            <a:off x="1931054" y="2473441"/>
            <a:ext cx="8393353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Caminando con las manos vacías por la planta, de algún lugar a otro por cualquier propósito</a:t>
            </a:r>
          </a:p>
        </p:txBody>
      </p:sp>
    </p:spTree>
    <p:extLst>
      <p:ext uri="{BB962C8B-B14F-4D97-AF65-F5344CB8AC3E}">
        <p14:creationId xmlns:p14="http://schemas.microsoft.com/office/powerpoint/2010/main" val="432989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08800"/>
            <a:ext cx="9754591" cy="858982"/>
          </a:xfrm>
        </p:spPr>
        <p:txBody>
          <a:bodyPr/>
          <a:lstStyle/>
          <a:p>
            <a:r>
              <a:rPr lang="es-MX" sz="3200" dirty="0"/>
              <a:t>7.-Esperando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2819CC-EF47-2BF6-7286-27ED7FA31DFC}"/>
              </a:ext>
            </a:extLst>
          </p:cNvPr>
          <p:cNvSpPr txBox="1">
            <a:spLocks/>
          </p:cNvSpPr>
          <p:nvPr/>
        </p:nvSpPr>
        <p:spPr>
          <a:xfrm>
            <a:off x="1931054" y="2473441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Esperando a otros trabajadores, inspecciones o instrucciones, a la supervisión, materiales o herramientas, transporte o cualquier otro trabajo no explicado que amerite espera.</a:t>
            </a:r>
          </a:p>
        </p:txBody>
      </p:sp>
    </p:spTree>
    <p:extLst>
      <p:ext uri="{BB962C8B-B14F-4D97-AF65-F5344CB8AC3E}">
        <p14:creationId xmlns:p14="http://schemas.microsoft.com/office/powerpoint/2010/main" val="999021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E3603-345C-14B4-1218-46E380030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08800"/>
            <a:ext cx="9754591" cy="858982"/>
          </a:xfrm>
        </p:spPr>
        <p:txBody>
          <a:bodyPr/>
          <a:lstStyle/>
          <a:p>
            <a:r>
              <a:rPr lang="es-MX" sz="3200" dirty="0"/>
              <a:t>8.-Trabajo directo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2819CC-EF47-2BF6-7286-27ED7FA31DFC}"/>
              </a:ext>
            </a:extLst>
          </p:cNvPr>
          <p:cNvSpPr txBox="1">
            <a:spLocks/>
          </p:cNvSpPr>
          <p:nvPr/>
        </p:nvSpPr>
        <p:spPr>
          <a:xfrm>
            <a:off x="1774632" y="1958052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Utilizando herramientas o esfuerzo físico de manera productiva para desempeñar o ayudar al desempeño de un trabajo asignado, colocando equipo o materiales, sosteniendo la escalera a otra persona, subiendo una escalera para ponerse en una posición de trabajo, tomando lecturas, actuando como vigilante en caso de algún riesgo de seguridad</a:t>
            </a:r>
          </a:p>
        </p:txBody>
      </p:sp>
    </p:spTree>
    <p:extLst>
      <p:ext uri="{BB962C8B-B14F-4D97-AF65-F5344CB8AC3E}">
        <p14:creationId xmlns:p14="http://schemas.microsoft.com/office/powerpoint/2010/main" val="1920137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392C2A2-9963-CF03-9A72-6928A6A5E212}"/>
              </a:ext>
            </a:extLst>
          </p:cNvPr>
          <p:cNvSpPr txBox="1">
            <a:spLocks/>
          </p:cNvSpPr>
          <p:nvPr/>
        </p:nvSpPr>
        <p:spPr>
          <a:xfrm>
            <a:off x="1524000" y="2000590"/>
            <a:ext cx="9144000" cy="194242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none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s-MX" dirty="0"/>
              <a:t>REGLAS BASE</a:t>
            </a:r>
          </a:p>
        </p:txBody>
      </p:sp>
    </p:spTree>
    <p:extLst>
      <p:ext uri="{BB962C8B-B14F-4D97-AF65-F5344CB8AC3E}">
        <p14:creationId xmlns:p14="http://schemas.microsoft.com/office/powerpoint/2010/main" val="3328202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E5E4B8C-3DE1-D0E8-0986-C9171FDBD642}"/>
              </a:ext>
            </a:extLst>
          </p:cNvPr>
          <p:cNvSpPr txBox="1">
            <a:spLocks/>
          </p:cNvSpPr>
          <p:nvPr/>
        </p:nvSpPr>
        <p:spPr>
          <a:xfrm>
            <a:off x="1774632" y="1708669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/>
              <a:t>No se toman observaciones en los tiempos antes señalados </a:t>
            </a:r>
          </a:p>
          <a:p>
            <a:endParaRPr lang="es-MX" sz="3200" dirty="0"/>
          </a:p>
          <a:p>
            <a:r>
              <a:rPr lang="es-MX" sz="3200" dirty="0"/>
              <a:t>No pregunte a la persona que esta observando lo que esta haciendo.</a:t>
            </a:r>
          </a:p>
          <a:p>
            <a:endParaRPr lang="es-MX" sz="3200" dirty="0"/>
          </a:p>
          <a:p>
            <a:r>
              <a:rPr lang="es-MX" sz="3200" dirty="0"/>
              <a:t>Registre su primera e instantánea impresión.</a:t>
            </a:r>
          </a:p>
          <a:p>
            <a:pPr marL="0" indent="0">
              <a:buNone/>
            </a:pPr>
            <a:r>
              <a:rPr lang="es-MX" sz="3200" dirty="0"/>
              <a:t>  NO ANTICIPE NI SUPONGA.</a:t>
            </a:r>
          </a:p>
        </p:txBody>
      </p:sp>
    </p:spTree>
    <p:extLst>
      <p:ext uri="{BB962C8B-B14F-4D97-AF65-F5344CB8AC3E}">
        <p14:creationId xmlns:p14="http://schemas.microsoft.com/office/powerpoint/2010/main" val="2785459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E5E4B8C-3DE1-D0E8-0986-C9171FDBD642}"/>
              </a:ext>
            </a:extLst>
          </p:cNvPr>
          <p:cNvSpPr txBox="1">
            <a:spLocks/>
          </p:cNvSpPr>
          <p:nvPr/>
        </p:nvSpPr>
        <p:spPr>
          <a:xfrm>
            <a:off x="1558501" y="2074429"/>
            <a:ext cx="9381048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/>
              <a:t>Sea ecuánime. No juzgue a priori. No “endulce”.</a:t>
            </a:r>
          </a:p>
          <a:p>
            <a:r>
              <a:rPr lang="es-MX" sz="3200" dirty="0"/>
              <a:t>Tome observaciones de todo el personal técnico, no importa donde los observe, sin tomar en cuenta quienes sean.</a:t>
            </a:r>
          </a:p>
          <a:p>
            <a:r>
              <a:rPr lang="es-MX" sz="3200" dirty="0"/>
              <a:t>Tome observaciones mientras se esta moviendo.</a:t>
            </a:r>
          </a:p>
        </p:txBody>
      </p:sp>
    </p:spTree>
    <p:extLst>
      <p:ext uri="{BB962C8B-B14F-4D97-AF65-F5344CB8AC3E}">
        <p14:creationId xmlns:p14="http://schemas.microsoft.com/office/powerpoint/2010/main" val="3495480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E5E4B8C-3DE1-D0E8-0986-C9171FDBD642}"/>
              </a:ext>
            </a:extLst>
          </p:cNvPr>
          <p:cNvSpPr txBox="1">
            <a:spLocks/>
          </p:cNvSpPr>
          <p:nvPr/>
        </p:nvSpPr>
        <p:spPr>
          <a:xfrm>
            <a:off x="2028930" y="1509164"/>
            <a:ext cx="8134139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/>
              <a:t>Si se le termina el espacio en una hoja, use otra.</a:t>
            </a:r>
          </a:p>
          <a:p>
            <a:endParaRPr lang="es-MX" sz="3200" dirty="0"/>
          </a:p>
          <a:p>
            <a:r>
              <a:rPr lang="es-MX" sz="3200" dirty="0"/>
              <a:t>No intente tachar o cancelar una hoja. Permita a cualquier persona que quiera revisar que quiera revisar sus hojas en cualquier momento</a:t>
            </a:r>
          </a:p>
          <a:p>
            <a:r>
              <a:rPr lang="es-MX" sz="3200" dirty="0"/>
              <a:t>Conteste cualquier pregunta de una manera libre y abierta.</a:t>
            </a:r>
          </a:p>
        </p:txBody>
      </p:sp>
    </p:spTree>
    <p:extLst>
      <p:ext uri="{BB962C8B-B14F-4D97-AF65-F5344CB8AC3E}">
        <p14:creationId xmlns:p14="http://schemas.microsoft.com/office/powerpoint/2010/main" val="1872085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3" y="225425"/>
            <a:ext cx="9178422" cy="808245"/>
          </a:xfrm>
        </p:spPr>
        <p:txBody>
          <a:bodyPr/>
          <a:lstStyle/>
          <a:p>
            <a:r>
              <a:rPr lang="es-MX" sz="3600" dirty="0"/>
              <a:t>El indicador más importante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6C1C8A5-D216-4CCA-27A5-9DC10B656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83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E5E4B8C-3DE1-D0E8-0986-C9171FDBD642}"/>
              </a:ext>
            </a:extLst>
          </p:cNvPr>
          <p:cNvSpPr txBox="1">
            <a:spLocks/>
          </p:cNvSpPr>
          <p:nvPr/>
        </p:nvSpPr>
        <p:spPr>
          <a:xfrm>
            <a:off x="1774632" y="1841673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/>
              <a:t>Varíe la ruta que toma al hacer los recorridos.</a:t>
            </a:r>
          </a:p>
          <a:p>
            <a:endParaRPr lang="es-MX" sz="3200" dirty="0"/>
          </a:p>
          <a:p>
            <a:r>
              <a:rPr lang="es-MX" sz="3200" dirty="0"/>
              <a:t>No tome observaciones de supervisores, planeadores, gerentes, contratistas.</a:t>
            </a:r>
          </a:p>
        </p:txBody>
      </p:sp>
    </p:spTree>
    <p:extLst>
      <p:ext uri="{BB962C8B-B14F-4D97-AF65-F5344CB8AC3E}">
        <p14:creationId xmlns:p14="http://schemas.microsoft.com/office/powerpoint/2010/main" val="3129623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0E5E4B8C-3DE1-D0E8-0986-C9171FDBD642}"/>
              </a:ext>
            </a:extLst>
          </p:cNvPr>
          <p:cNvSpPr txBox="1">
            <a:spLocks/>
          </p:cNvSpPr>
          <p:nvPr/>
        </p:nvSpPr>
        <p:spPr>
          <a:xfrm>
            <a:off x="1774632" y="1841673"/>
            <a:ext cx="8642735" cy="41757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dirty="0"/>
              <a:t>Si surge alguna condición durante su recorrido que causa que cancele el trabajo de los técnicos, deje de tomar observaciones hasta que el trabajo comience.</a:t>
            </a:r>
          </a:p>
          <a:p>
            <a:endParaRPr lang="es-MX" sz="3200" dirty="0"/>
          </a:p>
          <a:p>
            <a:r>
              <a:rPr lang="es-MX" sz="3200" dirty="0"/>
              <a:t>Proporcionar información buena y precisa.</a:t>
            </a:r>
          </a:p>
        </p:txBody>
      </p:sp>
    </p:spTree>
    <p:extLst>
      <p:ext uri="{BB962C8B-B14F-4D97-AF65-F5344CB8AC3E}">
        <p14:creationId xmlns:p14="http://schemas.microsoft.com/office/powerpoint/2010/main" val="2257950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9" r="20489"/>
          <a:stretch/>
        </p:blipFill>
        <p:spPr>
          <a:xfrm>
            <a:off x="1" y="1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Tamaño de la muestra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632" y="1620290"/>
            <a:ext cx="7171901" cy="2471650"/>
          </a:xfrm>
        </p:spPr>
        <p:txBody>
          <a:bodyPr/>
          <a:lstStyle/>
          <a:p>
            <a:endParaRPr lang="es-MX" dirty="0"/>
          </a:p>
          <a:p>
            <a:r>
              <a:rPr lang="es-MX" dirty="0"/>
              <a:t>Se requiere el 95% de confianza</a:t>
            </a:r>
          </a:p>
          <a:p>
            <a:r>
              <a:rPr lang="es-MX" dirty="0"/>
              <a:t>Se espera que este tiempo sea del 40%, como dato histórico de una empresa promedio para el cálculo del tamaño de la muestra, de modo que: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23CC6E56-93FF-6D77-1FE2-A6B2EFF1868B}"/>
              </a:ext>
            </a:extLst>
          </p:cNvPr>
          <p:cNvSpPr txBox="1">
            <a:spLocks/>
          </p:cNvSpPr>
          <p:nvPr/>
        </p:nvSpPr>
        <p:spPr>
          <a:xfrm>
            <a:off x="5995629" y="4571999"/>
            <a:ext cx="1793048" cy="17477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>
                <a:solidFill>
                  <a:srgbClr val="326443"/>
                </a:solidFill>
              </a:rPr>
              <a:t>Error 3%</a:t>
            </a:r>
          </a:p>
          <a:p>
            <a:pPr algn="ctr"/>
            <a:r>
              <a:rPr lang="es-MX" b="1" dirty="0">
                <a:solidFill>
                  <a:srgbClr val="326443"/>
                </a:solidFill>
              </a:rPr>
              <a:t>IC 95%</a:t>
            </a:r>
          </a:p>
          <a:p>
            <a:pPr algn="ctr"/>
            <a:r>
              <a:rPr lang="es-MX" b="1" dirty="0">
                <a:solidFill>
                  <a:srgbClr val="326443"/>
                </a:solidFill>
              </a:rPr>
              <a:t>n= 1975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CC46C999-FBAA-20FD-FCEA-0821299BDE62}"/>
              </a:ext>
            </a:extLst>
          </p:cNvPr>
          <p:cNvSpPr txBox="1">
            <a:spLocks/>
          </p:cNvSpPr>
          <p:nvPr/>
        </p:nvSpPr>
        <p:spPr>
          <a:xfrm>
            <a:off x="8456196" y="4571999"/>
            <a:ext cx="1793048" cy="17477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b="1" dirty="0">
                <a:solidFill>
                  <a:srgbClr val="942978"/>
                </a:solidFill>
              </a:rPr>
              <a:t>Error 5%</a:t>
            </a:r>
          </a:p>
          <a:p>
            <a:pPr algn="ctr"/>
            <a:r>
              <a:rPr lang="es-MX" b="1" dirty="0">
                <a:solidFill>
                  <a:srgbClr val="942978"/>
                </a:solidFill>
              </a:rPr>
              <a:t>IC 95%</a:t>
            </a:r>
          </a:p>
          <a:p>
            <a:pPr algn="ctr"/>
            <a:r>
              <a:rPr lang="es-MX" b="1" dirty="0">
                <a:solidFill>
                  <a:srgbClr val="942978"/>
                </a:solidFill>
              </a:rPr>
              <a:t>n= 398</a:t>
            </a:r>
          </a:p>
        </p:txBody>
      </p:sp>
    </p:spTree>
    <p:extLst>
      <p:ext uri="{BB962C8B-B14F-4D97-AF65-F5344CB8AC3E}">
        <p14:creationId xmlns:p14="http://schemas.microsoft.com/office/powerpoint/2010/main" val="4135309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9CBB3-464A-107A-1C82-C7CE5566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GRUPO ACTIVO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4007F2-547D-9B74-F2D4-E3B688C36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www.activoeam.com</a:t>
            </a:r>
          </a:p>
        </p:txBody>
      </p:sp>
    </p:spTree>
    <p:extLst>
      <p:ext uri="{BB962C8B-B14F-4D97-AF65-F5344CB8AC3E}">
        <p14:creationId xmlns:p14="http://schemas.microsoft.com/office/powerpoint/2010/main" val="1299191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72461132-5567-F0FC-28DE-724996F15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4AE0D3AE-3B3C-BE84-119C-1D8D00F628CE}"/>
              </a:ext>
            </a:extLst>
          </p:cNvPr>
          <p:cNvSpPr txBox="1">
            <a:spLocks/>
          </p:cNvSpPr>
          <p:nvPr/>
        </p:nvSpPr>
        <p:spPr>
          <a:xfrm>
            <a:off x="227013" y="225425"/>
            <a:ext cx="9178422" cy="8082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Mapa Estratégico</a:t>
            </a:r>
          </a:p>
        </p:txBody>
      </p:sp>
    </p:spTree>
    <p:extLst>
      <p:ext uri="{BB962C8B-B14F-4D97-AF65-F5344CB8AC3E}">
        <p14:creationId xmlns:p14="http://schemas.microsoft.com/office/powerpoint/2010/main" val="2096161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7C366-0EAC-96B4-FA3E-43979004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54676"/>
            <a:ext cx="9144000" cy="1942420"/>
          </a:xfrm>
        </p:spPr>
        <p:txBody>
          <a:bodyPr/>
          <a:lstStyle/>
          <a:p>
            <a:r>
              <a:rPr lang="es-MX" dirty="0"/>
              <a:t>Antes que nada, saber dónde estoy.</a:t>
            </a:r>
          </a:p>
        </p:txBody>
      </p:sp>
    </p:spTree>
    <p:extLst>
      <p:ext uri="{BB962C8B-B14F-4D97-AF65-F5344CB8AC3E}">
        <p14:creationId xmlns:p14="http://schemas.microsoft.com/office/powerpoint/2010/main" val="289572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3C08FD6-EFE5-25ED-C958-F277BD97C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8" r="28408"/>
          <a:stretch/>
        </p:blipFill>
        <p:spPr>
          <a:xfrm>
            <a:off x="1" y="1"/>
            <a:ext cx="4403324" cy="6791417"/>
          </a:xfrm>
          <a:custGeom>
            <a:avLst/>
            <a:gdLst>
              <a:gd name="connsiteX0" fmla="*/ 0 w 4403324"/>
              <a:gd name="connsiteY0" fmla="*/ 0 h 6791417"/>
              <a:gd name="connsiteX1" fmla="*/ 4403324 w 4403324"/>
              <a:gd name="connsiteY1" fmla="*/ 0 h 6791417"/>
              <a:gd name="connsiteX2" fmla="*/ 4403324 w 4403324"/>
              <a:gd name="connsiteY2" fmla="*/ 6791417 h 6791417"/>
              <a:gd name="connsiteX3" fmla="*/ 0 w 4403324"/>
              <a:gd name="connsiteY3" fmla="*/ 6791417 h 679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324" h="6791417">
                <a:moveTo>
                  <a:pt x="0" y="0"/>
                </a:moveTo>
                <a:lnTo>
                  <a:pt x="4403324" y="0"/>
                </a:lnTo>
                <a:lnTo>
                  <a:pt x="4403324" y="6791417"/>
                </a:lnTo>
                <a:lnTo>
                  <a:pt x="0" y="679141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4D7A71-428D-85F6-3054-D927C939B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Estudio de</a:t>
            </a:r>
            <a:br>
              <a:rPr lang="es-MX" dirty="0"/>
            </a:br>
            <a:r>
              <a:rPr lang="es-MX" dirty="0"/>
              <a:t>Muestreo de Trabajo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35E273-8BFC-F820-2052-A08567900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-Método de muestreo al azar para medir la actividad.</a:t>
            </a:r>
          </a:p>
          <a:p>
            <a:endParaRPr lang="es-MX" dirty="0"/>
          </a:p>
          <a:p>
            <a:r>
              <a:rPr lang="es-MX" dirty="0"/>
              <a:t>-% del día de trabajo se dedica realmente a alguna actividad en particular, como “trabajar”.</a:t>
            </a:r>
          </a:p>
          <a:p>
            <a:endParaRPr lang="es-MX" dirty="0"/>
          </a:p>
          <a:p>
            <a:r>
              <a:rPr lang="es-MX" dirty="0"/>
              <a:t>-Evaluar la utilización del personal de mantenimiento de manera precisa.</a:t>
            </a:r>
          </a:p>
        </p:txBody>
      </p:sp>
    </p:spTree>
    <p:extLst>
      <p:ext uri="{BB962C8B-B14F-4D97-AF65-F5344CB8AC3E}">
        <p14:creationId xmlns:p14="http://schemas.microsoft.com/office/powerpoint/2010/main" val="141560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22913-383C-3403-0564-555B92A889EB}"/>
              </a:ext>
            </a:extLst>
          </p:cNvPr>
          <p:cNvSpPr txBox="1">
            <a:spLocks/>
          </p:cNvSpPr>
          <p:nvPr/>
        </p:nvSpPr>
        <p:spPr>
          <a:xfrm>
            <a:off x="529528" y="309095"/>
            <a:ext cx="9400856" cy="858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Pasos para realizar un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Estudio de Muestreo deTrabajo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E172D4-3815-ED01-55C2-34C0D7648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09094"/>
            <a:ext cx="11691266" cy="657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CDCF1-9DE0-C939-C950-85BAD1429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225425"/>
            <a:ext cx="10764076" cy="858982"/>
          </a:xfrm>
        </p:spPr>
        <p:txBody>
          <a:bodyPr/>
          <a:lstStyle/>
          <a:p>
            <a:r>
              <a:rPr lang="es-MX" dirty="0"/>
              <a:t>¿Como funciona la técnica?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8B4A3A-CDCE-BD8E-EA45-B9652D1C499D}"/>
              </a:ext>
            </a:extLst>
          </p:cNvPr>
          <p:cNvSpPr txBox="1">
            <a:spLocks/>
          </p:cNvSpPr>
          <p:nvPr/>
        </p:nvSpPr>
        <p:spPr>
          <a:xfrm>
            <a:off x="2510049" y="2049919"/>
            <a:ext cx="7171901" cy="17814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MX" dirty="0"/>
              <a:t>Se requiere saber cuanto tiempo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MX" dirty="0"/>
              <a:t>del día laborable se gasta en trabajar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MX" dirty="0"/>
              <a:t> esperar cierto trabajo.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508AB4C1-57B9-148E-84A6-20048E961202}"/>
              </a:ext>
            </a:extLst>
          </p:cNvPr>
          <p:cNvSpPr txBox="1">
            <a:spLocks/>
          </p:cNvSpPr>
          <p:nvPr/>
        </p:nvSpPr>
        <p:spPr>
          <a:xfrm>
            <a:off x="2510049" y="3933583"/>
            <a:ext cx="7171901" cy="17814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MX" b="1" dirty="0">
                <a:solidFill>
                  <a:srgbClr val="024921"/>
                </a:solidFill>
              </a:rPr>
              <a:t>Numero de observaciones diarias = 10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MX" b="1" dirty="0">
                <a:solidFill>
                  <a:srgbClr val="024921"/>
                </a:solidFill>
              </a:rPr>
              <a:t>Tamaño de muestra n=100</a:t>
            </a:r>
          </a:p>
        </p:txBody>
      </p:sp>
    </p:spTree>
    <p:extLst>
      <p:ext uri="{BB962C8B-B14F-4D97-AF65-F5344CB8AC3E}">
        <p14:creationId xmlns:p14="http://schemas.microsoft.com/office/powerpoint/2010/main" val="256076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392C2A2-9963-CF03-9A72-6928A6A5E212}"/>
              </a:ext>
            </a:extLst>
          </p:cNvPr>
          <p:cNvSpPr txBox="1">
            <a:spLocks/>
          </p:cNvSpPr>
          <p:nvPr/>
        </p:nvSpPr>
        <p:spPr>
          <a:xfrm>
            <a:off x="1524000" y="2000590"/>
            <a:ext cx="9144000" cy="194242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none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s-MX"/>
              <a:t>RUTAS DE</a:t>
            </a:r>
            <a:br>
              <a:rPr lang="es-MX"/>
            </a:br>
            <a:r>
              <a:rPr lang="es-MX"/>
              <a:t>OBSERVACIÓN</a:t>
            </a:r>
            <a:endParaRPr lang="es-MX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EB33687-F2DE-450D-CDE8-93F8637C1914}"/>
              </a:ext>
            </a:extLst>
          </p:cNvPr>
          <p:cNvSpPr txBox="1">
            <a:spLocks/>
          </p:cNvSpPr>
          <p:nvPr/>
        </p:nvSpPr>
        <p:spPr>
          <a:xfrm>
            <a:off x="1524000" y="2750398"/>
            <a:ext cx="9144000" cy="194242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none" kern="120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s-MX" sz="3600" dirty="0">
                <a:latin typeface="+mj-lt"/>
              </a:rPr>
              <a:t>Consideración importante…</a:t>
            </a:r>
          </a:p>
        </p:txBody>
      </p:sp>
    </p:spTree>
    <p:extLst>
      <p:ext uri="{BB962C8B-B14F-4D97-AF65-F5344CB8AC3E}">
        <p14:creationId xmlns:p14="http://schemas.microsoft.com/office/powerpoint/2010/main" val="1835293270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65C458A9-8C75-47A0-AD39-E4909CFF5489}"/>
    </a:ext>
  </a:extLst>
</a:theme>
</file>

<file path=ppt/theme/theme2.xml><?xml version="1.0" encoding="utf-8"?>
<a:theme xmlns:a="http://schemas.openxmlformats.org/drawingml/2006/main" name="NOMBRE DE LA SESIÓ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907E2952-6B3F-4848-9602-458F2C50C277}"/>
    </a:ext>
  </a:extLst>
</a:theme>
</file>

<file path=ppt/theme/theme4.xml><?xml version="1.0" encoding="utf-8"?>
<a:theme xmlns:a="http://schemas.openxmlformats.org/drawingml/2006/main" name="TEXTO IMPORTAN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GRADECIMI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1" id="{C921BBA0-5A31-486C-863B-090134E247C8}" vid="{4EBB50FC-20BC-4E67-B0F0-0A77393A8D9C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7" ma:contentTypeDescription="Create a new document." ma:contentTypeScope="" ma:versionID="bb65f4b05e2913185a6aec88cab1cc9d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7fd0dd3b12698c0161a7b6c6535424fa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569b8d-7120-4068-b452-55feebc5ffa4" xsi:nil="true"/>
    <lcf76f155ced4ddcb4097134ff3c332f xmlns="cde33698-54d1-4413-9454-ee6d5558439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9E299D-4A6A-4C6C-87A9-185A0A30B801}"/>
</file>

<file path=customXml/itemProps2.xml><?xml version="1.0" encoding="utf-8"?>
<ds:datastoreItem xmlns:ds="http://schemas.openxmlformats.org/officeDocument/2006/customXml" ds:itemID="{84F46AEB-6936-4761-AF3F-EE56305787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32C7AD-33DE-4566-B3AE-B947A46E4298}">
  <ds:schemaRefs>
    <ds:schemaRef ds:uri="http://schemas.microsoft.com/office/2006/metadata/properties"/>
    <ds:schemaRef ds:uri="http://www.w3.org/2000/xmlns/"/>
    <ds:schemaRef ds:uri="311f3b66-b9ce-4a7a-801f-695e6169ab04"/>
    <ds:schemaRef ds:uri="http://www.w3.org/2001/XMLSchema-instance"/>
    <ds:schemaRef ds:uri="432ef9d2-f4cf-4aec-b685-2ba084166721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TOOL</Template>
  <TotalTime>1082</TotalTime>
  <Words>788</Words>
  <Application>Microsoft Macintosh PowerPoint</Application>
  <PresentationFormat>Panorámica</PresentationFormat>
  <Paragraphs>110</Paragraphs>
  <Slides>33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PORTADA</vt:lpstr>
      <vt:lpstr>NOMBRE DE LA SESIÓN</vt:lpstr>
      <vt:lpstr>CONTENIDO</vt:lpstr>
      <vt:lpstr>TEXTO IMPORTANTE</vt:lpstr>
      <vt:lpstr>Diseño personalizado</vt:lpstr>
      <vt:lpstr>AGRADECIMIENTO</vt:lpstr>
      <vt:lpstr>Presentación de PowerPoint</vt:lpstr>
      <vt:lpstr>Presentación de PowerPoint</vt:lpstr>
      <vt:lpstr>El indicador más importante</vt:lpstr>
      <vt:lpstr>Presentación de PowerPoint</vt:lpstr>
      <vt:lpstr>Antes que nada, saber dónde estoy.</vt:lpstr>
      <vt:lpstr>Estudio de Muestreo de Trabajo</vt:lpstr>
      <vt:lpstr>Presentación de PowerPoint</vt:lpstr>
      <vt:lpstr>¿Como funciona la técnica?</vt:lpstr>
      <vt:lpstr>Presentación de PowerPoint</vt:lpstr>
      <vt:lpstr>Observaciones al azar</vt:lpstr>
      <vt:lpstr>Presentación de PowerPoint</vt:lpstr>
      <vt:lpstr>Presentación de PowerPoint</vt:lpstr>
      <vt:lpstr>Presentación de PowerPoint</vt:lpstr>
      <vt:lpstr>¿Cómo hacerlo?</vt:lpstr>
      <vt:lpstr>Presentación de PowerPoint</vt:lpstr>
      <vt:lpstr>ACTIVIDADES PARA LA  OBSERVACIÓN</vt:lpstr>
      <vt:lpstr>No se trabaja en los siguientes tiempos:</vt:lpstr>
      <vt:lpstr>1.- Tiempo Personal</vt:lpstr>
      <vt:lpstr>2.-Descansos</vt:lpstr>
      <vt:lpstr>3.-Planeación o instrucción</vt:lpstr>
      <vt:lpstr>4.-Herramientas y materiales</vt:lpstr>
      <vt:lpstr>5.- Transportándose</vt:lpstr>
      <vt:lpstr>6.-Viajando</vt:lpstr>
      <vt:lpstr>7.-Esperando</vt:lpstr>
      <vt:lpstr>8.-Trabajo directo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Tamaño de la muestra</vt:lpstr>
      <vt:lpstr>GRUPO ACTIVO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AMEYALLI LAMADRID SANCHEZ</dc:creator>
  <cp:lastModifiedBy>Edwin Guzman</cp:lastModifiedBy>
  <cp:revision>12</cp:revision>
  <dcterms:created xsi:type="dcterms:W3CDTF">2023-04-25T22:56:27Z</dcterms:created>
  <dcterms:modified xsi:type="dcterms:W3CDTF">2023-07-12T15:36:28Z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