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61" r:id="rId8"/>
  </p:sldMasterIdLst>
  <p:sldIdLst>
    <p:sldId id="256" r:id="rId9"/>
    <p:sldId id="281" r:id="rId10"/>
    <p:sldId id="290" r:id="rId11"/>
    <p:sldId id="291" r:id="rId12"/>
    <p:sldId id="292" r:id="rId13"/>
    <p:sldId id="289" r:id="rId14"/>
    <p:sldId id="294" r:id="rId15"/>
    <p:sldId id="286" r:id="rId16"/>
    <p:sldId id="293" r:id="rId17"/>
    <p:sldId id="295" r:id="rId18"/>
    <p:sldId id="296" r:id="rId19"/>
    <p:sldId id="298" r:id="rId20"/>
    <p:sldId id="299" r:id="rId21"/>
    <p:sldId id="300" r:id="rId22"/>
    <p:sldId id="301" r:id="rId23"/>
    <p:sldId id="297" r:id="rId24"/>
    <p:sldId id="303" r:id="rId25"/>
    <p:sldId id="302" r:id="rId26"/>
    <p:sldId id="307" r:id="rId27"/>
    <p:sldId id="304" r:id="rId28"/>
    <p:sldId id="308" r:id="rId29"/>
    <p:sldId id="305" r:id="rId30"/>
    <p:sldId id="306" r:id="rId31"/>
    <p:sldId id="309" r:id="rId32"/>
    <p:sldId id="311" r:id="rId33"/>
    <p:sldId id="312" r:id="rId34"/>
    <p:sldId id="310" r:id="rId35"/>
    <p:sldId id="313" r:id="rId36"/>
    <p:sldId id="314" r:id="rId37"/>
    <p:sldId id="315" r:id="rId38"/>
    <p:sldId id="279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2982"/>
    <a:srgbClr val="692C59"/>
    <a:srgbClr val="611112"/>
    <a:srgbClr val="515151"/>
    <a:srgbClr val="B1B1B1"/>
    <a:srgbClr val="01331B"/>
    <a:srgbClr val="024921"/>
    <a:srgbClr val="AF4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CBFA6B-AD8E-45AD-9C50-01395968D04A}" v="2" dt="2023-08-31T19:12:04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YALLI LAMADRID SANCHEZ" userId="490b3eab-2d75-45dc-8c0b-3b055a3e558b" providerId="ADAL" clId="{8F0B9614-F510-4967-91A4-C290C924BE39}"/>
    <pc:docChg chg="undo custSel modSld">
      <pc:chgData name="AMEYALLI LAMADRID SANCHEZ" userId="490b3eab-2d75-45dc-8c0b-3b055a3e558b" providerId="ADAL" clId="{8F0B9614-F510-4967-91A4-C290C924BE39}" dt="2023-08-24T23:41:13.978" v="16" actId="14100"/>
      <pc:docMkLst>
        <pc:docMk/>
      </pc:docMkLst>
      <pc:sldChg chg="delSp modSp mod">
        <pc:chgData name="AMEYALLI LAMADRID SANCHEZ" userId="490b3eab-2d75-45dc-8c0b-3b055a3e558b" providerId="ADAL" clId="{8F0B9614-F510-4967-91A4-C290C924BE39}" dt="2023-08-24T23:36:47.861" v="1" actId="14826"/>
        <pc:sldMkLst>
          <pc:docMk/>
          <pc:sldMk cId="33528087" sldId="281"/>
        </pc:sldMkLst>
        <pc:picChg chg="del">
          <ac:chgData name="AMEYALLI LAMADRID SANCHEZ" userId="490b3eab-2d75-45dc-8c0b-3b055a3e558b" providerId="ADAL" clId="{8F0B9614-F510-4967-91A4-C290C924BE39}" dt="2023-08-24T23:36:25.603" v="0" actId="478"/>
          <ac:picMkLst>
            <pc:docMk/>
            <pc:sldMk cId="33528087" sldId="281"/>
            <ac:picMk id="6" creationId="{EF8FA4B2-DC26-ACB2-E927-6FF566A71AE2}"/>
          </ac:picMkLst>
        </pc:picChg>
        <pc:picChg chg="mod">
          <ac:chgData name="AMEYALLI LAMADRID SANCHEZ" userId="490b3eab-2d75-45dc-8c0b-3b055a3e558b" providerId="ADAL" clId="{8F0B9614-F510-4967-91A4-C290C924BE39}" dt="2023-08-24T23:36:47.861" v="1" actId="14826"/>
          <ac:picMkLst>
            <pc:docMk/>
            <pc:sldMk cId="33528087" sldId="281"/>
            <ac:picMk id="7" creationId="{8F15DDDF-D32C-6A43-71A3-2AA14EE13482}"/>
          </ac:picMkLst>
        </pc:picChg>
      </pc:sldChg>
      <pc:sldChg chg="addSp modSp mod">
        <pc:chgData name="AMEYALLI LAMADRID SANCHEZ" userId="490b3eab-2d75-45dc-8c0b-3b055a3e558b" providerId="ADAL" clId="{8F0B9614-F510-4967-91A4-C290C924BE39}" dt="2023-08-24T23:40:40.603" v="15" actId="1076"/>
        <pc:sldMkLst>
          <pc:docMk/>
          <pc:sldMk cId="4127354113" sldId="291"/>
        </pc:sldMkLst>
        <pc:spChg chg="mod">
          <ac:chgData name="AMEYALLI LAMADRID SANCHEZ" userId="490b3eab-2d75-45dc-8c0b-3b055a3e558b" providerId="ADAL" clId="{8F0B9614-F510-4967-91A4-C290C924BE39}" dt="2023-08-24T23:40:40.603" v="15" actId="1076"/>
          <ac:spMkLst>
            <pc:docMk/>
            <pc:sldMk cId="4127354113" sldId="291"/>
            <ac:spMk id="31" creationId="{9C3E5DFF-A2AC-33D8-73CA-A89B54A0521A}"/>
          </ac:spMkLst>
        </pc:spChg>
        <pc:spChg chg="mod">
          <ac:chgData name="AMEYALLI LAMADRID SANCHEZ" userId="490b3eab-2d75-45dc-8c0b-3b055a3e558b" providerId="ADAL" clId="{8F0B9614-F510-4967-91A4-C290C924BE39}" dt="2023-08-24T23:40:12.511" v="6" actId="164"/>
          <ac:spMkLst>
            <pc:docMk/>
            <pc:sldMk cId="4127354113" sldId="291"/>
            <ac:spMk id="51" creationId="{80E9949F-AEE8-BB01-388C-8BF7A1657F80}"/>
          </ac:spMkLst>
        </pc:spChg>
        <pc:grpChg chg="add mod">
          <ac:chgData name="AMEYALLI LAMADRID SANCHEZ" userId="490b3eab-2d75-45dc-8c0b-3b055a3e558b" providerId="ADAL" clId="{8F0B9614-F510-4967-91A4-C290C924BE39}" dt="2023-08-24T23:40:22.588" v="9" actId="14100"/>
          <ac:grpSpMkLst>
            <pc:docMk/>
            <pc:sldMk cId="4127354113" sldId="291"/>
            <ac:grpSpMk id="3" creationId="{3EC222EB-E7B7-50CE-7E95-1B711EC6F3B2}"/>
          </ac:grpSpMkLst>
        </pc:grpChg>
        <pc:grpChg chg="mod">
          <ac:chgData name="AMEYALLI LAMADRID SANCHEZ" userId="490b3eab-2d75-45dc-8c0b-3b055a3e558b" providerId="ADAL" clId="{8F0B9614-F510-4967-91A4-C290C924BE39}" dt="2023-08-24T23:40:12.511" v="6" actId="164"/>
          <ac:grpSpMkLst>
            <pc:docMk/>
            <pc:sldMk cId="4127354113" sldId="291"/>
            <ac:grpSpMk id="32" creationId="{90EBD71E-A6E3-D4D6-249C-36FC09278C0C}"/>
          </ac:grpSpMkLst>
        </pc:grpChg>
      </pc:sldChg>
      <pc:sldChg chg="modSp">
        <pc:chgData name="AMEYALLI LAMADRID SANCHEZ" userId="490b3eab-2d75-45dc-8c0b-3b055a3e558b" providerId="ADAL" clId="{8F0B9614-F510-4967-91A4-C290C924BE39}" dt="2023-08-24T23:41:13.978" v="16" actId="14100"/>
        <pc:sldMkLst>
          <pc:docMk/>
          <pc:sldMk cId="3727483338" sldId="302"/>
        </pc:sldMkLst>
        <pc:picChg chg="mod">
          <ac:chgData name="AMEYALLI LAMADRID SANCHEZ" userId="490b3eab-2d75-45dc-8c0b-3b055a3e558b" providerId="ADAL" clId="{8F0B9614-F510-4967-91A4-C290C924BE39}" dt="2023-08-24T23:41:13.978" v="16" actId="14100"/>
          <ac:picMkLst>
            <pc:docMk/>
            <pc:sldMk cId="3727483338" sldId="302"/>
            <ac:picMk id="3" creationId="{5B104C8B-49A0-15EB-78A0-9FBC993A6AAD}"/>
          </ac:picMkLst>
        </pc:picChg>
      </pc:sldChg>
    </pc:docChg>
  </pc:docChgLst>
  <pc:docChgLst>
    <pc:chgData name="Marisol León" userId="e1084f91-3605-43d1-a7ff-413c940f9801" providerId="ADAL" clId="{180AAC82-942B-42CD-9EA2-E9CE1AC37842}"/>
    <pc:docChg chg="modSld">
      <pc:chgData name="Marisol León" userId="e1084f91-3605-43d1-a7ff-413c940f9801" providerId="ADAL" clId="{180AAC82-942B-42CD-9EA2-E9CE1AC37842}" dt="2023-08-28T18:39:09.209" v="184" actId="20577"/>
      <pc:docMkLst>
        <pc:docMk/>
      </pc:docMkLst>
      <pc:sldChg chg="modSp mod">
        <pc:chgData name="Marisol León" userId="e1084f91-3605-43d1-a7ff-413c940f9801" providerId="ADAL" clId="{180AAC82-942B-42CD-9EA2-E9CE1AC37842}" dt="2023-08-28T18:38:13.244" v="66" actId="20577"/>
        <pc:sldMkLst>
          <pc:docMk/>
          <pc:sldMk cId="1299191843" sldId="279"/>
        </pc:sldMkLst>
        <pc:spChg chg="mod">
          <ac:chgData name="Marisol León" userId="e1084f91-3605-43d1-a7ff-413c940f9801" providerId="ADAL" clId="{180AAC82-942B-42CD-9EA2-E9CE1AC37842}" dt="2023-08-28T18:37:49.487" v="40" actId="20577"/>
          <ac:spMkLst>
            <pc:docMk/>
            <pc:sldMk cId="1299191843" sldId="279"/>
            <ac:spMk id="2" creationId="{0D49CBB3-464A-107A-1C82-C7CE55668D4D}"/>
          </ac:spMkLst>
        </pc:spChg>
        <pc:spChg chg="mod">
          <ac:chgData name="Marisol León" userId="e1084f91-3605-43d1-a7ff-413c940f9801" providerId="ADAL" clId="{180AAC82-942B-42CD-9EA2-E9CE1AC37842}" dt="2023-08-28T18:38:13.244" v="66" actId="20577"/>
          <ac:spMkLst>
            <pc:docMk/>
            <pc:sldMk cId="1299191843" sldId="279"/>
            <ac:spMk id="3" creationId="{E24007F2-547D-9B74-F2D4-E3B688C36DA4}"/>
          </ac:spMkLst>
        </pc:spChg>
      </pc:sldChg>
      <pc:sldChg chg="modSp mod">
        <pc:chgData name="Marisol León" userId="e1084f91-3605-43d1-a7ff-413c940f9801" providerId="ADAL" clId="{180AAC82-942B-42CD-9EA2-E9CE1AC37842}" dt="2023-08-28T18:39:09.209" v="184" actId="20577"/>
        <pc:sldMkLst>
          <pc:docMk/>
          <pc:sldMk cId="33528087" sldId="281"/>
        </pc:sldMkLst>
        <pc:spChg chg="mod">
          <ac:chgData name="Marisol León" userId="e1084f91-3605-43d1-a7ff-413c940f9801" providerId="ADAL" clId="{180AAC82-942B-42CD-9EA2-E9CE1AC37842}" dt="2023-08-28T18:38:28.643" v="94" actId="20577"/>
          <ac:spMkLst>
            <pc:docMk/>
            <pc:sldMk cId="33528087" sldId="281"/>
            <ac:spMk id="3" creationId="{73371A35-0110-579F-70D5-304E50FD139F}"/>
          </ac:spMkLst>
        </pc:spChg>
        <pc:spChg chg="mod">
          <ac:chgData name="Marisol León" userId="e1084f91-3605-43d1-a7ff-413c940f9801" providerId="ADAL" clId="{180AAC82-942B-42CD-9EA2-E9CE1AC37842}" dt="2023-08-28T18:39:09.209" v="184" actId="20577"/>
          <ac:spMkLst>
            <pc:docMk/>
            <pc:sldMk cId="33528087" sldId="281"/>
            <ac:spMk id="4" creationId="{F2FEDE23-BBDD-9C32-C089-07E746F9FED1}"/>
          </ac:spMkLst>
        </pc:spChg>
      </pc:sldChg>
    </pc:docChg>
  </pc:docChgLst>
  <pc:docChgLst>
    <pc:chgData name="Julio Emmanuel Flores Melendez" userId="96029b51-f4ca-43d4-8b0b-21673638561b" providerId="ADAL" clId="{A27B0FC2-DC5C-4A50-A1FA-24A406D5006F}"/>
    <pc:docChg chg="undo custSel modSld">
      <pc:chgData name="Julio Emmanuel Flores Melendez" userId="96029b51-f4ca-43d4-8b0b-21673638561b" providerId="ADAL" clId="{A27B0FC2-DC5C-4A50-A1FA-24A406D5006F}" dt="2023-08-23T21:05:42.555" v="82" actId="20577"/>
      <pc:docMkLst>
        <pc:docMk/>
      </pc:docMkLst>
      <pc:sldChg chg="modSp mod">
        <pc:chgData name="Julio Emmanuel Flores Melendez" userId="96029b51-f4ca-43d4-8b0b-21673638561b" providerId="ADAL" clId="{A27B0FC2-DC5C-4A50-A1FA-24A406D5006F}" dt="2023-08-23T19:55:58.708" v="15" actId="20577"/>
        <pc:sldMkLst>
          <pc:docMk/>
          <pc:sldMk cId="1415602814" sldId="286"/>
        </pc:sldMkLst>
        <pc:spChg chg="mod">
          <ac:chgData name="Julio Emmanuel Flores Melendez" userId="96029b51-f4ca-43d4-8b0b-21673638561b" providerId="ADAL" clId="{A27B0FC2-DC5C-4A50-A1FA-24A406D5006F}" dt="2023-08-23T19:55:58.708" v="15" actId="20577"/>
          <ac:spMkLst>
            <pc:docMk/>
            <pc:sldMk cId="1415602814" sldId="286"/>
            <ac:spMk id="2" creationId="{9F4D7A71-428D-85F6-3054-D927C939B59B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2:29.346" v="11" actId="20577"/>
        <pc:sldMkLst>
          <pc:docMk/>
          <pc:sldMk cId="4127354113" sldId="291"/>
        </pc:sldMkLst>
        <pc:spChg chg="mod">
          <ac:chgData name="Julio Emmanuel Flores Melendez" userId="96029b51-f4ca-43d4-8b0b-21673638561b" providerId="ADAL" clId="{A27B0FC2-DC5C-4A50-A1FA-24A406D5006F}" dt="2023-08-23T19:52:11.122" v="5" actId="20577"/>
          <ac:spMkLst>
            <pc:docMk/>
            <pc:sldMk cId="4127354113" sldId="291"/>
            <ac:spMk id="2" creationId="{2333E918-EEBE-B1E3-4CD3-49C4DEE5E21F}"/>
          </ac:spMkLst>
        </pc:spChg>
        <pc:spChg chg="mod">
          <ac:chgData name="Julio Emmanuel Flores Melendez" userId="96029b51-f4ca-43d4-8b0b-21673638561b" providerId="ADAL" clId="{A27B0FC2-DC5C-4A50-A1FA-24A406D5006F}" dt="2023-08-23T19:52:29.346" v="11" actId="20577"/>
          <ac:spMkLst>
            <pc:docMk/>
            <pc:sldMk cId="4127354113" sldId="291"/>
            <ac:spMk id="31" creationId="{9C3E5DFF-A2AC-33D8-73CA-A89B54A0521A}"/>
          </ac:spMkLst>
        </pc:spChg>
        <pc:grpChg chg="mod">
          <ac:chgData name="Julio Emmanuel Flores Melendez" userId="96029b51-f4ca-43d4-8b0b-21673638561b" providerId="ADAL" clId="{A27B0FC2-DC5C-4A50-A1FA-24A406D5006F}" dt="2023-08-23T19:35:09.398" v="2" actId="14100"/>
          <ac:grpSpMkLst>
            <pc:docMk/>
            <pc:sldMk cId="4127354113" sldId="291"/>
            <ac:grpSpMk id="32" creationId="{90EBD71E-A6E3-D4D6-249C-36FC09278C0C}"/>
          </ac:grpSpMkLst>
        </pc:grpChg>
      </pc:sldChg>
      <pc:sldChg chg="modSp mod">
        <pc:chgData name="Julio Emmanuel Flores Melendez" userId="96029b51-f4ca-43d4-8b0b-21673638561b" providerId="ADAL" clId="{A27B0FC2-DC5C-4A50-A1FA-24A406D5006F}" dt="2023-08-23T19:56:22.742" v="19" actId="20577"/>
        <pc:sldMkLst>
          <pc:docMk/>
          <pc:sldMk cId="2676223246" sldId="293"/>
        </pc:sldMkLst>
        <pc:spChg chg="mod">
          <ac:chgData name="Julio Emmanuel Flores Melendez" userId="96029b51-f4ca-43d4-8b0b-21673638561b" providerId="ADAL" clId="{A27B0FC2-DC5C-4A50-A1FA-24A406D5006F}" dt="2023-08-23T19:56:09.695" v="17" actId="20577"/>
          <ac:spMkLst>
            <pc:docMk/>
            <pc:sldMk cId="2676223246" sldId="293"/>
            <ac:spMk id="2" creationId="{6B9E3603-345C-14B4-1218-46E380030D23}"/>
          </ac:spMkLst>
        </pc:spChg>
        <pc:spChg chg="mod">
          <ac:chgData name="Julio Emmanuel Flores Melendez" userId="96029b51-f4ca-43d4-8b0b-21673638561b" providerId="ADAL" clId="{A27B0FC2-DC5C-4A50-A1FA-24A406D5006F}" dt="2023-08-23T19:56:22.742" v="19" actId="20577"/>
          <ac:spMkLst>
            <pc:docMk/>
            <pc:sldMk cId="2676223246" sldId="293"/>
            <ac:spMk id="5" creationId="{1C5F7E68-C275-9BDE-BF14-4B5DF7B85A2C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7:36.819" v="31" actId="20577"/>
        <pc:sldMkLst>
          <pc:docMk/>
          <pc:sldMk cId="4039485504" sldId="295"/>
        </pc:sldMkLst>
        <pc:spChg chg="mod">
          <ac:chgData name="Julio Emmanuel Flores Melendez" userId="96029b51-f4ca-43d4-8b0b-21673638561b" providerId="ADAL" clId="{A27B0FC2-DC5C-4A50-A1FA-24A406D5006F}" dt="2023-08-23T19:57:36.819" v="31" actId="20577"/>
          <ac:spMkLst>
            <pc:docMk/>
            <pc:sldMk cId="4039485504" sldId="295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8:08.736" v="33" actId="20577"/>
        <pc:sldMkLst>
          <pc:docMk/>
          <pc:sldMk cId="1799639737" sldId="296"/>
        </pc:sldMkLst>
        <pc:spChg chg="mod">
          <ac:chgData name="Julio Emmanuel Flores Melendez" userId="96029b51-f4ca-43d4-8b0b-21673638561b" providerId="ADAL" clId="{A27B0FC2-DC5C-4A50-A1FA-24A406D5006F}" dt="2023-08-23T19:58:08.736" v="33" actId="20577"/>
          <ac:spMkLst>
            <pc:docMk/>
            <pc:sldMk cId="1799639737" sldId="296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00:10.456" v="45" actId="20577"/>
        <pc:sldMkLst>
          <pc:docMk/>
          <pc:sldMk cId="2296150531" sldId="298"/>
        </pc:sldMkLst>
        <pc:spChg chg="mod">
          <ac:chgData name="Julio Emmanuel Flores Melendez" userId="96029b51-f4ca-43d4-8b0b-21673638561b" providerId="ADAL" clId="{A27B0FC2-DC5C-4A50-A1FA-24A406D5006F}" dt="2023-08-23T20:00:10.456" v="45" actId="20577"/>
          <ac:spMkLst>
            <pc:docMk/>
            <pc:sldMk cId="2296150531" sldId="298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45:36.313" v="58" actId="20577"/>
        <pc:sldMkLst>
          <pc:docMk/>
          <pc:sldMk cId="2725923529" sldId="299"/>
        </pc:sldMkLst>
        <pc:spChg chg="mod">
          <ac:chgData name="Julio Emmanuel Flores Melendez" userId="96029b51-f4ca-43d4-8b0b-21673638561b" providerId="ADAL" clId="{A27B0FC2-DC5C-4A50-A1FA-24A406D5006F}" dt="2023-08-23T20:45:36.313" v="58" actId="20577"/>
          <ac:spMkLst>
            <pc:docMk/>
            <pc:sldMk cId="2725923529" sldId="299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46:06.207" v="60" actId="20577"/>
        <pc:sldMkLst>
          <pc:docMk/>
          <pc:sldMk cId="2684526648" sldId="300"/>
        </pc:sldMkLst>
        <pc:spChg chg="mod">
          <ac:chgData name="Julio Emmanuel Flores Melendez" userId="96029b51-f4ca-43d4-8b0b-21673638561b" providerId="ADAL" clId="{A27B0FC2-DC5C-4A50-A1FA-24A406D5006F}" dt="2023-08-23T20:46:06.207" v="60" actId="20577"/>
          <ac:spMkLst>
            <pc:docMk/>
            <pc:sldMk cId="2684526648" sldId="300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2:59.375" v="66" actId="20577"/>
        <pc:sldMkLst>
          <pc:docMk/>
          <pc:sldMk cId="1237599229" sldId="303"/>
        </pc:sldMkLst>
        <pc:spChg chg="mod">
          <ac:chgData name="Julio Emmanuel Flores Melendez" userId="96029b51-f4ca-43d4-8b0b-21673638561b" providerId="ADAL" clId="{A27B0FC2-DC5C-4A50-A1FA-24A406D5006F}" dt="2023-08-23T20:52:59.375" v="66" actId="20577"/>
          <ac:spMkLst>
            <pc:docMk/>
            <pc:sldMk cId="1237599229" sldId="303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5:02.998" v="70" actId="20577"/>
        <pc:sldMkLst>
          <pc:docMk/>
          <pc:sldMk cId="245766492" sldId="304"/>
        </pc:sldMkLst>
        <pc:spChg chg="mod">
          <ac:chgData name="Julio Emmanuel Flores Melendez" userId="96029b51-f4ca-43d4-8b0b-21673638561b" providerId="ADAL" clId="{A27B0FC2-DC5C-4A50-A1FA-24A406D5006F}" dt="2023-08-23T20:55:02.998" v="70" actId="20577"/>
          <ac:spMkLst>
            <pc:docMk/>
            <pc:sldMk cId="245766492" sldId="304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8:14.709" v="72" actId="20577"/>
        <pc:sldMkLst>
          <pc:docMk/>
          <pc:sldMk cId="1485490064" sldId="305"/>
        </pc:sldMkLst>
        <pc:spChg chg="mod">
          <ac:chgData name="Julio Emmanuel Flores Melendez" userId="96029b51-f4ca-43d4-8b0b-21673638561b" providerId="ADAL" clId="{A27B0FC2-DC5C-4A50-A1FA-24A406D5006F}" dt="2023-08-23T20:58:14.709" v="72" actId="20577"/>
          <ac:spMkLst>
            <pc:docMk/>
            <pc:sldMk cId="1485490064" sldId="305"/>
            <ac:spMk id="2" creationId="{6B9E3603-345C-14B4-1218-46E380030D23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8:48.350" v="74" actId="20577"/>
        <pc:sldMkLst>
          <pc:docMk/>
          <pc:sldMk cId="4219358821" sldId="306"/>
        </pc:sldMkLst>
        <pc:spChg chg="mod">
          <ac:chgData name="Julio Emmanuel Flores Melendez" userId="96029b51-f4ca-43d4-8b0b-21673638561b" providerId="ADAL" clId="{A27B0FC2-DC5C-4A50-A1FA-24A406D5006F}" dt="2023-08-23T20:58:48.350" v="74" actId="20577"/>
          <ac:spMkLst>
            <pc:docMk/>
            <pc:sldMk cId="4219358821" sldId="306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0:30.830" v="76" actId="1076"/>
        <pc:sldMkLst>
          <pc:docMk/>
          <pc:sldMk cId="2565787810" sldId="312"/>
        </pc:sldMkLst>
        <pc:picChg chg="mod">
          <ac:chgData name="Julio Emmanuel Flores Melendez" userId="96029b51-f4ca-43d4-8b0b-21673638561b" providerId="ADAL" clId="{A27B0FC2-DC5C-4A50-A1FA-24A406D5006F}" dt="2023-08-23T21:00:30.830" v="76" actId="1076"/>
          <ac:picMkLst>
            <pc:docMk/>
            <pc:sldMk cId="2565787810" sldId="312"/>
            <ac:picMk id="8" creationId="{B6D91168-0A30-F292-FBF9-9651298A0A7A}"/>
          </ac:picMkLst>
        </pc:picChg>
      </pc:sldChg>
      <pc:sldChg chg="modSp mod">
        <pc:chgData name="Julio Emmanuel Flores Melendez" userId="96029b51-f4ca-43d4-8b0b-21673638561b" providerId="ADAL" clId="{A27B0FC2-DC5C-4A50-A1FA-24A406D5006F}" dt="2023-08-23T21:05:10.616" v="78" actId="1076"/>
        <pc:sldMkLst>
          <pc:docMk/>
          <pc:sldMk cId="511661384" sldId="313"/>
        </pc:sldMkLst>
        <pc:spChg chg="mod">
          <ac:chgData name="Julio Emmanuel Flores Melendez" userId="96029b51-f4ca-43d4-8b0b-21673638561b" providerId="ADAL" clId="{A27B0FC2-DC5C-4A50-A1FA-24A406D5006F}" dt="2023-08-23T21:05:10.616" v="78" actId="1076"/>
          <ac:spMkLst>
            <pc:docMk/>
            <pc:sldMk cId="511661384" sldId="313"/>
            <ac:spMk id="6" creationId="{C825DE3B-E462-2646-90D8-2999D3EE2BCE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5:21.651" v="79" actId="1076"/>
        <pc:sldMkLst>
          <pc:docMk/>
          <pc:sldMk cId="4224186768" sldId="314"/>
        </pc:sldMkLst>
        <pc:spChg chg="mod">
          <ac:chgData name="Julio Emmanuel Flores Melendez" userId="96029b51-f4ca-43d4-8b0b-21673638561b" providerId="ADAL" clId="{A27B0FC2-DC5C-4A50-A1FA-24A406D5006F}" dt="2023-08-23T21:05:21.651" v="79" actId="1076"/>
          <ac:spMkLst>
            <pc:docMk/>
            <pc:sldMk cId="4224186768" sldId="314"/>
            <ac:spMk id="4" creationId="{A9394E0D-B0DC-1EE1-CCC6-71DE556C9B7C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5:42.555" v="82" actId="20577"/>
        <pc:sldMkLst>
          <pc:docMk/>
          <pc:sldMk cId="3279766622" sldId="315"/>
        </pc:sldMkLst>
        <pc:spChg chg="mod">
          <ac:chgData name="Julio Emmanuel Flores Melendez" userId="96029b51-f4ca-43d4-8b0b-21673638561b" providerId="ADAL" clId="{A27B0FC2-DC5C-4A50-A1FA-24A406D5006F}" dt="2023-08-23T21:05:42.555" v="82" actId="20577"/>
          <ac:spMkLst>
            <pc:docMk/>
            <pc:sldMk cId="3279766622" sldId="315"/>
            <ac:spMk id="2" creationId="{6B9E3603-345C-14B4-1218-46E380030D23}"/>
          </ac:spMkLst>
        </pc:spChg>
      </pc:sldChg>
    </pc:docChg>
  </pc:docChgLst>
  <pc:docChgLst>
    <pc:chgData name="Marisol León" userId="e1084f91-3605-43d1-a7ff-413c940f9801" providerId="ADAL" clId="{DCE4412C-0B58-4ABA-A17F-0EAADEE38703}"/>
    <pc:docChg chg="custSel modMainMaster">
      <pc:chgData name="Marisol León" userId="e1084f91-3605-43d1-a7ff-413c940f9801" providerId="ADAL" clId="{DCE4412C-0B58-4ABA-A17F-0EAADEE38703}" dt="2023-08-25T14:52:55.885" v="0" actId="478"/>
      <pc:docMkLst>
        <pc:docMk/>
      </pc:docMkLst>
      <pc:sldMasterChg chg="delSp mod">
        <pc:chgData name="Marisol León" userId="e1084f91-3605-43d1-a7ff-413c940f9801" providerId="ADAL" clId="{DCE4412C-0B58-4ABA-A17F-0EAADEE38703}" dt="2023-08-25T14:52:55.885" v="0" actId="478"/>
        <pc:sldMasterMkLst>
          <pc:docMk/>
          <pc:sldMasterMk cId="1109098328" sldId="2147483651"/>
        </pc:sldMasterMkLst>
        <pc:spChg chg="del">
          <ac:chgData name="Marisol León" userId="e1084f91-3605-43d1-a7ff-413c940f9801" providerId="ADAL" clId="{DCE4412C-0B58-4ABA-A17F-0EAADEE38703}" dt="2023-08-25T14:52:55.885" v="0" actId="478"/>
          <ac:spMkLst>
            <pc:docMk/>
            <pc:sldMasterMk cId="1109098328" sldId="2147483651"/>
            <ac:spMk id="3" creationId="{10147CC4-2203-B2BC-24A5-7E49B5BB5528}"/>
          </ac:spMkLst>
        </pc:spChg>
      </pc:sldMasterChg>
    </pc:docChg>
  </pc:docChgLst>
  <pc:docChgLst>
    <pc:chgData name="AMEYALLI LAMADRID SANCHEZ" userId="490b3eab-2d75-45dc-8c0b-3b055a3e558b" providerId="ADAL" clId="{78CBFA6B-AD8E-45AD-9C50-01395968D04A}"/>
    <pc:docChg chg="modSld">
      <pc:chgData name="AMEYALLI LAMADRID SANCHEZ" userId="490b3eab-2d75-45dc-8c0b-3b055a3e558b" providerId="ADAL" clId="{78CBFA6B-AD8E-45AD-9C50-01395968D04A}" dt="2023-08-31T19:12:04.508" v="1" actId="14826"/>
      <pc:docMkLst>
        <pc:docMk/>
      </pc:docMkLst>
      <pc:sldChg chg="modSp">
        <pc:chgData name="AMEYALLI LAMADRID SANCHEZ" userId="490b3eab-2d75-45dc-8c0b-3b055a3e558b" providerId="ADAL" clId="{78CBFA6B-AD8E-45AD-9C50-01395968D04A}" dt="2023-08-31T19:12:04.508" v="1" actId="14826"/>
        <pc:sldMkLst>
          <pc:docMk/>
          <pc:sldMk cId="33528087" sldId="281"/>
        </pc:sldMkLst>
        <pc:picChg chg="mod">
          <ac:chgData name="AMEYALLI LAMADRID SANCHEZ" userId="490b3eab-2d75-45dc-8c0b-3b055a3e558b" providerId="ADAL" clId="{78CBFA6B-AD8E-45AD-9C50-01395968D04A}" dt="2023-08-31T19:12:04.508" v="1" actId="14826"/>
          <ac:picMkLst>
            <pc:docMk/>
            <pc:sldMk cId="33528087" sldId="281"/>
            <ac:picMk id="7" creationId="{8F15DDDF-D32C-6A43-71A3-2AA14EE1348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39_1E7F554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E" b="1">
                <a:solidFill>
                  <a:sysClr val="windowText" lastClr="000000"/>
                </a:solidFill>
              </a:rPr>
              <a:t>Disponibilidad</a:t>
            </a:r>
            <a:r>
              <a:rPr lang="es-PE" b="1" baseline="0">
                <a:solidFill>
                  <a:sysClr val="windowText" lastClr="000000"/>
                </a:solidFill>
              </a:rPr>
              <a:t> Flota 7495</a:t>
            </a:r>
            <a:endParaRPr lang="es-PE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'Grafica1 - Tendencia'!$C$2</c:f>
              <c:strCache>
                <c:ptCount val="1"/>
                <c:pt idx="0">
                  <c:v>DISPONIBILIDAD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3.074586436635254E-2"/>
                  <c:y val="3.8716339562032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BC-4748-B5F9-B704ACFBB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'Grafica1 - Tendencia'!$B$3:$B$29</c:f>
              <c:numCache>
                <c:formatCode>mmm\-yy</c:formatCode>
                <c:ptCount val="27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  <c:pt idx="12">
                  <c:v>44652</c:v>
                </c:pt>
                <c:pt idx="13">
                  <c:v>44682</c:v>
                </c:pt>
                <c:pt idx="14">
                  <c:v>44713</c:v>
                </c:pt>
                <c:pt idx="15">
                  <c:v>44743</c:v>
                </c:pt>
                <c:pt idx="16">
                  <c:v>44774</c:v>
                </c:pt>
                <c:pt idx="17">
                  <c:v>44805</c:v>
                </c:pt>
                <c:pt idx="18">
                  <c:v>44835</c:v>
                </c:pt>
                <c:pt idx="19">
                  <c:v>44866</c:v>
                </c:pt>
                <c:pt idx="20">
                  <c:v>44896</c:v>
                </c:pt>
                <c:pt idx="21">
                  <c:v>44927</c:v>
                </c:pt>
                <c:pt idx="22">
                  <c:v>44958</c:v>
                </c:pt>
                <c:pt idx="23">
                  <c:v>44986</c:v>
                </c:pt>
                <c:pt idx="24">
                  <c:v>45017</c:v>
                </c:pt>
                <c:pt idx="25">
                  <c:v>45047</c:v>
                </c:pt>
                <c:pt idx="26">
                  <c:v>45078</c:v>
                </c:pt>
              </c:numCache>
            </c:numRef>
          </c:cat>
          <c:val>
            <c:numRef>
              <c:f>'Grafica1 - Tendencia'!$C$3:$C$29</c:f>
              <c:numCache>
                <c:formatCode>0.0%</c:formatCode>
                <c:ptCount val="27"/>
                <c:pt idx="0">
                  <c:v>0.92700000000000005</c:v>
                </c:pt>
                <c:pt idx="1">
                  <c:v>0.91600000000000004</c:v>
                </c:pt>
                <c:pt idx="2">
                  <c:v>0.91500000000000004</c:v>
                </c:pt>
                <c:pt idx="3">
                  <c:v>0.93400000000000005</c:v>
                </c:pt>
                <c:pt idx="4">
                  <c:v>0.92400000000000004</c:v>
                </c:pt>
                <c:pt idx="5">
                  <c:v>0.90400000000000003</c:v>
                </c:pt>
                <c:pt idx="6">
                  <c:v>0.9</c:v>
                </c:pt>
                <c:pt idx="7">
                  <c:v>0.90900000000000003</c:v>
                </c:pt>
                <c:pt idx="8">
                  <c:v>0.94199999999999995</c:v>
                </c:pt>
                <c:pt idx="9">
                  <c:v>0.92900000000000005</c:v>
                </c:pt>
                <c:pt idx="10">
                  <c:v>0.91900000000000004</c:v>
                </c:pt>
                <c:pt idx="11">
                  <c:v>0.92600000000000005</c:v>
                </c:pt>
                <c:pt idx="12">
                  <c:v>0.90400000000000003</c:v>
                </c:pt>
                <c:pt idx="13">
                  <c:v>0.90800000000000003</c:v>
                </c:pt>
                <c:pt idx="14">
                  <c:v>0.89400000000000002</c:v>
                </c:pt>
                <c:pt idx="15">
                  <c:v>0.86399999999999999</c:v>
                </c:pt>
                <c:pt idx="16">
                  <c:v>0.93</c:v>
                </c:pt>
                <c:pt idx="17">
                  <c:v>0.89</c:v>
                </c:pt>
                <c:pt idx="18">
                  <c:v>0.91300000000000003</c:v>
                </c:pt>
                <c:pt idx="19">
                  <c:v>0.91</c:v>
                </c:pt>
                <c:pt idx="20">
                  <c:v>0.93100000000000005</c:v>
                </c:pt>
                <c:pt idx="21">
                  <c:v>0.90149999999999997</c:v>
                </c:pt>
                <c:pt idx="22">
                  <c:v>0.89700000000000002</c:v>
                </c:pt>
                <c:pt idx="23" formatCode="0.00%">
                  <c:v>0.90069999999999995</c:v>
                </c:pt>
                <c:pt idx="24" formatCode="0.00%">
                  <c:v>0.91579999999999995</c:v>
                </c:pt>
                <c:pt idx="25">
                  <c:v>0.90800000000000003</c:v>
                </c:pt>
                <c:pt idx="26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C-4748-B5F9-B704ACFBBAA3}"/>
            </c:ext>
          </c:extLst>
        </c:ser>
        <c:ser>
          <c:idx val="1"/>
          <c:order val="1"/>
          <c:tx>
            <c:strRef>
              <c:f>'Grafica1 - Tendencia'!$D$2</c:f>
              <c:strCache>
                <c:ptCount val="1"/>
                <c:pt idx="0">
                  <c:v>TARGET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'Grafica1 - Tendencia'!$B$3:$B$29</c:f>
              <c:numCache>
                <c:formatCode>mmm\-yy</c:formatCode>
                <c:ptCount val="27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  <c:pt idx="12">
                  <c:v>44652</c:v>
                </c:pt>
                <c:pt idx="13">
                  <c:v>44682</c:v>
                </c:pt>
                <c:pt idx="14">
                  <c:v>44713</c:v>
                </c:pt>
                <c:pt idx="15">
                  <c:v>44743</c:v>
                </c:pt>
                <c:pt idx="16">
                  <c:v>44774</c:v>
                </c:pt>
                <c:pt idx="17">
                  <c:v>44805</c:v>
                </c:pt>
                <c:pt idx="18">
                  <c:v>44835</c:v>
                </c:pt>
                <c:pt idx="19">
                  <c:v>44866</c:v>
                </c:pt>
                <c:pt idx="20">
                  <c:v>44896</c:v>
                </c:pt>
                <c:pt idx="21">
                  <c:v>44927</c:v>
                </c:pt>
                <c:pt idx="22">
                  <c:v>44958</c:v>
                </c:pt>
                <c:pt idx="23">
                  <c:v>44986</c:v>
                </c:pt>
                <c:pt idx="24">
                  <c:v>45017</c:v>
                </c:pt>
                <c:pt idx="25">
                  <c:v>45047</c:v>
                </c:pt>
                <c:pt idx="26">
                  <c:v>45078</c:v>
                </c:pt>
              </c:numCache>
            </c:numRef>
          </c:cat>
          <c:val>
            <c:numRef>
              <c:f>'Grafica1 - Tendencia'!$D$3:$D$29</c:f>
              <c:numCache>
                <c:formatCode>0%</c:formatCode>
                <c:ptCount val="27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>
                  <c:v>0.9</c:v>
                </c:pt>
                <c:pt idx="23">
                  <c:v>0.9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3BC-4748-B5F9-B704ACFBBAA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05525519"/>
        <c:axId val="2005526767"/>
      </c:lineChart>
      <c:dateAx>
        <c:axId val="200552551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526767"/>
        <c:crosses val="autoZero"/>
        <c:auto val="1"/>
        <c:lblOffset val="100"/>
        <c:baseTimeUnit val="months"/>
      </c:dateAx>
      <c:valAx>
        <c:axId val="2005526767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525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3C40C-79F2-4EF6-87C8-30E422B9F55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0EDEEAA-2439-4968-9DDF-0DBC96A925D0}">
      <dgm:prSet phldrT="[Texto]" custT="1"/>
      <dgm:spPr>
        <a:xfrm>
          <a:off x="4202" y="1038751"/>
          <a:ext cx="2446085" cy="978434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Conceptual</a:t>
          </a:r>
        </a:p>
      </dgm:t>
    </dgm:pt>
    <dgm:pt modelId="{B8FBEB78-F5F6-4BD0-BC19-D993C7D4BA45}" type="parTrans" cxnId="{6A350197-4FDB-47BD-A994-B841A0A2FD4A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659F9F0F-6FE7-4654-9253-5FEEA02900A8}" type="sibTrans" cxnId="{6A350197-4FDB-47BD-A994-B841A0A2FD4A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47CDCE74-36C7-4714-9E45-72AD38FC9E45}">
      <dgm:prSet phldrT="[Texto]" custT="1"/>
      <dgm:spPr>
        <a:xfrm>
          <a:off x="2205679" y="1038751"/>
          <a:ext cx="2446085" cy="978434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Factibilidad</a:t>
          </a:r>
        </a:p>
      </dgm:t>
    </dgm:pt>
    <dgm:pt modelId="{29CAFC09-EC6E-4C67-A427-3F56A53CAFFF}" type="parTrans" cxnId="{91D157BA-B3A5-4CE2-9466-E7E431FE0F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1FA62C86-BC13-4C09-AF26-16B9DD3A1169}" type="sibTrans" cxnId="{91D157BA-B3A5-4CE2-9466-E7E431FE0F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9B15BF89-1450-496A-A4C4-D5FFE4DAAED2}">
      <dgm:prSet phldrT="[Texto]" custT="1"/>
      <dgm:spPr>
        <a:xfrm>
          <a:off x="4407156" y="1038751"/>
          <a:ext cx="2446085" cy="978434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6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Construcción</a:t>
          </a:r>
        </a:p>
      </dgm:t>
    </dgm:pt>
    <dgm:pt modelId="{05D361DD-A25B-4039-8C53-4556E0FB451E}" type="parTrans" cxnId="{C9048925-9AFF-41C8-8844-4D61474A559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482172D0-8580-47B6-B5EB-E676CBA701E9}" type="sibTrans" cxnId="{C9048925-9AFF-41C8-8844-4D61474A559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CA33424C-AE07-45CF-BDB5-77FEC0B1F1B0}">
      <dgm:prSet phldrT="[Texto]" custT="1"/>
      <dgm:spPr>
        <a:xfrm>
          <a:off x="6608633" y="1038751"/>
          <a:ext cx="2446085" cy="97843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Disposición</a:t>
          </a:r>
        </a:p>
      </dgm:t>
    </dgm:pt>
    <dgm:pt modelId="{BC85F6F4-F599-47BB-89A8-DF8BE3EDD6E7}" type="parTrans" cxnId="{903E7734-BE13-4A98-A354-2CEA25637CF4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2CDEBFAC-C07D-433F-B65F-8B42CEA7559C}" type="sibTrans" cxnId="{903E7734-BE13-4A98-A354-2CEA25637CF4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609C5816-1160-44D6-A80D-25DA3BED29D7}">
      <dgm:prSet phldrT="[Texto]" custT="1"/>
      <dgm:spPr>
        <a:xfrm>
          <a:off x="4407156" y="1038751"/>
          <a:ext cx="2446085" cy="978434"/>
        </a:xfrm>
        <a:solidFill>
          <a:srgbClr val="0070C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6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Operación</a:t>
          </a:r>
        </a:p>
      </dgm:t>
    </dgm:pt>
    <dgm:pt modelId="{E7B2B626-7D2A-4D26-97DB-D3025FF8C622}" type="parTrans" cxnId="{06A1D55E-7AC1-451D-90DB-CAE9A2B64000}">
      <dgm:prSet/>
      <dgm:spPr/>
      <dgm:t>
        <a:bodyPr/>
        <a:lstStyle/>
        <a:p>
          <a:endParaRPr lang="en-US"/>
        </a:p>
      </dgm:t>
    </dgm:pt>
    <dgm:pt modelId="{23768411-6201-4EB5-B46F-9DF08BF04A35}" type="sibTrans" cxnId="{06A1D55E-7AC1-451D-90DB-CAE9A2B64000}">
      <dgm:prSet/>
      <dgm:spPr/>
      <dgm:t>
        <a:bodyPr/>
        <a:lstStyle/>
        <a:p>
          <a:endParaRPr lang="en-US"/>
        </a:p>
      </dgm:t>
    </dgm:pt>
    <dgm:pt modelId="{C711ED8B-B179-49E9-BD56-3B322082EA74}" type="pres">
      <dgm:prSet presAssocID="{C383C40C-79F2-4EF6-87C8-30E422B9F554}" presName="Name0" presStyleCnt="0">
        <dgm:presLayoutVars>
          <dgm:dir/>
          <dgm:animLvl val="lvl"/>
          <dgm:resizeHandles val="exact"/>
        </dgm:presLayoutVars>
      </dgm:prSet>
      <dgm:spPr/>
    </dgm:pt>
    <dgm:pt modelId="{46501453-1447-463C-9F94-A06D14CA7F76}" type="pres">
      <dgm:prSet presAssocID="{60EDEEAA-2439-4968-9DDF-0DBC96A925D0}" presName="parTxOnly" presStyleLbl="node1" presStyleIdx="0" presStyleCnt="5" custLinFactX="-3878" custLinFactNeighborX="-100000" custLinFactNeighborY="1652">
        <dgm:presLayoutVars>
          <dgm:chMax val="0"/>
          <dgm:chPref val="0"/>
          <dgm:bulletEnabled val="1"/>
        </dgm:presLayoutVars>
      </dgm:prSet>
      <dgm:spPr/>
    </dgm:pt>
    <dgm:pt modelId="{3F9A3C6C-3CF7-4E95-B901-58D30CFD671A}" type="pres">
      <dgm:prSet presAssocID="{659F9F0F-6FE7-4654-9253-5FEEA02900A8}" presName="parTxOnlySpace" presStyleCnt="0"/>
      <dgm:spPr/>
    </dgm:pt>
    <dgm:pt modelId="{17577085-4086-4D4D-A48E-F1AAEEB551FD}" type="pres">
      <dgm:prSet presAssocID="{47CDCE74-36C7-4714-9E45-72AD38FC9E4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F01F00A-FC83-48FB-BC85-75F12FEFB827}" type="pres">
      <dgm:prSet presAssocID="{1FA62C86-BC13-4C09-AF26-16B9DD3A1169}" presName="parTxOnlySpace" presStyleCnt="0"/>
      <dgm:spPr/>
    </dgm:pt>
    <dgm:pt modelId="{464D8004-DB0A-462A-B155-95582E68CC7F}" type="pres">
      <dgm:prSet presAssocID="{9B15BF89-1450-496A-A4C4-D5FFE4DAAED2}" presName="parTxOnly" presStyleLbl="node1" presStyleIdx="2" presStyleCnt="5" custScaleX="110995">
        <dgm:presLayoutVars>
          <dgm:chMax val="0"/>
          <dgm:chPref val="0"/>
          <dgm:bulletEnabled val="1"/>
        </dgm:presLayoutVars>
      </dgm:prSet>
      <dgm:spPr/>
    </dgm:pt>
    <dgm:pt modelId="{DBEDBF3E-F58B-4411-B181-EEED4C468C4F}" type="pres">
      <dgm:prSet presAssocID="{482172D0-8580-47B6-B5EB-E676CBA701E9}" presName="parTxOnlySpace" presStyleCnt="0"/>
      <dgm:spPr/>
    </dgm:pt>
    <dgm:pt modelId="{3314B2A0-16E6-4A89-A2DF-08392BCA6668}" type="pres">
      <dgm:prSet presAssocID="{609C5816-1160-44D6-A80D-25DA3BED29D7}" presName="parTxOnly" presStyleLbl="node1" presStyleIdx="3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046AAE21-12F0-4587-87E3-13350704B464}" type="pres">
      <dgm:prSet presAssocID="{23768411-6201-4EB5-B46F-9DF08BF04A35}" presName="parTxOnlySpace" presStyleCnt="0"/>
      <dgm:spPr/>
    </dgm:pt>
    <dgm:pt modelId="{558E1F58-D1D6-41B8-B658-CC94C8AD7B2F}" type="pres">
      <dgm:prSet presAssocID="{CA33424C-AE07-45CF-BDB5-77FEC0B1F1B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9048925-9AFF-41C8-8844-4D61474A559E}" srcId="{C383C40C-79F2-4EF6-87C8-30E422B9F554}" destId="{9B15BF89-1450-496A-A4C4-D5FFE4DAAED2}" srcOrd="2" destOrd="0" parTransId="{05D361DD-A25B-4039-8C53-4556E0FB451E}" sibTransId="{482172D0-8580-47B6-B5EB-E676CBA701E9}"/>
    <dgm:cxn modelId="{903E7734-BE13-4A98-A354-2CEA25637CF4}" srcId="{C383C40C-79F2-4EF6-87C8-30E422B9F554}" destId="{CA33424C-AE07-45CF-BDB5-77FEC0B1F1B0}" srcOrd="4" destOrd="0" parTransId="{BC85F6F4-F599-47BB-89A8-DF8BE3EDD6E7}" sibTransId="{2CDEBFAC-C07D-433F-B65F-8B42CEA7559C}"/>
    <dgm:cxn modelId="{06A1D55E-7AC1-451D-90DB-CAE9A2B64000}" srcId="{C383C40C-79F2-4EF6-87C8-30E422B9F554}" destId="{609C5816-1160-44D6-A80D-25DA3BED29D7}" srcOrd="3" destOrd="0" parTransId="{E7B2B626-7D2A-4D26-97DB-D3025FF8C622}" sibTransId="{23768411-6201-4EB5-B46F-9DF08BF04A35}"/>
    <dgm:cxn modelId="{44C76C64-10AB-466A-91A0-68C2C6743B0F}" type="presOf" srcId="{C383C40C-79F2-4EF6-87C8-30E422B9F554}" destId="{C711ED8B-B179-49E9-BD56-3B322082EA74}" srcOrd="0" destOrd="0" presId="urn:microsoft.com/office/officeart/2005/8/layout/chevron1"/>
    <dgm:cxn modelId="{26CA267A-8D6B-4518-B692-D86080947827}" type="presOf" srcId="{9B15BF89-1450-496A-A4C4-D5FFE4DAAED2}" destId="{464D8004-DB0A-462A-B155-95582E68CC7F}" srcOrd="0" destOrd="0" presId="urn:microsoft.com/office/officeart/2005/8/layout/chevron1"/>
    <dgm:cxn modelId="{6A350197-4FDB-47BD-A994-B841A0A2FD4A}" srcId="{C383C40C-79F2-4EF6-87C8-30E422B9F554}" destId="{60EDEEAA-2439-4968-9DDF-0DBC96A925D0}" srcOrd="0" destOrd="0" parTransId="{B8FBEB78-F5F6-4BD0-BC19-D993C7D4BA45}" sibTransId="{659F9F0F-6FE7-4654-9253-5FEEA02900A8}"/>
    <dgm:cxn modelId="{1185DB9A-94C4-4FFE-8C1A-98302BAAE6D0}" type="presOf" srcId="{60EDEEAA-2439-4968-9DDF-0DBC96A925D0}" destId="{46501453-1447-463C-9F94-A06D14CA7F76}" srcOrd="0" destOrd="0" presId="urn:microsoft.com/office/officeart/2005/8/layout/chevron1"/>
    <dgm:cxn modelId="{821244A3-929B-478D-9E2E-BAD55955FB42}" type="presOf" srcId="{CA33424C-AE07-45CF-BDB5-77FEC0B1F1B0}" destId="{558E1F58-D1D6-41B8-B658-CC94C8AD7B2F}" srcOrd="0" destOrd="0" presId="urn:microsoft.com/office/officeart/2005/8/layout/chevron1"/>
    <dgm:cxn modelId="{91D157BA-B3A5-4CE2-9466-E7E431FE0FF5}" srcId="{C383C40C-79F2-4EF6-87C8-30E422B9F554}" destId="{47CDCE74-36C7-4714-9E45-72AD38FC9E45}" srcOrd="1" destOrd="0" parTransId="{29CAFC09-EC6E-4C67-A427-3F56A53CAFFF}" sibTransId="{1FA62C86-BC13-4C09-AF26-16B9DD3A1169}"/>
    <dgm:cxn modelId="{B627B3C7-2611-44F9-B62C-F6692CB11FA4}" type="presOf" srcId="{47CDCE74-36C7-4714-9E45-72AD38FC9E45}" destId="{17577085-4086-4D4D-A48E-F1AAEEB551FD}" srcOrd="0" destOrd="0" presId="urn:microsoft.com/office/officeart/2005/8/layout/chevron1"/>
    <dgm:cxn modelId="{73A36CD9-8DEB-4947-973E-AAB8E4BEFBA0}" type="presOf" srcId="{609C5816-1160-44D6-A80D-25DA3BED29D7}" destId="{3314B2A0-16E6-4A89-A2DF-08392BCA6668}" srcOrd="0" destOrd="0" presId="urn:microsoft.com/office/officeart/2005/8/layout/chevron1"/>
    <dgm:cxn modelId="{9021D06E-6AC3-49A9-B30B-4D86831322B6}" type="presParOf" srcId="{C711ED8B-B179-49E9-BD56-3B322082EA74}" destId="{46501453-1447-463C-9F94-A06D14CA7F76}" srcOrd="0" destOrd="0" presId="urn:microsoft.com/office/officeart/2005/8/layout/chevron1"/>
    <dgm:cxn modelId="{AC848348-D819-4F9E-A136-8F84F2674B74}" type="presParOf" srcId="{C711ED8B-B179-49E9-BD56-3B322082EA74}" destId="{3F9A3C6C-3CF7-4E95-B901-58D30CFD671A}" srcOrd="1" destOrd="0" presId="urn:microsoft.com/office/officeart/2005/8/layout/chevron1"/>
    <dgm:cxn modelId="{82044A79-C5DD-4821-A462-CDAC542A7562}" type="presParOf" srcId="{C711ED8B-B179-49E9-BD56-3B322082EA74}" destId="{17577085-4086-4D4D-A48E-F1AAEEB551FD}" srcOrd="2" destOrd="0" presId="urn:microsoft.com/office/officeart/2005/8/layout/chevron1"/>
    <dgm:cxn modelId="{93D84494-D27D-41F4-BC8F-43775483D247}" type="presParOf" srcId="{C711ED8B-B179-49E9-BD56-3B322082EA74}" destId="{0F01F00A-FC83-48FB-BC85-75F12FEFB827}" srcOrd="3" destOrd="0" presId="urn:microsoft.com/office/officeart/2005/8/layout/chevron1"/>
    <dgm:cxn modelId="{8E1AA12C-59CE-4C85-A383-A297FFFCFAE2}" type="presParOf" srcId="{C711ED8B-B179-49E9-BD56-3B322082EA74}" destId="{464D8004-DB0A-462A-B155-95582E68CC7F}" srcOrd="4" destOrd="0" presId="urn:microsoft.com/office/officeart/2005/8/layout/chevron1"/>
    <dgm:cxn modelId="{E8A94E3D-9496-4F36-BD52-470702FD1A15}" type="presParOf" srcId="{C711ED8B-B179-49E9-BD56-3B322082EA74}" destId="{DBEDBF3E-F58B-4411-B181-EEED4C468C4F}" srcOrd="5" destOrd="0" presId="urn:microsoft.com/office/officeart/2005/8/layout/chevron1"/>
    <dgm:cxn modelId="{6F4674F0-B6B1-49E7-8A47-4B89EAA73ADD}" type="presParOf" srcId="{C711ED8B-B179-49E9-BD56-3B322082EA74}" destId="{3314B2A0-16E6-4A89-A2DF-08392BCA6668}" srcOrd="6" destOrd="0" presId="urn:microsoft.com/office/officeart/2005/8/layout/chevron1"/>
    <dgm:cxn modelId="{23CD701E-CE28-4354-9910-567416A0E965}" type="presParOf" srcId="{C711ED8B-B179-49E9-BD56-3B322082EA74}" destId="{046AAE21-12F0-4587-87E3-13350704B464}" srcOrd="7" destOrd="0" presId="urn:microsoft.com/office/officeart/2005/8/layout/chevron1"/>
    <dgm:cxn modelId="{F2F5ACE1-7AB8-448F-97E9-E79985ADC2A2}" type="presParOf" srcId="{C711ED8B-B179-49E9-BD56-3B322082EA74}" destId="{558E1F58-D1D6-41B8-B658-CC94C8AD7B2F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01453-1447-463C-9F94-A06D14CA7F76}">
      <dsp:nvSpPr>
        <dsp:cNvPr id="0" name=""/>
        <dsp:cNvSpPr/>
      </dsp:nvSpPr>
      <dsp:spPr>
        <a:xfrm>
          <a:off x="0" y="1404964"/>
          <a:ext cx="2308546" cy="923418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Conceptual</a:t>
          </a:r>
        </a:p>
      </dsp:txBody>
      <dsp:txXfrm>
        <a:off x="461709" y="1404964"/>
        <a:ext cx="1385128" cy="923418"/>
      </dsp:txXfrm>
    </dsp:sp>
    <dsp:sp modelId="{17577085-4086-4D4D-A48E-F1AAEEB551FD}">
      <dsp:nvSpPr>
        <dsp:cNvPr id="0" name=""/>
        <dsp:cNvSpPr/>
      </dsp:nvSpPr>
      <dsp:spPr>
        <a:xfrm>
          <a:off x="2081747" y="1389709"/>
          <a:ext cx="2308546" cy="92341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Factibilidad</a:t>
          </a:r>
        </a:p>
      </dsp:txBody>
      <dsp:txXfrm>
        <a:off x="2543456" y="1389709"/>
        <a:ext cx="1385128" cy="923418"/>
      </dsp:txXfrm>
    </dsp:sp>
    <dsp:sp modelId="{464D8004-DB0A-462A-B155-95582E68CC7F}">
      <dsp:nvSpPr>
        <dsp:cNvPr id="0" name=""/>
        <dsp:cNvSpPr/>
      </dsp:nvSpPr>
      <dsp:spPr>
        <a:xfrm>
          <a:off x="4159439" y="1389709"/>
          <a:ext cx="2562371" cy="923418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Construcción</a:t>
          </a:r>
        </a:p>
      </dsp:txBody>
      <dsp:txXfrm>
        <a:off x="4621148" y="1389709"/>
        <a:ext cx="1638953" cy="923418"/>
      </dsp:txXfrm>
    </dsp:sp>
    <dsp:sp modelId="{3314B2A0-16E6-4A89-A2DF-08392BCA6668}">
      <dsp:nvSpPr>
        <dsp:cNvPr id="0" name=""/>
        <dsp:cNvSpPr/>
      </dsp:nvSpPr>
      <dsp:spPr>
        <a:xfrm>
          <a:off x="6490955" y="1389709"/>
          <a:ext cx="2308546" cy="923418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Operación</a:t>
          </a:r>
        </a:p>
      </dsp:txBody>
      <dsp:txXfrm>
        <a:off x="6952664" y="1389709"/>
        <a:ext cx="1385128" cy="923418"/>
      </dsp:txXfrm>
    </dsp:sp>
    <dsp:sp modelId="{558E1F58-D1D6-41B8-B658-CC94C8AD7B2F}">
      <dsp:nvSpPr>
        <dsp:cNvPr id="0" name=""/>
        <dsp:cNvSpPr/>
      </dsp:nvSpPr>
      <dsp:spPr>
        <a:xfrm>
          <a:off x="8568647" y="1389709"/>
          <a:ext cx="2308546" cy="92341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Disposición</a:t>
          </a:r>
        </a:p>
      </dsp:txBody>
      <dsp:txXfrm>
        <a:off x="9030356" y="1389709"/>
        <a:ext cx="1385128" cy="923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/>
              <a:t>NOMBRE DE LA SESIÓN</a:t>
            </a:r>
            <a:endParaRPr lang="es-MX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texto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texto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44A58F-AB16-1699-E40B-320C43E7020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574BB-1A2B-F2E3-A4D5-CC28CF68AAE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2589AF-2080-F12A-B6A9-D7030B51CB0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95CCA4-A5CB-F18C-E051-B3440869785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A64A4-1062-8F62-357E-BC4C22E8BD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algn="just"/>
            <a:r>
              <a:rPr lang="en-US" sz="2800"/>
              <a:t>Las </a:t>
            </a:r>
            <a:r>
              <a:rPr lang="en-US" sz="2800" err="1"/>
              <a:t>tácticas</a:t>
            </a:r>
            <a:r>
              <a:rPr lang="en-US" sz="2800"/>
              <a:t> se </a:t>
            </a:r>
            <a:r>
              <a:rPr lang="en-US" sz="2800" err="1"/>
              <a:t>basaron</a:t>
            </a:r>
            <a:r>
              <a:rPr lang="en-US" sz="2800"/>
              <a:t> en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concepto</a:t>
            </a:r>
            <a:r>
              <a:rPr lang="en-US" sz="2800"/>
              <a:t> de Mantenimiento </a:t>
            </a:r>
            <a:r>
              <a:rPr lang="en-US" sz="2800" err="1"/>
              <a:t>Centrado</a:t>
            </a:r>
            <a:r>
              <a:rPr lang="en-US" sz="2800"/>
              <a:t> en la </a:t>
            </a:r>
            <a:r>
              <a:rPr lang="en-US" sz="2800" err="1"/>
              <a:t>Confiabilidad</a:t>
            </a:r>
            <a:r>
              <a:rPr lang="en-US" sz="2800"/>
              <a:t> (RCM) </a:t>
            </a:r>
            <a:r>
              <a:rPr lang="en-US" sz="2800" err="1"/>
              <a:t>usando</a:t>
            </a:r>
            <a:r>
              <a:rPr lang="en-US" sz="2800"/>
              <a:t> </a:t>
            </a:r>
            <a:r>
              <a:rPr lang="en-US" sz="2800" err="1"/>
              <a:t>una</a:t>
            </a:r>
            <a:r>
              <a:rPr lang="en-US" sz="2800"/>
              <a:t> </a:t>
            </a:r>
            <a:r>
              <a:rPr lang="en-US" sz="2800" err="1"/>
              <a:t>aplicación</a:t>
            </a:r>
            <a:r>
              <a:rPr lang="en-US" sz="2800"/>
              <a:t> global </a:t>
            </a:r>
            <a:r>
              <a:rPr lang="en-US" sz="2800" err="1"/>
              <a:t>Rylson</a:t>
            </a:r>
            <a:r>
              <a:rPr lang="en-US" sz="2800"/>
              <a:t>. Se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participación</a:t>
            </a:r>
            <a:r>
              <a:rPr lang="en-US" sz="2800"/>
              <a:t> del personal de </a:t>
            </a:r>
            <a:r>
              <a:rPr lang="en-US" sz="2800" err="1"/>
              <a:t>confiabilidad</a:t>
            </a:r>
            <a:r>
              <a:rPr lang="en-US" sz="2800"/>
              <a:t>, </a:t>
            </a:r>
            <a:r>
              <a:rPr lang="en-US" sz="2800" err="1"/>
              <a:t>planeación</a:t>
            </a:r>
            <a:r>
              <a:rPr lang="en-US" sz="2800"/>
              <a:t>, </a:t>
            </a:r>
            <a:r>
              <a:rPr lang="en-US" sz="2800" err="1"/>
              <a:t>ejecución</a:t>
            </a:r>
            <a:r>
              <a:rPr lang="en-US" sz="2800"/>
              <a:t> y de </a:t>
            </a:r>
            <a:r>
              <a:rPr lang="en-US" sz="2800" err="1"/>
              <a:t>algunos</a:t>
            </a:r>
            <a:r>
              <a:rPr lang="en-US" sz="2800"/>
              <a:t> OEMs.</a:t>
            </a:r>
          </a:p>
          <a:p>
            <a:pPr algn="just"/>
            <a:r>
              <a:rPr lang="en-US" sz="2800"/>
              <a:t>Se </a:t>
            </a:r>
            <a:r>
              <a:rPr lang="en-US" sz="2800" err="1"/>
              <a:t>implementó</a:t>
            </a:r>
            <a:r>
              <a:rPr lang="en-US" sz="2800"/>
              <a:t> un </a:t>
            </a:r>
            <a:r>
              <a:rPr lang="en-US" sz="2800" err="1"/>
              <a:t>proceso</a:t>
            </a:r>
            <a:r>
              <a:rPr lang="en-US" sz="2800"/>
              <a:t> de Cero </a:t>
            </a:r>
            <a:r>
              <a:rPr lang="en-US" sz="2800" err="1"/>
              <a:t>defectos</a:t>
            </a:r>
            <a:r>
              <a:rPr lang="en-US" sz="2800"/>
              <a:t>, </a:t>
            </a:r>
            <a:r>
              <a:rPr lang="en-US" sz="2800" err="1"/>
              <a:t>dentro</a:t>
            </a:r>
            <a:r>
              <a:rPr lang="en-US" sz="2800"/>
              <a:t> de </a:t>
            </a:r>
            <a:r>
              <a:rPr lang="en-US" sz="2800" err="1"/>
              <a:t>cual</a:t>
            </a:r>
            <a:r>
              <a:rPr lang="en-US" sz="2800"/>
              <a:t> se </a:t>
            </a:r>
            <a:r>
              <a:rPr lang="en-US" sz="2800" err="1"/>
              <a:t>desarrolló</a:t>
            </a:r>
            <a:r>
              <a:rPr lang="en-US" sz="2800"/>
              <a:t> un plan FLAB (</a:t>
            </a:r>
            <a:r>
              <a:rPr lang="en-US" sz="2800" err="1"/>
              <a:t>Fijación</a:t>
            </a:r>
            <a:r>
              <a:rPr lang="en-US" sz="2800"/>
              <a:t> </a:t>
            </a:r>
            <a:r>
              <a:rPr lang="en-US" sz="2800" err="1"/>
              <a:t>mecánica</a:t>
            </a:r>
            <a:r>
              <a:rPr lang="en-US" sz="2800"/>
              <a:t>, </a:t>
            </a:r>
            <a:r>
              <a:rPr lang="en-US" sz="2800" err="1"/>
              <a:t>Lubricación</a:t>
            </a:r>
            <a:r>
              <a:rPr lang="en-US" sz="2800"/>
              <a:t>, </a:t>
            </a:r>
            <a:r>
              <a:rPr lang="en-US" sz="2800" err="1"/>
              <a:t>Alineamiento</a:t>
            </a:r>
            <a:r>
              <a:rPr lang="en-US" sz="2800"/>
              <a:t> y </a:t>
            </a:r>
            <a:r>
              <a:rPr lang="en-US" sz="2800" err="1"/>
              <a:t>Balanceo</a:t>
            </a:r>
            <a:r>
              <a:rPr lang="en-US" sz="2800"/>
              <a:t>) para ser </a:t>
            </a:r>
            <a:r>
              <a:rPr lang="en-US" sz="2800" err="1"/>
              <a:t>implementado</a:t>
            </a:r>
            <a:r>
              <a:rPr lang="en-US" sz="2800"/>
              <a:t> </a:t>
            </a:r>
            <a:r>
              <a:rPr lang="en-US" sz="2800" err="1"/>
              <a:t>desde</a:t>
            </a:r>
            <a:r>
              <a:rPr lang="en-US" sz="2800"/>
              <a:t> la </a:t>
            </a:r>
            <a:r>
              <a:rPr lang="en-US" sz="2800" err="1"/>
              <a:t>etapa</a:t>
            </a:r>
            <a:r>
              <a:rPr lang="en-US" sz="2800"/>
              <a:t> del </a:t>
            </a:r>
            <a:r>
              <a:rPr lang="en-US" sz="2800" err="1"/>
              <a:t>precomisionado</a:t>
            </a:r>
            <a:r>
              <a:rPr lang="en-US" sz="2800"/>
              <a:t>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8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43172" y="1237952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algn="just"/>
            <a:r>
              <a:rPr lang="en-US" sz="2800"/>
              <a:t>Se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como</a:t>
            </a:r>
            <a:r>
              <a:rPr lang="en-US" sz="2800"/>
              <a:t> </a:t>
            </a:r>
            <a:r>
              <a:rPr lang="en-US" sz="2800" err="1"/>
              <a:t>referencia</a:t>
            </a:r>
            <a:r>
              <a:rPr lang="en-US" sz="2800"/>
              <a:t>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procedimiento</a:t>
            </a:r>
            <a:r>
              <a:rPr lang="en-US" sz="2800"/>
              <a:t> </a:t>
            </a:r>
            <a:r>
              <a:rPr lang="en-US" sz="2800" err="1"/>
              <a:t>corporativo</a:t>
            </a:r>
            <a:r>
              <a:rPr lang="en-US" sz="2800"/>
              <a:t> Gestión de </a:t>
            </a:r>
            <a:r>
              <a:rPr lang="en-US" sz="2800" err="1"/>
              <a:t>Fluidos</a:t>
            </a:r>
            <a:r>
              <a:rPr lang="en-US" sz="2800"/>
              <a:t> Total (TFM), de </a:t>
            </a:r>
            <a:r>
              <a:rPr lang="en-US" sz="2800" err="1"/>
              <a:t>donde</a:t>
            </a:r>
            <a:r>
              <a:rPr lang="en-US" sz="2800"/>
              <a:t>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apoyo</a:t>
            </a:r>
            <a:r>
              <a:rPr lang="en-US" sz="2800"/>
              <a:t> de </a:t>
            </a:r>
            <a:r>
              <a:rPr lang="en-US" sz="2800" err="1"/>
              <a:t>algunas</a:t>
            </a:r>
            <a:r>
              <a:rPr lang="en-US" sz="2800"/>
              <a:t> </a:t>
            </a:r>
            <a:r>
              <a:rPr lang="en-US" sz="2800" err="1"/>
              <a:t>empresas</a:t>
            </a:r>
            <a:r>
              <a:rPr lang="en-US" sz="2800"/>
              <a:t> </a:t>
            </a:r>
            <a:r>
              <a:rPr lang="en-US" sz="2800" err="1"/>
              <a:t>especialistas</a:t>
            </a:r>
            <a:r>
              <a:rPr lang="en-US" sz="2800"/>
              <a:t> para </a:t>
            </a:r>
            <a:r>
              <a:rPr lang="en-US" sz="2800" err="1"/>
              <a:t>su</a:t>
            </a:r>
            <a:r>
              <a:rPr lang="en-US" sz="2800"/>
              <a:t> </a:t>
            </a:r>
            <a:r>
              <a:rPr lang="en-US" sz="2800" err="1"/>
              <a:t>implementación</a:t>
            </a:r>
            <a:r>
              <a:rPr lang="en-US" sz="2800"/>
              <a:t>. En Mina se </a:t>
            </a:r>
            <a:r>
              <a:rPr lang="en-US" sz="2800" err="1"/>
              <a:t>incluyó</a:t>
            </a:r>
            <a:r>
              <a:rPr lang="en-US" sz="2800"/>
              <a:t> </a:t>
            </a:r>
            <a:r>
              <a:rPr lang="en-US" sz="2800" err="1"/>
              <a:t>equipos</a:t>
            </a:r>
            <a:r>
              <a:rPr lang="en-US" sz="2800"/>
              <a:t> de </a:t>
            </a:r>
            <a:r>
              <a:rPr lang="en-US" sz="2800" err="1"/>
              <a:t>microfiltrado</a:t>
            </a:r>
            <a:r>
              <a:rPr lang="en-US" sz="2800"/>
              <a:t> para </a:t>
            </a:r>
            <a:r>
              <a:rPr lang="en-US" sz="2800" err="1"/>
              <a:t>equipos</a:t>
            </a:r>
            <a:r>
              <a:rPr lang="en-US" sz="2800"/>
              <a:t> de </a:t>
            </a:r>
            <a:r>
              <a:rPr lang="en-US" sz="2800" err="1"/>
              <a:t>carguío</a:t>
            </a:r>
            <a:r>
              <a:rPr lang="en-US" sz="2800"/>
              <a:t>. En la planta se </a:t>
            </a:r>
            <a:r>
              <a:rPr lang="en-US" sz="2800" err="1"/>
              <a:t>trabajó</a:t>
            </a:r>
            <a:r>
              <a:rPr lang="en-US" sz="2800"/>
              <a:t> en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estandarización</a:t>
            </a:r>
            <a:r>
              <a:rPr lang="en-US" sz="2800"/>
              <a:t> de </a:t>
            </a:r>
            <a:r>
              <a:rPr lang="en-US" sz="2800" err="1"/>
              <a:t>lubricantes</a:t>
            </a:r>
            <a:r>
              <a:rPr lang="en-US" sz="2800"/>
              <a:t> para </a:t>
            </a:r>
            <a:r>
              <a:rPr lang="en-US" sz="2800" err="1"/>
              <a:t>todos</a:t>
            </a:r>
            <a:r>
              <a:rPr lang="en-US" sz="2800"/>
              <a:t>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activos</a:t>
            </a:r>
            <a:r>
              <a:rPr lang="en-US" sz="2800"/>
              <a:t> y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lubricación</a:t>
            </a:r>
            <a:r>
              <a:rPr lang="en-US" sz="2800"/>
              <a:t> para la </a:t>
            </a:r>
            <a:r>
              <a:rPr lang="en-US" sz="2800" err="1"/>
              <a:t>etapa</a:t>
            </a:r>
            <a:r>
              <a:rPr lang="en-US" sz="2800"/>
              <a:t> de </a:t>
            </a:r>
            <a:r>
              <a:rPr lang="en-US" sz="2800" err="1"/>
              <a:t>operación</a:t>
            </a:r>
            <a:r>
              <a:rPr lang="en-US" sz="2800"/>
              <a:t>. </a:t>
            </a:r>
          </a:p>
          <a:p>
            <a:pPr algn="just"/>
            <a:r>
              <a:rPr lang="en-US" sz="2800"/>
              <a:t>En la </a:t>
            </a:r>
            <a:r>
              <a:rPr lang="en-US" sz="2800" err="1"/>
              <a:t>ingeniería</a:t>
            </a:r>
            <a:r>
              <a:rPr lang="en-US" sz="2800"/>
              <a:t> de </a:t>
            </a:r>
            <a:r>
              <a:rPr lang="en-US" sz="2800" err="1"/>
              <a:t>detalle</a:t>
            </a:r>
            <a:r>
              <a:rPr lang="en-US" sz="2800"/>
              <a:t> se </a:t>
            </a:r>
            <a:r>
              <a:rPr lang="en-US" sz="2800" err="1"/>
              <a:t>incluyó</a:t>
            </a:r>
            <a:r>
              <a:rPr lang="en-US" sz="2800"/>
              <a:t> la </a:t>
            </a:r>
            <a:r>
              <a:rPr lang="en-US" sz="2800" err="1"/>
              <a:t>instrumentación</a:t>
            </a:r>
            <a:r>
              <a:rPr lang="en-US" sz="2800"/>
              <a:t> </a:t>
            </a:r>
            <a:r>
              <a:rPr lang="en-US" sz="2800" err="1"/>
              <a:t>necesaria</a:t>
            </a:r>
            <a:r>
              <a:rPr lang="en-US" sz="2800"/>
              <a:t> para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monitoreo</a:t>
            </a:r>
            <a:r>
              <a:rPr lang="en-US" sz="2800"/>
              <a:t> en </a:t>
            </a:r>
            <a:r>
              <a:rPr lang="en-US" sz="2800" err="1"/>
              <a:t>línea</a:t>
            </a:r>
            <a:r>
              <a:rPr lang="en-US" sz="2800"/>
              <a:t>. Los </a:t>
            </a:r>
            <a:r>
              <a:rPr lang="en-US" sz="2800" err="1"/>
              <a:t>activos</a:t>
            </a:r>
            <a:r>
              <a:rPr lang="en-US" sz="2800"/>
              <a:t> </a:t>
            </a:r>
            <a:r>
              <a:rPr lang="en-US" sz="2800" err="1"/>
              <a:t>donde</a:t>
            </a:r>
            <a:r>
              <a:rPr lang="en-US" sz="2800"/>
              <a:t> se </a:t>
            </a:r>
            <a:r>
              <a:rPr lang="en-US" sz="2800" err="1"/>
              <a:t>instalaron</a:t>
            </a:r>
            <a:r>
              <a:rPr lang="en-US" sz="2800"/>
              <a:t> </a:t>
            </a:r>
            <a:r>
              <a:rPr lang="en-US" sz="2800" err="1"/>
              <a:t>estaban</a:t>
            </a:r>
            <a:r>
              <a:rPr lang="en-US" sz="2800"/>
              <a:t> </a:t>
            </a:r>
            <a:r>
              <a:rPr lang="en-US" sz="2800" err="1"/>
              <a:t>relacionados</a:t>
            </a:r>
            <a:r>
              <a:rPr lang="en-US" sz="2800"/>
              <a:t> a la </a:t>
            </a:r>
            <a:r>
              <a:rPr lang="en-US" sz="2800" err="1"/>
              <a:t>criticidad</a:t>
            </a:r>
            <a:r>
              <a:rPr lang="en-US" sz="2800"/>
              <a:t> en la </a:t>
            </a:r>
            <a:r>
              <a:rPr lang="en-US" sz="2800" err="1"/>
              <a:t>operación</a:t>
            </a:r>
            <a:r>
              <a:rPr lang="en-US" sz="2800"/>
              <a:t>.</a:t>
            </a:r>
            <a:endParaRPr lang="en-GB" sz="28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63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Se </a:t>
            </a:r>
            <a:r>
              <a:rPr lang="en-US" sz="2800" err="1"/>
              <a:t>gestionó</a:t>
            </a:r>
            <a:r>
              <a:rPr lang="en-US" sz="2800"/>
              <a:t> la </a:t>
            </a:r>
            <a:r>
              <a:rPr lang="en-US" sz="2800" err="1"/>
              <a:t>compra</a:t>
            </a:r>
            <a:r>
              <a:rPr lang="en-US" sz="2800"/>
              <a:t> de </a:t>
            </a:r>
            <a:r>
              <a:rPr lang="en-US" sz="2800" err="1"/>
              <a:t>componentes</a:t>
            </a:r>
            <a:r>
              <a:rPr lang="en-US" sz="2800"/>
              <a:t>, </a:t>
            </a:r>
            <a:r>
              <a:rPr lang="en-US" sz="2800" err="1"/>
              <a:t>repuestos</a:t>
            </a:r>
            <a:r>
              <a:rPr lang="en-US" sz="2800"/>
              <a:t> </a:t>
            </a:r>
            <a:r>
              <a:rPr lang="en-US" sz="2800" err="1"/>
              <a:t>críticos</a:t>
            </a:r>
            <a:r>
              <a:rPr lang="en-US" sz="2800"/>
              <a:t> y </a:t>
            </a:r>
            <a:r>
              <a:rPr lang="en-US" sz="2800" err="1"/>
              <a:t>consumibles</a:t>
            </a:r>
            <a:r>
              <a:rPr lang="en-US" sz="2800"/>
              <a:t>. </a:t>
            </a:r>
            <a:r>
              <a:rPr lang="en-US" sz="2800" err="1"/>
              <a:t>Trabajo</a:t>
            </a:r>
            <a:r>
              <a:rPr lang="en-US" sz="2800"/>
              <a:t> en </a:t>
            </a:r>
            <a:r>
              <a:rPr lang="en-US" sz="2800" err="1"/>
              <a:t>detalle</a:t>
            </a:r>
            <a:r>
              <a:rPr lang="en-US" sz="2800"/>
              <a:t>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equipo</a:t>
            </a:r>
            <a:r>
              <a:rPr lang="en-US" sz="2800"/>
              <a:t> de </a:t>
            </a:r>
            <a:r>
              <a:rPr lang="en-US" sz="2800" err="1"/>
              <a:t>Logística</a:t>
            </a:r>
            <a:r>
              <a:rPr lang="en-US" sz="2800"/>
              <a:t> y con </a:t>
            </a:r>
            <a:r>
              <a:rPr lang="en-US" sz="2800" err="1"/>
              <a:t>los</a:t>
            </a:r>
            <a:r>
              <a:rPr lang="en-US" sz="2800"/>
              <a:t> OEMs.</a:t>
            </a:r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Se </a:t>
            </a:r>
            <a:r>
              <a:rPr lang="en-US" sz="2800" err="1"/>
              <a:t>gestionó</a:t>
            </a:r>
            <a:r>
              <a:rPr lang="en-US" sz="2800"/>
              <a:t> la </a:t>
            </a:r>
            <a:r>
              <a:rPr lang="en-US" sz="2800" err="1"/>
              <a:t>catalogacion</a:t>
            </a:r>
            <a:r>
              <a:rPr lang="en-US" sz="2800"/>
              <a:t> de </a:t>
            </a:r>
            <a:r>
              <a:rPr lang="en-US" sz="2800" err="1"/>
              <a:t>ítems</a:t>
            </a:r>
            <a:r>
              <a:rPr lang="en-US" sz="2800"/>
              <a:t> de </a:t>
            </a:r>
            <a:r>
              <a:rPr lang="en-US" sz="2800" err="1"/>
              <a:t>almacén</a:t>
            </a:r>
            <a:r>
              <a:rPr lang="en-US" sz="2800"/>
              <a:t>, </a:t>
            </a:r>
            <a:r>
              <a:rPr lang="en-US" sz="2800" err="1"/>
              <a:t>su</a:t>
            </a:r>
            <a:r>
              <a:rPr lang="en-US" sz="2800"/>
              <a:t> </a:t>
            </a:r>
            <a:r>
              <a:rPr lang="en-US" sz="2800" err="1"/>
              <a:t>clasificacion</a:t>
            </a:r>
            <a:r>
              <a:rPr lang="en-US" sz="2800"/>
              <a:t> y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requerimientos</a:t>
            </a:r>
            <a:r>
              <a:rPr lang="en-US" sz="2800"/>
              <a:t> de </a:t>
            </a:r>
            <a:r>
              <a:rPr lang="en-US" sz="2800" err="1"/>
              <a:t>almacenamiento</a:t>
            </a:r>
            <a:r>
              <a:rPr lang="en-US" sz="2800"/>
              <a:t>. </a:t>
            </a:r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Personal </a:t>
            </a:r>
            <a:r>
              <a:rPr lang="en-US" sz="2800" err="1"/>
              <a:t>técnico</a:t>
            </a:r>
            <a:r>
              <a:rPr lang="en-US" sz="2800"/>
              <a:t> </a:t>
            </a:r>
            <a:r>
              <a:rPr lang="en-US" sz="2800" err="1"/>
              <a:t>recibió</a:t>
            </a:r>
            <a:r>
              <a:rPr lang="en-US" sz="2800"/>
              <a:t> </a:t>
            </a:r>
            <a:r>
              <a:rPr lang="en-US" sz="2800" err="1"/>
              <a:t>entrenamiento</a:t>
            </a:r>
            <a:r>
              <a:rPr lang="en-US" sz="2800"/>
              <a:t> con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fabricantes</a:t>
            </a:r>
            <a:r>
              <a:rPr lang="en-US" sz="2800"/>
              <a:t> y </a:t>
            </a:r>
            <a:r>
              <a:rPr lang="en-US" sz="2800" err="1"/>
              <a:t>proveedores</a:t>
            </a:r>
            <a:endParaRPr lang="en-US" sz="2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15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277067"/>
            <a:ext cx="9339209" cy="1577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indent="0" algn="just">
              <a:buNone/>
            </a:pPr>
            <a:r>
              <a:rPr lang="en-US" sz="2800"/>
              <a:t>Se </a:t>
            </a:r>
            <a:r>
              <a:rPr lang="en-US" sz="2800" err="1"/>
              <a:t>elaboraron</a:t>
            </a:r>
            <a:r>
              <a:rPr lang="en-US" sz="2800"/>
              <a:t> </a:t>
            </a:r>
            <a:r>
              <a:rPr lang="en-US" sz="2800" err="1"/>
              <a:t>tácticas</a:t>
            </a:r>
            <a:r>
              <a:rPr lang="en-US" sz="2800"/>
              <a:t> de </a:t>
            </a:r>
            <a:r>
              <a:rPr lang="en-US" sz="2800" err="1"/>
              <a:t>mantenimiento</a:t>
            </a:r>
            <a:r>
              <a:rPr lang="en-US" sz="2800"/>
              <a:t> para </a:t>
            </a:r>
            <a:r>
              <a:rPr lang="en-US" sz="2800" err="1"/>
              <a:t>equipos</a:t>
            </a:r>
            <a:r>
              <a:rPr lang="en-US" sz="2800"/>
              <a:t> </a:t>
            </a:r>
            <a:r>
              <a:rPr lang="en-US" sz="2800" err="1"/>
              <a:t>mineros</a:t>
            </a:r>
            <a:r>
              <a:rPr lang="en-US" sz="2800"/>
              <a:t>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soporte</a:t>
            </a:r>
            <a:r>
              <a:rPr lang="en-US" sz="2800"/>
              <a:t> del OEM y de las </a:t>
            </a:r>
            <a:r>
              <a:rPr lang="en-US" sz="2800" err="1"/>
              <a:t>mejores</a:t>
            </a:r>
            <a:r>
              <a:rPr lang="en-US" sz="2800"/>
              <a:t> </a:t>
            </a:r>
            <a:r>
              <a:rPr lang="en-US" sz="2800" err="1"/>
              <a:t>tácticas</a:t>
            </a:r>
            <a:r>
              <a:rPr lang="en-US" sz="2800"/>
              <a:t> de la </a:t>
            </a:r>
            <a:r>
              <a:rPr lang="en-US" sz="2800" err="1"/>
              <a:t>corporación</a:t>
            </a:r>
            <a:r>
              <a:rPr lang="en-US" sz="2800"/>
              <a:t>.</a:t>
            </a:r>
          </a:p>
          <a:p>
            <a:pPr marL="0" lvl="1" indent="0">
              <a:spcBef>
                <a:spcPts val="1200"/>
              </a:spcBef>
              <a:buNone/>
            </a:pPr>
            <a:endParaRPr lang="en-US" sz="2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A116E-07B3-B98E-62FD-18FAF03D6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2880526"/>
            <a:ext cx="9424136" cy="33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381792"/>
            <a:ext cx="9339209" cy="1125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indent="0" algn="just">
              <a:buNone/>
            </a:pPr>
            <a:r>
              <a:rPr lang="en-US" sz="2800"/>
              <a:t>Se </a:t>
            </a:r>
            <a:r>
              <a:rPr lang="en-US" sz="2800" err="1"/>
              <a:t>hizo</a:t>
            </a:r>
            <a:r>
              <a:rPr lang="en-US" sz="2800"/>
              <a:t> </a:t>
            </a:r>
            <a:r>
              <a:rPr lang="en-US" sz="2800" err="1"/>
              <a:t>uso</a:t>
            </a:r>
            <a:r>
              <a:rPr lang="en-US" sz="2800"/>
              <a:t> del ERP SAP en la Gestión de Activos (</a:t>
            </a:r>
            <a:r>
              <a:rPr lang="en-US" sz="2800" err="1"/>
              <a:t>equipos</a:t>
            </a:r>
            <a:r>
              <a:rPr lang="en-US" sz="2800"/>
              <a:t> de Mina y Planta). Las </a:t>
            </a:r>
            <a:r>
              <a:rPr lang="es-PE" sz="2800"/>
              <a:t>tácticas</a:t>
            </a:r>
            <a:r>
              <a:rPr lang="en-US" sz="2800"/>
              <a:t> </a:t>
            </a:r>
            <a:r>
              <a:rPr lang="es-PE" sz="2800"/>
              <a:t>fueron</a:t>
            </a:r>
            <a:r>
              <a:rPr lang="en-US" sz="2800"/>
              <a:t> </a:t>
            </a:r>
            <a:r>
              <a:rPr lang="es-PE" sz="2800"/>
              <a:t>cargadas</a:t>
            </a:r>
            <a:r>
              <a:rPr lang="en-US" sz="2800"/>
              <a:t> al SAP.</a:t>
            </a:r>
            <a:endParaRPr lang="en-US" sz="1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07299-57A4-B761-1FFD-C3F9D831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2907587"/>
            <a:ext cx="9339209" cy="3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2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Procesos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04817" y="1289323"/>
            <a:ext cx="9339209" cy="1577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2800"/>
              <a:t>Se </a:t>
            </a:r>
            <a:r>
              <a:rPr lang="es-PE" sz="2800"/>
              <a:t>implementó</a:t>
            </a:r>
            <a:r>
              <a:rPr lang="en-US" sz="2800"/>
              <a:t> la Gestión de </a:t>
            </a:r>
            <a:r>
              <a:rPr lang="es-PE" sz="2800"/>
              <a:t>Trabajo</a:t>
            </a:r>
            <a:r>
              <a:rPr lang="en-US" sz="2800"/>
              <a:t> de </a:t>
            </a:r>
            <a:r>
              <a:rPr lang="en-US" sz="2800" err="1"/>
              <a:t>acuerdo</a:t>
            </a:r>
            <a:r>
              <a:rPr lang="en-US" sz="2800"/>
              <a:t> al </a:t>
            </a:r>
            <a:r>
              <a:rPr lang="en-US" sz="2800" err="1"/>
              <a:t>Modelo</a:t>
            </a:r>
            <a:r>
              <a:rPr lang="en-US" sz="2800"/>
              <a:t> </a:t>
            </a:r>
            <a:r>
              <a:rPr lang="en-US" sz="2800" err="1"/>
              <a:t>Operativo</a:t>
            </a:r>
            <a:r>
              <a:rPr lang="en-US" sz="2800"/>
              <a:t> de Anglo American (AOM),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uso</a:t>
            </a:r>
            <a:r>
              <a:rPr lang="en-US" sz="2800"/>
              <a:t> de KPIs para </a:t>
            </a:r>
            <a:r>
              <a:rPr lang="en-US" sz="2800" err="1"/>
              <a:t>medir</a:t>
            </a:r>
            <a:r>
              <a:rPr lang="en-US" sz="2800"/>
              <a:t>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resultados</a:t>
            </a:r>
            <a:r>
              <a:rPr lang="en-US" sz="2800"/>
              <a:t> del Plan </a:t>
            </a:r>
            <a:r>
              <a:rPr lang="en-US" sz="2800" err="1"/>
              <a:t>Semanal</a:t>
            </a:r>
            <a:r>
              <a:rPr lang="en-US" sz="2800"/>
              <a:t>.</a:t>
            </a:r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2800"/>
              <a:t>Se </a:t>
            </a:r>
            <a:r>
              <a:rPr lang="en-US" sz="2800" err="1"/>
              <a:t>trabajó</a:t>
            </a:r>
            <a:r>
              <a:rPr lang="en-US" sz="2800"/>
              <a:t> en </a:t>
            </a:r>
            <a:r>
              <a:rPr lang="en-US" sz="2800" err="1"/>
              <a:t>crear</a:t>
            </a:r>
            <a:r>
              <a:rPr lang="en-US" sz="2800"/>
              <a:t> </a:t>
            </a:r>
            <a:r>
              <a:rPr lang="en-US" sz="2800" err="1"/>
              <a:t>una</a:t>
            </a:r>
            <a:r>
              <a:rPr lang="en-US" sz="2800"/>
              <a:t> </a:t>
            </a:r>
            <a:r>
              <a:rPr lang="en-US" sz="2800" err="1"/>
              <a:t>cultura</a:t>
            </a:r>
            <a:r>
              <a:rPr lang="en-US" sz="2800"/>
              <a:t> de </a:t>
            </a:r>
            <a:r>
              <a:rPr lang="en-US" sz="2800" err="1"/>
              <a:t>disciplina</a:t>
            </a:r>
            <a:r>
              <a:rPr lang="en-US" sz="2800"/>
              <a:t> </a:t>
            </a:r>
            <a:r>
              <a:rPr lang="en-US" sz="2800" err="1"/>
              <a:t>operativa</a:t>
            </a:r>
            <a:r>
              <a:rPr lang="en-US" sz="2800"/>
              <a:t>, </a:t>
            </a:r>
            <a:r>
              <a:rPr lang="en-US" sz="2800" err="1"/>
              <a:t>incluyendo</a:t>
            </a:r>
            <a:r>
              <a:rPr lang="en-US" sz="2800"/>
              <a:t> a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contratratistas</a:t>
            </a:r>
            <a:r>
              <a:rPr lang="en-US" sz="2800"/>
              <a:t>.</a:t>
            </a:r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9BA89-A2E3-435B-AA0A-950EABC4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57" y="3846356"/>
            <a:ext cx="5572453" cy="27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7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Sistemas de gestión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2800" u="sng"/>
              <a:t>Mina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Monitoreo</a:t>
            </a:r>
            <a:r>
              <a:rPr lang="en-US" sz="2800"/>
              <a:t> de </a:t>
            </a:r>
            <a:r>
              <a:rPr lang="en-US" sz="2800" err="1"/>
              <a:t>presiones</a:t>
            </a:r>
            <a:r>
              <a:rPr lang="en-US" sz="2800"/>
              <a:t> / </a:t>
            </a:r>
            <a:r>
              <a:rPr lang="en-US" sz="2800" err="1"/>
              <a:t>temperaturas</a:t>
            </a:r>
            <a:r>
              <a:rPr lang="en-US" sz="2800"/>
              <a:t> de llantas de </a:t>
            </a:r>
            <a:r>
              <a:rPr lang="en-US" sz="2800" err="1"/>
              <a:t>camiones</a:t>
            </a:r>
            <a:r>
              <a:rPr lang="en-US" sz="2800"/>
              <a:t>. 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Laboratorio en sitio (combustible, </a:t>
            </a:r>
            <a:r>
              <a:rPr lang="en-US" sz="2800" err="1"/>
              <a:t>lubricantes</a:t>
            </a:r>
            <a:r>
              <a:rPr lang="en-US" sz="2800"/>
              <a:t>).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Sistema de control de </a:t>
            </a:r>
            <a:r>
              <a:rPr lang="en-US" sz="2800" err="1"/>
              <a:t>consumo</a:t>
            </a:r>
            <a:r>
              <a:rPr lang="en-US" sz="2800"/>
              <a:t> de </a:t>
            </a:r>
            <a:r>
              <a:rPr lang="en-US" sz="2800" err="1"/>
              <a:t>lubricantes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modulo Health para </a:t>
            </a:r>
            <a:r>
              <a:rPr lang="en-US" sz="2800" err="1"/>
              <a:t>signos</a:t>
            </a:r>
            <a:r>
              <a:rPr lang="en-US" sz="2800"/>
              <a:t> </a:t>
            </a:r>
            <a:r>
              <a:rPr lang="en-US" sz="2800" err="1"/>
              <a:t>vitales</a:t>
            </a:r>
            <a:r>
              <a:rPr lang="en-US" sz="2800"/>
              <a:t> de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equipos</a:t>
            </a:r>
            <a:r>
              <a:rPr lang="en-US" sz="2800"/>
              <a:t> </a:t>
            </a:r>
            <a:r>
              <a:rPr lang="en-US" sz="2800" err="1"/>
              <a:t>mineros</a:t>
            </a:r>
            <a:r>
              <a:rPr lang="en-US" sz="2800"/>
              <a:t>.</a:t>
            </a:r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9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Sistemas de gestión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2800" u="sng"/>
              <a:t>Planta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monitoreo</a:t>
            </a:r>
            <a:r>
              <a:rPr lang="en-US" sz="2800"/>
              <a:t> en </a:t>
            </a:r>
            <a:r>
              <a:rPr lang="en-US" sz="2800" err="1"/>
              <a:t>linea</a:t>
            </a:r>
            <a:r>
              <a:rPr lang="en-US" sz="2800"/>
              <a:t> de 40 </a:t>
            </a:r>
            <a:r>
              <a:rPr lang="en-US" sz="2800" err="1"/>
              <a:t>activos</a:t>
            </a:r>
            <a:r>
              <a:rPr lang="en-US" sz="2800"/>
              <a:t> </a:t>
            </a:r>
            <a:r>
              <a:rPr lang="en-US" sz="2800" err="1"/>
              <a:t>críticos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</a:t>
            </a:r>
            <a:r>
              <a:rPr lang="en-US" sz="2800" err="1"/>
              <a:t>historiador</a:t>
            </a:r>
            <a:r>
              <a:rPr lang="en-US" sz="2800"/>
              <a:t> PHD.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torqueo</a:t>
            </a:r>
            <a:r>
              <a:rPr lang="en-US" sz="2800"/>
              <a:t> de </a:t>
            </a:r>
            <a:r>
              <a:rPr lang="en-US" sz="2800" err="1"/>
              <a:t>pernos</a:t>
            </a:r>
            <a:r>
              <a:rPr lang="en-US" sz="2800"/>
              <a:t> structural.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monitoreo</a:t>
            </a:r>
            <a:r>
              <a:rPr lang="en-US" sz="2800"/>
              <a:t> de </a:t>
            </a:r>
            <a:r>
              <a:rPr lang="en-US" sz="2800" err="1"/>
              <a:t>termperatura</a:t>
            </a:r>
            <a:r>
              <a:rPr lang="en-US" sz="2800"/>
              <a:t> de las barras </a:t>
            </a:r>
            <a:r>
              <a:rPr lang="en-US" sz="2800" err="1"/>
              <a:t>eléctricas</a:t>
            </a:r>
            <a:r>
              <a:rPr lang="en-US" sz="2800"/>
              <a:t> de media </a:t>
            </a:r>
            <a:r>
              <a:rPr lang="en-US" sz="2800" err="1"/>
              <a:t>tensión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Uso</a:t>
            </a:r>
            <a:r>
              <a:rPr lang="en-US" sz="2800"/>
              <a:t> del </a:t>
            </a:r>
            <a:r>
              <a:rPr lang="en-US" sz="2800" err="1"/>
              <a:t>laboratorio</a:t>
            </a:r>
            <a:r>
              <a:rPr lang="en-US" sz="2800"/>
              <a:t> </a:t>
            </a:r>
            <a:r>
              <a:rPr lang="en-US" sz="2800" err="1"/>
              <a:t>instalado</a:t>
            </a:r>
            <a:r>
              <a:rPr lang="en-US" sz="2800"/>
              <a:t> en Mina.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59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Monitoreo de presión/temperatura</a:t>
            </a:r>
          </a:p>
        </p:txBody>
      </p:sp>
      <p:pic>
        <p:nvPicPr>
          <p:cNvPr id="3" name="Picture 2" descr="image003">
            <a:extLst>
              <a:ext uri="{FF2B5EF4-FFF2-40B4-BE49-F238E27FC236}">
                <a16:creationId xmlns:a16="http://schemas.microsoft.com/office/drawing/2014/main" id="{5B104C8B-49A0-15EB-78A0-9FBC993A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5" y="1537626"/>
            <a:ext cx="10004086" cy="406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D7A8E5-15ED-31C3-34E0-5D6490DA9DE7}"/>
              </a:ext>
            </a:extLst>
          </p:cNvPr>
          <p:cNvSpPr txBox="1"/>
          <p:nvPr/>
        </p:nvSpPr>
        <p:spPr>
          <a:xfrm>
            <a:off x="2732925" y="5619964"/>
            <a:ext cx="631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/>
              <a:t>Vida de llantas sobre 6000 horas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2748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Monitoreo de condiciones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Implementación del </a:t>
            </a:r>
            <a:r>
              <a:rPr lang="es-PE" sz="2800" err="1"/>
              <a:t>dashboard</a:t>
            </a:r>
            <a:r>
              <a:rPr lang="es-PE" sz="2800"/>
              <a:t> del Top 5 usando data del </a:t>
            </a:r>
            <a:r>
              <a:rPr lang="es-PE" sz="2800" err="1"/>
              <a:t>Minestar</a:t>
            </a:r>
            <a:r>
              <a:rPr lang="es-PE" sz="2800"/>
              <a:t>, basado en Power BI.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El sistema de salud de equipos mineros está en proceso de implementación.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En planta se ha implementado ventanas infrarrojas en los transformadores y motores críticos.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tiene un plan de inspección por drones para las líneas de transmisión</a:t>
            </a:r>
          </a:p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C334F-AD15-89DB-4C57-96C23746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086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W" sz="4000" err="1"/>
              <a:t>Alistamiento</a:t>
            </a:r>
            <a:r>
              <a:rPr lang="en-ZW" sz="4000"/>
              <a:t> </a:t>
            </a:r>
            <a:r>
              <a:rPr lang="en-ZW" sz="4000" err="1"/>
              <a:t>operacional</a:t>
            </a:r>
            <a:r>
              <a:rPr lang="en-ZW" sz="4000"/>
              <a:t> de la </a:t>
            </a:r>
            <a:r>
              <a:rPr lang="en-ZW" sz="4000" err="1"/>
              <a:t>gestión</a:t>
            </a:r>
            <a:r>
              <a:rPr lang="en-ZW" sz="4000"/>
              <a:t> de </a:t>
            </a:r>
            <a:r>
              <a:rPr lang="en-ZW" sz="4000" err="1"/>
              <a:t>activos</a:t>
            </a:r>
            <a:r>
              <a:rPr lang="en-ZW" sz="4000"/>
              <a:t> para un </a:t>
            </a:r>
            <a:r>
              <a:rPr lang="en-ZW" sz="4000" err="1"/>
              <a:t>arranque</a:t>
            </a:r>
            <a:r>
              <a:rPr lang="en-ZW" sz="4000"/>
              <a:t> </a:t>
            </a:r>
            <a:r>
              <a:rPr lang="en-ZW" sz="4000" err="1"/>
              <a:t>exitoso</a:t>
            </a:r>
            <a:r>
              <a:rPr lang="en-ZW" sz="4000"/>
              <a:t>, Quellaveco</a:t>
            </a:r>
            <a:endParaRPr lang="es-MX" sz="400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/>
              <a:t>Alex Salvador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/>
              <a:t>AS&amp;R </a:t>
            </a:r>
            <a:r>
              <a:rPr lang="es-MX" err="1"/>
              <a:t>Planning</a:t>
            </a:r>
            <a:r>
              <a:rPr lang="es-MX"/>
              <a:t> </a:t>
            </a:r>
            <a:r>
              <a:rPr lang="es-MX" err="1"/>
              <a:t>Superintendent</a:t>
            </a:r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8673"/>
          <a:stretch/>
        </p:blipFill>
        <p:spPr>
          <a:xfrm>
            <a:off x="428625" y="1958975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Diseño de forros 	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4448711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r>
              <a:rPr lang="en-US" sz="2800"/>
              <a:t>Cambio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perfiles</a:t>
            </a:r>
            <a:r>
              <a:rPr lang="en-US" sz="2800"/>
              <a:t> y material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forros</a:t>
            </a:r>
            <a:r>
              <a:rPr lang="en-US" sz="2800"/>
              <a:t> de </a:t>
            </a:r>
            <a:r>
              <a:rPr lang="en-US" sz="2800" err="1"/>
              <a:t>molinos</a:t>
            </a:r>
            <a:r>
              <a:rPr lang="en-US" sz="2800"/>
              <a:t> y chutes. En </a:t>
            </a:r>
            <a:r>
              <a:rPr lang="en-US" sz="2800" err="1"/>
              <a:t>este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identificación</a:t>
            </a:r>
            <a:r>
              <a:rPr lang="en-US" sz="2800"/>
              <a:t> de </a:t>
            </a:r>
            <a:r>
              <a:rPr lang="en-US" sz="2800" err="1"/>
              <a:t>partes</a:t>
            </a:r>
            <a:r>
              <a:rPr lang="en-US" sz="2800"/>
              <a:t> se </a:t>
            </a:r>
            <a:r>
              <a:rPr lang="en-US" sz="2800" err="1"/>
              <a:t>buscó</a:t>
            </a:r>
            <a:r>
              <a:rPr lang="en-US" sz="2800"/>
              <a:t> </a:t>
            </a:r>
            <a:r>
              <a:rPr lang="en-US" sz="2800" err="1"/>
              <a:t>tener</a:t>
            </a:r>
            <a:r>
              <a:rPr lang="en-US" sz="2800"/>
              <a:t> </a:t>
            </a:r>
            <a:r>
              <a:rPr lang="en-US" sz="2800" err="1"/>
              <a:t>vidas</a:t>
            </a:r>
            <a:r>
              <a:rPr lang="en-US" sz="2800"/>
              <a:t> </a:t>
            </a:r>
            <a:r>
              <a:rPr lang="en-US" sz="2800" err="1"/>
              <a:t>confiables</a:t>
            </a:r>
            <a:r>
              <a:rPr lang="en-US" sz="2800"/>
              <a:t>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elementos</a:t>
            </a:r>
            <a:r>
              <a:rPr lang="en-US" sz="2800"/>
              <a:t> de </a:t>
            </a:r>
            <a:r>
              <a:rPr lang="en-US" sz="2800" err="1"/>
              <a:t>desgaste</a:t>
            </a:r>
            <a:r>
              <a:rPr lang="en-US" sz="2800"/>
              <a:t> que </a:t>
            </a:r>
            <a:r>
              <a:rPr lang="en-US" sz="2800" err="1"/>
              <a:t>calcen</a:t>
            </a:r>
            <a:r>
              <a:rPr lang="en-US" sz="2800"/>
              <a:t> con las </a:t>
            </a:r>
            <a:r>
              <a:rPr lang="en-US" sz="2800" err="1"/>
              <a:t>paradas</a:t>
            </a:r>
            <a:r>
              <a:rPr lang="en-US" sz="2800"/>
              <a:t> de Mantenimiento.</a:t>
            </a:r>
          </a:p>
          <a:p>
            <a:endParaRPr lang="en-US" sz="2800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4196-9171-29BB-F2D0-524B42CB0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982912"/>
            <a:ext cx="5519644" cy="36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Implementación del LAB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Implementación del </a:t>
            </a:r>
            <a:r>
              <a:rPr lang="es-PE" sz="2800" err="1"/>
              <a:t>dashboard</a:t>
            </a:r>
            <a:r>
              <a:rPr lang="es-PE" sz="2800"/>
              <a:t> del Top 5 usando data del </a:t>
            </a:r>
            <a:r>
              <a:rPr lang="es-PE" sz="2800" err="1"/>
              <a:t>Minestar</a:t>
            </a:r>
            <a:r>
              <a:rPr lang="es-PE" sz="2800"/>
              <a:t>, basado en Power BI.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El sistema de salud de equipos mineros está en proceso de implementación.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En planta se ha implementado ventanas infrarrojas en los transformadores y motores críticos.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tiene un plan de inspección por drones para las líneas de transmisión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85CE4-DBD4-7A50-C8C7-0106573E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1840" cy="2619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3C7AC-FA90-868B-3C3E-A97B2D5A5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9910"/>
            <a:ext cx="4471840" cy="1666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D8070-A6A2-3A18-DB10-94D86EBB2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86868"/>
            <a:ext cx="4471840" cy="25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1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Gestión total de fluidos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A44AA-D7F6-49D8-4A52-DDA8E6D4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983" y="2527445"/>
            <a:ext cx="6820034" cy="3749476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178E2B89-DE5C-5514-875C-0B37F2DCA34A}"/>
              </a:ext>
            </a:extLst>
          </p:cNvPr>
          <p:cNvSpPr txBox="1">
            <a:spLocks/>
          </p:cNvSpPr>
          <p:nvPr/>
        </p:nvSpPr>
        <p:spPr>
          <a:xfrm>
            <a:off x="889436" y="1245658"/>
            <a:ext cx="1044295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GB" sz="3200"/>
              <a:t>Se </a:t>
            </a:r>
            <a:r>
              <a:rPr lang="en-GB" sz="3200" err="1"/>
              <a:t>monitorea</a:t>
            </a:r>
            <a:r>
              <a:rPr lang="en-GB" sz="3200"/>
              <a:t> la </a:t>
            </a:r>
            <a:r>
              <a:rPr lang="en-GB" sz="3200" err="1"/>
              <a:t>calidad</a:t>
            </a:r>
            <a:r>
              <a:rPr lang="en-GB" sz="3200"/>
              <a:t> de </a:t>
            </a:r>
            <a:r>
              <a:rPr lang="en-GB" sz="3200" err="1"/>
              <a:t>los</a:t>
            </a:r>
            <a:r>
              <a:rPr lang="en-GB" sz="3200"/>
              <a:t> </a:t>
            </a:r>
            <a:r>
              <a:rPr lang="en-GB" sz="3200" err="1"/>
              <a:t>fluidos</a:t>
            </a:r>
            <a:r>
              <a:rPr lang="en-GB" sz="3200"/>
              <a:t> </a:t>
            </a:r>
            <a:r>
              <a:rPr lang="en-GB" sz="3200" err="1"/>
              <a:t>desde</a:t>
            </a:r>
            <a:r>
              <a:rPr lang="en-GB" sz="3200"/>
              <a:t> punto de </a:t>
            </a:r>
            <a:r>
              <a:rPr lang="en-GB" sz="3200" err="1"/>
              <a:t>entrega</a:t>
            </a:r>
            <a:r>
              <a:rPr lang="en-GB" sz="3200"/>
              <a:t> del </a:t>
            </a:r>
            <a:r>
              <a:rPr lang="en-GB" sz="3200" err="1"/>
              <a:t>proveedor</a:t>
            </a:r>
            <a:r>
              <a:rPr lang="en-GB" sz="3200"/>
              <a:t> hasta </a:t>
            </a:r>
            <a:r>
              <a:rPr lang="en-GB" sz="3200" err="1"/>
              <a:t>el</a:t>
            </a:r>
            <a:r>
              <a:rPr lang="en-GB" sz="3200"/>
              <a:t> punto de </a:t>
            </a:r>
            <a:r>
              <a:rPr lang="en-GB" sz="3200" err="1"/>
              <a:t>alimentación</a:t>
            </a:r>
            <a:r>
              <a:rPr lang="en-GB" sz="3200"/>
              <a:t> al </a:t>
            </a:r>
            <a:r>
              <a:rPr lang="en-GB" sz="3200" err="1"/>
              <a:t>equipo</a:t>
            </a:r>
            <a:r>
              <a:rPr lang="en-GB" sz="3200"/>
              <a:t>.</a:t>
            </a:r>
            <a:endParaRPr lang="es-PE" sz="32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490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Eliminación de defectos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25366" y="1245658"/>
            <a:ext cx="933920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3200" err="1"/>
              <a:t>Entrenamiento</a:t>
            </a:r>
            <a:r>
              <a:rPr lang="en-US" sz="3200"/>
              <a:t> en Gestión de </a:t>
            </a:r>
            <a:r>
              <a:rPr lang="en-US" sz="3200" err="1"/>
              <a:t>Activos</a:t>
            </a:r>
            <a:r>
              <a:rPr lang="en-US" sz="3200"/>
              <a:t>, </a:t>
            </a:r>
            <a:r>
              <a:rPr lang="en-US" sz="3200" err="1"/>
              <a:t>Análisis</a:t>
            </a:r>
            <a:r>
              <a:rPr lang="en-US" sz="3200"/>
              <a:t> de </a:t>
            </a:r>
            <a:r>
              <a:rPr lang="en-US" sz="3200" err="1"/>
              <a:t>Fallas</a:t>
            </a:r>
            <a:r>
              <a:rPr lang="en-US" sz="3200"/>
              <a:t> y </a:t>
            </a:r>
            <a:r>
              <a:rPr lang="en-US" sz="3200" err="1"/>
              <a:t>Análisis</a:t>
            </a:r>
            <a:r>
              <a:rPr lang="en-US" sz="3200"/>
              <a:t> Causa </a:t>
            </a:r>
            <a:r>
              <a:rPr lang="en-US" sz="3200" err="1"/>
              <a:t>Raíz</a:t>
            </a:r>
            <a:r>
              <a:rPr lang="en-US" sz="3200"/>
              <a:t> para </a:t>
            </a:r>
            <a:r>
              <a:rPr lang="en-US" sz="3200" err="1"/>
              <a:t>los</a:t>
            </a:r>
            <a:r>
              <a:rPr lang="en-US" sz="3200"/>
              <a:t> </a:t>
            </a:r>
            <a:r>
              <a:rPr lang="en-US" sz="3200" err="1"/>
              <a:t>Ingenieros</a:t>
            </a:r>
            <a:r>
              <a:rPr lang="en-US" sz="3200"/>
              <a:t> de </a:t>
            </a:r>
            <a:r>
              <a:rPr lang="en-US" sz="3200" err="1"/>
              <a:t>Confiabilidad</a:t>
            </a:r>
            <a:r>
              <a:rPr lang="en-US" sz="3200"/>
              <a:t> y </a:t>
            </a:r>
            <a:r>
              <a:rPr lang="en-US" sz="3200" err="1"/>
              <a:t>Supervisores</a:t>
            </a:r>
            <a:r>
              <a:rPr lang="en-US" sz="3200"/>
              <a:t>.</a:t>
            </a:r>
            <a:r>
              <a:rPr lang="en-US" sz="2800"/>
              <a:t> </a:t>
            </a:r>
          </a:p>
          <a:p>
            <a:endParaRPr lang="en-US"/>
          </a:p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FDE3C-4675-21EF-91B1-3B7146F4D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33" y="3183261"/>
            <a:ext cx="759627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8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Eliminación de defectos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811658" y="1245658"/>
            <a:ext cx="10459092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3600" err="1"/>
              <a:t>Confiabilidad</a:t>
            </a:r>
            <a:r>
              <a:rPr lang="en-US" sz="3600"/>
              <a:t> </a:t>
            </a:r>
            <a:r>
              <a:rPr lang="en-US" sz="3600" err="1"/>
              <a:t>Operacional</a:t>
            </a:r>
            <a:r>
              <a:rPr lang="en-US" sz="3600"/>
              <a:t>: </a:t>
            </a:r>
            <a:r>
              <a:rPr lang="en-US" sz="3600" err="1"/>
              <a:t>sesiones</a:t>
            </a:r>
            <a:r>
              <a:rPr lang="en-US" sz="3600"/>
              <a:t> de </a:t>
            </a:r>
            <a:r>
              <a:rPr lang="en-US" sz="3600" err="1"/>
              <a:t>concientización</a:t>
            </a:r>
            <a:r>
              <a:rPr lang="en-US" sz="3600"/>
              <a:t> y </a:t>
            </a:r>
            <a:r>
              <a:rPr lang="en-US" sz="3600" err="1"/>
              <a:t>entrenamiento</a:t>
            </a:r>
            <a:r>
              <a:rPr lang="en-US" sz="3600"/>
              <a:t> a </a:t>
            </a:r>
            <a:r>
              <a:rPr lang="en-US" sz="3600" err="1"/>
              <a:t>los</a:t>
            </a:r>
            <a:r>
              <a:rPr lang="en-US" sz="3600"/>
              <a:t> </a:t>
            </a:r>
            <a:r>
              <a:rPr lang="en-US" sz="3600" err="1"/>
              <a:t>Operadores</a:t>
            </a:r>
            <a:r>
              <a:rPr lang="en-US" sz="3600"/>
              <a:t> de </a:t>
            </a:r>
            <a:r>
              <a:rPr lang="en-US" sz="3600" err="1"/>
              <a:t>equipo</a:t>
            </a:r>
            <a:r>
              <a:rPr lang="en-US" sz="3600"/>
              <a:t> </a:t>
            </a:r>
            <a:r>
              <a:rPr lang="en-US" sz="3600" err="1"/>
              <a:t>pesado</a:t>
            </a:r>
            <a:r>
              <a:rPr lang="en-US" sz="3600"/>
              <a:t> (GETs, </a:t>
            </a:r>
            <a:r>
              <a:rPr lang="en-US" sz="3600" err="1"/>
              <a:t>neumáticos</a:t>
            </a:r>
            <a:r>
              <a:rPr lang="en-US" sz="3600"/>
              <a:t>, </a:t>
            </a:r>
            <a:r>
              <a:rPr lang="en-US" sz="3600" err="1"/>
              <a:t>lubricantes</a:t>
            </a:r>
            <a:r>
              <a:rPr lang="en-US" sz="3600"/>
              <a:t>, etc.)</a:t>
            </a:r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B793-BCBB-8D35-066D-1BFF4C7F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3849752"/>
            <a:ext cx="4598661" cy="23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835D8-0C2F-83C4-E77E-183F222D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95" y="3849752"/>
            <a:ext cx="4598661" cy="23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76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256" y="894311"/>
            <a:ext cx="6856277" cy="858982"/>
          </a:xfrm>
        </p:spPr>
        <p:txBody>
          <a:bodyPr/>
          <a:lstStyle/>
          <a:p>
            <a:r>
              <a:rPr lang="es-MX"/>
              <a:t>Tecnología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Las flotas de camiones y perforadoras son autónomas. Monitoreadas desde el centro operacional integrado.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/>
              <a:t>En la planta se </a:t>
            </a:r>
            <a:r>
              <a:rPr lang="es-PE" sz="2800"/>
              <a:t>implementó</a:t>
            </a:r>
            <a:r>
              <a:rPr lang="en-US" sz="2800"/>
              <a:t> un </a:t>
            </a:r>
            <a:r>
              <a:rPr lang="es-PE" sz="2800"/>
              <a:t>sistema de Inspección virtual que está conectado al Sistema de Control.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La operación de la planta cuenta con el gemelo digital.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está implementando un sistema de gemelo digital para la coordinación de protección eléctrica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00FED-0833-10C0-59E8-83CD412A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3919" cy="67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8" y="225425"/>
            <a:ext cx="10263884" cy="858982"/>
          </a:xfrm>
        </p:spPr>
        <p:txBody>
          <a:bodyPr/>
          <a:lstStyle/>
          <a:p>
            <a:r>
              <a:rPr lang="es-MX"/>
              <a:t>Tecnología, centro operacional integrado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25366" y="1245658"/>
            <a:ext cx="933920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4000"/>
              <a:t>Se </a:t>
            </a:r>
            <a:r>
              <a:rPr lang="es-PE" sz="4000"/>
              <a:t>tiene una sala integrada de toda la cadena d</a:t>
            </a:r>
            <a:r>
              <a:rPr lang="en-US" sz="4000"/>
              <a:t>e valor (</a:t>
            </a:r>
            <a:r>
              <a:rPr lang="es-PE" sz="4000"/>
              <a:t>desde alta montaña </a:t>
            </a:r>
            <a:r>
              <a:rPr lang="en-US" sz="4000"/>
              <a:t>hasta </a:t>
            </a:r>
            <a:r>
              <a:rPr lang="en-US" sz="4000" err="1"/>
              <a:t>el</a:t>
            </a:r>
            <a:r>
              <a:rPr lang="en-US" sz="4000"/>
              <a:t> </a:t>
            </a:r>
            <a:r>
              <a:rPr lang="es-PE" sz="4000"/>
              <a:t>puerto</a:t>
            </a:r>
            <a:r>
              <a:rPr lang="en-US" sz="4000"/>
              <a:t>). </a:t>
            </a:r>
            <a:r>
              <a:rPr lang="es-PE" sz="4000"/>
              <a:t>Con monitoreo en línea de la salud de los equipos mineros y de los equipos críticos </a:t>
            </a:r>
            <a:r>
              <a:rPr lang="en-US" sz="4000"/>
              <a:t>para la </a:t>
            </a:r>
            <a:r>
              <a:rPr lang="es-PE" sz="4000"/>
              <a:t>operación</a:t>
            </a:r>
            <a:r>
              <a:rPr lang="en-US" sz="4000"/>
              <a:t>.</a:t>
            </a:r>
            <a:endParaRPr lang="en-US" sz="3600"/>
          </a:p>
          <a:p>
            <a:endParaRPr lang="en-GB"/>
          </a:p>
        </p:txBody>
      </p:sp>
      <p:pic>
        <p:nvPicPr>
          <p:cNvPr id="3" name="Picture 2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C313695E-BEB5-C308-F34D-F0BB273E0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66" y="3770730"/>
            <a:ext cx="3881496" cy="2183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7AF67-CCCF-11C3-FE44-B5C99C39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34" y="3770730"/>
            <a:ext cx="3889941" cy="218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39E53-4EEF-4CD1-8339-3375F8E4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29" y="5954072"/>
            <a:ext cx="2408129" cy="371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EA357-82A1-5D87-D62B-5C511055EADB}"/>
              </a:ext>
            </a:extLst>
          </p:cNvPr>
          <p:cNvSpPr txBox="1"/>
          <p:nvPr/>
        </p:nvSpPr>
        <p:spPr>
          <a:xfrm>
            <a:off x="7833784" y="5954072"/>
            <a:ext cx="1771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350" b="1">
                <a:solidFill>
                  <a:srgbClr val="002060"/>
                </a:solidFill>
              </a:rPr>
              <a:t>Monitoreo en Línea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91168-0A30-F292-FBF9-9651298A0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493" y="1702235"/>
            <a:ext cx="5845994" cy="34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buscábamos?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47049-6BB8-4C4E-7623-01EF2DC3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04" y="1509799"/>
            <a:ext cx="10126278" cy="445948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163C32-2DF9-79B8-B445-EEDE43FF721A}"/>
              </a:ext>
            </a:extLst>
          </p:cNvPr>
          <p:cNvSpPr txBox="1"/>
          <p:nvPr/>
        </p:nvSpPr>
        <p:spPr>
          <a:xfrm>
            <a:off x="7623426" y="2616157"/>
            <a:ext cx="3277456" cy="224676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Lograr una rampa hacia los valores nominales de la planta en el menor tiempo.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logramos?</a:t>
            </a:r>
          </a:p>
        </p:txBody>
      </p:sp>
      <p:graphicFrame>
        <p:nvGraphicFramePr>
          <p:cNvPr id="3" name="Gráfico 1">
            <a:extLst>
              <a:ext uri="{FF2B5EF4-FFF2-40B4-BE49-F238E27FC236}">
                <a16:creationId xmlns:a16="http://schemas.microsoft.com/office/drawing/2014/main" id="{BB7243B6-738E-9601-7423-E51D3ACA2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93951"/>
              </p:ext>
            </p:extLst>
          </p:nvPr>
        </p:nvGraphicFramePr>
        <p:xfrm>
          <a:off x="1089061" y="1563754"/>
          <a:ext cx="9359757" cy="44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25DE3B-E462-2646-90D8-2999D3EE2BCE}"/>
              </a:ext>
            </a:extLst>
          </p:cNvPr>
          <p:cNvSpPr txBox="1"/>
          <p:nvPr/>
        </p:nvSpPr>
        <p:spPr>
          <a:xfrm>
            <a:off x="7204834" y="868166"/>
            <a:ext cx="3540642" cy="526297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Hemos logrado estabilidad y la  minimización de la variabilidad en los principales indicadores de gestión.</a:t>
            </a:r>
          </a:p>
          <a:p>
            <a:r>
              <a:rPr lang="es-PE" sz="2800">
                <a:solidFill>
                  <a:schemeClr val="bg1"/>
                </a:solidFill>
              </a:rPr>
              <a:t>Un reto que se tuvo es la alta utilización de los equipos, dado el uso de camiones autónomos (&gt;90%)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logramos?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700B4-A16A-BD87-E710-E71172B2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15" y="1262169"/>
            <a:ext cx="9242178" cy="4963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94E0D-B0DC-1EE1-CCC6-71DE556C9B7C}"/>
              </a:ext>
            </a:extLst>
          </p:cNvPr>
          <p:cNvSpPr txBox="1"/>
          <p:nvPr/>
        </p:nvSpPr>
        <p:spPr>
          <a:xfrm>
            <a:off x="6524941" y="879806"/>
            <a:ext cx="4785528" cy="526297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La primera línea la arrancamos en Julio 2023.</a:t>
            </a:r>
          </a:p>
          <a:p>
            <a:r>
              <a:rPr lang="es-PE" sz="2800">
                <a:solidFill>
                  <a:schemeClr val="bg1"/>
                </a:solidFill>
              </a:rPr>
              <a:t>Igualmente hemos logrado estabilidad y la minimización de la variabilidad de los principales indicadores de gestión.</a:t>
            </a:r>
          </a:p>
          <a:p>
            <a:r>
              <a:rPr lang="es-PE" sz="2800">
                <a:solidFill>
                  <a:schemeClr val="bg1"/>
                </a:solidFill>
              </a:rPr>
              <a:t>El reto de este año es lograr sostener los resultados dado que ya estamos trabajando a valores nominales de la operación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Quellaveco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ECB3BC-D8D1-F46C-948E-7A3E9C5326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FD65F-F0D0-27B7-0898-48F83B6F5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429789"/>
            <a:ext cx="11735520" cy="48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743898-2F1C-5D46-B9E2-06F205A97A5B}"/>
              </a:ext>
            </a:extLst>
          </p:cNvPr>
          <p:cNvSpPr/>
          <p:nvPr/>
        </p:nvSpPr>
        <p:spPr>
          <a:xfrm>
            <a:off x="10391811" y="1540910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790CB-20F1-C806-62D2-CD430BAFCE22}"/>
              </a:ext>
            </a:extLst>
          </p:cNvPr>
          <p:cNvSpPr/>
          <p:nvPr/>
        </p:nvSpPr>
        <p:spPr>
          <a:xfrm>
            <a:off x="7996220" y="2566613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7A0472-0D55-5082-681E-450604C79548}"/>
              </a:ext>
            </a:extLst>
          </p:cNvPr>
          <p:cNvSpPr/>
          <p:nvPr/>
        </p:nvSpPr>
        <p:spPr>
          <a:xfrm>
            <a:off x="6021870" y="3022600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E5B23D-7C7A-9868-F85D-B102BDFD201F}"/>
              </a:ext>
            </a:extLst>
          </p:cNvPr>
          <p:cNvSpPr/>
          <p:nvPr/>
        </p:nvSpPr>
        <p:spPr>
          <a:xfrm>
            <a:off x="4530405" y="5225011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256013-7A72-E66C-43E3-AB19B91EB857}"/>
              </a:ext>
            </a:extLst>
          </p:cNvPr>
          <p:cNvSpPr/>
          <p:nvPr/>
        </p:nvSpPr>
        <p:spPr>
          <a:xfrm>
            <a:off x="1189591" y="4175335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¡En la ruta hacia una operación verde!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EA16-7513-0A86-8F1D-4AFEA4A2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71" y="1582220"/>
            <a:ext cx="10913274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03B9B-BE01-2CE7-6469-91F3A92F4845}"/>
              </a:ext>
            </a:extLst>
          </p:cNvPr>
          <p:cNvSpPr txBox="1"/>
          <p:nvPr/>
        </p:nvSpPr>
        <p:spPr>
          <a:xfrm>
            <a:off x="8300802" y="2415741"/>
            <a:ext cx="3061699" cy="2677656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Somos la primera operación minera en el país con </a:t>
            </a:r>
            <a:r>
              <a:rPr lang="es-PE" sz="2800" err="1">
                <a:solidFill>
                  <a:schemeClr val="bg1"/>
                </a:solidFill>
              </a:rPr>
              <a:t>abastencimiento</a:t>
            </a:r>
            <a:r>
              <a:rPr lang="es-PE" sz="2800">
                <a:solidFill>
                  <a:schemeClr val="bg1"/>
                </a:solidFill>
              </a:rPr>
              <a:t> de la demanda energética verde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Alex Salvador Vara	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/>
              <a:t>alex.salvador@angloamerican.com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Future Smart </a:t>
            </a:r>
            <a:r>
              <a:rPr lang="es-MX" err="1"/>
              <a:t>Mining</a:t>
            </a:r>
            <a:endParaRPr lang="es-MX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E5DFF-A2AC-33D8-73CA-A89B54A0521A}"/>
              </a:ext>
            </a:extLst>
          </p:cNvPr>
          <p:cNvSpPr txBox="1"/>
          <p:nvPr/>
        </p:nvSpPr>
        <p:spPr>
          <a:xfrm>
            <a:off x="372861" y="1536629"/>
            <a:ext cx="48168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En Anglo American tenemos el claro propósito de reimaginar la minería para mejorar la vida de las personas.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2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¿Qué significa? 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Que estamos cambiando la forma en la que hacemos minería.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¿Cómo lo hacemos? 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A través de nuestra estrategia Future Smart </a:t>
            </a:r>
            <a:r>
              <a:rPr kumimoji="0" lang="es-419" sz="2000" b="0" i="0" u="none" strike="noStrike" kern="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Mining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.  Innovación en tecnología, digitalización y sustentabilidad, trabajando de la mano para avanzar hacia </a:t>
            </a:r>
            <a:r>
              <a:rPr kumimoji="0" lang="es-PE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una industria más segura, eficiente</a:t>
            </a:r>
            <a:r>
              <a:rPr lang="es-PE" sz="2000" kern="0">
                <a:solidFill>
                  <a:srgbClr val="333333"/>
                </a:solidFill>
              </a:rPr>
              <a:t> y </a:t>
            </a:r>
            <a:r>
              <a:rPr kumimoji="0" lang="es-PE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sustentable.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EC222EB-E7B7-50CE-7E95-1B711EC6F3B2}"/>
              </a:ext>
            </a:extLst>
          </p:cNvPr>
          <p:cNvGrpSpPr/>
          <p:nvPr/>
        </p:nvGrpSpPr>
        <p:grpSpPr>
          <a:xfrm>
            <a:off x="5567411" y="613642"/>
            <a:ext cx="5547431" cy="5264983"/>
            <a:chOff x="5567412" y="1828625"/>
            <a:chExt cx="4267268" cy="4050000"/>
          </a:xfrm>
        </p:grpSpPr>
        <p:grpSp>
          <p:nvGrpSpPr>
            <p:cNvPr id="32" name="Agrupar 7">
              <a:extLst>
                <a:ext uri="{FF2B5EF4-FFF2-40B4-BE49-F238E27FC236}">
                  <a16:creationId xmlns:a16="http://schemas.microsoft.com/office/drawing/2014/main" id="{90EBD71E-A6E3-D4D6-249C-36FC09278C0C}"/>
                </a:ext>
              </a:extLst>
            </p:cNvPr>
            <p:cNvGrpSpPr/>
            <p:nvPr/>
          </p:nvGrpSpPr>
          <p:grpSpPr>
            <a:xfrm>
              <a:off x="5567412" y="1828625"/>
              <a:ext cx="4050000" cy="4050000"/>
              <a:chOff x="5067300" y="583899"/>
              <a:chExt cx="5400000" cy="5400000"/>
            </a:xfrm>
          </p:grpSpPr>
          <p:sp>
            <p:nvSpPr>
              <p:cNvPr id="33" name="Elipse 8">
                <a:extLst>
                  <a:ext uri="{FF2B5EF4-FFF2-40B4-BE49-F238E27FC236}">
                    <a16:creationId xmlns:a16="http://schemas.microsoft.com/office/drawing/2014/main" id="{2B4D5E89-09F1-953B-371D-CACE48868921}"/>
                  </a:ext>
                </a:extLst>
              </p:cNvPr>
              <p:cNvSpPr/>
              <p:nvPr/>
            </p:nvSpPr>
            <p:spPr>
              <a:xfrm>
                <a:off x="5067300" y="583899"/>
                <a:ext cx="5400000" cy="5400000"/>
              </a:xfrm>
              <a:prstGeom prst="ellipse">
                <a:avLst/>
              </a:prstGeom>
              <a:solidFill>
                <a:srgbClr val="347FF6">
                  <a:lumMod val="20000"/>
                  <a:lumOff val="80000"/>
                </a:srgbClr>
              </a:solidFill>
              <a:ln w="6350" cap="flat" cmpd="sng" algn="ctr">
                <a:solidFill>
                  <a:srgbClr val="03179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4" name="Conector recto 9">
                <a:extLst>
                  <a:ext uri="{FF2B5EF4-FFF2-40B4-BE49-F238E27FC236}">
                    <a16:creationId xmlns:a16="http://schemas.microsoft.com/office/drawing/2014/main" id="{80502A1A-5F41-16CA-9BDB-55657DE818E8}"/>
                  </a:ext>
                </a:extLst>
              </p:cNvPr>
              <p:cNvCxnSpPr>
                <a:stCxn id="34" idx="0"/>
                <a:endCxn id="34" idx="4"/>
              </p:cNvCxnSpPr>
              <p:nvPr/>
            </p:nvCxnSpPr>
            <p:spPr>
              <a:xfrm>
                <a:off x="7767300" y="583899"/>
                <a:ext cx="0" cy="5400000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" name="Elipse 10">
                <a:extLst>
                  <a:ext uri="{FF2B5EF4-FFF2-40B4-BE49-F238E27FC236}">
                    <a16:creationId xmlns:a16="http://schemas.microsoft.com/office/drawing/2014/main" id="{4582784C-2B3C-AB61-71F2-52AED6106EEF}"/>
                  </a:ext>
                </a:extLst>
              </p:cNvPr>
              <p:cNvSpPr/>
              <p:nvPr/>
            </p:nvSpPr>
            <p:spPr>
              <a:xfrm>
                <a:off x="6507300" y="2023899"/>
                <a:ext cx="2520000" cy="2520000"/>
              </a:xfrm>
              <a:prstGeom prst="ellipse">
                <a:avLst/>
              </a:prstGeom>
              <a:solidFill>
                <a:srgbClr val="347FF6">
                  <a:lumMod val="40000"/>
                  <a:lumOff val="60000"/>
                </a:srgbClr>
              </a:solidFill>
              <a:ln w="6350" cap="flat" cmpd="sng" algn="ctr">
                <a:solidFill>
                  <a:srgbClr val="03179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6" name="Conector recto 11">
                <a:extLst>
                  <a:ext uri="{FF2B5EF4-FFF2-40B4-BE49-F238E27FC236}">
                    <a16:creationId xmlns:a16="http://schemas.microsoft.com/office/drawing/2014/main" id="{5B592A91-81FF-6E67-B3BB-39B43683CD37}"/>
                  </a:ext>
                </a:extLst>
              </p:cNvPr>
              <p:cNvCxnSpPr>
                <a:stCxn id="34" idx="2"/>
                <a:endCxn id="38" idx="2"/>
              </p:cNvCxnSpPr>
              <p:nvPr/>
            </p:nvCxnSpPr>
            <p:spPr>
              <a:xfrm>
                <a:off x="5067300" y="3283899"/>
                <a:ext cx="1440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Conector recto 12">
                <a:extLst>
                  <a:ext uri="{FF2B5EF4-FFF2-40B4-BE49-F238E27FC236}">
                    <a16:creationId xmlns:a16="http://schemas.microsoft.com/office/drawing/2014/main" id="{2287CA56-49D6-BE1A-5966-AC7126FEEB76}"/>
                  </a:ext>
                </a:extLst>
              </p:cNvPr>
              <p:cNvCxnSpPr>
                <a:stCxn id="34" idx="1"/>
                <a:endCxn id="38" idx="1"/>
              </p:cNvCxnSpPr>
              <p:nvPr/>
            </p:nvCxnSpPr>
            <p:spPr>
              <a:xfrm>
                <a:off x="5858112" y="1374711"/>
                <a:ext cx="1018233" cy="101823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Conector recto 13">
                <a:extLst>
                  <a:ext uri="{FF2B5EF4-FFF2-40B4-BE49-F238E27FC236}">
                    <a16:creationId xmlns:a16="http://schemas.microsoft.com/office/drawing/2014/main" id="{66D48F1F-2473-8EBE-29CD-071A92A1EFFF}"/>
                  </a:ext>
                </a:extLst>
              </p:cNvPr>
              <p:cNvCxnSpPr>
                <a:stCxn id="34" idx="3"/>
                <a:endCxn id="38" idx="3"/>
              </p:cNvCxnSpPr>
              <p:nvPr/>
            </p:nvCxnSpPr>
            <p:spPr>
              <a:xfrm flipV="1">
                <a:off x="5858112" y="4174854"/>
                <a:ext cx="1018233" cy="101823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CuadroTexto 14">
                <a:extLst>
                  <a:ext uri="{FF2B5EF4-FFF2-40B4-BE49-F238E27FC236}">
                    <a16:creationId xmlns:a16="http://schemas.microsoft.com/office/drawing/2014/main" id="{B38EDC80-D678-040A-CABF-F91BCC12897A}"/>
                  </a:ext>
                </a:extLst>
              </p:cNvPr>
              <p:cNvSpPr txBox="1"/>
              <p:nvPr/>
            </p:nvSpPr>
            <p:spPr>
              <a:xfrm>
                <a:off x="6284741" y="717695"/>
                <a:ext cx="1460292" cy="5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MINERÍA </a:t>
                </a:r>
                <a:r>
                  <a:rPr kumimoji="0" lang="es-ES_trad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INTELIGENTE</a:t>
                </a:r>
              </a:p>
            </p:txBody>
          </p:sp>
          <p:sp>
            <p:nvSpPr>
              <p:cNvPr id="40" name="CuadroTexto 15">
                <a:extLst>
                  <a:ext uri="{FF2B5EF4-FFF2-40B4-BE49-F238E27FC236}">
                    <a16:creationId xmlns:a16="http://schemas.microsoft.com/office/drawing/2014/main" id="{C106F135-F661-92CD-312C-F528E1858452}"/>
                  </a:ext>
                </a:extLst>
              </p:cNvPr>
              <p:cNvSpPr txBox="1"/>
              <p:nvPr/>
            </p:nvSpPr>
            <p:spPr>
              <a:xfrm>
                <a:off x="5942856" y="1188692"/>
                <a:ext cx="177990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</a:rPr>
                  <a:t>Transformar datos a productividad, minas de aprendizaje conectado</a:t>
                </a:r>
              </a:p>
            </p:txBody>
          </p:sp>
          <p:sp>
            <p:nvSpPr>
              <p:cNvPr id="41" name="CuadroTexto 16">
                <a:extLst>
                  <a:ext uri="{FF2B5EF4-FFF2-40B4-BE49-F238E27FC236}">
                    <a16:creationId xmlns:a16="http://schemas.microsoft.com/office/drawing/2014/main" id="{61C59EBB-AFD2-8E28-7603-09EBEC8C475F}"/>
                  </a:ext>
                </a:extLst>
              </p:cNvPr>
              <p:cNvSpPr txBox="1"/>
              <p:nvPr/>
            </p:nvSpPr>
            <p:spPr>
              <a:xfrm>
                <a:off x="5404487" y="1782486"/>
                <a:ext cx="131099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MINERÍA MODERNA</a:t>
                </a:r>
              </a:p>
            </p:txBody>
          </p:sp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70972078-B50D-36C9-D429-623BB77C4A17}"/>
                  </a:ext>
                </a:extLst>
              </p:cNvPr>
              <p:cNvSpPr txBox="1"/>
              <p:nvPr/>
            </p:nvSpPr>
            <p:spPr>
              <a:xfrm>
                <a:off x="5284283" y="2228010"/>
                <a:ext cx="1530071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</a:rPr>
                  <a:t>Operación segura, remota y menos personas expuestas a peligros</a:t>
                </a:r>
              </a:p>
            </p:txBody>
          </p:sp>
          <p:sp>
            <p:nvSpPr>
              <p:cNvPr id="43" name="CuadroTexto 18">
                <a:extLst>
                  <a:ext uri="{FF2B5EF4-FFF2-40B4-BE49-F238E27FC236}">
                    <a16:creationId xmlns:a16="http://schemas.microsoft.com/office/drawing/2014/main" id="{0E41CAB0-6125-CE3C-982C-B96511EA5933}"/>
                  </a:ext>
                </a:extLst>
              </p:cNvPr>
              <p:cNvSpPr txBox="1"/>
              <p:nvPr/>
            </p:nvSpPr>
            <p:spPr>
              <a:xfrm>
                <a:off x="5264663" y="3718540"/>
                <a:ext cx="13109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MINERIA CON MENOS AGUA</a:t>
                </a:r>
              </a:p>
            </p:txBody>
          </p:sp>
          <p:sp>
            <p:nvSpPr>
              <p:cNvPr id="44" name="CuadroTexto 19">
                <a:extLst>
                  <a:ext uri="{FF2B5EF4-FFF2-40B4-BE49-F238E27FC236}">
                    <a16:creationId xmlns:a16="http://schemas.microsoft.com/office/drawing/2014/main" id="{F8119888-FDF2-94C9-DB98-EE1F2587CB39}"/>
                  </a:ext>
                </a:extLst>
              </p:cNvPr>
              <p:cNvSpPr txBox="1"/>
              <p:nvPr/>
            </p:nvSpPr>
            <p:spPr>
              <a:xfrm>
                <a:off x="6216135" y="4668050"/>
                <a:ext cx="1691157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INCREMENTO DE PRODUCTIVIDAD CON LOS MISMOS RECURSOS</a:t>
                </a:r>
              </a:p>
            </p:txBody>
          </p:sp>
          <p:sp>
            <p:nvSpPr>
              <p:cNvPr id="45" name="CuadroTexto 20">
                <a:extLst>
                  <a:ext uri="{FF2B5EF4-FFF2-40B4-BE49-F238E27FC236}">
                    <a16:creationId xmlns:a16="http://schemas.microsoft.com/office/drawing/2014/main" id="{9B81D5CD-6BF3-1EFB-086A-D36F589B77C4}"/>
                  </a:ext>
                </a:extLst>
              </p:cNvPr>
              <p:cNvSpPr txBox="1"/>
              <p:nvPr/>
            </p:nvSpPr>
            <p:spPr>
              <a:xfrm rot="16200000">
                <a:off x="6145073" y="2976122"/>
                <a:ext cx="215516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TECNOLOGÍA Y DIGITALIZACIÓN</a:t>
                </a:r>
              </a:p>
            </p:txBody>
          </p:sp>
          <p:sp>
            <p:nvSpPr>
              <p:cNvPr id="46" name="CuadroTexto 21">
                <a:extLst>
                  <a:ext uri="{FF2B5EF4-FFF2-40B4-BE49-F238E27FC236}">
                    <a16:creationId xmlns:a16="http://schemas.microsoft.com/office/drawing/2014/main" id="{E2D2794F-491F-FDAF-2055-4738438AD3EE}"/>
                  </a:ext>
                </a:extLst>
              </p:cNvPr>
              <p:cNvSpPr txBox="1"/>
              <p:nvPr/>
            </p:nvSpPr>
            <p:spPr>
              <a:xfrm rot="5400000">
                <a:off x="7202685" y="2976122"/>
                <a:ext cx="2155165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572F0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PLAN MINERO SUSTENDABLE</a:t>
                </a:r>
              </a:p>
            </p:txBody>
          </p:sp>
          <p:cxnSp>
            <p:nvCxnSpPr>
              <p:cNvPr id="47" name="Conector recto 22">
                <a:extLst>
                  <a:ext uri="{FF2B5EF4-FFF2-40B4-BE49-F238E27FC236}">
                    <a16:creationId xmlns:a16="http://schemas.microsoft.com/office/drawing/2014/main" id="{C726D235-34C0-E1D1-EC8E-DB3C3EFA26AF}"/>
                  </a:ext>
                </a:extLst>
              </p:cNvPr>
              <p:cNvCxnSpPr/>
              <p:nvPr/>
            </p:nvCxnSpPr>
            <p:spPr>
              <a:xfrm flipV="1">
                <a:off x="8907281" y="1925871"/>
                <a:ext cx="1177031" cy="814475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Conector recto 23">
                <a:extLst>
                  <a:ext uri="{FF2B5EF4-FFF2-40B4-BE49-F238E27FC236}">
                    <a16:creationId xmlns:a16="http://schemas.microsoft.com/office/drawing/2014/main" id="{4C4BCA40-84A3-9A96-9BF1-59CE6131D7A6}"/>
                  </a:ext>
                </a:extLst>
              </p:cNvPr>
              <p:cNvCxnSpPr/>
              <p:nvPr/>
            </p:nvCxnSpPr>
            <p:spPr>
              <a:xfrm>
                <a:off x="8868025" y="3888196"/>
                <a:ext cx="1122626" cy="94785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" name="CuadroTexto 24">
                <a:extLst>
                  <a:ext uri="{FF2B5EF4-FFF2-40B4-BE49-F238E27FC236}">
                    <a16:creationId xmlns:a16="http://schemas.microsoft.com/office/drawing/2014/main" id="{0BD52386-DA5D-8C0B-D7FC-B5A3C80A48E0}"/>
                  </a:ext>
                </a:extLst>
              </p:cNvPr>
              <p:cNvSpPr txBox="1"/>
              <p:nvPr/>
            </p:nvSpPr>
            <p:spPr>
              <a:xfrm>
                <a:off x="8079659" y="1234858"/>
                <a:ext cx="16911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8B00">
                        <a:lumMod val="50000"/>
                      </a:srgbClr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LÍDER CORPORATIVO CONFIABLE</a:t>
                </a:r>
              </a:p>
            </p:txBody>
          </p:sp>
          <p:sp>
            <p:nvSpPr>
              <p:cNvPr id="50" name="CuadroTexto 25">
                <a:extLst>
                  <a:ext uri="{FF2B5EF4-FFF2-40B4-BE49-F238E27FC236}">
                    <a16:creationId xmlns:a16="http://schemas.microsoft.com/office/drawing/2014/main" id="{C07B89FF-36E5-EBF4-9F7B-E0148FB2B8FF}"/>
                  </a:ext>
                </a:extLst>
              </p:cNvPr>
              <p:cNvSpPr txBox="1"/>
              <p:nvPr/>
            </p:nvSpPr>
            <p:spPr>
              <a:xfrm>
                <a:off x="7977069" y="4754288"/>
                <a:ext cx="1691157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8B00">
                        <a:lumMod val="50000"/>
                      </a:srgbClr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MEDIO AMBIENTE SALUDABLE</a:t>
                </a:r>
              </a:p>
            </p:txBody>
          </p:sp>
        </p:grpSp>
        <p:sp>
          <p:nvSpPr>
            <p:cNvPr id="51" name="CuadroTexto 26">
              <a:extLst>
                <a:ext uri="{FF2B5EF4-FFF2-40B4-BE49-F238E27FC236}">
                  <a16:creationId xmlns:a16="http://schemas.microsoft.com/office/drawing/2014/main" id="{80E9949F-AEE8-BB01-388C-8BF7A1657F80}"/>
                </a:ext>
              </a:extLst>
            </p:cNvPr>
            <p:cNvSpPr txBox="1"/>
            <p:nvPr/>
          </p:nvSpPr>
          <p:spPr>
            <a:xfrm>
              <a:off x="8566312" y="3603752"/>
              <a:ext cx="12683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es-ES_tradnl" sz="1050">
                  <a:solidFill>
                    <a:srgbClr val="FF8B00">
                      <a:lumMod val="50000"/>
                    </a:srgbClr>
                  </a:solidFill>
                  <a:latin typeface="Tahoma" charset="0"/>
                  <a:ea typeface="Tahoma" charset="0"/>
                  <a:cs typeface="Tahoma" charset="0"/>
                </a:rPr>
                <a:t>COMUNIDADES PRÓSPERAS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35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graphicFrame>
        <p:nvGraphicFramePr>
          <p:cNvPr id="8" name="21 Diagrama">
            <a:extLst>
              <a:ext uri="{FF2B5EF4-FFF2-40B4-BE49-F238E27FC236}">
                <a16:creationId xmlns:a16="http://schemas.microsoft.com/office/drawing/2014/main" id="{E0417DD7-87BF-8CB8-2A64-2F8E81E05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782463"/>
              </p:ext>
            </p:extLst>
          </p:nvPr>
        </p:nvGraphicFramePr>
        <p:xfrm>
          <a:off x="800466" y="1860793"/>
          <a:ext cx="10881250" cy="370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6086B09-20E1-8409-4FE7-1783F81CF396}"/>
              </a:ext>
            </a:extLst>
          </p:cNvPr>
          <p:cNvSpPr txBox="1"/>
          <p:nvPr/>
        </p:nvSpPr>
        <p:spPr>
          <a:xfrm>
            <a:off x="6381446" y="4496850"/>
            <a:ext cx="20536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Participación de las caminatas en la construcción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Participación del precomisionado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Entrenamiento con los </a:t>
            </a:r>
            <a:r>
              <a:rPr lang="es-PE" sz="1400" err="1"/>
              <a:t>OEMs</a:t>
            </a:r>
            <a:endParaRPr lang="en-US" sz="1400" err="1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7132FAE-61A2-C9E5-A40F-D6A48CE840AD}"/>
              </a:ext>
            </a:extLst>
          </p:cNvPr>
          <p:cNvSpPr/>
          <p:nvPr/>
        </p:nvSpPr>
        <p:spPr>
          <a:xfrm>
            <a:off x="3918950" y="1290628"/>
            <a:ext cx="512269" cy="17682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BBA2D46-9111-3A03-77DE-E19E94ABDDDA}"/>
              </a:ext>
            </a:extLst>
          </p:cNvPr>
          <p:cNvSpPr/>
          <p:nvPr/>
        </p:nvSpPr>
        <p:spPr>
          <a:xfrm>
            <a:off x="5984957" y="4268169"/>
            <a:ext cx="512269" cy="18656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B18FA4B-4167-7FAA-05AC-3B5991D40EFD}"/>
              </a:ext>
            </a:extLst>
          </p:cNvPr>
          <p:cNvSpPr/>
          <p:nvPr/>
        </p:nvSpPr>
        <p:spPr>
          <a:xfrm flipH="1">
            <a:off x="3653258" y="1901146"/>
            <a:ext cx="265692" cy="1323419"/>
          </a:xfrm>
          <a:prstGeom prst="downArrow">
            <a:avLst>
              <a:gd name="adj1" fmla="val 5819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1E80F60-D57D-229D-96D1-ACB69795BF96}"/>
              </a:ext>
            </a:extLst>
          </p:cNvPr>
          <p:cNvSpPr/>
          <p:nvPr/>
        </p:nvSpPr>
        <p:spPr>
          <a:xfrm flipH="1">
            <a:off x="5733524" y="4180439"/>
            <a:ext cx="308216" cy="131798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CFB21-D89B-E99A-8204-4A050AEBB7B8}"/>
              </a:ext>
            </a:extLst>
          </p:cNvPr>
          <p:cNvSpPr txBox="1"/>
          <p:nvPr/>
        </p:nvSpPr>
        <p:spPr>
          <a:xfrm>
            <a:off x="4195780" y="1359581"/>
            <a:ext cx="19002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Reclutamiento de personal clave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Soporte en la Ingenieria de detalle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400"/>
              <a:t>Elaboración del ORP</a:t>
            </a: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816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1CC43-C98E-82E7-F6B1-81305004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83" y="1320250"/>
            <a:ext cx="11434497" cy="50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9973C-D815-1289-5C64-E916B80C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43" y="1349238"/>
            <a:ext cx="8455631" cy="48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consideramos en el alistamiento?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Propósito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Estrategias de mantenimiento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Procesos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Sistemas de gestión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Tecnología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Equipos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Personas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D90F8-E208-E9B1-26D9-769F76B7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Propósito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667AD-710C-A04B-1890-0374F590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25" y="1349656"/>
            <a:ext cx="7576144" cy="4865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F7E68-C275-9BDE-BF14-4B5DF7B85A2C}"/>
              </a:ext>
            </a:extLst>
          </p:cNvPr>
          <p:cNvSpPr txBox="1"/>
          <p:nvPr/>
        </p:nvSpPr>
        <p:spPr>
          <a:xfrm>
            <a:off x="446460" y="1332857"/>
            <a:ext cx="3737447" cy="230832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b="1">
                <a:solidFill>
                  <a:schemeClr val="bg1"/>
                </a:solidFill>
                <a:ea typeface="+mj-ea"/>
                <a:cs typeface="+mj-cs"/>
              </a:rPr>
              <a:t>Reimaginar la minería…</a:t>
            </a:r>
          </a:p>
          <a:p>
            <a:pPr algn="just"/>
            <a:endParaRPr lang="es-PE" b="1">
              <a:solidFill>
                <a:schemeClr val="bg1"/>
              </a:solidFill>
              <a:ea typeface="+mj-ea"/>
              <a:cs typeface="+mj-cs"/>
            </a:endParaRPr>
          </a:p>
          <a:p>
            <a:pPr algn="just"/>
            <a:r>
              <a:rPr lang="es-PE">
                <a:solidFill>
                  <a:schemeClr val="bg1"/>
                </a:solidFill>
                <a:ea typeface="+mj-ea"/>
                <a:cs typeface="+mj-cs"/>
              </a:rPr>
              <a:t>¿Qué podemos hacer en la minería y cómo vemos su futuro?</a:t>
            </a:r>
          </a:p>
          <a:p>
            <a:pPr algn="just"/>
            <a:r>
              <a:rPr lang="es-PE">
                <a:solidFill>
                  <a:schemeClr val="bg1"/>
                </a:solidFill>
                <a:ea typeface="+mj-ea"/>
                <a:cs typeface="+mj-cs"/>
              </a:rPr>
              <a:t>¿Cómo pensar de manera diferente e innovadora tanto para la minería como para toda la cadena de valor?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34F51-10DE-B406-C3E4-F1D982F98AE0}"/>
              </a:ext>
            </a:extLst>
          </p:cNvPr>
          <p:cNvSpPr txBox="1"/>
          <p:nvPr/>
        </p:nvSpPr>
        <p:spPr>
          <a:xfrm>
            <a:off x="7877604" y="3630240"/>
            <a:ext cx="3526130" cy="258532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…para mejorar la vida de las personas</a:t>
            </a:r>
          </a:p>
          <a:p>
            <a:pPr algn="just"/>
            <a:endParaRPr lang="es-PE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es-PE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 allá del trabajo que hacemos y las utilidades que generamos, es generar  impacto en todo lo que tocamos y cada persona con la que interactuamos.</a:t>
            </a:r>
          </a:p>
        </p:txBody>
      </p:sp>
    </p:spTree>
    <p:extLst>
      <p:ext uri="{BB962C8B-B14F-4D97-AF65-F5344CB8AC3E}">
        <p14:creationId xmlns:p14="http://schemas.microsoft.com/office/powerpoint/2010/main" val="26762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7" ma:contentTypeDescription="Crear nuevo documento." ma:contentTypeScope="" ma:versionID="402dd86ee60f00c5567ccc6d1d9b2ec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be20f90c0864c6cf7b0d1b2aae2066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32C7AD-33DE-4566-B3AE-B947A46E4298}">
  <ds:schemaRefs>
    <ds:schemaRef ds:uri="cde33698-54d1-4413-9454-ee6d5558439e"/>
    <ds:schemaRef ds:uri="d0569b8d-7120-4068-b452-55feebc5ff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7FA33E-F9BA-4A38-A4E0-D70FB17E6E5E}">
  <ds:schemaRefs>
    <ds:schemaRef ds:uri="cde33698-54d1-4413-9454-ee6d5558439e"/>
    <ds:schemaRef ds:uri="d0569b8d-7120-4068-b452-55feebc5ff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Application>Microsoft Office PowerPoint</Application>
  <PresentationFormat>Widescreen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PORTADA</vt:lpstr>
      <vt:lpstr>NOMBRE DE LA SESIÓN</vt:lpstr>
      <vt:lpstr>CONTENIDO</vt:lpstr>
      <vt:lpstr>TEXTO IMPORTANTE</vt:lpstr>
      <vt:lpstr>AGRADECIMIENTO</vt:lpstr>
      <vt:lpstr>PowerPoint Presentation</vt:lpstr>
      <vt:lpstr>PowerPoint Presentation</vt:lpstr>
      <vt:lpstr>Quellaveco</vt:lpstr>
      <vt:lpstr>Future Smart Mining</vt:lpstr>
      <vt:lpstr>Proyecto Quellaveco</vt:lpstr>
      <vt:lpstr>Proyecto Quellaveco</vt:lpstr>
      <vt:lpstr>Proyecto Quellaveco</vt:lpstr>
      <vt:lpstr>¿Qué consideramos en el alistamiento?</vt:lpstr>
      <vt:lpstr>Propósito</vt:lpstr>
      <vt:lpstr>Estrategia de mantenimiento</vt:lpstr>
      <vt:lpstr>Estrategia de mantenimiento</vt:lpstr>
      <vt:lpstr>Estrategia de mantenimiento</vt:lpstr>
      <vt:lpstr>Estrategia de mantenimiento</vt:lpstr>
      <vt:lpstr>Estrategia de mantenimiento</vt:lpstr>
      <vt:lpstr>Procesos</vt:lpstr>
      <vt:lpstr>Sistemas de gestión</vt:lpstr>
      <vt:lpstr>Sistemas de gestión</vt:lpstr>
      <vt:lpstr>Monitoreo de presión/temperatura</vt:lpstr>
      <vt:lpstr>Monitoreo de condiciones</vt:lpstr>
      <vt:lpstr>Diseño de forros  </vt:lpstr>
      <vt:lpstr>Implementación del LAB</vt:lpstr>
      <vt:lpstr>Gestión total de fluidos</vt:lpstr>
      <vt:lpstr>Eliminación de defectos</vt:lpstr>
      <vt:lpstr>Eliminación de defectos</vt:lpstr>
      <vt:lpstr>Tecnología</vt:lpstr>
      <vt:lpstr>Tecnología, centro operacional integrado </vt:lpstr>
      <vt:lpstr>¿Qué buscábamos?</vt:lpstr>
      <vt:lpstr>¿Qué logramos?</vt:lpstr>
      <vt:lpstr>¿Qué logramos?</vt:lpstr>
      <vt:lpstr>¡En la ruta hacia una operación verde!</vt:lpstr>
      <vt:lpstr>Alex Salvador Vara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revision>1</cp:revision>
  <dcterms:created xsi:type="dcterms:W3CDTF">2023-04-25T22:56:27Z</dcterms:created>
  <dcterms:modified xsi:type="dcterms:W3CDTF">2023-08-31T19:12:06Z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  <property fmtid="{D5CDD505-2E9C-101B-9397-08002B2CF9AE}" pid="4" name="MSIP_Label_e3f2a5e4-10d8-4dfe-8082-7352c27520cb_Enabled">
    <vt:lpwstr>true</vt:lpwstr>
  </property>
  <property fmtid="{D5CDD505-2E9C-101B-9397-08002B2CF9AE}" pid="5" name="MSIP_Label_e3f2a5e4-10d8-4dfe-8082-7352c27520cb_SetDate">
    <vt:lpwstr>2023-08-12T15:48:52Z</vt:lpwstr>
  </property>
  <property fmtid="{D5CDD505-2E9C-101B-9397-08002B2CF9AE}" pid="6" name="MSIP_Label_e3f2a5e4-10d8-4dfe-8082-7352c27520cb_Method">
    <vt:lpwstr>Standard</vt:lpwstr>
  </property>
  <property fmtid="{D5CDD505-2E9C-101B-9397-08002B2CF9AE}" pid="7" name="MSIP_Label_e3f2a5e4-10d8-4dfe-8082-7352c27520cb_Name">
    <vt:lpwstr>_Official</vt:lpwstr>
  </property>
  <property fmtid="{D5CDD505-2E9C-101B-9397-08002B2CF9AE}" pid="8" name="MSIP_Label_e3f2a5e4-10d8-4dfe-8082-7352c27520cb_SiteId">
    <vt:lpwstr>2864f69d-77c3-4fbe-bbc0-97502052391a</vt:lpwstr>
  </property>
  <property fmtid="{D5CDD505-2E9C-101B-9397-08002B2CF9AE}" pid="9" name="MSIP_Label_e3f2a5e4-10d8-4dfe-8082-7352c27520cb_ActionId">
    <vt:lpwstr>a5380032-cebe-46d2-b3dc-9037851b12dd</vt:lpwstr>
  </property>
  <property fmtid="{D5CDD505-2E9C-101B-9397-08002B2CF9AE}" pid="10" name="MSIP_Label_e3f2a5e4-10d8-4dfe-8082-7352c27520cb_ContentBits">
    <vt:lpwstr>1</vt:lpwstr>
  </property>
  <property fmtid="{D5CDD505-2E9C-101B-9397-08002B2CF9AE}" pid="11" name="ClassificationContentMarkingHeaderLocations">
    <vt:lpwstr>PORTADA:3\NOMBRE DE LA SESIÓN:3\CONTENIDO:4\TEXTO IMPORTANTE:3\AGRADECIMIENTO:3</vt:lpwstr>
  </property>
  <property fmtid="{D5CDD505-2E9C-101B-9397-08002B2CF9AE}" pid="12" name="ClassificationContentMarkingHeaderText">
    <vt:lpwstr>[OFFICIAL]</vt:lpwstr>
  </property>
</Properties>
</file>