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51" r:id="rId5"/>
    <p:sldMasterId id="2147483681" r:id="rId6"/>
    <p:sldMasterId id="2147483661" r:id="rId7"/>
  </p:sldMasterIdLst>
  <p:notesMasterIdLst>
    <p:notesMasterId r:id="rId25"/>
  </p:notesMasterIdLst>
  <p:sldIdLst>
    <p:sldId id="281" r:id="rId8"/>
    <p:sldId id="287" r:id="rId9"/>
    <p:sldId id="292" r:id="rId10"/>
    <p:sldId id="285" r:id="rId11"/>
    <p:sldId id="290" r:id="rId12"/>
    <p:sldId id="301" r:id="rId13"/>
    <p:sldId id="302" r:id="rId14"/>
    <p:sldId id="299" r:id="rId15"/>
    <p:sldId id="298" r:id="rId16"/>
    <p:sldId id="284" r:id="rId17"/>
    <p:sldId id="297" r:id="rId18"/>
    <p:sldId id="296" r:id="rId19"/>
    <p:sldId id="295" r:id="rId20"/>
    <p:sldId id="294" r:id="rId21"/>
    <p:sldId id="293" r:id="rId22"/>
    <p:sldId id="303" r:id="rId23"/>
    <p:sldId id="279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46"/>
    <a:srgbClr val="ED7D31"/>
    <a:srgbClr val="014922"/>
    <a:srgbClr val="942978"/>
    <a:srgbClr val="1D1F44"/>
    <a:srgbClr val="01331B"/>
    <a:srgbClr val="515151"/>
    <a:srgbClr val="204969"/>
    <a:srgbClr val="611112"/>
    <a:srgbClr val="A1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5"/>
    <p:restoredTop sz="94056"/>
  </p:normalViewPr>
  <p:slideViewPr>
    <p:cSldViewPr snapToGrid="0">
      <p:cViewPr varScale="1">
        <p:scale>
          <a:sx n="104" d="100"/>
          <a:sy n="104" d="100"/>
        </p:scale>
        <p:origin x="18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Emmanuel Flores Melendez" userId="96029b51-f4ca-43d4-8b0b-21673638561b" providerId="ADAL" clId="{1090453D-7924-40AE-A266-81D518E6C7FC}"/>
    <pc:docChg chg="modSld">
      <pc:chgData name="Julio Emmanuel Flores Melendez" userId="96029b51-f4ca-43d4-8b0b-21673638561b" providerId="ADAL" clId="{1090453D-7924-40AE-A266-81D518E6C7FC}" dt="2023-08-28T18:56:33.852" v="9" actId="20577"/>
      <pc:docMkLst>
        <pc:docMk/>
      </pc:docMkLst>
      <pc:sldChg chg="modSp mod">
        <pc:chgData name="Julio Emmanuel Flores Melendez" userId="96029b51-f4ca-43d4-8b0b-21673638561b" providerId="ADAL" clId="{1090453D-7924-40AE-A266-81D518E6C7FC}" dt="2023-08-28T18:53:36.732" v="7" actId="20577"/>
        <pc:sldMkLst>
          <pc:docMk/>
          <pc:sldMk cId="2421014026" sldId="287"/>
        </pc:sldMkLst>
        <pc:spChg chg="mod">
          <ac:chgData name="Julio Emmanuel Flores Melendez" userId="96029b51-f4ca-43d4-8b0b-21673638561b" providerId="ADAL" clId="{1090453D-7924-40AE-A266-81D518E6C7FC}" dt="2023-08-28T18:53:36.732" v="7" actId="20577"/>
          <ac:spMkLst>
            <pc:docMk/>
            <pc:sldMk cId="2421014026" sldId="287"/>
            <ac:spMk id="2" creationId="{1743249C-446B-A353-DE49-F2FFA450DD17}"/>
          </ac:spMkLst>
        </pc:spChg>
      </pc:sldChg>
      <pc:sldChg chg="modSp mod">
        <pc:chgData name="Julio Emmanuel Flores Melendez" userId="96029b51-f4ca-43d4-8b0b-21673638561b" providerId="ADAL" clId="{1090453D-7924-40AE-A266-81D518E6C7FC}" dt="2023-08-28T18:56:33.852" v="9" actId="20577"/>
        <pc:sldMkLst>
          <pc:docMk/>
          <pc:sldMk cId="1525883864" sldId="290"/>
        </pc:sldMkLst>
        <pc:spChg chg="mod">
          <ac:chgData name="Julio Emmanuel Flores Melendez" userId="96029b51-f4ca-43d4-8b0b-21673638561b" providerId="ADAL" clId="{1090453D-7924-40AE-A266-81D518E6C7FC}" dt="2023-08-28T18:56:33.852" v="9" actId="20577"/>
          <ac:spMkLst>
            <pc:docMk/>
            <pc:sldMk cId="1525883864" sldId="290"/>
            <ac:spMk id="85" creationId="{5C7203CF-E536-ABB5-989D-8257BD53AC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765A8-F0C9-AC42-B653-6EABC3253EDB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10E83-85B5-C441-9A04-2765117CA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76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Un grano de sal mide 40 micrones, debajo de eso estamos ciegos, la partícula que destruye el rodamiento mide 5 micrones.</a:t>
            </a:r>
          </a:p>
          <a:p>
            <a:r>
              <a:rPr lang="es-MX" dirty="0"/>
              <a:t>La contaminación puede venir desde el lubricante nuevo, al momento de almacenarlo, al momento de trasvasarlo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10E83-85B5-C441-9A04-2765117CA5B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68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 Usual hoy- Revisar alineación con una charrasca entre coples, alineación con reglas, sin revisar pie cojo, sin control de bases, sin diseño para el mantenimiento, sin entrenamiento.</a:t>
            </a:r>
          </a:p>
          <a:p>
            <a:endParaRPr lang="es-MX" dirty="0"/>
          </a:p>
          <a:p>
            <a:r>
              <a:rPr lang="es-MX" dirty="0"/>
              <a:t>Lo Usual deseado- Alineación de precisión, utilización de tecnología láser, diseñado para el mantenimiento, bases y fundaciones reparadas, entrenamiento para el personal.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10E83-85B5-C441-9A04-2765117CA5B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88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BF6D3F5C-0474-E767-278E-127AAE0C6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0" y="1715589"/>
            <a:ext cx="7766050" cy="2751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latin typeface="Arial Black" panose="020B0A040201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s-ES" dirty="0"/>
              <a:t>NOMBRE DE LA SESIÓN</a:t>
            </a:r>
            <a:endParaRPr lang="es-MX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8E36183A-B695-C852-6A04-2FD7F40F6A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499" y="4811567"/>
            <a:ext cx="7766049" cy="40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249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Nombre</a:t>
            </a:r>
            <a:endParaRPr lang="es-MX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3AED996-E632-DDE3-0078-A39DDCEBF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0" y="5302250"/>
            <a:ext cx="7766048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Puesto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8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03F2-BB9D-3027-3598-C5F320D02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346" y="5460943"/>
            <a:ext cx="6219305" cy="55758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Escribe aquí tu nombre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2CC355-4360-14F9-0E5E-F658F8E7D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2744" y="6018531"/>
            <a:ext cx="7066511" cy="5575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Escribe aquí tu email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44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0632" y="894311"/>
            <a:ext cx="717190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0632" y="2086495"/>
            <a:ext cx="7171901" cy="4175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texto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4790632" y="1851315"/>
            <a:ext cx="3314210" cy="45719"/>
          </a:xfrm>
          <a:prstGeom prst="round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74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012" y="1429789"/>
            <a:ext cx="11735521" cy="48324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texto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172095"/>
            <a:ext cx="3314210" cy="45719"/>
          </a:xfrm>
          <a:prstGeom prst="round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915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77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PORTANTE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979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537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1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rgbClr val="33333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265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  <p15:guide id="4" pos="753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293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ORTANTE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739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6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42814E-BA78-0379-469B-FB5B39AF0A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554" y="6255639"/>
            <a:ext cx="1239713" cy="5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  <p:sldLayoutId id="2147483687" r:id="rId3"/>
    <p:sldLayoutId id="2147483680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4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5.png"/><Relationship Id="rId18" Type="http://schemas.openxmlformats.org/officeDocument/2006/relationships/image" Target="../media/image22.svg"/><Relationship Id="rId3" Type="http://schemas.openxmlformats.org/officeDocument/2006/relationships/image" Target="../media/image27.pn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23" Type="http://schemas.openxmlformats.org/officeDocument/2006/relationships/image" Target="../media/image37.emf"/><Relationship Id="rId10" Type="http://schemas.openxmlformats.org/officeDocument/2006/relationships/image" Target="../media/image15.svg"/><Relationship Id="rId19" Type="http://schemas.openxmlformats.org/officeDocument/2006/relationships/image" Target="../media/image23.png"/><Relationship Id="rId4" Type="http://schemas.openxmlformats.org/officeDocument/2006/relationships/image" Target="../media/image28.svg"/><Relationship Id="rId9" Type="http://schemas.openxmlformats.org/officeDocument/2006/relationships/image" Target="../media/image14.png"/><Relationship Id="rId14" Type="http://schemas.openxmlformats.org/officeDocument/2006/relationships/image" Target="../media/image36.svg"/><Relationship Id="rId22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8.svg"/><Relationship Id="rId21" Type="http://schemas.openxmlformats.org/officeDocument/2006/relationships/image" Target="../media/image26.sv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2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39.svg"/><Relationship Id="rId10" Type="http://schemas.openxmlformats.org/officeDocument/2006/relationships/image" Target="../media/image16.png"/><Relationship Id="rId19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Relationship Id="rId14" Type="http://schemas.openxmlformats.org/officeDocument/2006/relationships/image" Target="../media/image38.png"/><Relationship Id="rId2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18" Type="http://schemas.openxmlformats.org/officeDocument/2006/relationships/image" Target="../media/image41.png"/><Relationship Id="rId3" Type="http://schemas.openxmlformats.org/officeDocument/2006/relationships/image" Target="../media/image28.svg"/><Relationship Id="rId21" Type="http://schemas.openxmlformats.org/officeDocument/2006/relationships/image" Target="../media/image26.sv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2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42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Relationship Id="rId22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8.svg"/><Relationship Id="rId21" Type="http://schemas.openxmlformats.org/officeDocument/2006/relationships/image" Target="../media/image45.sv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27.png"/><Relationship Id="rId16" Type="http://schemas.openxmlformats.org/officeDocument/2006/relationships/image" Target="../media/image21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8.svg"/><Relationship Id="rId21" Type="http://schemas.openxmlformats.org/officeDocument/2006/relationships/image" Target="../media/image26.sv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47.svg"/><Relationship Id="rId2" Type="http://schemas.openxmlformats.org/officeDocument/2006/relationships/image" Target="../media/image27.png"/><Relationship Id="rId16" Type="http://schemas.openxmlformats.org/officeDocument/2006/relationships/image" Target="../media/image46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11.svg"/><Relationship Id="rId21" Type="http://schemas.openxmlformats.org/officeDocument/2006/relationships/image" Target="../media/image26.sv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27.pn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23" Type="http://schemas.openxmlformats.org/officeDocument/2006/relationships/image" Target="../media/image29.emf"/><Relationship Id="rId10" Type="http://schemas.openxmlformats.org/officeDocument/2006/relationships/image" Target="../media/image15.svg"/><Relationship Id="rId19" Type="http://schemas.openxmlformats.org/officeDocument/2006/relationships/image" Target="../media/image23.png"/><Relationship Id="rId4" Type="http://schemas.openxmlformats.org/officeDocument/2006/relationships/image" Target="../media/image28.svg"/><Relationship Id="rId9" Type="http://schemas.openxmlformats.org/officeDocument/2006/relationships/image" Target="../media/image14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8.svg"/><Relationship Id="rId21" Type="http://schemas.openxmlformats.org/officeDocument/2006/relationships/image" Target="../media/image26.sv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2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Relationship Id="rId22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8.svg"/><Relationship Id="rId21" Type="http://schemas.openxmlformats.org/officeDocument/2006/relationships/image" Target="../media/image26.sv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2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33.svg"/><Relationship Id="rId14" Type="http://schemas.openxmlformats.org/officeDocument/2006/relationships/image" Target="../media/image19.png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8.svg"/><Relationship Id="rId21" Type="http://schemas.openxmlformats.org/officeDocument/2006/relationships/image" Target="../media/image26.sv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2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2D93C4-DB86-9B97-7E83-B4E8FEFDB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sz="3600" dirty="0"/>
              <a:t>DESCUBRIENDO LOS 10 FACTORES CLAVES PARA MEJORAR LA CONFIABILIDAD  DE SUS RODAMIENTOS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371A35-0110-579F-70D5-304E50FD1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ALEJANDRO PÉREZ/IME/MLA/MLT/AV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FEDE23-BBDD-9C32-C089-07E746F9F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/>
              <a:t>Director General MTF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15DDDF-D32C-6A43-71A3-2AA14EE13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5" y="1958975"/>
            <a:ext cx="2762249" cy="3343275"/>
          </a:xfrm>
          <a:custGeom>
            <a:avLst/>
            <a:gdLst>
              <a:gd name="connsiteX0" fmla="*/ 621230 w 2629989"/>
              <a:gd name="connsiteY0" fmla="*/ 0 h 3326674"/>
              <a:gd name="connsiteX1" fmla="*/ 2629989 w 2629989"/>
              <a:gd name="connsiteY1" fmla="*/ 0 h 3326674"/>
              <a:gd name="connsiteX2" fmla="*/ 2629989 w 2629989"/>
              <a:gd name="connsiteY2" fmla="*/ 2705444 h 3326674"/>
              <a:gd name="connsiteX3" fmla="*/ 2008759 w 2629989"/>
              <a:gd name="connsiteY3" fmla="*/ 3326674 h 3326674"/>
              <a:gd name="connsiteX4" fmla="*/ 0 w 2629989"/>
              <a:gd name="connsiteY4" fmla="*/ 3326674 h 3326674"/>
              <a:gd name="connsiteX5" fmla="*/ 0 w 2629989"/>
              <a:gd name="connsiteY5" fmla="*/ 621230 h 3326674"/>
              <a:gd name="connsiteX6" fmla="*/ 621230 w 2629989"/>
              <a:gd name="connsiteY6" fmla="*/ 0 h 332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989" h="3326674">
                <a:moveTo>
                  <a:pt x="621230" y="0"/>
                </a:moveTo>
                <a:lnTo>
                  <a:pt x="2629989" y="0"/>
                </a:lnTo>
                <a:lnTo>
                  <a:pt x="2629989" y="2705444"/>
                </a:lnTo>
                <a:cubicBezTo>
                  <a:pt x="2629989" y="3048540"/>
                  <a:pt x="2351855" y="3326674"/>
                  <a:pt x="2008759" y="3326674"/>
                </a:cubicBezTo>
                <a:lnTo>
                  <a:pt x="0" y="3326674"/>
                </a:lnTo>
                <a:lnTo>
                  <a:pt x="0" y="621230"/>
                </a:lnTo>
                <a:cubicBezTo>
                  <a:pt x="0" y="278134"/>
                  <a:pt x="278134" y="0"/>
                  <a:pt x="62123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2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7C366-0EAC-96B4-FA3E-43979004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942420"/>
          </a:xfrm>
        </p:spPr>
        <p:txBody>
          <a:bodyPr/>
          <a:lstStyle/>
          <a:p>
            <a:pPr algn="l"/>
            <a:r>
              <a:rPr lang="es-ES" sz="4800" dirty="0"/>
              <a:t>“Si no fuera por la gente… siempre enredándose con la maquinaria. Si no fuera por ellos, el mundo sería un paraíso para los ingenieros”. </a:t>
            </a:r>
            <a:r>
              <a:rPr lang="es-ES" sz="3600" dirty="0">
                <a:solidFill>
                  <a:schemeClr val="bg1">
                    <a:lumMod val="50000"/>
                  </a:schemeClr>
                </a:solidFill>
              </a:rPr>
              <a:t>Kurt </a:t>
            </a:r>
            <a:r>
              <a:rPr lang="es-ES" sz="3600" dirty="0" err="1">
                <a:solidFill>
                  <a:schemeClr val="bg1">
                    <a:lumMod val="50000"/>
                  </a:schemeClr>
                </a:solidFill>
              </a:rPr>
              <a:t>Vonneguts</a:t>
            </a:r>
            <a:endParaRPr lang="es-MX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6.- Alineación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10800000">
            <a:off x="-2758625" y="654916"/>
            <a:ext cx="5760000" cy="5760000"/>
            <a:chOff x="-2758625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5" y="654916"/>
              <a:ext cx="5760000" cy="5760000"/>
              <a:chOff x="-2758625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5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05" y="18655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6200000">
              <a:off x="-2489863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DA410C2-B779-20B5-FE08-9F71F4E7DEC6}"/>
              </a:ext>
            </a:extLst>
          </p:cNvPr>
          <p:cNvSpPr txBox="1"/>
          <p:nvPr/>
        </p:nvSpPr>
        <p:spPr>
          <a:xfrm>
            <a:off x="3097411" y="1171075"/>
            <a:ext cx="872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desalineación de maquinaria es responsable de un 20 a un 30% de los paros en maquinaria rotativa.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58DC0EA-FF91-5C91-78AE-4DF2755F782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34906" y="2241227"/>
            <a:ext cx="8688126" cy="34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67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MX" dirty="0"/>
              <a:t>7.- Fijación y tensión de maquinaria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12782977">
            <a:off x="-2758625" y="654916"/>
            <a:ext cx="5760000" cy="5760000"/>
            <a:chOff x="-2758625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5" y="654916"/>
              <a:ext cx="5760000" cy="5760000"/>
              <a:chOff x="-2758625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5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05" y="18655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241359"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  <p:pic>
        <p:nvPicPr>
          <p:cNvPr id="2" name="object 5">
            <a:extLst>
              <a:ext uri="{FF2B5EF4-FFF2-40B4-BE49-F238E27FC236}">
                <a16:creationId xmlns:a16="http://schemas.microsoft.com/office/drawing/2014/main" id="{D709E67F-21DB-B1F9-1480-066E18A45E94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70369" y="1632574"/>
            <a:ext cx="7735568" cy="396206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17E47ED-D48E-467F-F06B-84BDF2F47B4E}"/>
              </a:ext>
            </a:extLst>
          </p:cNvPr>
          <p:cNvSpPr/>
          <p:nvPr/>
        </p:nvSpPr>
        <p:spPr>
          <a:xfrm>
            <a:off x="6603610" y="1507958"/>
            <a:ext cx="1850201" cy="497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Carga axial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A5591AF-2E62-BDD4-3381-B5471A248D84}"/>
              </a:ext>
            </a:extLst>
          </p:cNvPr>
          <p:cNvSpPr/>
          <p:nvPr/>
        </p:nvSpPr>
        <p:spPr>
          <a:xfrm>
            <a:off x="6603609" y="5235945"/>
            <a:ext cx="1850201" cy="497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Carga axial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7531E16-7AE2-E6B6-4270-B54BA28D36A6}"/>
              </a:ext>
            </a:extLst>
          </p:cNvPr>
          <p:cNvSpPr/>
          <p:nvPr/>
        </p:nvSpPr>
        <p:spPr>
          <a:xfrm>
            <a:off x="4046280" y="2062765"/>
            <a:ext cx="2328332" cy="497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Punto de fractura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73839F-46AD-B128-99C6-7DAE335B124D}"/>
              </a:ext>
            </a:extLst>
          </p:cNvPr>
          <p:cNvSpPr/>
          <p:nvPr/>
        </p:nvSpPr>
        <p:spPr>
          <a:xfrm>
            <a:off x="4046280" y="4355780"/>
            <a:ext cx="2328332" cy="497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Punto de fractura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4464F1-C0E0-E81F-24BD-70CE1F423817}"/>
              </a:ext>
            </a:extLst>
          </p:cNvPr>
          <p:cNvSpPr/>
          <p:nvPr/>
        </p:nvSpPr>
        <p:spPr>
          <a:xfrm>
            <a:off x="3587173" y="3195199"/>
            <a:ext cx="1623273" cy="88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Carga Transversal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F7F766-A3F3-31F2-5215-542EE55173B9}"/>
              </a:ext>
            </a:extLst>
          </p:cNvPr>
          <p:cNvSpPr/>
          <p:nvPr/>
        </p:nvSpPr>
        <p:spPr>
          <a:xfrm>
            <a:off x="9960633" y="2679442"/>
            <a:ext cx="1623273" cy="88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Carga Transversal</a:t>
            </a:r>
          </a:p>
        </p:txBody>
      </p:sp>
    </p:spTree>
    <p:extLst>
      <p:ext uri="{BB962C8B-B14F-4D97-AF65-F5344CB8AC3E}">
        <p14:creationId xmlns:p14="http://schemas.microsoft.com/office/powerpoint/2010/main" val="287935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MX" dirty="0"/>
              <a:t>8.- Monitoreo de condiciones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14833167">
            <a:off x="-2758625" y="654916"/>
            <a:ext cx="5760000" cy="5760000"/>
            <a:chOff x="-2758625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5" y="654916"/>
              <a:ext cx="5760000" cy="5760000"/>
              <a:chOff x="-2758625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5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05" y="18655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7780388">
              <a:off x="-1006192" y="5460157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  <p:pic>
        <p:nvPicPr>
          <p:cNvPr id="89" name="Imagen 88">
            <a:extLst>
              <a:ext uri="{FF2B5EF4-FFF2-40B4-BE49-F238E27FC236}">
                <a16:creationId xmlns:a16="http://schemas.microsoft.com/office/drawing/2014/main" id="{F0FF0D0F-04DE-1933-0073-6C6D46F9B9A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67507" y="1609961"/>
            <a:ext cx="8718809" cy="3811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222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MX" dirty="0"/>
              <a:t>9.- ISO 15243 (Análisis de fallas)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17181272">
            <a:off x="-2758625" y="654916"/>
            <a:ext cx="5760000" cy="5760000"/>
            <a:chOff x="-2758625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5" y="654916"/>
              <a:ext cx="5760000" cy="5760000"/>
              <a:chOff x="-2758625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5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05" y="18655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4418728">
              <a:off x="532841" y="5494600"/>
              <a:ext cx="576000" cy="576000"/>
            </a:xfrm>
            <a:prstGeom prst="rect">
              <a:avLst/>
            </a:prstGeom>
          </p:spPr>
        </p:pic>
      </p:grpSp>
      <p:sp>
        <p:nvSpPr>
          <p:cNvPr id="155" name="Text Box 3">
            <a:extLst>
              <a:ext uri="{FF2B5EF4-FFF2-40B4-BE49-F238E27FC236}">
                <a16:creationId xmlns:a16="http://schemas.microsoft.com/office/drawing/2014/main" id="{66B190BC-59D1-D2D6-D75A-52C797EB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71" y="4101187"/>
            <a:ext cx="2271169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600" kern="0" dirty="0">
                <a:solidFill>
                  <a:sysClr val="windowText" lastClr="000000"/>
                </a:solidFill>
              </a:rPr>
              <a:t>5.4 Erosión eléctrica</a:t>
            </a:r>
          </a:p>
        </p:txBody>
      </p:sp>
      <p:sp>
        <p:nvSpPr>
          <p:cNvPr id="156" name="Text Box 4">
            <a:extLst>
              <a:ext uri="{FF2B5EF4-FFF2-40B4-BE49-F238E27FC236}">
                <a16:creationId xmlns:a16="http://schemas.microsoft.com/office/drawing/2014/main" id="{22C0015F-A32E-2318-6646-8FEAAA438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72" y="2412696"/>
            <a:ext cx="2284279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600" kern="0" dirty="0">
                <a:solidFill>
                  <a:sysClr val="windowText" lastClr="000000"/>
                </a:solidFill>
              </a:rPr>
              <a:t>5.2 Desgaste</a:t>
            </a:r>
          </a:p>
        </p:txBody>
      </p:sp>
      <p:sp>
        <p:nvSpPr>
          <p:cNvPr id="157" name="Text Box 5">
            <a:extLst>
              <a:ext uri="{FF2B5EF4-FFF2-40B4-BE49-F238E27FC236}">
                <a16:creationId xmlns:a16="http://schemas.microsoft.com/office/drawing/2014/main" id="{8109C3E7-25E0-6A05-F017-BCC0AB5C5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71" y="3240333"/>
            <a:ext cx="2271169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600" kern="0" dirty="0">
                <a:solidFill>
                  <a:sysClr val="windowText" lastClr="000000"/>
                </a:solidFill>
              </a:rPr>
              <a:t>5.3 Corrosión</a:t>
            </a:r>
          </a:p>
        </p:txBody>
      </p:sp>
      <p:sp>
        <p:nvSpPr>
          <p:cNvPr id="158" name="Text Box 6">
            <a:extLst>
              <a:ext uri="{FF2B5EF4-FFF2-40B4-BE49-F238E27FC236}">
                <a16:creationId xmlns:a16="http://schemas.microsoft.com/office/drawing/2014/main" id="{3BABBF65-BB44-8B6F-EF1E-C3C947442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70" y="5953588"/>
            <a:ext cx="2280660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MX"/>
            </a:defPPr>
            <a:lvl1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defTabSz="914326"/>
            <a:r>
              <a:rPr lang="es-MX" kern="0" dirty="0">
                <a:solidFill>
                  <a:sysClr val="windowText" lastClr="000000"/>
                </a:solidFill>
              </a:rPr>
              <a:t>5.6 Fractura</a:t>
            </a:r>
          </a:p>
        </p:txBody>
      </p:sp>
      <p:sp>
        <p:nvSpPr>
          <p:cNvPr id="159" name="Text Box 7">
            <a:extLst>
              <a:ext uri="{FF2B5EF4-FFF2-40B4-BE49-F238E27FC236}">
                <a16:creationId xmlns:a16="http://schemas.microsoft.com/office/drawing/2014/main" id="{F6A35427-F268-724E-25AF-468BFE40D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202" y="1552776"/>
            <a:ext cx="2284279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600" kern="0" dirty="0">
                <a:solidFill>
                  <a:sysClr val="windowText" lastClr="000000"/>
                </a:solidFill>
              </a:rPr>
              <a:t>5.1 Fatiga</a:t>
            </a:r>
          </a:p>
        </p:txBody>
      </p:sp>
      <p:sp>
        <p:nvSpPr>
          <p:cNvPr id="160" name="Text Box 8">
            <a:extLst>
              <a:ext uri="{FF2B5EF4-FFF2-40B4-BE49-F238E27FC236}">
                <a16:creationId xmlns:a16="http://schemas.microsoft.com/office/drawing/2014/main" id="{4BAC7000-D84E-2F98-0D23-258A15AD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70" y="4910317"/>
            <a:ext cx="2280660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69" indent="-176196" defTabSz="914326">
              <a:spcBef>
                <a:spcPct val="50000"/>
              </a:spcBef>
              <a:spcAft>
                <a:spcPct val="0"/>
              </a:spcAft>
            </a:pPr>
            <a:r>
              <a:rPr lang="es-MX" sz="1600" kern="0" dirty="0">
                <a:solidFill>
                  <a:sysClr val="windowText" lastClr="000000"/>
                </a:solidFill>
              </a:rPr>
              <a:t>5.5. Deformación plástica</a:t>
            </a:r>
          </a:p>
        </p:txBody>
      </p:sp>
      <p:sp>
        <p:nvSpPr>
          <p:cNvPr id="161" name="Text Box 9">
            <a:extLst>
              <a:ext uri="{FF2B5EF4-FFF2-40B4-BE49-F238E27FC236}">
                <a16:creationId xmlns:a16="http://schemas.microsoft.com/office/drawing/2014/main" id="{EFB072DD-7EB8-605B-0B95-812CD75B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9" y="5558360"/>
            <a:ext cx="2693969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MX"/>
            </a:defPPr>
            <a:lvl1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defTabSz="914326"/>
            <a:r>
              <a:rPr lang="es-MX" sz="1400" kern="0" dirty="0">
                <a:solidFill>
                  <a:sysClr val="windowText" lastClr="000000"/>
                </a:solidFill>
              </a:rPr>
              <a:t>5.6.2 Fractura forzada</a:t>
            </a:r>
          </a:p>
        </p:txBody>
      </p:sp>
      <p:sp>
        <p:nvSpPr>
          <p:cNvPr id="162" name="Text Box 10">
            <a:extLst>
              <a:ext uri="{FF2B5EF4-FFF2-40B4-BE49-F238E27FC236}">
                <a16:creationId xmlns:a16="http://schemas.microsoft.com/office/drawing/2014/main" id="{978E83A2-DF6F-D34A-D581-5DD804BE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4" y="5950434"/>
            <a:ext cx="2693968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MX"/>
            </a:defPPr>
            <a:lvl1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defTabSz="914326"/>
            <a:r>
              <a:rPr lang="es-MX" sz="1400" kern="0" dirty="0">
                <a:solidFill>
                  <a:sysClr val="windowText" lastClr="000000"/>
                </a:solidFill>
              </a:rPr>
              <a:t>5.6.3 Fractura por fatiga</a:t>
            </a:r>
          </a:p>
        </p:txBody>
      </p:sp>
      <p:sp>
        <p:nvSpPr>
          <p:cNvPr id="163" name="Text Box 11">
            <a:extLst>
              <a:ext uri="{FF2B5EF4-FFF2-40B4-BE49-F238E27FC236}">
                <a16:creationId xmlns:a16="http://schemas.microsoft.com/office/drawing/2014/main" id="{09F06DA1-07AF-2B1A-C5DC-16015B81B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4" y="6342504"/>
            <a:ext cx="2693968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5.6.4 Agrietamiento térmico</a:t>
            </a:r>
          </a:p>
        </p:txBody>
      </p:sp>
      <p:sp>
        <p:nvSpPr>
          <p:cNvPr id="164" name="Text Box 15">
            <a:extLst>
              <a:ext uri="{FF2B5EF4-FFF2-40B4-BE49-F238E27FC236}">
                <a16:creationId xmlns:a16="http://schemas.microsoft.com/office/drawing/2014/main" id="{24E7D7E6-0817-AD46-ADB9-2DD9D19F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8" y="4716959"/>
            <a:ext cx="2693972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5.5.2 Sobrecarga</a:t>
            </a:r>
          </a:p>
        </p:txBody>
      </p:sp>
      <p:sp>
        <p:nvSpPr>
          <p:cNvPr id="165" name="Text Box 16">
            <a:extLst>
              <a:ext uri="{FF2B5EF4-FFF2-40B4-BE49-F238E27FC236}">
                <a16:creationId xmlns:a16="http://schemas.microsoft.com/office/drawing/2014/main" id="{53E22273-A610-5794-ABB8-7B529F9E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8" y="5109657"/>
            <a:ext cx="2693972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5.5.3 Indentación</a:t>
            </a:r>
          </a:p>
        </p:txBody>
      </p:sp>
      <p:sp>
        <p:nvSpPr>
          <p:cNvPr id="166" name="Text Box 23">
            <a:extLst>
              <a:ext uri="{FF2B5EF4-FFF2-40B4-BE49-F238E27FC236}">
                <a16:creationId xmlns:a16="http://schemas.microsoft.com/office/drawing/2014/main" id="{DCBCAC49-5D16-4C5F-CBA4-4A5EB356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2" y="3039448"/>
            <a:ext cx="2484000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5.3.2 Humedad</a:t>
            </a:r>
          </a:p>
        </p:txBody>
      </p:sp>
      <p:sp>
        <p:nvSpPr>
          <p:cNvPr id="167" name="Text Box 24">
            <a:extLst>
              <a:ext uri="{FF2B5EF4-FFF2-40B4-BE49-F238E27FC236}">
                <a16:creationId xmlns:a16="http://schemas.microsoft.com/office/drawing/2014/main" id="{5CB43702-E135-0E0A-43E0-E1F0F148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2" y="3429631"/>
            <a:ext cx="2484000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5.3.3 Fricción</a:t>
            </a:r>
          </a:p>
        </p:txBody>
      </p:sp>
      <p:sp>
        <p:nvSpPr>
          <p:cNvPr id="168" name="Text Box 25">
            <a:extLst>
              <a:ext uri="{FF2B5EF4-FFF2-40B4-BE49-F238E27FC236}">
                <a16:creationId xmlns:a16="http://schemas.microsoft.com/office/drawing/2014/main" id="{DE7EEB56-D2D5-2017-92CB-25436B9F7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221" y="3139047"/>
            <a:ext cx="2635768" cy="5232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5.3.3.2 Corrosión por rozamiento</a:t>
            </a:r>
          </a:p>
        </p:txBody>
      </p:sp>
      <p:sp>
        <p:nvSpPr>
          <p:cNvPr id="169" name="Text Box 26">
            <a:extLst>
              <a:ext uri="{FF2B5EF4-FFF2-40B4-BE49-F238E27FC236}">
                <a16:creationId xmlns:a16="http://schemas.microsoft.com/office/drawing/2014/main" id="{0DBB1BC4-5928-3EE7-5BF7-96AF1ABBB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219" y="3622741"/>
            <a:ext cx="2635768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5.3.3.3 Falso Brinell</a:t>
            </a:r>
          </a:p>
        </p:txBody>
      </p:sp>
      <p:sp>
        <p:nvSpPr>
          <p:cNvPr id="170" name="Text Box 31">
            <a:extLst>
              <a:ext uri="{FF2B5EF4-FFF2-40B4-BE49-F238E27FC236}">
                <a16:creationId xmlns:a16="http://schemas.microsoft.com/office/drawing/2014/main" id="{060F15BB-1CC8-DFAA-8749-AED20BA5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8" y="3895638"/>
            <a:ext cx="2693972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5.4.2 Corriente excesiva</a:t>
            </a:r>
          </a:p>
        </p:txBody>
      </p:sp>
      <p:sp>
        <p:nvSpPr>
          <p:cNvPr id="171" name="Text Box 32">
            <a:extLst>
              <a:ext uri="{FF2B5EF4-FFF2-40B4-BE49-F238E27FC236}">
                <a16:creationId xmlns:a16="http://schemas.microsoft.com/office/drawing/2014/main" id="{2C9D0D95-E2F6-B1B1-994A-4311577F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8" y="4288338"/>
            <a:ext cx="2693972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5.4.3 Fuga de corriente</a:t>
            </a:r>
          </a:p>
        </p:txBody>
      </p:sp>
      <p:sp>
        <p:nvSpPr>
          <p:cNvPr id="172" name="Text Box 35">
            <a:extLst>
              <a:ext uri="{FF2B5EF4-FFF2-40B4-BE49-F238E27FC236}">
                <a16:creationId xmlns:a16="http://schemas.microsoft.com/office/drawing/2014/main" id="{46596BA5-7747-5281-7F71-7A0C62ADB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8" y="2589021"/>
            <a:ext cx="2693972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5.2.3 Adhesivo</a:t>
            </a:r>
          </a:p>
        </p:txBody>
      </p:sp>
      <p:sp>
        <p:nvSpPr>
          <p:cNvPr id="173" name="Text Box 36">
            <a:extLst>
              <a:ext uri="{FF2B5EF4-FFF2-40B4-BE49-F238E27FC236}">
                <a16:creationId xmlns:a16="http://schemas.microsoft.com/office/drawing/2014/main" id="{8F67D671-01BD-D597-2C1A-72AD50AF9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8" y="2204553"/>
            <a:ext cx="2693972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5.2.2 Abrasivo</a:t>
            </a:r>
          </a:p>
        </p:txBody>
      </p:sp>
      <p:sp>
        <p:nvSpPr>
          <p:cNvPr id="174" name="Text Box 39">
            <a:extLst>
              <a:ext uri="{FF2B5EF4-FFF2-40B4-BE49-F238E27FC236}">
                <a16:creationId xmlns:a16="http://schemas.microsoft.com/office/drawing/2014/main" id="{8A75E997-422A-8116-528A-A7793169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40" y="1739184"/>
            <a:ext cx="2693975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5.1.3 Iniciada en la  superficie</a:t>
            </a:r>
          </a:p>
        </p:txBody>
      </p:sp>
      <p:sp>
        <p:nvSpPr>
          <p:cNvPr id="175" name="Text Box 40">
            <a:extLst>
              <a:ext uri="{FF2B5EF4-FFF2-40B4-BE49-F238E27FC236}">
                <a16:creationId xmlns:a16="http://schemas.microsoft.com/office/drawing/2014/main" id="{4001CC9B-D293-A2C0-0938-A1A9587C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33" y="1349369"/>
            <a:ext cx="2693973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6">
              <a:spcBef>
                <a:spcPct val="50000"/>
              </a:spcBef>
              <a:spcAft>
                <a:spcPct val="0"/>
              </a:spcAft>
            </a:pPr>
            <a:r>
              <a:rPr lang="es-MX" sz="1400" kern="0" dirty="0">
                <a:solidFill>
                  <a:sysClr val="windowText" lastClr="000000"/>
                </a:solidFill>
              </a:rPr>
              <a:t>5.1.2 Sub-superficial</a:t>
            </a:r>
          </a:p>
        </p:txBody>
      </p:sp>
      <p:cxnSp>
        <p:nvCxnSpPr>
          <p:cNvPr id="176" name="13 Conector angular">
            <a:extLst>
              <a:ext uri="{FF2B5EF4-FFF2-40B4-BE49-F238E27FC236}">
                <a16:creationId xmlns:a16="http://schemas.microsoft.com/office/drawing/2014/main" id="{84A40324-366D-94D1-5A66-09D8A8081BBA}"/>
              </a:ext>
            </a:extLst>
          </p:cNvPr>
          <p:cNvCxnSpPr>
            <a:cxnSpLocks/>
            <a:stCxn id="159" idx="3"/>
            <a:endCxn id="175" idx="1"/>
          </p:cNvCxnSpPr>
          <p:nvPr/>
        </p:nvCxnSpPr>
        <p:spPr>
          <a:xfrm flipV="1">
            <a:off x="5301481" y="1503258"/>
            <a:ext cx="982752" cy="21879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7" name="25 Conector angular">
            <a:extLst>
              <a:ext uri="{FF2B5EF4-FFF2-40B4-BE49-F238E27FC236}">
                <a16:creationId xmlns:a16="http://schemas.microsoft.com/office/drawing/2014/main" id="{292B99CD-C36E-D154-782C-9B54075E97C2}"/>
              </a:ext>
            </a:extLst>
          </p:cNvPr>
          <p:cNvCxnSpPr>
            <a:cxnSpLocks/>
            <a:stCxn id="156" idx="3"/>
            <a:endCxn id="173" idx="1"/>
          </p:cNvCxnSpPr>
          <p:nvPr/>
        </p:nvCxnSpPr>
        <p:spPr>
          <a:xfrm flipV="1">
            <a:off x="5307351" y="2358442"/>
            <a:ext cx="976887" cy="22353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8" name="30 Conector angular">
            <a:extLst>
              <a:ext uri="{FF2B5EF4-FFF2-40B4-BE49-F238E27FC236}">
                <a16:creationId xmlns:a16="http://schemas.microsoft.com/office/drawing/2014/main" id="{73E9D09D-C2DB-B379-701A-B3416B96F929}"/>
              </a:ext>
            </a:extLst>
          </p:cNvPr>
          <p:cNvCxnSpPr>
            <a:cxnSpLocks/>
            <a:stCxn id="156" idx="3"/>
            <a:endCxn id="172" idx="1"/>
          </p:cNvCxnSpPr>
          <p:nvPr/>
        </p:nvCxnSpPr>
        <p:spPr>
          <a:xfrm>
            <a:off x="5307351" y="2581973"/>
            <a:ext cx="976887" cy="16093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9" name="45 Conector angular">
            <a:extLst>
              <a:ext uri="{FF2B5EF4-FFF2-40B4-BE49-F238E27FC236}">
                <a16:creationId xmlns:a16="http://schemas.microsoft.com/office/drawing/2014/main" id="{5CC890A2-206E-BE2A-63D1-91078BF53BDA}"/>
              </a:ext>
            </a:extLst>
          </p:cNvPr>
          <p:cNvCxnSpPr>
            <a:cxnSpLocks/>
            <a:stCxn id="157" idx="3"/>
            <a:endCxn id="166" idx="1"/>
          </p:cNvCxnSpPr>
          <p:nvPr/>
        </p:nvCxnSpPr>
        <p:spPr>
          <a:xfrm flipV="1">
            <a:off x="5294240" y="3193337"/>
            <a:ext cx="989992" cy="21627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0" name="51 Conector angular">
            <a:extLst>
              <a:ext uri="{FF2B5EF4-FFF2-40B4-BE49-F238E27FC236}">
                <a16:creationId xmlns:a16="http://schemas.microsoft.com/office/drawing/2014/main" id="{AE99F5B9-F2CB-92B2-E859-A8853165D872}"/>
              </a:ext>
            </a:extLst>
          </p:cNvPr>
          <p:cNvCxnSpPr>
            <a:cxnSpLocks/>
            <a:stCxn id="157" idx="3"/>
            <a:endCxn id="167" idx="1"/>
          </p:cNvCxnSpPr>
          <p:nvPr/>
        </p:nvCxnSpPr>
        <p:spPr>
          <a:xfrm>
            <a:off x="5294240" y="3409610"/>
            <a:ext cx="989992" cy="17391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1" name="70 Conector angular">
            <a:extLst>
              <a:ext uri="{FF2B5EF4-FFF2-40B4-BE49-F238E27FC236}">
                <a16:creationId xmlns:a16="http://schemas.microsoft.com/office/drawing/2014/main" id="{A4EA47A6-9DF0-F2A3-6C9C-5E2C994F5D18}"/>
              </a:ext>
            </a:extLst>
          </p:cNvPr>
          <p:cNvCxnSpPr>
            <a:cxnSpLocks/>
            <a:stCxn id="159" idx="3"/>
            <a:endCxn id="174" idx="1"/>
          </p:cNvCxnSpPr>
          <p:nvPr/>
        </p:nvCxnSpPr>
        <p:spPr>
          <a:xfrm>
            <a:off x="5301481" y="1722053"/>
            <a:ext cx="982759" cy="17102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2" name="72 Conector angular">
            <a:extLst>
              <a:ext uri="{FF2B5EF4-FFF2-40B4-BE49-F238E27FC236}">
                <a16:creationId xmlns:a16="http://schemas.microsoft.com/office/drawing/2014/main" id="{13AB3F8E-6989-6F01-E0C8-7C6E12E5E3BD}"/>
              </a:ext>
            </a:extLst>
          </p:cNvPr>
          <p:cNvCxnSpPr>
            <a:cxnSpLocks/>
            <a:stCxn id="155" idx="3"/>
            <a:endCxn id="170" idx="1"/>
          </p:cNvCxnSpPr>
          <p:nvPr/>
        </p:nvCxnSpPr>
        <p:spPr>
          <a:xfrm flipV="1">
            <a:off x="5294240" y="4049527"/>
            <a:ext cx="989998" cy="22093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3" name="74 Conector angular">
            <a:extLst>
              <a:ext uri="{FF2B5EF4-FFF2-40B4-BE49-F238E27FC236}">
                <a16:creationId xmlns:a16="http://schemas.microsoft.com/office/drawing/2014/main" id="{C8E5ADA6-4B88-AB5F-451F-F493C41923F1}"/>
              </a:ext>
            </a:extLst>
          </p:cNvPr>
          <p:cNvCxnSpPr>
            <a:cxnSpLocks/>
            <a:stCxn id="155" idx="3"/>
            <a:endCxn id="171" idx="1"/>
          </p:cNvCxnSpPr>
          <p:nvPr/>
        </p:nvCxnSpPr>
        <p:spPr>
          <a:xfrm>
            <a:off x="5294240" y="4270464"/>
            <a:ext cx="989998" cy="17176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4" name="76 Conector angular">
            <a:extLst>
              <a:ext uri="{FF2B5EF4-FFF2-40B4-BE49-F238E27FC236}">
                <a16:creationId xmlns:a16="http://schemas.microsoft.com/office/drawing/2014/main" id="{C182EEA7-A4C2-FFAC-B765-5634154A3460}"/>
              </a:ext>
            </a:extLst>
          </p:cNvPr>
          <p:cNvCxnSpPr>
            <a:cxnSpLocks/>
            <a:stCxn id="160" idx="3"/>
            <a:endCxn id="164" idx="1"/>
          </p:cNvCxnSpPr>
          <p:nvPr/>
        </p:nvCxnSpPr>
        <p:spPr>
          <a:xfrm flipV="1">
            <a:off x="5303730" y="4870848"/>
            <a:ext cx="980508" cy="33185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5" name="78 Conector angular">
            <a:extLst>
              <a:ext uri="{FF2B5EF4-FFF2-40B4-BE49-F238E27FC236}">
                <a16:creationId xmlns:a16="http://schemas.microsoft.com/office/drawing/2014/main" id="{3B324365-2F8E-09F6-6E1C-C681D2E43E3E}"/>
              </a:ext>
            </a:extLst>
          </p:cNvPr>
          <p:cNvCxnSpPr>
            <a:cxnSpLocks/>
            <a:stCxn id="160" idx="3"/>
            <a:endCxn id="165" idx="1"/>
          </p:cNvCxnSpPr>
          <p:nvPr/>
        </p:nvCxnSpPr>
        <p:spPr>
          <a:xfrm>
            <a:off x="5303730" y="5202705"/>
            <a:ext cx="980508" cy="6084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6" name="81 Conector angular">
            <a:extLst>
              <a:ext uri="{FF2B5EF4-FFF2-40B4-BE49-F238E27FC236}">
                <a16:creationId xmlns:a16="http://schemas.microsoft.com/office/drawing/2014/main" id="{2E2C5DF7-F2E1-5004-EF69-D9507102970B}"/>
              </a:ext>
            </a:extLst>
          </p:cNvPr>
          <p:cNvCxnSpPr>
            <a:cxnSpLocks/>
            <a:stCxn id="158" idx="3"/>
            <a:endCxn id="161" idx="1"/>
          </p:cNvCxnSpPr>
          <p:nvPr/>
        </p:nvCxnSpPr>
        <p:spPr>
          <a:xfrm flipV="1">
            <a:off x="5303730" y="5712249"/>
            <a:ext cx="980509" cy="41061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7" name="83 Conector angular">
            <a:extLst>
              <a:ext uri="{FF2B5EF4-FFF2-40B4-BE49-F238E27FC236}">
                <a16:creationId xmlns:a16="http://schemas.microsoft.com/office/drawing/2014/main" id="{1ACE118A-D41B-37AC-EAAB-DD36ED5267FB}"/>
              </a:ext>
            </a:extLst>
          </p:cNvPr>
          <p:cNvCxnSpPr>
            <a:cxnSpLocks/>
            <a:stCxn id="158" idx="3"/>
            <a:endCxn id="162" idx="1"/>
          </p:cNvCxnSpPr>
          <p:nvPr/>
        </p:nvCxnSpPr>
        <p:spPr>
          <a:xfrm flipV="1">
            <a:off x="5303730" y="6104323"/>
            <a:ext cx="980504" cy="1854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8" name="85 Conector angular">
            <a:extLst>
              <a:ext uri="{FF2B5EF4-FFF2-40B4-BE49-F238E27FC236}">
                <a16:creationId xmlns:a16="http://schemas.microsoft.com/office/drawing/2014/main" id="{B62E6D9E-CCCF-615E-7308-B51DBDF33F86}"/>
              </a:ext>
            </a:extLst>
          </p:cNvPr>
          <p:cNvCxnSpPr>
            <a:cxnSpLocks/>
          </p:cNvCxnSpPr>
          <p:nvPr/>
        </p:nvCxnSpPr>
        <p:spPr>
          <a:xfrm>
            <a:off x="5303730" y="6122867"/>
            <a:ext cx="980511" cy="388916"/>
          </a:xfrm>
          <a:prstGeom prst="bent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9" name="95 Conector angular">
            <a:extLst>
              <a:ext uri="{FF2B5EF4-FFF2-40B4-BE49-F238E27FC236}">
                <a16:creationId xmlns:a16="http://schemas.microsoft.com/office/drawing/2014/main" id="{9DAEBCE7-B88D-E919-58B4-C30B7BFEE6A4}"/>
              </a:ext>
            </a:extLst>
          </p:cNvPr>
          <p:cNvCxnSpPr>
            <a:cxnSpLocks/>
            <a:stCxn id="167" idx="3"/>
            <a:endCxn id="168" idx="1"/>
          </p:cNvCxnSpPr>
          <p:nvPr/>
        </p:nvCxnSpPr>
        <p:spPr>
          <a:xfrm flipV="1">
            <a:off x="8768232" y="3400657"/>
            <a:ext cx="560989" cy="18286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90" name="97 Conector angular">
            <a:extLst>
              <a:ext uri="{FF2B5EF4-FFF2-40B4-BE49-F238E27FC236}">
                <a16:creationId xmlns:a16="http://schemas.microsoft.com/office/drawing/2014/main" id="{687287FF-370B-6257-2CE4-8672F025019E}"/>
              </a:ext>
            </a:extLst>
          </p:cNvPr>
          <p:cNvCxnSpPr>
            <a:cxnSpLocks/>
          </p:cNvCxnSpPr>
          <p:nvPr/>
        </p:nvCxnSpPr>
        <p:spPr>
          <a:xfrm>
            <a:off x="8768238" y="3598912"/>
            <a:ext cx="560980" cy="193111"/>
          </a:xfrm>
          <a:prstGeom prst="bent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91" name="Rectángulo: esquinas redondeadas 189">
            <a:extLst>
              <a:ext uri="{FF2B5EF4-FFF2-40B4-BE49-F238E27FC236}">
                <a16:creationId xmlns:a16="http://schemas.microsoft.com/office/drawing/2014/main" id="{E89C3D6C-4C4D-0208-CDD5-3E76A9FD7976}"/>
              </a:ext>
            </a:extLst>
          </p:cNvPr>
          <p:cNvSpPr/>
          <p:nvPr/>
        </p:nvSpPr>
        <p:spPr>
          <a:xfrm>
            <a:off x="9114847" y="1144940"/>
            <a:ext cx="2792437" cy="433616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600" kern="0" dirty="0">
                <a:solidFill>
                  <a:prstClr val="white"/>
                </a:solidFill>
              </a:rPr>
              <a:t>Lubricante incorrecto</a:t>
            </a:r>
          </a:p>
        </p:txBody>
      </p:sp>
      <p:sp>
        <p:nvSpPr>
          <p:cNvPr id="192" name="Rectángulo: esquinas redondeadas 190">
            <a:extLst>
              <a:ext uri="{FF2B5EF4-FFF2-40B4-BE49-F238E27FC236}">
                <a16:creationId xmlns:a16="http://schemas.microsoft.com/office/drawing/2014/main" id="{8615B9E9-1689-26FA-EDBD-193EEBD11C5A}"/>
              </a:ext>
            </a:extLst>
          </p:cNvPr>
          <p:cNvSpPr/>
          <p:nvPr/>
        </p:nvSpPr>
        <p:spPr>
          <a:xfrm>
            <a:off x="9114847" y="1621118"/>
            <a:ext cx="2792437" cy="433616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600" kern="0" dirty="0">
                <a:solidFill>
                  <a:prstClr val="white"/>
                </a:solidFill>
              </a:rPr>
              <a:t>Ingreso de contaminantes</a:t>
            </a:r>
          </a:p>
        </p:txBody>
      </p:sp>
      <p:sp>
        <p:nvSpPr>
          <p:cNvPr id="193" name="Rectángulo: esquinas redondeadas 191">
            <a:extLst>
              <a:ext uri="{FF2B5EF4-FFF2-40B4-BE49-F238E27FC236}">
                <a16:creationId xmlns:a16="http://schemas.microsoft.com/office/drawing/2014/main" id="{C7985BD9-0131-18AD-56F7-4733E1BB7681}"/>
              </a:ext>
            </a:extLst>
          </p:cNvPr>
          <p:cNvSpPr/>
          <p:nvPr/>
        </p:nvSpPr>
        <p:spPr>
          <a:xfrm>
            <a:off x="9114853" y="2113400"/>
            <a:ext cx="2792437" cy="433616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600" kern="0" dirty="0">
                <a:solidFill>
                  <a:prstClr val="white"/>
                </a:solidFill>
              </a:rPr>
              <a:t>Escasez de lubricante</a:t>
            </a:r>
          </a:p>
        </p:txBody>
      </p:sp>
      <p:sp>
        <p:nvSpPr>
          <p:cNvPr id="194" name="Rectángulo: esquinas redondeadas 192">
            <a:extLst>
              <a:ext uri="{FF2B5EF4-FFF2-40B4-BE49-F238E27FC236}">
                <a16:creationId xmlns:a16="http://schemas.microsoft.com/office/drawing/2014/main" id="{313AA87B-386B-8344-D8E8-9F58A6D08837}"/>
              </a:ext>
            </a:extLst>
          </p:cNvPr>
          <p:cNvSpPr/>
          <p:nvPr/>
        </p:nvSpPr>
        <p:spPr>
          <a:xfrm>
            <a:off x="9114853" y="4013181"/>
            <a:ext cx="2792437" cy="565585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400" kern="0" dirty="0">
                <a:solidFill>
                  <a:prstClr val="white"/>
                </a:solidFill>
              </a:rPr>
              <a:t>Falta de ajuste en eje y alojamiento, </a:t>
            </a:r>
            <a:r>
              <a:rPr lang="es-MX" sz="1400" kern="0" dirty="0" err="1">
                <a:solidFill>
                  <a:prstClr val="white"/>
                </a:solidFill>
              </a:rPr>
              <a:t>almac</a:t>
            </a:r>
            <a:r>
              <a:rPr lang="es-MX" sz="1400" kern="0" dirty="0">
                <a:solidFill>
                  <a:prstClr val="white"/>
                </a:solidFill>
              </a:rPr>
              <a:t>. y transp.</a:t>
            </a:r>
          </a:p>
        </p:txBody>
      </p:sp>
      <p:sp>
        <p:nvSpPr>
          <p:cNvPr id="195" name="Rectángulo: esquinas redondeadas 193">
            <a:extLst>
              <a:ext uri="{FF2B5EF4-FFF2-40B4-BE49-F238E27FC236}">
                <a16:creationId xmlns:a16="http://schemas.microsoft.com/office/drawing/2014/main" id="{42B0D2D9-3FC9-E142-5F37-9B37880A9BE8}"/>
              </a:ext>
            </a:extLst>
          </p:cNvPr>
          <p:cNvSpPr/>
          <p:nvPr/>
        </p:nvSpPr>
        <p:spPr>
          <a:xfrm>
            <a:off x="9114853" y="2605682"/>
            <a:ext cx="2792437" cy="433616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600" kern="0" dirty="0">
                <a:solidFill>
                  <a:prstClr val="white"/>
                </a:solidFill>
              </a:rPr>
              <a:t>Exceso de lubricante</a:t>
            </a:r>
          </a:p>
        </p:txBody>
      </p:sp>
      <p:sp>
        <p:nvSpPr>
          <p:cNvPr id="196" name="Rectángulo: esquinas redondeadas 194">
            <a:extLst>
              <a:ext uri="{FF2B5EF4-FFF2-40B4-BE49-F238E27FC236}">
                <a16:creationId xmlns:a16="http://schemas.microsoft.com/office/drawing/2014/main" id="{914969C7-5B0A-DFDD-D551-F2994FCEB8B4}"/>
              </a:ext>
            </a:extLst>
          </p:cNvPr>
          <p:cNvSpPr/>
          <p:nvPr/>
        </p:nvSpPr>
        <p:spPr>
          <a:xfrm>
            <a:off x="9114847" y="4632755"/>
            <a:ext cx="2792437" cy="433616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600" kern="0" dirty="0">
                <a:solidFill>
                  <a:prstClr val="white"/>
                </a:solidFill>
              </a:rPr>
              <a:t>Corrosión y herrumbre</a:t>
            </a:r>
          </a:p>
        </p:txBody>
      </p:sp>
      <p:sp>
        <p:nvSpPr>
          <p:cNvPr id="197" name="Rectángulo: esquinas redondeadas 195">
            <a:extLst>
              <a:ext uri="{FF2B5EF4-FFF2-40B4-BE49-F238E27FC236}">
                <a16:creationId xmlns:a16="http://schemas.microsoft.com/office/drawing/2014/main" id="{B26829DE-B517-6BA9-CF6D-D7C5F6BA8EA7}"/>
              </a:ext>
            </a:extLst>
          </p:cNvPr>
          <p:cNvSpPr/>
          <p:nvPr/>
        </p:nvSpPr>
        <p:spPr>
          <a:xfrm>
            <a:off x="9114847" y="5117381"/>
            <a:ext cx="2792437" cy="433616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600" kern="0" dirty="0">
                <a:solidFill>
                  <a:prstClr val="white"/>
                </a:solidFill>
              </a:rPr>
              <a:t>Arco eléctrico</a:t>
            </a:r>
          </a:p>
        </p:txBody>
      </p:sp>
      <p:sp>
        <p:nvSpPr>
          <p:cNvPr id="198" name="Rectángulo: esquinas redondeadas 196">
            <a:extLst>
              <a:ext uri="{FF2B5EF4-FFF2-40B4-BE49-F238E27FC236}">
                <a16:creationId xmlns:a16="http://schemas.microsoft.com/office/drawing/2014/main" id="{979631E7-3D68-FB89-AA46-580233636212}"/>
              </a:ext>
            </a:extLst>
          </p:cNvPr>
          <p:cNvSpPr/>
          <p:nvPr/>
        </p:nvSpPr>
        <p:spPr>
          <a:xfrm>
            <a:off x="9114847" y="5602007"/>
            <a:ext cx="2792437" cy="433616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600" kern="0" dirty="0">
                <a:solidFill>
                  <a:prstClr val="white"/>
                </a:solidFill>
              </a:rPr>
              <a:t>VFD, aislamiento</a:t>
            </a:r>
          </a:p>
        </p:txBody>
      </p:sp>
      <p:sp>
        <p:nvSpPr>
          <p:cNvPr id="199" name="Rectángulo: esquinas redondeadas 197">
            <a:extLst>
              <a:ext uri="{FF2B5EF4-FFF2-40B4-BE49-F238E27FC236}">
                <a16:creationId xmlns:a16="http://schemas.microsoft.com/office/drawing/2014/main" id="{2A42FA61-13FB-5685-FB5E-D668E8F755AD}"/>
              </a:ext>
            </a:extLst>
          </p:cNvPr>
          <p:cNvSpPr/>
          <p:nvPr/>
        </p:nvSpPr>
        <p:spPr>
          <a:xfrm>
            <a:off x="9114846" y="6086633"/>
            <a:ext cx="2792437" cy="433616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/>
            <a:r>
              <a:rPr lang="es-MX" sz="1600" kern="0" dirty="0">
                <a:solidFill>
                  <a:prstClr val="white"/>
                </a:solidFill>
              </a:rPr>
              <a:t>Montaje</a:t>
            </a:r>
          </a:p>
        </p:txBody>
      </p:sp>
    </p:spTree>
    <p:extLst>
      <p:ext uri="{BB962C8B-B14F-4D97-AF65-F5344CB8AC3E}">
        <p14:creationId xmlns:p14="http://schemas.microsoft.com/office/powerpoint/2010/main" val="1557641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10.- Entrenamiento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19119366">
            <a:off x="-2758625" y="654916"/>
            <a:ext cx="5760000" cy="5760000"/>
            <a:chOff x="-2758625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5" y="654916"/>
              <a:ext cx="5760000" cy="5760000"/>
              <a:chOff x="-2758625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5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05" y="18655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2480634">
              <a:off x="1629408" y="4685546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DFC7AAC3-1313-759A-788A-7D62D2594707}"/>
              </a:ext>
            </a:extLst>
          </p:cNvPr>
          <p:cNvSpPr/>
          <p:nvPr/>
        </p:nvSpPr>
        <p:spPr>
          <a:xfrm>
            <a:off x="3653986" y="1915092"/>
            <a:ext cx="8311001" cy="4334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E9E1569-C6F1-4ABB-0EC8-62DBB0FEF2E3}"/>
              </a:ext>
            </a:extLst>
          </p:cNvPr>
          <p:cNvSpPr/>
          <p:nvPr/>
        </p:nvSpPr>
        <p:spPr>
          <a:xfrm>
            <a:off x="3653986" y="1347536"/>
            <a:ext cx="4097432" cy="817137"/>
          </a:xfrm>
          <a:prstGeom prst="rect">
            <a:avLst/>
          </a:prstGeom>
          <a:solidFill>
            <a:srgbClr val="1C1F4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Mejora de habilidades (Upskilling)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F292E1-7F78-9800-CBEB-7234D33911FF}"/>
              </a:ext>
            </a:extLst>
          </p:cNvPr>
          <p:cNvSpPr/>
          <p:nvPr/>
        </p:nvSpPr>
        <p:spPr>
          <a:xfrm>
            <a:off x="7867556" y="1347536"/>
            <a:ext cx="4097432" cy="817137"/>
          </a:xfrm>
          <a:prstGeom prst="rect">
            <a:avLst/>
          </a:prstGeom>
          <a:solidFill>
            <a:srgbClr val="1C1F4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Nuevas habilidades (Reskilling)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90A788-5C01-68E5-AC64-E4E2126EC16C}"/>
              </a:ext>
            </a:extLst>
          </p:cNvPr>
          <p:cNvSpPr txBox="1"/>
          <p:nvPr/>
        </p:nvSpPr>
        <p:spPr>
          <a:xfrm>
            <a:off x="4251859" y="3134876"/>
            <a:ext cx="2839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dirty="0">
                <a:solidFill>
                  <a:srgbClr val="00B050"/>
                </a:solidFill>
              </a:rPr>
              <a:t>46%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67A5B7-9328-F5C6-8534-65F07CD2F94A}"/>
              </a:ext>
            </a:extLst>
          </p:cNvPr>
          <p:cNvSpPr txBox="1"/>
          <p:nvPr/>
        </p:nvSpPr>
        <p:spPr>
          <a:xfrm>
            <a:off x="8931553" y="3140561"/>
            <a:ext cx="2839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dirty="0">
                <a:solidFill>
                  <a:srgbClr val="00B050"/>
                </a:solidFill>
              </a:rPr>
              <a:t>53%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4DBA59-C7B5-EACD-93EC-35485E1DC316}"/>
              </a:ext>
            </a:extLst>
          </p:cNvPr>
          <p:cNvSpPr txBox="1"/>
          <p:nvPr/>
        </p:nvSpPr>
        <p:spPr>
          <a:xfrm>
            <a:off x="4158393" y="2271218"/>
            <a:ext cx="348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Aprender nuevas habilidades para desempeñarse mejor en su posición actual.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9607F1-BCC6-73FE-612D-40A5BF448695}"/>
              </a:ext>
            </a:extLst>
          </p:cNvPr>
          <p:cNvSpPr txBox="1"/>
          <p:nvPr/>
        </p:nvSpPr>
        <p:spPr>
          <a:xfrm>
            <a:off x="4245742" y="4810198"/>
            <a:ext cx="348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los trabajadores opinan que deberan de aprender nuevas habilidades para hacer su trabajo.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B240DD-44A1-64C0-EE75-10C35680FA51}"/>
              </a:ext>
            </a:extLst>
          </p:cNvPr>
          <p:cNvSpPr txBox="1"/>
          <p:nvPr/>
        </p:nvSpPr>
        <p:spPr>
          <a:xfrm>
            <a:off x="8306328" y="2271218"/>
            <a:ext cx="348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Adquirir las habilidades necesarias para desempeñar un nuevo trabajo.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DD865B-23B2-0AAF-2747-49D156D97E42}"/>
              </a:ext>
            </a:extLst>
          </p:cNvPr>
          <p:cNvSpPr txBox="1"/>
          <p:nvPr/>
        </p:nvSpPr>
        <p:spPr>
          <a:xfrm>
            <a:off x="8306328" y="4763917"/>
            <a:ext cx="348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Volvería a capacitarme para un trabajo diferente si tuviera la oportunidad.</a:t>
            </a:r>
          </a:p>
        </p:txBody>
      </p:sp>
    </p:spTree>
    <p:extLst>
      <p:ext uri="{BB962C8B-B14F-4D97-AF65-F5344CB8AC3E}">
        <p14:creationId xmlns:p14="http://schemas.microsoft.com/office/powerpoint/2010/main" val="923338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2188"/>
            <a:ext cx="9144000" cy="1942420"/>
          </a:xfrm>
        </p:spPr>
        <p:txBody>
          <a:bodyPr/>
          <a:lstStyle/>
          <a:p>
            <a:pPr algn="l"/>
            <a:r>
              <a:rPr lang="es-MX" dirty="0">
                <a:solidFill>
                  <a:srgbClr val="ED7D31"/>
                </a:solidFill>
              </a:rPr>
              <a:t>El rodamiento es una pieza de precisión y debe de tratarse cómo tal.</a:t>
            </a:r>
          </a:p>
        </p:txBody>
      </p:sp>
    </p:spTree>
    <p:extLst>
      <p:ext uri="{BB962C8B-B14F-4D97-AF65-F5344CB8AC3E}">
        <p14:creationId xmlns:p14="http://schemas.microsoft.com/office/powerpoint/2010/main" val="383059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9CBB3-464A-107A-1C82-C7CE5566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46" y="4755091"/>
            <a:ext cx="6219305" cy="557588"/>
          </a:xfrm>
        </p:spPr>
        <p:txBody>
          <a:bodyPr/>
          <a:lstStyle/>
          <a:p>
            <a:r>
              <a:rPr lang="es-MX" dirty="0"/>
              <a:t>Alejandro Pérez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4007F2-547D-9B74-F2D4-E3B688C36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2742" y="5312678"/>
            <a:ext cx="7066511" cy="1545321"/>
          </a:xfrm>
        </p:spPr>
        <p:txBody>
          <a:bodyPr/>
          <a:lstStyle/>
          <a:p>
            <a:r>
              <a:rPr lang="es-MX" dirty="0"/>
              <a:t>A|perez@mtfrodamientos.com</a:t>
            </a:r>
          </a:p>
          <a:p>
            <a:r>
              <a:rPr lang="es-MX" dirty="0"/>
              <a:t>(+52) 22 21 88 24 09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9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84525"/>
            <a:ext cx="9144000" cy="1942420"/>
          </a:xfrm>
        </p:spPr>
        <p:txBody>
          <a:bodyPr/>
          <a:lstStyle/>
          <a:p>
            <a:pPr algn="l"/>
            <a:r>
              <a:rPr lang="es-MX" dirty="0"/>
              <a:t>Es más fácil actuar a tu manera hacia una nueva forma de pensar, </a:t>
            </a:r>
            <a:r>
              <a:rPr lang="es-MX" dirty="0">
                <a:solidFill>
                  <a:srgbClr val="ED7D31"/>
                </a:solidFill>
              </a:rPr>
              <a:t>que pensar a tu manera hacia una nueva forma de actuar	</a:t>
            </a:r>
          </a:p>
        </p:txBody>
      </p:sp>
    </p:spTree>
    <p:extLst>
      <p:ext uri="{BB962C8B-B14F-4D97-AF65-F5344CB8AC3E}">
        <p14:creationId xmlns:p14="http://schemas.microsoft.com/office/powerpoint/2010/main" val="242101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1A7F6-E9CB-EA62-AEE1-635F0A5F7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200" dirty="0"/>
              <a:t>Implementación para la confiabilidad de su maquinaria a través del rodamiento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32AA7E1-805D-556C-8A87-5641F9E1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55" y="1455129"/>
            <a:ext cx="9402807" cy="48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9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41D6A-CCBB-C4F6-7EF2-13076CB9A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78" y="2641441"/>
            <a:ext cx="9144000" cy="1942420"/>
          </a:xfrm>
        </p:spPr>
        <p:txBody>
          <a:bodyPr/>
          <a:lstStyle/>
          <a:p>
            <a:pPr algn="l"/>
            <a:r>
              <a:rPr lang="es-MX" sz="5400" dirty="0"/>
              <a:t>10 FACTORES CLAVES PARA MEJORAR LA CONFIABILIDAD  DE SUS RODAMIENTOS</a:t>
            </a:r>
          </a:p>
        </p:txBody>
      </p:sp>
    </p:spTree>
    <p:extLst>
      <p:ext uri="{BB962C8B-B14F-4D97-AF65-F5344CB8AC3E}">
        <p14:creationId xmlns:p14="http://schemas.microsoft.com/office/powerpoint/2010/main" val="46829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1.- Almacenamiento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94A3094-1979-C9C0-9CCF-A919F4DF5E7E}"/>
              </a:ext>
            </a:extLst>
          </p:cNvPr>
          <p:cNvSpPr txBox="1"/>
          <p:nvPr/>
        </p:nvSpPr>
        <p:spPr>
          <a:xfrm>
            <a:off x="3443288" y="1338694"/>
            <a:ext cx="852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estima entre un 20%-30% del total del inventario de rodamientos por costos de almacenamiento.</a:t>
            </a:r>
          </a:p>
        </p:txBody>
      </p:sp>
      <p:sp>
        <p:nvSpPr>
          <p:cNvPr id="51" name="Rectangle 55">
            <a:extLst>
              <a:ext uri="{FF2B5EF4-FFF2-40B4-BE49-F238E27FC236}">
                <a16:creationId xmlns:a16="http://schemas.microsoft.com/office/drawing/2014/main" id="{427173BD-BF89-B48E-95B6-467F9203BCF4}"/>
              </a:ext>
            </a:extLst>
          </p:cNvPr>
          <p:cNvSpPr/>
          <p:nvPr/>
        </p:nvSpPr>
        <p:spPr>
          <a:xfrm>
            <a:off x="5021821" y="2291030"/>
            <a:ext cx="470848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>
                <a:solidFill>
                  <a:srgbClr val="333333"/>
                </a:solidFill>
              </a:rPr>
              <a:t>Libre de polvo y vibraciones</a:t>
            </a:r>
          </a:p>
        </p:txBody>
      </p:sp>
      <p:sp>
        <p:nvSpPr>
          <p:cNvPr id="52" name="TextBox 84">
            <a:extLst>
              <a:ext uri="{FF2B5EF4-FFF2-40B4-BE49-F238E27FC236}">
                <a16:creationId xmlns:a16="http://schemas.microsoft.com/office/drawing/2014/main" id="{AD99FD1D-D37E-BFC7-17BA-81B83485FC8B}"/>
              </a:ext>
            </a:extLst>
          </p:cNvPr>
          <p:cNvSpPr txBox="1"/>
          <p:nvPr/>
        </p:nvSpPr>
        <p:spPr>
          <a:xfrm>
            <a:off x="4501203" y="2455520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ID" sz="2000" b="1" dirty="0">
                <a:solidFill>
                  <a:srgbClr val="B1B1B1"/>
                </a:solidFill>
              </a:rPr>
              <a:t>01</a:t>
            </a:r>
          </a:p>
        </p:txBody>
      </p:sp>
      <p:sp>
        <p:nvSpPr>
          <p:cNvPr id="53" name="TextBox 85">
            <a:extLst>
              <a:ext uri="{FF2B5EF4-FFF2-40B4-BE49-F238E27FC236}">
                <a16:creationId xmlns:a16="http://schemas.microsoft.com/office/drawing/2014/main" id="{C0B84AE4-ACE5-CD62-693F-462B1CC5860B}"/>
              </a:ext>
            </a:extLst>
          </p:cNvPr>
          <p:cNvSpPr txBox="1"/>
          <p:nvPr/>
        </p:nvSpPr>
        <p:spPr>
          <a:xfrm>
            <a:off x="4501203" y="3174770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ID" sz="2000" b="1" dirty="0">
                <a:solidFill>
                  <a:srgbClr val="8E3086"/>
                </a:solidFill>
              </a:rPr>
              <a:t>02</a:t>
            </a:r>
          </a:p>
        </p:txBody>
      </p:sp>
      <p:sp>
        <p:nvSpPr>
          <p:cNvPr id="54" name="TextBox 86">
            <a:extLst>
              <a:ext uri="{FF2B5EF4-FFF2-40B4-BE49-F238E27FC236}">
                <a16:creationId xmlns:a16="http://schemas.microsoft.com/office/drawing/2014/main" id="{DACC4158-4FF9-223A-23EE-40EADEFACFA1}"/>
              </a:ext>
            </a:extLst>
          </p:cNvPr>
          <p:cNvSpPr txBox="1"/>
          <p:nvPr/>
        </p:nvSpPr>
        <p:spPr>
          <a:xfrm>
            <a:off x="4501203" y="3771542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ID" sz="2000" b="1">
                <a:solidFill>
                  <a:srgbClr val="004F58"/>
                </a:solidFill>
              </a:rPr>
              <a:t>03</a:t>
            </a:r>
          </a:p>
        </p:txBody>
      </p:sp>
      <p:sp>
        <p:nvSpPr>
          <p:cNvPr id="55" name="TextBox 87">
            <a:extLst>
              <a:ext uri="{FF2B5EF4-FFF2-40B4-BE49-F238E27FC236}">
                <a16:creationId xmlns:a16="http://schemas.microsoft.com/office/drawing/2014/main" id="{7E459BD6-39A8-74D2-DDAA-D0357708656E}"/>
              </a:ext>
            </a:extLst>
          </p:cNvPr>
          <p:cNvSpPr txBox="1"/>
          <p:nvPr/>
        </p:nvSpPr>
        <p:spPr>
          <a:xfrm>
            <a:off x="4501203" y="4447452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ID" sz="2000" b="1">
                <a:solidFill>
                  <a:srgbClr val="692C59"/>
                </a:solidFill>
              </a:rPr>
              <a:t>04</a:t>
            </a:r>
          </a:p>
        </p:txBody>
      </p:sp>
      <p:sp>
        <p:nvSpPr>
          <p:cNvPr id="56" name="TextBox 88">
            <a:extLst>
              <a:ext uri="{FF2B5EF4-FFF2-40B4-BE49-F238E27FC236}">
                <a16:creationId xmlns:a16="http://schemas.microsoft.com/office/drawing/2014/main" id="{2CA04B89-A488-351B-EDF7-0C69D4AA3992}"/>
              </a:ext>
            </a:extLst>
          </p:cNvPr>
          <p:cNvSpPr txBox="1"/>
          <p:nvPr/>
        </p:nvSpPr>
        <p:spPr>
          <a:xfrm>
            <a:off x="4501203" y="5028785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ID" sz="2000" b="1">
                <a:solidFill>
                  <a:srgbClr val="01331B"/>
                </a:solidFill>
              </a:rPr>
              <a:t>05</a:t>
            </a:r>
          </a:p>
        </p:txBody>
      </p:sp>
      <p:sp>
        <p:nvSpPr>
          <p:cNvPr id="57" name="Oval 43">
            <a:extLst>
              <a:ext uri="{FF2B5EF4-FFF2-40B4-BE49-F238E27FC236}">
                <a16:creationId xmlns:a16="http://schemas.microsoft.com/office/drawing/2014/main" id="{262B7C60-C840-A07F-692A-68FE9AE6868E}"/>
              </a:ext>
            </a:extLst>
          </p:cNvPr>
          <p:cNvSpPr/>
          <p:nvPr/>
        </p:nvSpPr>
        <p:spPr>
          <a:xfrm rot="10800000">
            <a:off x="3830207" y="2615093"/>
            <a:ext cx="65678" cy="656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58" name="Oval 44">
            <a:extLst>
              <a:ext uri="{FF2B5EF4-FFF2-40B4-BE49-F238E27FC236}">
                <a16:creationId xmlns:a16="http://schemas.microsoft.com/office/drawing/2014/main" id="{1F85E250-C6F0-3138-EA6B-4EEEFD2EC7B3}"/>
              </a:ext>
            </a:extLst>
          </p:cNvPr>
          <p:cNvSpPr/>
          <p:nvPr/>
        </p:nvSpPr>
        <p:spPr>
          <a:xfrm rot="10800000">
            <a:off x="3918876" y="2615093"/>
            <a:ext cx="65678" cy="656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59" name="Oval 45">
            <a:extLst>
              <a:ext uri="{FF2B5EF4-FFF2-40B4-BE49-F238E27FC236}">
                <a16:creationId xmlns:a16="http://schemas.microsoft.com/office/drawing/2014/main" id="{496F8624-1A2D-8F6F-09DD-56C331F54788}"/>
              </a:ext>
            </a:extLst>
          </p:cNvPr>
          <p:cNvSpPr/>
          <p:nvPr/>
        </p:nvSpPr>
        <p:spPr>
          <a:xfrm rot="10800000">
            <a:off x="4007545" y="2615093"/>
            <a:ext cx="65678" cy="65679"/>
          </a:xfrm>
          <a:prstGeom prst="roundRect">
            <a:avLst/>
          </a:prstGeom>
          <a:solidFill>
            <a:srgbClr val="B1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0" name="Oval 46">
            <a:extLst>
              <a:ext uri="{FF2B5EF4-FFF2-40B4-BE49-F238E27FC236}">
                <a16:creationId xmlns:a16="http://schemas.microsoft.com/office/drawing/2014/main" id="{A5762FC2-3053-71F2-25BB-966E74872106}"/>
              </a:ext>
            </a:extLst>
          </p:cNvPr>
          <p:cNvSpPr/>
          <p:nvPr/>
        </p:nvSpPr>
        <p:spPr>
          <a:xfrm rot="10800000">
            <a:off x="4096214" y="2615093"/>
            <a:ext cx="65678" cy="656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1" name="Oval 47">
            <a:extLst>
              <a:ext uri="{FF2B5EF4-FFF2-40B4-BE49-F238E27FC236}">
                <a16:creationId xmlns:a16="http://schemas.microsoft.com/office/drawing/2014/main" id="{6842F59D-2E72-D5BF-F044-22741ADFB764}"/>
              </a:ext>
            </a:extLst>
          </p:cNvPr>
          <p:cNvSpPr/>
          <p:nvPr/>
        </p:nvSpPr>
        <p:spPr>
          <a:xfrm rot="10800000">
            <a:off x="4183952" y="2615093"/>
            <a:ext cx="65678" cy="656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961CAAC-F6AA-1666-5C6C-A69E8B389DC5}"/>
              </a:ext>
            </a:extLst>
          </p:cNvPr>
          <p:cNvSpPr/>
          <p:nvPr/>
        </p:nvSpPr>
        <p:spPr>
          <a:xfrm rot="10800000">
            <a:off x="3830207" y="3341990"/>
            <a:ext cx="65678" cy="65679"/>
          </a:xfrm>
          <a:prstGeom prst="roundRect">
            <a:avLst/>
          </a:prstGeom>
          <a:solidFill>
            <a:srgbClr val="A1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8D33BB49-F69F-7EC9-2778-CCCE224B10CF}"/>
              </a:ext>
            </a:extLst>
          </p:cNvPr>
          <p:cNvSpPr/>
          <p:nvPr/>
        </p:nvSpPr>
        <p:spPr>
          <a:xfrm rot="10800000">
            <a:off x="3918876" y="3341990"/>
            <a:ext cx="65678" cy="65679"/>
          </a:xfrm>
          <a:prstGeom prst="roundRect">
            <a:avLst/>
          </a:prstGeom>
          <a:solidFill>
            <a:srgbClr val="A1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12A71643-9090-D845-0B42-4FF8E60F695F}"/>
              </a:ext>
            </a:extLst>
          </p:cNvPr>
          <p:cNvSpPr/>
          <p:nvPr/>
        </p:nvSpPr>
        <p:spPr>
          <a:xfrm rot="10800000">
            <a:off x="4007545" y="3341990"/>
            <a:ext cx="65678" cy="65679"/>
          </a:xfrm>
          <a:prstGeom prst="roundRect">
            <a:avLst/>
          </a:prstGeom>
          <a:solidFill>
            <a:srgbClr val="A1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1144DC94-516E-B90E-E389-34430D87B44C}"/>
              </a:ext>
            </a:extLst>
          </p:cNvPr>
          <p:cNvSpPr/>
          <p:nvPr/>
        </p:nvSpPr>
        <p:spPr>
          <a:xfrm rot="10800000">
            <a:off x="4096214" y="3341990"/>
            <a:ext cx="65678" cy="65679"/>
          </a:xfrm>
          <a:prstGeom prst="roundRect">
            <a:avLst/>
          </a:prstGeom>
          <a:solidFill>
            <a:srgbClr val="A1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F663E29E-1D8B-B006-F749-B3F8CE06EE0C}"/>
              </a:ext>
            </a:extLst>
          </p:cNvPr>
          <p:cNvSpPr/>
          <p:nvPr/>
        </p:nvSpPr>
        <p:spPr>
          <a:xfrm rot="10800000">
            <a:off x="4183952" y="3341990"/>
            <a:ext cx="65678" cy="65679"/>
          </a:xfrm>
          <a:prstGeom prst="roundRect">
            <a:avLst/>
          </a:prstGeom>
          <a:solidFill>
            <a:srgbClr val="A1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7" name="Oval 43">
            <a:extLst>
              <a:ext uri="{FF2B5EF4-FFF2-40B4-BE49-F238E27FC236}">
                <a16:creationId xmlns:a16="http://schemas.microsoft.com/office/drawing/2014/main" id="{94C77E0A-023D-500E-F434-60902C217554}"/>
              </a:ext>
            </a:extLst>
          </p:cNvPr>
          <p:cNvSpPr/>
          <p:nvPr/>
        </p:nvSpPr>
        <p:spPr>
          <a:xfrm rot="10800000">
            <a:off x="3830207" y="3927683"/>
            <a:ext cx="65678" cy="65679"/>
          </a:xfrm>
          <a:prstGeom prst="roundRect">
            <a:avLst/>
          </a:prstGeom>
          <a:solidFill>
            <a:srgbClr val="024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8" name="Oval 44">
            <a:extLst>
              <a:ext uri="{FF2B5EF4-FFF2-40B4-BE49-F238E27FC236}">
                <a16:creationId xmlns:a16="http://schemas.microsoft.com/office/drawing/2014/main" id="{8EA2787C-D234-F9A8-201C-7157C75587EB}"/>
              </a:ext>
            </a:extLst>
          </p:cNvPr>
          <p:cNvSpPr/>
          <p:nvPr/>
        </p:nvSpPr>
        <p:spPr>
          <a:xfrm rot="10800000">
            <a:off x="3918876" y="3927683"/>
            <a:ext cx="65678" cy="65679"/>
          </a:xfrm>
          <a:prstGeom prst="roundRect">
            <a:avLst/>
          </a:prstGeom>
          <a:solidFill>
            <a:srgbClr val="024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69" name="Oval 45">
            <a:extLst>
              <a:ext uri="{FF2B5EF4-FFF2-40B4-BE49-F238E27FC236}">
                <a16:creationId xmlns:a16="http://schemas.microsoft.com/office/drawing/2014/main" id="{34BD3C53-859A-3167-64E6-15F0D125F22F}"/>
              </a:ext>
            </a:extLst>
          </p:cNvPr>
          <p:cNvSpPr/>
          <p:nvPr/>
        </p:nvSpPr>
        <p:spPr>
          <a:xfrm rot="10800000">
            <a:off x="4007545" y="3927683"/>
            <a:ext cx="65678" cy="65679"/>
          </a:xfrm>
          <a:prstGeom prst="roundRect">
            <a:avLst/>
          </a:prstGeom>
          <a:solidFill>
            <a:srgbClr val="024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0" name="Oval 46">
            <a:extLst>
              <a:ext uri="{FF2B5EF4-FFF2-40B4-BE49-F238E27FC236}">
                <a16:creationId xmlns:a16="http://schemas.microsoft.com/office/drawing/2014/main" id="{885C9701-5B06-9BFA-131B-671A92D08CAE}"/>
              </a:ext>
            </a:extLst>
          </p:cNvPr>
          <p:cNvSpPr/>
          <p:nvPr/>
        </p:nvSpPr>
        <p:spPr>
          <a:xfrm rot="10800000">
            <a:off x="4096214" y="3927683"/>
            <a:ext cx="65678" cy="65679"/>
          </a:xfrm>
          <a:prstGeom prst="roundRect">
            <a:avLst/>
          </a:prstGeom>
          <a:solidFill>
            <a:srgbClr val="024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1" name="Oval 47">
            <a:extLst>
              <a:ext uri="{FF2B5EF4-FFF2-40B4-BE49-F238E27FC236}">
                <a16:creationId xmlns:a16="http://schemas.microsoft.com/office/drawing/2014/main" id="{EB310B5E-6C0D-D62D-5ADE-04A55D1A5A86}"/>
              </a:ext>
            </a:extLst>
          </p:cNvPr>
          <p:cNvSpPr/>
          <p:nvPr/>
        </p:nvSpPr>
        <p:spPr>
          <a:xfrm rot="10800000">
            <a:off x="4183952" y="3927683"/>
            <a:ext cx="65678" cy="65679"/>
          </a:xfrm>
          <a:prstGeom prst="roundRect">
            <a:avLst/>
          </a:prstGeom>
          <a:solidFill>
            <a:srgbClr val="024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2" name="Oval 43">
            <a:extLst>
              <a:ext uri="{FF2B5EF4-FFF2-40B4-BE49-F238E27FC236}">
                <a16:creationId xmlns:a16="http://schemas.microsoft.com/office/drawing/2014/main" id="{A0004307-9759-965C-762D-A94CC48DFD13}"/>
              </a:ext>
            </a:extLst>
          </p:cNvPr>
          <p:cNvSpPr/>
          <p:nvPr/>
        </p:nvSpPr>
        <p:spPr>
          <a:xfrm rot="10800000">
            <a:off x="3830207" y="4614667"/>
            <a:ext cx="65678" cy="65679"/>
          </a:xfrm>
          <a:prstGeom prst="roundRect">
            <a:avLst/>
          </a:prstGeom>
          <a:solidFill>
            <a:srgbClr val="692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3" name="Oval 44">
            <a:extLst>
              <a:ext uri="{FF2B5EF4-FFF2-40B4-BE49-F238E27FC236}">
                <a16:creationId xmlns:a16="http://schemas.microsoft.com/office/drawing/2014/main" id="{B92EA247-CB03-E9FA-FE83-79C51437C1A0}"/>
              </a:ext>
            </a:extLst>
          </p:cNvPr>
          <p:cNvSpPr/>
          <p:nvPr/>
        </p:nvSpPr>
        <p:spPr>
          <a:xfrm rot="10800000">
            <a:off x="3918876" y="4614667"/>
            <a:ext cx="65678" cy="65679"/>
          </a:xfrm>
          <a:prstGeom prst="roundRect">
            <a:avLst/>
          </a:prstGeom>
          <a:solidFill>
            <a:srgbClr val="692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8995A82A-2DAE-612F-5906-46440EDD1974}"/>
              </a:ext>
            </a:extLst>
          </p:cNvPr>
          <p:cNvSpPr/>
          <p:nvPr/>
        </p:nvSpPr>
        <p:spPr>
          <a:xfrm rot="10800000">
            <a:off x="4007545" y="4614667"/>
            <a:ext cx="65678" cy="65679"/>
          </a:xfrm>
          <a:prstGeom prst="roundRect">
            <a:avLst/>
          </a:prstGeom>
          <a:solidFill>
            <a:srgbClr val="692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2E831900-7651-9E80-D6D7-A6EBD5F96585}"/>
              </a:ext>
            </a:extLst>
          </p:cNvPr>
          <p:cNvSpPr/>
          <p:nvPr/>
        </p:nvSpPr>
        <p:spPr>
          <a:xfrm rot="10800000">
            <a:off x="4096214" y="4614667"/>
            <a:ext cx="65678" cy="65679"/>
          </a:xfrm>
          <a:prstGeom prst="roundRect">
            <a:avLst/>
          </a:prstGeom>
          <a:solidFill>
            <a:srgbClr val="692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00971370-68AD-E3C6-4C3D-B5D490D89B56}"/>
              </a:ext>
            </a:extLst>
          </p:cNvPr>
          <p:cNvSpPr/>
          <p:nvPr/>
        </p:nvSpPr>
        <p:spPr>
          <a:xfrm rot="10800000">
            <a:off x="4183952" y="4614667"/>
            <a:ext cx="65678" cy="65679"/>
          </a:xfrm>
          <a:prstGeom prst="roundRect">
            <a:avLst/>
          </a:prstGeom>
          <a:solidFill>
            <a:srgbClr val="692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7" name="Oval 43">
            <a:extLst>
              <a:ext uri="{FF2B5EF4-FFF2-40B4-BE49-F238E27FC236}">
                <a16:creationId xmlns:a16="http://schemas.microsoft.com/office/drawing/2014/main" id="{E164ABFF-751D-3775-F333-48C3185DB18C}"/>
              </a:ext>
            </a:extLst>
          </p:cNvPr>
          <p:cNvSpPr/>
          <p:nvPr/>
        </p:nvSpPr>
        <p:spPr>
          <a:xfrm rot="10800000">
            <a:off x="3830207" y="5228843"/>
            <a:ext cx="65678" cy="65679"/>
          </a:xfrm>
          <a:prstGeom prst="roundRect">
            <a:avLst/>
          </a:prstGeom>
          <a:solidFill>
            <a:srgbClr val="013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8" name="Oval 44">
            <a:extLst>
              <a:ext uri="{FF2B5EF4-FFF2-40B4-BE49-F238E27FC236}">
                <a16:creationId xmlns:a16="http://schemas.microsoft.com/office/drawing/2014/main" id="{45A30099-9AB6-BFE7-B9FD-4FD9C0C494E9}"/>
              </a:ext>
            </a:extLst>
          </p:cNvPr>
          <p:cNvSpPr/>
          <p:nvPr/>
        </p:nvSpPr>
        <p:spPr>
          <a:xfrm rot="10800000">
            <a:off x="3918876" y="5228843"/>
            <a:ext cx="65678" cy="65679"/>
          </a:xfrm>
          <a:prstGeom prst="roundRect">
            <a:avLst/>
          </a:prstGeom>
          <a:solidFill>
            <a:srgbClr val="013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79" name="Oval 45">
            <a:extLst>
              <a:ext uri="{FF2B5EF4-FFF2-40B4-BE49-F238E27FC236}">
                <a16:creationId xmlns:a16="http://schemas.microsoft.com/office/drawing/2014/main" id="{55A7362B-44D5-5D14-E386-154D41E46FC2}"/>
              </a:ext>
            </a:extLst>
          </p:cNvPr>
          <p:cNvSpPr/>
          <p:nvPr/>
        </p:nvSpPr>
        <p:spPr>
          <a:xfrm rot="10800000">
            <a:off x="4007545" y="5228843"/>
            <a:ext cx="65678" cy="65679"/>
          </a:xfrm>
          <a:prstGeom prst="roundRect">
            <a:avLst/>
          </a:prstGeom>
          <a:solidFill>
            <a:srgbClr val="013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80" name="Oval 46">
            <a:extLst>
              <a:ext uri="{FF2B5EF4-FFF2-40B4-BE49-F238E27FC236}">
                <a16:creationId xmlns:a16="http://schemas.microsoft.com/office/drawing/2014/main" id="{9674A21B-E40D-1ACE-F5BC-B7373484979C}"/>
              </a:ext>
            </a:extLst>
          </p:cNvPr>
          <p:cNvSpPr/>
          <p:nvPr/>
        </p:nvSpPr>
        <p:spPr>
          <a:xfrm rot="10800000">
            <a:off x="4096214" y="5228843"/>
            <a:ext cx="65678" cy="65679"/>
          </a:xfrm>
          <a:prstGeom prst="roundRect">
            <a:avLst/>
          </a:prstGeom>
          <a:solidFill>
            <a:srgbClr val="013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81" name="Oval 47">
            <a:extLst>
              <a:ext uri="{FF2B5EF4-FFF2-40B4-BE49-F238E27FC236}">
                <a16:creationId xmlns:a16="http://schemas.microsoft.com/office/drawing/2014/main" id="{76A29ACB-E0CA-9F89-C987-127DA3740346}"/>
              </a:ext>
            </a:extLst>
          </p:cNvPr>
          <p:cNvSpPr/>
          <p:nvPr/>
        </p:nvSpPr>
        <p:spPr>
          <a:xfrm rot="10800000">
            <a:off x="4183952" y="5228843"/>
            <a:ext cx="65678" cy="65679"/>
          </a:xfrm>
          <a:prstGeom prst="roundRect">
            <a:avLst/>
          </a:prstGeom>
          <a:solidFill>
            <a:srgbClr val="013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82" name="Rectangle 55">
            <a:extLst>
              <a:ext uri="{FF2B5EF4-FFF2-40B4-BE49-F238E27FC236}">
                <a16:creationId xmlns:a16="http://schemas.microsoft.com/office/drawing/2014/main" id="{5341EA2D-1783-D18F-34C5-71839DFED7E4}"/>
              </a:ext>
            </a:extLst>
          </p:cNvPr>
          <p:cNvSpPr/>
          <p:nvPr/>
        </p:nvSpPr>
        <p:spPr>
          <a:xfrm>
            <a:off x="5035996" y="2932527"/>
            <a:ext cx="712265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>
                <a:solidFill>
                  <a:srgbClr val="333333"/>
                </a:solidFill>
              </a:rPr>
              <a:t>Primero que entra, primero que sale (</a:t>
            </a:r>
            <a:r>
              <a:rPr lang="es-ES_tradnl" sz="2400" b="1" dirty="0" err="1">
                <a:solidFill>
                  <a:srgbClr val="333333"/>
                </a:solidFill>
              </a:rPr>
              <a:t>FiFo</a:t>
            </a:r>
            <a:r>
              <a:rPr lang="es-ES_tradnl" sz="2400" b="1" dirty="0">
                <a:solidFill>
                  <a:srgbClr val="333333"/>
                </a:solidFill>
              </a:rPr>
              <a:t>)</a:t>
            </a:r>
          </a:p>
        </p:txBody>
      </p:sp>
      <p:sp>
        <p:nvSpPr>
          <p:cNvPr id="83" name="Rectangle 55">
            <a:extLst>
              <a:ext uri="{FF2B5EF4-FFF2-40B4-BE49-F238E27FC236}">
                <a16:creationId xmlns:a16="http://schemas.microsoft.com/office/drawing/2014/main" id="{BF082187-91DB-24D2-303F-9C66BDE0DCFF}"/>
              </a:ext>
            </a:extLst>
          </p:cNvPr>
          <p:cNvSpPr/>
          <p:nvPr/>
        </p:nvSpPr>
        <p:spPr>
          <a:xfrm>
            <a:off x="5032452" y="3574024"/>
            <a:ext cx="60609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>
                <a:solidFill>
                  <a:srgbClr val="333333"/>
                </a:solidFill>
              </a:rPr>
              <a:t>Temperatura de almacenaje 20°C-25°C</a:t>
            </a:r>
          </a:p>
        </p:txBody>
      </p:sp>
      <p:sp>
        <p:nvSpPr>
          <p:cNvPr id="84" name="Rectangle 55">
            <a:extLst>
              <a:ext uri="{FF2B5EF4-FFF2-40B4-BE49-F238E27FC236}">
                <a16:creationId xmlns:a16="http://schemas.microsoft.com/office/drawing/2014/main" id="{7714670F-0434-8EFB-131F-B6097F4827E8}"/>
              </a:ext>
            </a:extLst>
          </p:cNvPr>
          <p:cNvSpPr/>
          <p:nvPr/>
        </p:nvSpPr>
        <p:spPr>
          <a:xfrm>
            <a:off x="5032453" y="4203849"/>
            <a:ext cx="470848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>
                <a:solidFill>
                  <a:srgbClr val="333333"/>
                </a:solidFill>
              </a:rPr>
              <a:t>Acomodados horizontalmente</a:t>
            </a:r>
          </a:p>
        </p:txBody>
      </p:sp>
      <p:sp>
        <p:nvSpPr>
          <p:cNvPr id="85" name="Rectangle 55">
            <a:extLst>
              <a:ext uri="{FF2B5EF4-FFF2-40B4-BE49-F238E27FC236}">
                <a16:creationId xmlns:a16="http://schemas.microsoft.com/office/drawing/2014/main" id="{5C7203CF-E536-ABB5-989D-8257BD53ACB0}"/>
              </a:ext>
            </a:extLst>
          </p:cNvPr>
          <p:cNvSpPr/>
          <p:nvPr/>
        </p:nvSpPr>
        <p:spPr>
          <a:xfrm>
            <a:off x="5035996" y="4857018"/>
            <a:ext cx="628445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>
                <a:solidFill>
                  <a:srgbClr val="333333"/>
                </a:solidFill>
              </a:rPr>
              <a:t>Una vez al año inspeccionar una pieza de los rodamientos que tengan más de 5 años almacenados.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>
            <a:off x="-2758625" y="654916"/>
            <a:ext cx="5760000" cy="5760000"/>
            <a:chOff x="-2758625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5" y="654916"/>
              <a:ext cx="5760000" cy="5760000"/>
              <a:chOff x="-2758625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5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05" y="18655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88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MX" dirty="0"/>
              <a:t>2.- Exclusión de contaminantes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1971422">
            <a:off x="-2758625" y="654916"/>
            <a:ext cx="5760000" cy="5760000"/>
            <a:chOff x="-2758626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6" y="654916"/>
              <a:ext cx="5760000" cy="5760000"/>
              <a:chOff x="-2758626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6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628578">
              <a:off x="1645151" y="184464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5F27FCA-D766-DF41-F866-2C082D91A6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44918" y="1756723"/>
            <a:ext cx="8734988" cy="38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MX" dirty="0"/>
              <a:t>3.- Ajuste de ejes y alojamientos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4271517">
            <a:off x="-2758625" y="654916"/>
            <a:ext cx="5760000" cy="5760000"/>
            <a:chOff x="-2758626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6" y="654916"/>
              <a:ext cx="5760000" cy="5760000"/>
              <a:chOff x="-2758626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6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036712">
              <a:off x="1634806" y="187501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23243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294D1BCA-8360-D63F-01B1-8984D2AB6A9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73304" y="322198"/>
            <a:ext cx="7463663" cy="60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6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MX" dirty="0"/>
              <a:t>4.- Montaje de rodamientos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6589513">
            <a:off x="-2758625" y="654916"/>
            <a:ext cx="5760000" cy="5760000"/>
            <a:chOff x="-2758625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5" y="654916"/>
              <a:ext cx="5760000" cy="5760000"/>
              <a:chOff x="-2758625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5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05" y="18655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010487">
              <a:off x="-998399" y="1060097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2104543" y="200303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6AA577E5-8162-D817-10C2-0C7F33A18237}"/>
              </a:ext>
            </a:extLst>
          </p:cNvPr>
          <p:cNvGrpSpPr/>
          <p:nvPr/>
        </p:nvGrpSpPr>
        <p:grpSpPr>
          <a:xfrm>
            <a:off x="2777826" y="1270617"/>
            <a:ext cx="9282387" cy="5126384"/>
            <a:chOff x="2777826" y="1270617"/>
            <a:chExt cx="9282387" cy="5126384"/>
          </a:xfrm>
        </p:grpSpPr>
        <p:pic>
          <p:nvPicPr>
            <p:cNvPr id="21" name="Imagen 20" descr="Imagen en blanco y negro de una rueda&#10;&#10;Descripción generada automáticamente con confianza baja">
              <a:extLst>
                <a:ext uri="{FF2B5EF4-FFF2-40B4-BE49-F238E27FC236}">
                  <a16:creationId xmlns:a16="http://schemas.microsoft.com/office/drawing/2014/main" id="{A7CDC556-05A8-5A8F-3F53-B6639260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7826" y="2655718"/>
              <a:ext cx="2271424" cy="2271424"/>
            </a:xfrm>
            <a:prstGeom prst="rect">
              <a:avLst/>
            </a:prstGeom>
          </p:spPr>
        </p:pic>
        <p:sp>
          <p:nvSpPr>
            <p:cNvPr id="22" name="Abrir llave 21">
              <a:extLst>
                <a:ext uri="{FF2B5EF4-FFF2-40B4-BE49-F238E27FC236}">
                  <a16:creationId xmlns:a16="http://schemas.microsoft.com/office/drawing/2014/main" id="{1D497557-EED1-4068-5FAD-B57EED50B6A5}"/>
                </a:ext>
              </a:extLst>
            </p:cNvPr>
            <p:cNvSpPr/>
            <p:nvPr/>
          </p:nvSpPr>
          <p:spPr>
            <a:xfrm>
              <a:off x="8139068" y="1270617"/>
              <a:ext cx="914400" cy="501046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244FCB4B-12DA-2921-BD7B-CF15E64F124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83032" y="1818076"/>
              <a:ext cx="1298571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2000" dirty="0">
                  <a:latin typeface="+mn-lt"/>
                </a:rPr>
                <a:t>Agujero</a:t>
              </a:r>
              <a:r>
                <a:rPr lang="en-US" sz="2000" dirty="0">
                  <a:latin typeface="+mn-lt"/>
                </a:rPr>
                <a:t> </a:t>
              </a:r>
              <a:r>
                <a:rPr lang="es-MX" sz="2000" dirty="0">
                  <a:latin typeface="+mn-lt"/>
                </a:rPr>
                <a:t>cilíndrico</a:t>
              </a:r>
            </a:p>
          </p:txBody>
        </p: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5DB95068-6CB8-7456-09C7-7F32A54B5EF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70963" y="4371959"/>
              <a:ext cx="1298571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2000" dirty="0">
                  <a:latin typeface="+mn-lt"/>
                </a:rPr>
                <a:t>Agujero</a:t>
              </a:r>
            </a:p>
            <a:p>
              <a:pPr marL="0" indent="0">
                <a:buNone/>
              </a:pPr>
              <a:r>
                <a:rPr lang="en-US" sz="2000" dirty="0">
                  <a:latin typeface="+mn-lt"/>
                </a:rPr>
                <a:t> </a:t>
              </a:r>
              <a:r>
                <a:rPr lang="es-MX" sz="2000" dirty="0">
                  <a:latin typeface="+mn-lt"/>
                </a:rPr>
                <a:t>cónico</a:t>
              </a:r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4A1CAD31-CE0D-1AF9-D38A-AB5CFD315A1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51065" y="1406272"/>
              <a:ext cx="914401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En frío</a:t>
              </a: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9DA09793-4C66-2F2C-1765-9B1B4B08647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51065" y="2475227"/>
              <a:ext cx="1257728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En caliente</a:t>
              </a: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75174E0D-6B16-E4D7-2573-A9BD55F2BB3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74610" y="3653584"/>
              <a:ext cx="1330043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Ángulo de </a:t>
              </a:r>
            </a:p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apriete</a:t>
              </a:r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90DB6578-3CBF-077C-E2B0-97D2EAA6BFC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51066" y="4432864"/>
              <a:ext cx="1499706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Calado axial</a:t>
              </a:r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89D95D46-6229-C61D-9813-9C2A84EC65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60506" y="5212144"/>
              <a:ext cx="1499707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Reducción </a:t>
              </a:r>
            </a:p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de juego</a:t>
              </a:r>
            </a:p>
          </p:txBody>
        </p:sp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EA7CE359-24BD-31F0-E3AA-F76ED2E2333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51065" y="4846814"/>
              <a:ext cx="1499707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Hidráulico</a:t>
              </a: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DEBF25D0-B128-DCDC-CB45-9886BBB37D9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52349" y="5985197"/>
              <a:ext cx="1257728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Sensores</a:t>
              </a:r>
            </a:p>
          </p:txBody>
        </p:sp>
        <p:sp>
          <p:nvSpPr>
            <p:cNvPr id="46" name="Abrir llave 45">
              <a:extLst>
                <a:ext uri="{FF2B5EF4-FFF2-40B4-BE49-F238E27FC236}">
                  <a16:creationId xmlns:a16="http://schemas.microsoft.com/office/drawing/2014/main" id="{68F664BF-146A-AF79-05CE-9BED567607AF}"/>
                </a:ext>
              </a:extLst>
            </p:cNvPr>
            <p:cNvSpPr/>
            <p:nvPr/>
          </p:nvSpPr>
          <p:spPr>
            <a:xfrm>
              <a:off x="9905555" y="1286349"/>
              <a:ext cx="914400" cy="171320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Abrir llave 46">
              <a:extLst>
                <a:ext uri="{FF2B5EF4-FFF2-40B4-BE49-F238E27FC236}">
                  <a16:creationId xmlns:a16="http://schemas.microsoft.com/office/drawing/2014/main" id="{FB217471-3F9B-0C9D-7A4F-7297D551ED1B}"/>
                </a:ext>
              </a:extLst>
            </p:cNvPr>
            <p:cNvSpPr/>
            <p:nvPr/>
          </p:nvSpPr>
          <p:spPr>
            <a:xfrm>
              <a:off x="9905555" y="3233097"/>
              <a:ext cx="914400" cy="3163904"/>
            </a:xfrm>
            <a:prstGeom prst="leftBrace">
              <a:avLst>
                <a:gd name="adj1" fmla="val 19299"/>
                <a:gd name="adj2" fmla="val 4797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2AC99552-F7E4-F540-2C22-8023B054A29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71939" y="3224093"/>
              <a:ext cx="3502140" cy="1320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Pequeño</a:t>
              </a:r>
              <a:r>
                <a:rPr lang="es-MX" sz="1800" dirty="0">
                  <a:latin typeface="+mn-lt"/>
                  <a:sym typeface="Wingdings" panose="05000000000000000000" pitchFamily="2" charset="2"/>
                </a:rPr>
                <a:t>  d ≤ 80mm</a:t>
              </a:r>
            </a:p>
            <a:p>
              <a:pPr marL="0" indent="0">
                <a:buNone/>
              </a:pPr>
              <a:r>
                <a:rPr lang="es-MX" sz="1800" dirty="0">
                  <a:latin typeface="+mn-lt"/>
                  <a:sym typeface="Wingdings" panose="05000000000000000000" pitchFamily="2" charset="2"/>
                </a:rPr>
                <a:t>Mediano  80mm &lt; d &lt;200mm</a:t>
              </a:r>
            </a:p>
            <a:p>
              <a:pPr marL="0" indent="0">
                <a:buNone/>
              </a:pPr>
              <a:r>
                <a:rPr lang="es-MX" sz="1800" dirty="0">
                  <a:latin typeface="+mn-lt"/>
                  <a:sym typeface="Wingdings" panose="05000000000000000000" pitchFamily="2" charset="2"/>
                </a:rPr>
                <a:t>Grande   d ≥ 200mm</a:t>
              </a:r>
              <a:endParaRPr lang="es-MX" sz="1800" dirty="0">
                <a:latin typeface="+mn-lt"/>
              </a:endParaRPr>
            </a:p>
          </p:txBody>
        </p:sp>
        <p:sp>
          <p:nvSpPr>
            <p:cNvPr id="86" name="Rectangle 3">
              <a:extLst>
                <a:ext uri="{FF2B5EF4-FFF2-40B4-BE49-F238E27FC236}">
                  <a16:creationId xmlns:a16="http://schemas.microsoft.com/office/drawing/2014/main" id="{44F48157-6C13-9972-3A98-F0375D3F05F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74610" y="3233097"/>
              <a:ext cx="1257728" cy="4118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isby CF Demi Bold" panose="000007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isby CF Medium" panose="000006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isby CF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800" dirty="0">
                  <a:latin typeface="+mn-lt"/>
                </a:rPr>
                <a:t>En caliente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631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D12BB1BC-04AD-7112-8E57-EAD8C1FD4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5.- Lubricación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A0CD17E-656E-64DE-9BD9-BB9746A07CC4}"/>
              </a:ext>
            </a:extLst>
          </p:cNvPr>
          <p:cNvGrpSpPr/>
          <p:nvPr/>
        </p:nvGrpSpPr>
        <p:grpSpPr>
          <a:xfrm rot="8725551">
            <a:off x="-2758625" y="654916"/>
            <a:ext cx="5760000" cy="5760000"/>
            <a:chOff x="-2758625" y="654916"/>
            <a:chExt cx="5760000" cy="5760000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2BD264B-0883-C729-DF62-C404A5607B4D}"/>
                </a:ext>
              </a:extLst>
            </p:cNvPr>
            <p:cNvGrpSpPr/>
            <p:nvPr/>
          </p:nvGrpSpPr>
          <p:grpSpPr>
            <a:xfrm>
              <a:off x="-2758625" y="654916"/>
              <a:ext cx="5760000" cy="5760000"/>
              <a:chOff x="-2758625" y="654916"/>
              <a:chExt cx="5760000" cy="5760000"/>
            </a:xfrm>
          </p:grpSpPr>
          <p:sp>
            <p:nvSpPr>
              <p:cNvPr id="28" name="Anillo 27">
                <a:extLst>
                  <a:ext uri="{FF2B5EF4-FFF2-40B4-BE49-F238E27FC236}">
                    <a16:creationId xmlns:a16="http://schemas.microsoft.com/office/drawing/2014/main" id="{8C170B19-C61A-0BDE-0EA9-8D3EC37D4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6687" y="1955961"/>
                <a:ext cx="0" cy="0"/>
              </a:xfrm>
              <a:prstGeom prst="don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nillo 28">
                <a:extLst>
                  <a:ext uri="{FF2B5EF4-FFF2-40B4-BE49-F238E27FC236}">
                    <a16:creationId xmlns:a16="http://schemas.microsoft.com/office/drawing/2014/main" id="{4CF91D4B-4379-0736-921D-7D4793D9F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58625" y="654916"/>
                <a:ext cx="5760000" cy="5760000"/>
              </a:xfrm>
              <a:prstGeom prst="donut">
                <a:avLst>
                  <a:gd name="adj" fmla="val 18647"/>
                </a:avLst>
              </a:prstGeom>
              <a:solidFill>
                <a:srgbClr val="1D1F4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06C9140C-BF71-686D-B10C-F1A199C0335E}"/>
                  </a:ext>
                </a:extLst>
              </p:cNvPr>
              <p:cNvSpPr/>
              <p:nvPr/>
            </p:nvSpPr>
            <p:spPr>
              <a:xfrm>
                <a:off x="-1076692" y="1039491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F7522B46-07CF-AE77-49C5-CBA8E0589C4E}"/>
                  </a:ext>
                </a:extLst>
              </p:cNvPr>
              <p:cNvSpPr/>
              <p:nvPr/>
            </p:nvSpPr>
            <p:spPr>
              <a:xfrm>
                <a:off x="429625" y="972934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865CCE29-77E5-6B7E-4BE6-333993564AF3}"/>
                  </a:ext>
                </a:extLst>
              </p:cNvPr>
              <p:cNvSpPr/>
              <p:nvPr/>
            </p:nvSpPr>
            <p:spPr>
              <a:xfrm>
                <a:off x="-2558780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5574E89-9FA1-E96A-CD2C-CCB0282B0BAA}"/>
                  </a:ext>
                </a:extLst>
              </p:cNvPr>
              <p:cNvSpPr/>
              <p:nvPr/>
            </p:nvSpPr>
            <p:spPr>
              <a:xfrm>
                <a:off x="2102586" y="322758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0A01DB07-1682-42B8-A079-2D0A19A9F5D8}"/>
                  </a:ext>
                </a:extLst>
              </p:cNvPr>
              <p:cNvSpPr/>
              <p:nvPr/>
            </p:nvSpPr>
            <p:spPr>
              <a:xfrm>
                <a:off x="1645385" y="1861382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A806A39-3680-93F3-7685-C3F3D5A6269D}"/>
                  </a:ext>
                </a:extLst>
              </p:cNvPr>
              <p:cNvSpPr/>
              <p:nvPr/>
            </p:nvSpPr>
            <p:spPr>
              <a:xfrm>
                <a:off x="-2193020" y="1906818"/>
                <a:ext cx="731520" cy="731520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B1503B1-77AB-1B4B-4951-253F4D2B5549}"/>
                  </a:ext>
                </a:extLst>
              </p:cNvPr>
              <p:cNvSpPr/>
              <p:nvPr/>
            </p:nvSpPr>
            <p:spPr>
              <a:xfrm>
                <a:off x="-2193020" y="4530886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A6B1DDD-BAE8-76F3-35FA-2918167BDF8C}"/>
                  </a:ext>
                </a:extLst>
              </p:cNvPr>
              <p:cNvSpPr/>
              <p:nvPr/>
            </p:nvSpPr>
            <p:spPr>
              <a:xfrm>
                <a:off x="1565374" y="462395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6A7708A9-E909-BB98-5708-AE9B27CEFC1C}"/>
                  </a:ext>
                </a:extLst>
              </p:cNvPr>
              <p:cNvSpPr/>
              <p:nvPr/>
            </p:nvSpPr>
            <p:spPr>
              <a:xfrm>
                <a:off x="-1076692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C9AEE80-9A94-0E3B-94C4-54DAA5C57139}"/>
                  </a:ext>
                </a:extLst>
              </p:cNvPr>
              <p:cNvSpPr/>
              <p:nvPr/>
            </p:nvSpPr>
            <p:spPr>
              <a:xfrm>
                <a:off x="479508" y="5365348"/>
                <a:ext cx="731520" cy="7315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5" name="Gráfico 44" descr="Carretilla para transporte">
                <a:extLst>
                  <a:ext uri="{FF2B5EF4-FFF2-40B4-BE49-F238E27FC236}">
                    <a16:creationId xmlns:a16="http://schemas.microsoft.com/office/drawing/2014/main" id="{169A10BF-D977-6460-1ABC-54C1700D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957390">
                <a:off x="2142940" y="3276521"/>
                <a:ext cx="576000" cy="576000"/>
              </a:xfrm>
              <a:prstGeom prst="rect">
                <a:avLst/>
              </a:prstGeom>
            </p:spPr>
          </p:pic>
        </p:grpSp>
        <p:pic>
          <p:nvPicPr>
            <p:cNvPr id="92" name="Picture 2" descr="Sand - Official CryoFall Wiki">
              <a:extLst>
                <a:ext uri="{FF2B5EF4-FFF2-40B4-BE49-F238E27FC236}">
                  <a16:creationId xmlns:a16="http://schemas.microsoft.com/office/drawing/2014/main" id="{B0D7ABA1-3C6F-30F5-A24C-BB61A06C2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05" y="186556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Imagen 92" descr="Imagen que contiene computadora&#10;&#10;Descripción generada automáticamente">
              <a:extLst>
                <a:ext uri="{FF2B5EF4-FFF2-40B4-BE49-F238E27FC236}">
                  <a16:creationId xmlns:a16="http://schemas.microsoft.com/office/drawing/2014/main" id="{64148E45-40C4-3D97-A8A3-3E2DC687B31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5897">
              <a:off x="527750" y="1040186"/>
              <a:ext cx="540000" cy="54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Gráfico 93" descr="Martillo">
              <a:extLst>
                <a:ext uri="{FF2B5EF4-FFF2-40B4-BE49-F238E27FC236}">
                  <a16:creationId xmlns:a16="http://schemas.microsoft.com/office/drawing/2014/main" id="{E2AD61B6-A882-6FFE-50FC-92BDB216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381588">
              <a:off x="-998399" y="1060098"/>
              <a:ext cx="576000" cy="576000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4CD5EBF-9A16-CE7E-93F1-7D0D263A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001566">
              <a:off x="-2101043" y="1963950"/>
              <a:ext cx="576000" cy="576000"/>
            </a:xfrm>
            <a:prstGeom prst="rect">
              <a:avLst/>
            </a:prstGeom>
          </p:spPr>
        </p:pic>
        <p:pic>
          <p:nvPicPr>
            <p:cNvPr id="96" name="Gráfico 95" descr="Objetivo">
              <a:extLst>
                <a:ext uri="{FF2B5EF4-FFF2-40B4-BE49-F238E27FC236}">
                  <a16:creationId xmlns:a16="http://schemas.microsoft.com/office/drawing/2014/main" id="{09CA82EB-C336-E2A8-DB24-1EAE0F3D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-2505905" y="3314240"/>
              <a:ext cx="576000" cy="576000"/>
            </a:xfrm>
            <a:prstGeom prst="rect">
              <a:avLst/>
            </a:prstGeom>
          </p:spPr>
        </p:pic>
        <p:pic>
          <p:nvPicPr>
            <p:cNvPr id="100" name="Gráfico 99" descr="Nails con relleno sólido">
              <a:extLst>
                <a:ext uri="{FF2B5EF4-FFF2-40B4-BE49-F238E27FC236}">
                  <a16:creationId xmlns:a16="http://schemas.microsoft.com/office/drawing/2014/main" id="{A4CFC09C-0AF0-E339-1676-33CE60533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2104543" y="4624688"/>
              <a:ext cx="576000" cy="576000"/>
            </a:xfrm>
            <a:prstGeom prst="rect">
              <a:avLst/>
            </a:prstGeom>
          </p:spPr>
        </p:pic>
        <p:pic>
          <p:nvPicPr>
            <p:cNvPr id="112" name="Gráfico 111" descr="Questions con relleno sólido">
              <a:extLst>
                <a:ext uri="{FF2B5EF4-FFF2-40B4-BE49-F238E27FC236}">
                  <a16:creationId xmlns:a16="http://schemas.microsoft.com/office/drawing/2014/main" id="{577A820C-4722-6D95-54F4-E750681A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08214" y="4709633"/>
              <a:ext cx="576000" cy="576000"/>
            </a:xfrm>
            <a:prstGeom prst="rect">
              <a:avLst/>
            </a:prstGeom>
          </p:spPr>
        </p:pic>
        <p:pic>
          <p:nvPicPr>
            <p:cNvPr id="116" name="Gráfico 115" descr="Research con relleno sólido">
              <a:extLst>
                <a:ext uri="{FF2B5EF4-FFF2-40B4-BE49-F238E27FC236}">
                  <a16:creationId xmlns:a16="http://schemas.microsoft.com/office/drawing/2014/main" id="{64E15245-D580-7870-611A-00E76132B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038141" y="5411941"/>
              <a:ext cx="576000" cy="576000"/>
            </a:xfrm>
            <a:prstGeom prst="rect">
              <a:avLst/>
            </a:prstGeom>
          </p:spPr>
        </p:pic>
        <p:pic>
          <p:nvPicPr>
            <p:cNvPr id="122" name="Gráfico 121" descr="Thumbs Down con relleno sólido">
              <a:extLst>
                <a:ext uri="{FF2B5EF4-FFF2-40B4-BE49-F238E27FC236}">
                  <a16:creationId xmlns:a16="http://schemas.microsoft.com/office/drawing/2014/main" id="{AAF1B3FF-AEB6-2CA7-4F65-0EFA795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7268" y="5520868"/>
              <a:ext cx="576000" cy="576000"/>
            </a:xfrm>
            <a:prstGeom prst="rect">
              <a:avLst/>
            </a:prstGeom>
          </p:spPr>
        </p:pic>
      </p:grpSp>
      <p:sp>
        <p:nvSpPr>
          <p:cNvPr id="22" name="object 23">
            <a:extLst>
              <a:ext uri="{FF2B5EF4-FFF2-40B4-BE49-F238E27FC236}">
                <a16:creationId xmlns:a16="http://schemas.microsoft.com/office/drawing/2014/main" id="{3C1462FB-C75F-8A13-243A-1DBF36AF2911}"/>
              </a:ext>
            </a:extLst>
          </p:cNvPr>
          <p:cNvSpPr/>
          <p:nvPr/>
        </p:nvSpPr>
        <p:spPr>
          <a:xfrm>
            <a:off x="3071343" y="1132074"/>
            <a:ext cx="3225165" cy="684530"/>
          </a:xfrm>
          <a:custGeom>
            <a:avLst/>
            <a:gdLst/>
            <a:ahLst/>
            <a:cxnLst/>
            <a:rect l="l" t="t" r="r" b="b"/>
            <a:pathLst>
              <a:path w="3225165" h="684530">
                <a:moveTo>
                  <a:pt x="2882646" y="0"/>
                </a:moveTo>
                <a:lnTo>
                  <a:pt x="342138" y="0"/>
                </a:lnTo>
                <a:lnTo>
                  <a:pt x="295713" y="3122"/>
                </a:lnTo>
                <a:lnTo>
                  <a:pt x="251186" y="12220"/>
                </a:lnTo>
                <a:lnTo>
                  <a:pt x="208965" y="26884"/>
                </a:lnTo>
                <a:lnTo>
                  <a:pt x="169457" y="46707"/>
                </a:lnTo>
                <a:lnTo>
                  <a:pt x="133070" y="71283"/>
                </a:lnTo>
                <a:lnTo>
                  <a:pt x="100212" y="100203"/>
                </a:lnTo>
                <a:lnTo>
                  <a:pt x="71290" y="133059"/>
                </a:lnTo>
                <a:lnTo>
                  <a:pt x="46713" y="169446"/>
                </a:lnTo>
                <a:lnTo>
                  <a:pt x="26887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8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7" y="475321"/>
                </a:lnTo>
                <a:lnTo>
                  <a:pt x="46713" y="514829"/>
                </a:lnTo>
                <a:lnTo>
                  <a:pt x="71290" y="551216"/>
                </a:lnTo>
                <a:lnTo>
                  <a:pt x="100212" y="584073"/>
                </a:lnTo>
                <a:lnTo>
                  <a:pt x="133070" y="612992"/>
                </a:lnTo>
                <a:lnTo>
                  <a:pt x="169457" y="637568"/>
                </a:lnTo>
                <a:lnTo>
                  <a:pt x="208965" y="657391"/>
                </a:lnTo>
                <a:lnTo>
                  <a:pt x="251186" y="672055"/>
                </a:lnTo>
                <a:lnTo>
                  <a:pt x="295713" y="681153"/>
                </a:lnTo>
                <a:lnTo>
                  <a:pt x="342138" y="684276"/>
                </a:lnTo>
                <a:lnTo>
                  <a:pt x="2882646" y="684276"/>
                </a:lnTo>
                <a:lnTo>
                  <a:pt x="2929075" y="681153"/>
                </a:lnTo>
                <a:lnTo>
                  <a:pt x="2973606" y="672055"/>
                </a:lnTo>
                <a:lnTo>
                  <a:pt x="3015829" y="657391"/>
                </a:lnTo>
                <a:lnTo>
                  <a:pt x="3055337" y="637568"/>
                </a:lnTo>
                <a:lnTo>
                  <a:pt x="3091724" y="612992"/>
                </a:lnTo>
                <a:lnTo>
                  <a:pt x="3124580" y="584073"/>
                </a:lnTo>
                <a:lnTo>
                  <a:pt x="3153500" y="551216"/>
                </a:lnTo>
                <a:lnTo>
                  <a:pt x="3178076" y="514829"/>
                </a:lnTo>
                <a:lnTo>
                  <a:pt x="3197899" y="475321"/>
                </a:lnTo>
                <a:lnTo>
                  <a:pt x="3212563" y="433098"/>
                </a:lnTo>
                <a:lnTo>
                  <a:pt x="3221661" y="388567"/>
                </a:lnTo>
                <a:lnTo>
                  <a:pt x="3224784" y="342138"/>
                </a:lnTo>
                <a:lnTo>
                  <a:pt x="3221661" y="295708"/>
                </a:lnTo>
                <a:lnTo>
                  <a:pt x="3212563" y="251177"/>
                </a:lnTo>
                <a:lnTo>
                  <a:pt x="3197899" y="208954"/>
                </a:lnTo>
                <a:lnTo>
                  <a:pt x="3178076" y="169446"/>
                </a:lnTo>
                <a:lnTo>
                  <a:pt x="3153500" y="133059"/>
                </a:lnTo>
                <a:lnTo>
                  <a:pt x="3124581" y="100203"/>
                </a:lnTo>
                <a:lnTo>
                  <a:pt x="3091724" y="71283"/>
                </a:lnTo>
                <a:lnTo>
                  <a:pt x="3055337" y="46707"/>
                </a:lnTo>
                <a:lnTo>
                  <a:pt x="3015829" y="26884"/>
                </a:lnTo>
                <a:lnTo>
                  <a:pt x="2973606" y="12220"/>
                </a:lnTo>
                <a:lnTo>
                  <a:pt x="2929075" y="3122"/>
                </a:lnTo>
                <a:lnTo>
                  <a:pt x="2882646" y="0"/>
                </a:lnTo>
                <a:close/>
              </a:path>
            </a:pathLst>
          </a:custGeom>
          <a:solidFill>
            <a:srgbClr val="66ACD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+mj-lt"/>
              </a:rPr>
              <a:t>Hoy- Lo normal</a:t>
            </a:r>
            <a:endParaRPr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1" name="object 45">
            <a:extLst>
              <a:ext uri="{FF2B5EF4-FFF2-40B4-BE49-F238E27FC236}">
                <a16:creationId xmlns:a16="http://schemas.microsoft.com/office/drawing/2014/main" id="{BA85DBF6-C485-1C0F-90E2-65206F255D44}"/>
              </a:ext>
            </a:extLst>
          </p:cNvPr>
          <p:cNvSpPr/>
          <p:nvPr/>
        </p:nvSpPr>
        <p:spPr>
          <a:xfrm>
            <a:off x="8739823" y="1132074"/>
            <a:ext cx="3225165" cy="684530"/>
          </a:xfrm>
          <a:custGeom>
            <a:avLst/>
            <a:gdLst/>
            <a:ahLst/>
            <a:cxnLst/>
            <a:rect l="l" t="t" r="r" b="b"/>
            <a:pathLst>
              <a:path w="3225165" h="684530">
                <a:moveTo>
                  <a:pt x="2882646" y="0"/>
                </a:moveTo>
                <a:lnTo>
                  <a:pt x="342137" y="0"/>
                </a:lnTo>
                <a:lnTo>
                  <a:pt x="295708" y="3122"/>
                </a:lnTo>
                <a:lnTo>
                  <a:pt x="251177" y="12220"/>
                </a:lnTo>
                <a:lnTo>
                  <a:pt x="208954" y="26884"/>
                </a:lnTo>
                <a:lnTo>
                  <a:pt x="169446" y="46707"/>
                </a:lnTo>
                <a:lnTo>
                  <a:pt x="133059" y="71283"/>
                </a:lnTo>
                <a:lnTo>
                  <a:pt x="100203" y="100203"/>
                </a:lnTo>
                <a:lnTo>
                  <a:pt x="71283" y="133059"/>
                </a:lnTo>
                <a:lnTo>
                  <a:pt x="46707" y="169446"/>
                </a:lnTo>
                <a:lnTo>
                  <a:pt x="26884" y="208954"/>
                </a:lnTo>
                <a:lnTo>
                  <a:pt x="12220" y="251177"/>
                </a:lnTo>
                <a:lnTo>
                  <a:pt x="3122" y="295708"/>
                </a:lnTo>
                <a:lnTo>
                  <a:pt x="0" y="342138"/>
                </a:lnTo>
                <a:lnTo>
                  <a:pt x="3122" y="388567"/>
                </a:lnTo>
                <a:lnTo>
                  <a:pt x="12220" y="433098"/>
                </a:lnTo>
                <a:lnTo>
                  <a:pt x="26884" y="475321"/>
                </a:lnTo>
                <a:lnTo>
                  <a:pt x="46707" y="514829"/>
                </a:lnTo>
                <a:lnTo>
                  <a:pt x="71283" y="551216"/>
                </a:lnTo>
                <a:lnTo>
                  <a:pt x="100202" y="584073"/>
                </a:lnTo>
                <a:lnTo>
                  <a:pt x="133059" y="612992"/>
                </a:lnTo>
                <a:lnTo>
                  <a:pt x="169446" y="637568"/>
                </a:lnTo>
                <a:lnTo>
                  <a:pt x="208954" y="657391"/>
                </a:lnTo>
                <a:lnTo>
                  <a:pt x="251177" y="672055"/>
                </a:lnTo>
                <a:lnTo>
                  <a:pt x="295708" y="681153"/>
                </a:lnTo>
                <a:lnTo>
                  <a:pt x="342137" y="684276"/>
                </a:lnTo>
                <a:lnTo>
                  <a:pt x="2882646" y="684276"/>
                </a:lnTo>
                <a:lnTo>
                  <a:pt x="2929075" y="681153"/>
                </a:lnTo>
                <a:lnTo>
                  <a:pt x="2973606" y="672055"/>
                </a:lnTo>
                <a:lnTo>
                  <a:pt x="3015829" y="657391"/>
                </a:lnTo>
                <a:lnTo>
                  <a:pt x="3055337" y="637568"/>
                </a:lnTo>
                <a:lnTo>
                  <a:pt x="3091724" y="612992"/>
                </a:lnTo>
                <a:lnTo>
                  <a:pt x="3124580" y="584073"/>
                </a:lnTo>
                <a:lnTo>
                  <a:pt x="3153500" y="551216"/>
                </a:lnTo>
                <a:lnTo>
                  <a:pt x="3178076" y="514829"/>
                </a:lnTo>
                <a:lnTo>
                  <a:pt x="3197899" y="475321"/>
                </a:lnTo>
                <a:lnTo>
                  <a:pt x="3212563" y="433098"/>
                </a:lnTo>
                <a:lnTo>
                  <a:pt x="3221661" y="388567"/>
                </a:lnTo>
                <a:lnTo>
                  <a:pt x="3224783" y="342138"/>
                </a:lnTo>
                <a:lnTo>
                  <a:pt x="3221661" y="295708"/>
                </a:lnTo>
                <a:lnTo>
                  <a:pt x="3212563" y="251177"/>
                </a:lnTo>
                <a:lnTo>
                  <a:pt x="3197899" y="208954"/>
                </a:lnTo>
                <a:lnTo>
                  <a:pt x="3178076" y="169446"/>
                </a:lnTo>
                <a:lnTo>
                  <a:pt x="3153500" y="133059"/>
                </a:lnTo>
                <a:lnTo>
                  <a:pt x="3124581" y="100203"/>
                </a:lnTo>
                <a:lnTo>
                  <a:pt x="3091724" y="71283"/>
                </a:lnTo>
                <a:lnTo>
                  <a:pt x="3055337" y="46707"/>
                </a:lnTo>
                <a:lnTo>
                  <a:pt x="3015829" y="26884"/>
                </a:lnTo>
                <a:lnTo>
                  <a:pt x="2973606" y="12220"/>
                </a:lnTo>
                <a:lnTo>
                  <a:pt x="2929075" y="3122"/>
                </a:lnTo>
                <a:lnTo>
                  <a:pt x="2882646" y="0"/>
                </a:lnTo>
                <a:close/>
              </a:path>
            </a:pathLst>
          </a:custGeom>
          <a:solidFill>
            <a:srgbClr val="66ACD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Deseado- Lo normal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133" name="Rectángulo redondeado 132">
            <a:extLst>
              <a:ext uri="{FF2B5EF4-FFF2-40B4-BE49-F238E27FC236}">
                <a16:creationId xmlns:a16="http://schemas.microsoft.com/office/drawing/2014/main" id="{E42EBEA2-C480-7570-38F9-7CF3596B1558}"/>
              </a:ext>
            </a:extLst>
          </p:cNvPr>
          <p:cNvSpPr>
            <a:spLocks/>
          </p:cNvSpPr>
          <p:nvPr/>
        </p:nvSpPr>
        <p:spPr>
          <a:xfrm>
            <a:off x="3333926" y="1989494"/>
            <a:ext cx="2700000" cy="900000"/>
          </a:xfrm>
          <a:prstGeom prst="roundRect">
            <a:avLst/>
          </a:prstGeom>
          <a:solidFill>
            <a:srgbClr val="0149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Sin control de contaminación</a:t>
            </a:r>
          </a:p>
        </p:txBody>
      </p:sp>
      <p:sp>
        <p:nvSpPr>
          <p:cNvPr id="138" name="Rectángulo redondeado 137">
            <a:extLst>
              <a:ext uri="{FF2B5EF4-FFF2-40B4-BE49-F238E27FC236}">
                <a16:creationId xmlns:a16="http://schemas.microsoft.com/office/drawing/2014/main" id="{9CC11667-814D-03C6-7685-31B6EB0CC0AC}"/>
              </a:ext>
            </a:extLst>
          </p:cNvPr>
          <p:cNvSpPr>
            <a:spLocks/>
          </p:cNvSpPr>
          <p:nvPr/>
        </p:nvSpPr>
        <p:spPr>
          <a:xfrm>
            <a:off x="3333926" y="2988862"/>
            <a:ext cx="2700000" cy="864000"/>
          </a:xfrm>
          <a:prstGeom prst="roundRect">
            <a:avLst/>
          </a:prstGeom>
          <a:solidFill>
            <a:srgbClr val="0149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Sin buenas prácticas de almacenaje</a:t>
            </a:r>
          </a:p>
        </p:txBody>
      </p:sp>
      <p:sp>
        <p:nvSpPr>
          <p:cNvPr id="139" name="Rectángulo redondeado 138">
            <a:extLst>
              <a:ext uri="{FF2B5EF4-FFF2-40B4-BE49-F238E27FC236}">
                <a16:creationId xmlns:a16="http://schemas.microsoft.com/office/drawing/2014/main" id="{DB6B5234-D067-0582-769A-F74A894EC96C}"/>
              </a:ext>
            </a:extLst>
          </p:cNvPr>
          <p:cNvSpPr>
            <a:spLocks/>
          </p:cNvSpPr>
          <p:nvPr/>
        </p:nvSpPr>
        <p:spPr>
          <a:xfrm>
            <a:off x="3333926" y="3952155"/>
            <a:ext cx="2700000" cy="864000"/>
          </a:xfrm>
          <a:prstGeom prst="roundRect">
            <a:avLst/>
          </a:prstGeom>
          <a:solidFill>
            <a:srgbClr val="0149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 aplica el lubricante a discresión</a:t>
            </a:r>
          </a:p>
        </p:txBody>
      </p:sp>
      <p:sp>
        <p:nvSpPr>
          <p:cNvPr id="140" name="Rectángulo redondeado 139">
            <a:extLst>
              <a:ext uri="{FF2B5EF4-FFF2-40B4-BE49-F238E27FC236}">
                <a16:creationId xmlns:a16="http://schemas.microsoft.com/office/drawing/2014/main" id="{A31C5073-70C4-7B34-D658-E01D5235A658}"/>
              </a:ext>
            </a:extLst>
          </p:cNvPr>
          <p:cNvSpPr>
            <a:spLocks/>
          </p:cNvSpPr>
          <p:nvPr/>
        </p:nvSpPr>
        <p:spPr>
          <a:xfrm>
            <a:off x="3333926" y="4915523"/>
            <a:ext cx="2700000" cy="864000"/>
          </a:xfrm>
          <a:prstGeom prst="roundRect">
            <a:avLst/>
          </a:prstGeom>
          <a:solidFill>
            <a:srgbClr val="0149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El análisis de aceite causa confusión</a:t>
            </a:r>
          </a:p>
        </p:txBody>
      </p:sp>
      <p:sp>
        <p:nvSpPr>
          <p:cNvPr id="141" name="Rectángulo redondeado 140">
            <a:extLst>
              <a:ext uri="{FF2B5EF4-FFF2-40B4-BE49-F238E27FC236}">
                <a16:creationId xmlns:a16="http://schemas.microsoft.com/office/drawing/2014/main" id="{65E8E48F-0C53-B21A-2E53-10B484475017}"/>
              </a:ext>
            </a:extLst>
          </p:cNvPr>
          <p:cNvSpPr>
            <a:spLocks/>
          </p:cNvSpPr>
          <p:nvPr/>
        </p:nvSpPr>
        <p:spPr>
          <a:xfrm>
            <a:off x="3333927" y="5878742"/>
            <a:ext cx="2700000" cy="864000"/>
          </a:xfrm>
          <a:prstGeom prst="roundRect">
            <a:avLst/>
          </a:prstGeom>
          <a:solidFill>
            <a:srgbClr val="0149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No existe o pobre desempeño del área de lubricación</a:t>
            </a:r>
          </a:p>
        </p:txBody>
      </p:sp>
      <p:sp>
        <p:nvSpPr>
          <p:cNvPr id="142" name="Rectángulo redondeado 141">
            <a:extLst>
              <a:ext uri="{FF2B5EF4-FFF2-40B4-BE49-F238E27FC236}">
                <a16:creationId xmlns:a16="http://schemas.microsoft.com/office/drawing/2014/main" id="{62F2EEE1-6615-D97A-7E99-1D89B146FE39}"/>
              </a:ext>
            </a:extLst>
          </p:cNvPr>
          <p:cNvSpPr>
            <a:spLocks/>
          </p:cNvSpPr>
          <p:nvPr/>
        </p:nvSpPr>
        <p:spPr>
          <a:xfrm>
            <a:off x="9146596" y="1989494"/>
            <a:ext cx="2700000" cy="900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Planes de control y remoción de contaminantes</a:t>
            </a:r>
          </a:p>
        </p:txBody>
      </p:sp>
      <p:sp>
        <p:nvSpPr>
          <p:cNvPr id="143" name="Rectángulo redondeado 142">
            <a:extLst>
              <a:ext uri="{FF2B5EF4-FFF2-40B4-BE49-F238E27FC236}">
                <a16:creationId xmlns:a16="http://schemas.microsoft.com/office/drawing/2014/main" id="{C0577F28-9BFC-73F6-5927-9572DFE68057}"/>
              </a:ext>
            </a:extLst>
          </p:cNvPr>
          <p:cNvSpPr>
            <a:spLocks/>
          </p:cNvSpPr>
          <p:nvPr/>
        </p:nvSpPr>
        <p:spPr>
          <a:xfrm>
            <a:off x="9146596" y="2988862"/>
            <a:ext cx="2700000" cy="864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Limpio, seco y fresco en almacenaje</a:t>
            </a:r>
          </a:p>
        </p:txBody>
      </p:sp>
      <p:sp>
        <p:nvSpPr>
          <p:cNvPr id="144" name="Rectángulo redondeado 143">
            <a:extLst>
              <a:ext uri="{FF2B5EF4-FFF2-40B4-BE49-F238E27FC236}">
                <a16:creationId xmlns:a16="http://schemas.microsoft.com/office/drawing/2014/main" id="{0DF6CC59-49B4-676A-C27C-42AEA3898349}"/>
              </a:ext>
            </a:extLst>
          </p:cNvPr>
          <p:cNvSpPr>
            <a:spLocks/>
          </p:cNvSpPr>
          <p:nvPr/>
        </p:nvSpPr>
        <p:spPr>
          <a:xfrm>
            <a:off x="9146596" y="3952155"/>
            <a:ext cx="2700000" cy="864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Aplicación de lubricantes con precisión &amp; tech.</a:t>
            </a:r>
          </a:p>
        </p:txBody>
      </p:sp>
      <p:sp>
        <p:nvSpPr>
          <p:cNvPr id="145" name="Rectángulo redondeado 144">
            <a:extLst>
              <a:ext uri="{FF2B5EF4-FFF2-40B4-BE49-F238E27FC236}">
                <a16:creationId xmlns:a16="http://schemas.microsoft.com/office/drawing/2014/main" id="{071F9AC8-5544-BC9F-2A03-7D08EAC1DF0C}"/>
              </a:ext>
            </a:extLst>
          </p:cNvPr>
          <p:cNvSpPr>
            <a:spLocks/>
          </p:cNvSpPr>
          <p:nvPr/>
        </p:nvSpPr>
        <p:spPr>
          <a:xfrm>
            <a:off x="9146596" y="4915523"/>
            <a:ext cx="2700000" cy="864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El análisis de lubricante ayuda a tomar decisiones</a:t>
            </a:r>
          </a:p>
        </p:txBody>
      </p:sp>
      <p:sp>
        <p:nvSpPr>
          <p:cNvPr id="146" name="Rectángulo redondeado 145">
            <a:extLst>
              <a:ext uri="{FF2B5EF4-FFF2-40B4-BE49-F238E27FC236}">
                <a16:creationId xmlns:a16="http://schemas.microsoft.com/office/drawing/2014/main" id="{4AB32437-CBBF-CF54-B991-1B81BB814227}"/>
              </a:ext>
            </a:extLst>
          </p:cNvPr>
          <p:cNvSpPr>
            <a:spLocks/>
          </p:cNvSpPr>
          <p:nvPr/>
        </p:nvSpPr>
        <p:spPr>
          <a:xfrm>
            <a:off x="9146597" y="5878742"/>
            <a:ext cx="2700000" cy="864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Rutas, cartas, mapeo de lubricación, utilización del personal</a:t>
            </a:r>
          </a:p>
        </p:txBody>
      </p:sp>
      <p:sp>
        <p:nvSpPr>
          <p:cNvPr id="147" name="Flecha derecha 146">
            <a:extLst>
              <a:ext uri="{FF2B5EF4-FFF2-40B4-BE49-F238E27FC236}">
                <a16:creationId xmlns:a16="http://schemas.microsoft.com/office/drawing/2014/main" id="{8A220C75-6901-479F-5936-5655090960FC}"/>
              </a:ext>
            </a:extLst>
          </p:cNvPr>
          <p:cNvSpPr/>
          <p:nvPr/>
        </p:nvSpPr>
        <p:spPr>
          <a:xfrm>
            <a:off x="6291360" y="3659057"/>
            <a:ext cx="2110708" cy="1541247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1C1F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Cambio cultural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05D43561-0FD7-DAED-9C96-A8B55F0EE9E4}"/>
              </a:ext>
            </a:extLst>
          </p:cNvPr>
          <p:cNvSpPr txBox="1"/>
          <p:nvPr/>
        </p:nvSpPr>
        <p:spPr>
          <a:xfrm>
            <a:off x="6296508" y="1989494"/>
            <a:ext cx="250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Órdenes de trabajo optimizadas.</a:t>
            </a:r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161DDF92-B9F0-5950-6057-56DD43CFE430}"/>
              </a:ext>
            </a:extLst>
          </p:cNvPr>
          <p:cNvSpPr txBox="1"/>
          <p:nvPr/>
        </p:nvSpPr>
        <p:spPr>
          <a:xfrm>
            <a:off x="6296508" y="2699197"/>
            <a:ext cx="250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Integración de tecnología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12A5187E-9510-E00B-BE9E-7830FA2653A1}"/>
              </a:ext>
            </a:extLst>
          </p:cNvPr>
          <p:cNvSpPr txBox="1"/>
          <p:nvPr/>
        </p:nvSpPr>
        <p:spPr>
          <a:xfrm>
            <a:off x="6291359" y="5314787"/>
            <a:ext cx="250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Entrenamiento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DDAA1E90-0C40-ED58-78EA-D6611BE045CB}"/>
              </a:ext>
            </a:extLst>
          </p:cNvPr>
          <p:cNvSpPr txBox="1"/>
          <p:nvPr/>
        </p:nvSpPr>
        <p:spPr>
          <a:xfrm>
            <a:off x="6291359" y="5750566"/>
            <a:ext cx="250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Procedimientos e inspecciones</a:t>
            </a:r>
          </a:p>
        </p:txBody>
      </p:sp>
    </p:spTree>
    <p:extLst>
      <p:ext uri="{BB962C8B-B14F-4D97-AF65-F5344CB8AC3E}">
        <p14:creationId xmlns:p14="http://schemas.microsoft.com/office/powerpoint/2010/main" val="686718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1" grpId="0" animBg="1"/>
      <p:bldP spid="133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/>
      <p:bldP spid="149" grpId="0"/>
      <p:bldP spid="150" grpId="0"/>
      <p:bldP spid="151" grpId="0"/>
    </p:bldLst>
  </p:timing>
</p:sld>
</file>

<file path=ppt/theme/theme1.xml><?xml version="1.0" encoding="utf-8"?>
<a:theme xmlns:a="http://schemas.openxmlformats.org/drawingml/2006/main" name="NOMBRE DE LA SES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921BBA0-5A31-486C-863B-090134E247C8}" vid="{907E2952-6B3F-4848-9602-458F2C50C277}"/>
    </a:ext>
  </a:extLst>
</a:theme>
</file>

<file path=ppt/theme/theme3.xml><?xml version="1.0" encoding="utf-8"?>
<a:theme xmlns:a="http://schemas.openxmlformats.org/drawingml/2006/main" name="TEXTO IMPORTAN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GRADECIMI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C921BBA0-5A31-486C-863B-090134E247C8}" vid="{4EBB50FC-20BC-4E67-B0F0-0A77393A8D9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569b8d-7120-4068-b452-55feebc5ffa4" xsi:nil="true"/>
    <lcf76f155ced4ddcb4097134ff3c332f xmlns="cde33698-54d1-4413-9454-ee6d5558439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C33CA3215034A9B71065C3BBCF5A3" ma:contentTypeVersion="17" ma:contentTypeDescription="Create a new document." ma:contentTypeScope="" ma:versionID="bb65f4b05e2913185a6aec88cab1cc9d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7fd0dd3b12698c0161a7b6c6535424fa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32C7AD-33DE-4566-B3AE-B947A46E4298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d0569b8d-7120-4068-b452-55feebc5ffa4"/>
    <ds:schemaRef ds:uri="http://www.w3.org/XML/1998/namespace"/>
    <ds:schemaRef ds:uri="http://purl.org/dc/terms/"/>
    <ds:schemaRef ds:uri="cde33698-54d1-4413-9454-ee6d5558439e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4F46AEB-6936-4761-AF3F-EE5630578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B17AF-6F4E-4675-8CF0-A0AC6B1DF60A}"/>
</file>

<file path=docProps/app.xml><?xml version="1.0" encoding="utf-8"?>
<Properties xmlns="http://schemas.openxmlformats.org/officeDocument/2006/extended-properties" xmlns:vt="http://schemas.openxmlformats.org/officeDocument/2006/docPropsVTypes">
  <Template>TOOL</Template>
  <TotalTime>8922</TotalTime>
  <Words>673</Words>
  <Application>Microsoft Office PowerPoint</Application>
  <PresentationFormat>Panorámica</PresentationFormat>
  <Paragraphs>117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NOMBRE DE LA SESIÓN</vt:lpstr>
      <vt:lpstr>CONTENIDO</vt:lpstr>
      <vt:lpstr>TEXTO IMPORTANTE</vt:lpstr>
      <vt:lpstr>AGRADECIMIENTO</vt:lpstr>
      <vt:lpstr>Presentación de PowerPoint</vt:lpstr>
      <vt:lpstr>Es más fácil actuar a tu manera hacia una nueva forma de pensar, que pensar a tu manera hacia una nueva forma de actuar </vt:lpstr>
      <vt:lpstr>Implementación para la confiabilidad de su maquinaria a través del rodamiento</vt:lpstr>
      <vt:lpstr>10 FACTORES CLAVES PARA MEJORAR LA CONFIABILIDAD  DE SUS RODAMIENTOS</vt:lpstr>
      <vt:lpstr>1.- Almacenamiento</vt:lpstr>
      <vt:lpstr>2.- Exclusión de contaminantes</vt:lpstr>
      <vt:lpstr>3.- Ajuste de ejes y alojamientos</vt:lpstr>
      <vt:lpstr>4.- Montaje de rodamientos</vt:lpstr>
      <vt:lpstr>5.- Lubricación</vt:lpstr>
      <vt:lpstr>“Si no fuera por la gente… siempre enredándose con la maquinaria. Si no fuera por ellos, el mundo sería un paraíso para los ingenieros”. Kurt Vonneguts</vt:lpstr>
      <vt:lpstr>6.- Alineación</vt:lpstr>
      <vt:lpstr>7.- Fijación y tensión de maquinaria</vt:lpstr>
      <vt:lpstr>8.- Monitoreo de condiciones</vt:lpstr>
      <vt:lpstr>9.- ISO 15243 (Análisis de fallas)</vt:lpstr>
      <vt:lpstr>10.- Entrenamiento</vt:lpstr>
      <vt:lpstr>El rodamiento es una pieza de precisión y debe de tratarse cómo tal.</vt:lpstr>
      <vt:lpstr>Alejandro Pérez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AMEYALLI LAMADRID SANCHEZ</dc:creator>
  <cp:lastModifiedBy>Julio Emmanuel Flores Melendez</cp:lastModifiedBy>
  <cp:revision>5</cp:revision>
  <dcterms:created xsi:type="dcterms:W3CDTF">2023-04-25T22:56:27Z</dcterms:created>
  <dcterms:modified xsi:type="dcterms:W3CDTF">2023-08-28T18:56:42Z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