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4"/>
  </p:normalViewPr>
  <p:slideViewPr>
    <p:cSldViewPr snapToGrid="0" snapToObjects="1" showGuides="1">
      <p:cViewPr varScale="1">
        <p:scale>
          <a:sx n="93" d="100"/>
          <a:sy n="93" d="100"/>
        </p:scale>
        <p:origin x="208" y="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5" d="100"/>
          <a:sy n="85" d="100"/>
        </p:scale>
        <p:origin x="2720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3904A-5E26-4240-A64B-B66DB452868C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CE02A-6A07-6349-B948-4AF3C6806BE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4886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CE02A-6A07-6349-B948-4AF3C6806BEA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6637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CE02A-6A07-6349-B948-4AF3C6806BEA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79458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CE02A-6A07-6349-B948-4AF3C6806BEA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1857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C0562-7B06-B345-AF26-F907030E3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13792D-251C-1640-A30C-75F6A94E4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0A068B-DE7E-C445-8EFC-22BFD4DA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1EBF4-7841-A04B-A04A-22C9990B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7B5AAB-4861-B548-85DD-6823B9DA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822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D0847-488F-654B-9ED5-6A6BFF838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6E3086-153E-964A-854F-075494FEF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503C33-0B62-354F-AF16-0E0B7157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70CE25-FA45-7449-A7C0-8F7A32656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7F69AF-7DC7-7546-BCFC-4EEC65A1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1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F31C14-54A4-D248-8EFE-2964268EB9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9C7D2A-D293-4A4A-9CA0-1E85DB4E1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43255B-9CA6-4840-B53B-58C456A53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BFE0E1-EF12-7E4F-986E-CF10AC57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F63E89-77A8-B442-8C07-77AE2349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298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F49B14-D165-DB40-8956-CD88EA1D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156EF1-2797-1947-9231-1C2946900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A2F4A-A6D1-8B4B-8DD2-9B6C39CE5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16E8C5-CB3C-B744-98B4-E821B5DA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5BCA2-0DA0-E74D-9507-8F26906B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6675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5BF392-C32D-824A-8762-D40B2C8E9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9A1E9C-A06A-CC49-9560-75FAC1CF7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9349B4-8502-8C43-9CBD-1BBC0F77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6DABCA-010A-824D-9567-DF5233C1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9434A0-C09A-C04F-9AEF-B7673CCC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816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2F43F-D930-814B-8944-A95DB4784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540C29-8349-7E44-BA40-3DFB4FF8C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81B7CB8-533D-F247-B0D5-24BF681D0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8D8E74-7797-2E4F-91EC-A769494B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FB29CB-0320-034D-9AD9-489605A2B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DD8232-DD3F-4E4B-ABC8-9EE565E3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6535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BFCDB7-A9DF-E44E-ACBC-568B1B43C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D4D2A2-1B68-6244-8239-BBDE5C69F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5FDF64-C906-AE40-A6B0-1BA44584B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03CC27-DD4D-3848-8434-2A8CB7DE1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30DA7F0-057C-0D40-AD08-27B9EA6C2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17615F-494C-AC45-BD86-B675DA00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B6FFFEE-9705-544E-8FE7-C1AED968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02D64D-0267-874C-AA23-696EF6B69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8732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5805A-173B-0942-8AC3-EBCB71D7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B077977-F8BB-B04E-984A-7A2ED55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55C3F59-8D23-9446-9F65-1969241F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8EB5ED-63B3-B445-A63D-42A44E99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2014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E5848A-9F00-864D-B897-8B950601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E2A87A-8BAF-D141-B337-856390AB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BEEF03-BCE7-1C48-B809-41A5782A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60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9F0AE7-10FF-9343-A629-699B9948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378C87-C10D-E84F-8DBC-0160DE964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9E1CC3-5AB1-6943-B4AC-A33A24348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42A979-CA12-6D41-90E5-F8EBA7A6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8E895C-393F-3E40-873F-0FA24508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049F67-9C4A-7A47-AC9C-C2658467B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8856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49AE4-CCB9-594F-8008-54A819A4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6AED5AD-DB0B-9543-9176-490729970E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E12984-57FD-0E44-9817-8EEF442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3BC3D7-7E50-334E-AD82-6AEAADFF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1952BD-F090-5C45-8CB4-8C4C2E47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0B7747-467C-F944-9EBF-217C9AD48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1769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736B222-4D5F-B143-B418-F2378221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0A3C89-A56F-5A46-9669-CE8FAD19B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840DDE-8C42-8A48-B825-77B6B339C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1D9A1-6894-394F-BE13-5A76F3C23CB4}" type="datetimeFigureOut">
              <a:rPr lang="es-ES_tradnl" smtClean="0"/>
              <a:t>12/10/21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E326EF-0920-9047-AED5-26C1BD200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DB5CB9-1504-A54F-86F0-216E40CFD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2104F-BDCC-BF46-94BA-0DCEE7AEB01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293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ángulo 56">
            <a:extLst>
              <a:ext uri="{FF2B5EF4-FFF2-40B4-BE49-F238E27FC236}">
                <a16:creationId xmlns:a16="http://schemas.microsoft.com/office/drawing/2014/main" id="{A4775F4F-2171-5A43-80F0-6F50B18D3D9D}"/>
              </a:ext>
            </a:extLst>
          </p:cNvPr>
          <p:cNvSpPr/>
          <p:nvPr/>
        </p:nvSpPr>
        <p:spPr>
          <a:xfrm>
            <a:off x="2370346" y="1314964"/>
            <a:ext cx="9210531" cy="4871364"/>
          </a:xfrm>
          <a:prstGeom prst="rect">
            <a:avLst/>
          </a:prstGeom>
          <a:gradFill>
            <a:gsLst>
              <a:gs pos="0">
                <a:srgbClr val="00B050"/>
              </a:gs>
              <a:gs pos="69000">
                <a:schemeClr val="accent2">
                  <a:alpha val="95000"/>
                </a:schemeClr>
              </a:gs>
              <a:gs pos="100000">
                <a:srgbClr val="FF0000"/>
              </a:gs>
            </a:gsLst>
            <a:lin ang="3600000" scaled="0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27A185E-FFE6-DD41-84D9-E6020995842A}"/>
              </a:ext>
            </a:extLst>
          </p:cNvPr>
          <p:cNvSpPr txBox="1"/>
          <p:nvPr/>
        </p:nvSpPr>
        <p:spPr>
          <a:xfrm>
            <a:off x="577977" y="114473"/>
            <a:ext cx="3396343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4800" b="1" dirty="0"/>
              <a:t>Curva P-F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327368F-9428-3842-8C9A-98EB33CFFCDE}"/>
              </a:ext>
            </a:extLst>
          </p:cNvPr>
          <p:cNvSpPr txBox="1"/>
          <p:nvPr/>
        </p:nvSpPr>
        <p:spPr>
          <a:xfrm rot="16200000">
            <a:off x="1598753" y="3597539"/>
            <a:ext cx="216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Condición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A916CB-75CE-D74B-8F93-E9099D7A707D}"/>
              </a:ext>
            </a:extLst>
          </p:cNvPr>
          <p:cNvSpPr txBox="1"/>
          <p:nvPr/>
        </p:nvSpPr>
        <p:spPr>
          <a:xfrm>
            <a:off x="6096000" y="519161"/>
            <a:ext cx="2162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Intervalo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0FC428C-6DD9-2444-BDE1-7A36D11AAB4C}"/>
              </a:ext>
            </a:extLst>
          </p:cNvPr>
          <p:cNvSpPr txBox="1"/>
          <p:nvPr/>
        </p:nvSpPr>
        <p:spPr>
          <a:xfrm>
            <a:off x="2807235" y="5853927"/>
            <a:ext cx="2162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PROACTIVO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F42C649-0FF4-8B44-B6E8-12439E55E99D}"/>
              </a:ext>
            </a:extLst>
          </p:cNvPr>
          <p:cNvSpPr txBox="1"/>
          <p:nvPr/>
        </p:nvSpPr>
        <p:spPr>
          <a:xfrm>
            <a:off x="5952254" y="5853927"/>
            <a:ext cx="2162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PREDICTIVO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26CF324-EDAE-C442-A491-7EC0C3BFFC3F}"/>
              </a:ext>
            </a:extLst>
          </p:cNvPr>
          <p:cNvSpPr txBox="1"/>
          <p:nvPr/>
        </p:nvSpPr>
        <p:spPr>
          <a:xfrm>
            <a:off x="8792719" y="5853927"/>
            <a:ext cx="2162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REACTIVO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FF4975A-C60B-6846-AD7D-4D62311C56B5}"/>
              </a:ext>
            </a:extLst>
          </p:cNvPr>
          <p:cNvSpPr txBox="1"/>
          <p:nvPr/>
        </p:nvSpPr>
        <p:spPr>
          <a:xfrm>
            <a:off x="2680005" y="1938726"/>
            <a:ext cx="80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Inicio de la falla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4BBBB63-666F-C24B-BFA6-268861534242}"/>
              </a:ext>
            </a:extLst>
          </p:cNvPr>
          <p:cNvSpPr txBox="1"/>
          <p:nvPr/>
        </p:nvSpPr>
        <p:spPr>
          <a:xfrm>
            <a:off x="3640551" y="1929225"/>
            <a:ext cx="913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Análisis de aceite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F98604-5440-0A41-8F1B-A5B61FCA6DAB}"/>
              </a:ext>
            </a:extLst>
          </p:cNvPr>
          <p:cNvSpPr txBox="1"/>
          <p:nvPr/>
        </p:nvSpPr>
        <p:spPr>
          <a:xfrm>
            <a:off x="4601097" y="2046447"/>
            <a:ext cx="105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Ultrasonido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D951F41-DBD8-8B42-BEC8-90D07F1E4FE8}"/>
              </a:ext>
            </a:extLst>
          </p:cNvPr>
          <p:cNvSpPr txBox="1"/>
          <p:nvPr/>
        </p:nvSpPr>
        <p:spPr>
          <a:xfrm>
            <a:off x="5700730" y="2178308"/>
            <a:ext cx="105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Vibración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FE142A4-7333-154D-A359-4BEBA0B8E1A5}"/>
              </a:ext>
            </a:extLst>
          </p:cNvPr>
          <p:cNvSpPr txBox="1"/>
          <p:nvPr/>
        </p:nvSpPr>
        <p:spPr>
          <a:xfrm>
            <a:off x="6650876" y="2440229"/>
            <a:ext cx="105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Termografía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51EBCDA-9B3B-8A49-8600-8BA0D3178BEA}"/>
              </a:ext>
            </a:extLst>
          </p:cNvPr>
          <p:cNvSpPr txBox="1"/>
          <p:nvPr/>
        </p:nvSpPr>
        <p:spPr>
          <a:xfrm>
            <a:off x="7620559" y="2700953"/>
            <a:ext cx="887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Prueba de motor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07FFA53-D73E-DA4B-8808-F9E04A574782}"/>
              </a:ext>
            </a:extLst>
          </p:cNvPr>
          <p:cNvSpPr txBox="1"/>
          <p:nvPr/>
        </p:nvSpPr>
        <p:spPr>
          <a:xfrm>
            <a:off x="8555400" y="3076350"/>
            <a:ext cx="887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Ruido audible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837C4C-5BC7-8E47-B065-236F0C3027CA}"/>
              </a:ext>
            </a:extLst>
          </p:cNvPr>
          <p:cNvSpPr txBox="1"/>
          <p:nvPr/>
        </p:nvSpPr>
        <p:spPr>
          <a:xfrm>
            <a:off x="9151083" y="3520595"/>
            <a:ext cx="108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Caliente al tacto/olor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D88CDC4-F257-7A47-84BB-8CC9712B0ECD}"/>
              </a:ext>
            </a:extLst>
          </p:cNvPr>
          <p:cNvSpPr txBox="1"/>
          <p:nvPr/>
        </p:nvSpPr>
        <p:spPr>
          <a:xfrm>
            <a:off x="9856780" y="4043815"/>
            <a:ext cx="108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Soltura mecánica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1B1ABAF-AE12-4642-BC91-9E22138E58FA}"/>
              </a:ext>
            </a:extLst>
          </p:cNvPr>
          <p:cNvSpPr txBox="1"/>
          <p:nvPr/>
        </p:nvSpPr>
        <p:spPr>
          <a:xfrm>
            <a:off x="10129798" y="4579197"/>
            <a:ext cx="108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Daño secundario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0CD269E-0B01-194C-971B-EBF6C21BA555}"/>
              </a:ext>
            </a:extLst>
          </p:cNvPr>
          <p:cNvSpPr txBox="1"/>
          <p:nvPr/>
        </p:nvSpPr>
        <p:spPr>
          <a:xfrm>
            <a:off x="10397987" y="5334824"/>
            <a:ext cx="108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400" dirty="0"/>
              <a:t>Falla catastrófica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8C49F9C-594A-3E44-8BAB-FDCB35A43755}"/>
              </a:ext>
            </a:extLst>
          </p:cNvPr>
          <p:cNvSpPr/>
          <p:nvPr/>
        </p:nvSpPr>
        <p:spPr>
          <a:xfrm>
            <a:off x="1152330" y="1847097"/>
            <a:ext cx="1052753" cy="39206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E60A00C-619B-0B45-B305-48DC4EF2E1DD}"/>
              </a:ext>
            </a:extLst>
          </p:cNvPr>
          <p:cNvSpPr txBox="1"/>
          <p:nvPr/>
        </p:nvSpPr>
        <p:spPr>
          <a:xfrm>
            <a:off x="933575" y="5869316"/>
            <a:ext cx="138989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>
                <a:solidFill>
                  <a:schemeClr val="accent6">
                    <a:lumMod val="50000"/>
                  </a:schemeClr>
                </a:solidFill>
              </a:rPr>
              <a:t>PRECISIÓN</a:t>
            </a:r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FDD25CDF-A19D-8F4F-9CDE-C9515F588C1B}"/>
              </a:ext>
            </a:extLst>
          </p:cNvPr>
          <p:cNvSpPr/>
          <p:nvPr/>
        </p:nvSpPr>
        <p:spPr>
          <a:xfrm>
            <a:off x="2392470" y="1884676"/>
            <a:ext cx="9144000" cy="3820438"/>
          </a:xfrm>
          <a:custGeom>
            <a:avLst/>
            <a:gdLst>
              <a:gd name="connsiteX0" fmla="*/ 0 w 9299934"/>
              <a:gd name="connsiteY0" fmla="*/ 0 h 4158641"/>
              <a:gd name="connsiteX1" fmla="*/ 3557392 w 9299934"/>
              <a:gd name="connsiteY1" fmla="*/ 175364 h 4158641"/>
              <a:gd name="connsiteX2" fmla="*/ 5899759 w 9299934"/>
              <a:gd name="connsiteY2" fmla="*/ 713983 h 4158641"/>
              <a:gd name="connsiteX3" fmla="*/ 7615825 w 9299934"/>
              <a:gd name="connsiteY3" fmla="*/ 1503123 h 4158641"/>
              <a:gd name="connsiteX4" fmla="*/ 8718115 w 9299934"/>
              <a:gd name="connsiteY4" fmla="*/ 2605413 h 4158641"/>
              <a:gd name="connsiteX5" fmla="*/ 9231682 w 9299934"/>
              <a:gd name="connsiteY5" fmla="*/ 3870542 h 4158641"/>
              <a:gd name="connsiteX6" fmla="*/ 9294313 w 9299934"/>
              <a:gd name="connsiteY6" fmla="*/ 4158641 h 4158641"/>
              <a:gd name="connsiteX7" fmla="*/ 9294313 w 9299934"/>
              <a:gd name="connsiteY7" fmla="*/ 4158641 h 4158641"/>
              <a:gd name="connsiteX0" fmla="*/ 0 w 9299934"/>
              <a:gd name="connsiteY0" fmla="*/ 0 h 4208745"/>
              <a:gd name="connsiteX1" fmla="*/ 3557392 w 9299934"/>
              <a:gd name="connsiteY1" fmla="*/ 175364 h 4208745"/>
              <a:gd name="connsiteX2" fmla="*/ 5899759 w 9299934"/>
              <a:gd name="connsiteY2" fmla="*/ 713983 h 4208745"/>
              <a:gd name="connsiteX3" fmla="*/ 7615825 w 9299934"/>
              <a:gd name="connsiteY3" fmla="*/ 1503123 h 4208745"/>
              <a:gd name="connsiteX4" fmla="*/ 8718115 w 9299934"/>
              <a:gd name="connsiteY4" fmla="*/ 2605413 h 4208745"/>
              <a:gd name="connsiteX5" fmla="*/ 9231682 w 9299934"/>
              <a:gd name="connsiteY5" fmla="*/ 3870542 h 4208745"/>
              <a:gd name="connsiteX6" fmla="*/ 9294313 w 9299934"/>
              <a:gd name="connsiteY6" fmla="*/ 4158641 h 4208745"/>
              <a:gd name="connsiteX7" fmla="*/ 9131474 w 9299934"/>
              <a:gd name="connsiteY7" fmla="*/ 4208745 h 4208745"/>
              <a:gd name="connsiteX0" fmla="*/ 0 w 9294313"/>
              <a:gd name="connsiteY0" fmla="*/ 0 h 4208745"/>
              <a:gd name="connsiteX1" fmla="*/ 3557392 w 9294313"/>
              <a:gd name="connsiteY1" fmla="*/ 175364 h 4208745"/>
              <a:gd name="connsiteX2" fmla="*/ 5899759 w 9294313"/>
              <a:gd name="connsiteY2" fmla="*/ 713983 h 4208745"/>
              <a:gd name="connsiteX3" fmla="*/ 7615825 w 9294313"/>
              <a:gd name="connsiteY3" fmla="*/ 1503123 h 4208745"/>
              <a:gd name="connsiteX4" fmla="*/ 8718115 w 9294313"/>
              <a:gd name="connsiteY4" fmla="*/ 2605413 h 4208745"/>
              <a:gd name="connsiteX5" fmla="*/ 9144000 w 9294313"/>
              <a:gd name="connsiteY5" fmla="*/ 3557391 h 4208745"/>
              <a:gd name="connsiteX6" fmla="*/ 9294313 w 9294313"/>
              <a:gd name="connsiteY6" fmla="*/ 4158641 h 4208745"/>
              <a:gd name="connsiteX7" fmla="*/ 9131474 w 9294313"/>
              <a:gd name="connsiteY7" fmla="*/ 4208745 h 4208745"/>
              <a:gd name="connsiteX0" fmla="*/ 0 w 9199364"/>
              <a:gd name="connsiteY0" fmla="*/ 0 h 4208745"/>
              <a:gd name="connsiteX1" fmla="*/ 3557392 w 9199364"/>
              <a:gd name="connsiteY1" fmla="*/ 175364 h 4208745"/>
              <a:gd name="connsiteX2" fmla="*/ 5899759 w 9199364"/>
              <a:gd name="connsiteY2" fmla="*/ 713983 h 4208745"/>
              <a:gd name="connsiteX3" fmla="*/ 7615825 w 9199364"/>
              <a:gd name="connsiteY3" fmla="*/ 1503123 h 4208745"/>
              <a:gd name="connsiteX4" fmla="*/ 8718115 w 9199364"/>
              <a:gd name="connsiteY4" fmla="*/ 2605413 h 4208745"/>
              <a:gd name="connsiteX5" fmla="*/ 9144000 w 9199364"/>
              <a:gd name="connsiteY5" fmla="*/ 3557391 h 4208745"/>
              <a:gd name="connsiteX6" fmla="*/ 9194104 w 9199364"/>
              <a:gd name="connsiteY6" fmla="*/ 4183693 h 4208745"/>
              <a:gd name="connsiteX7" fmla="*/ 9131474 w 9199364"/>
              <a:gd name="connsiteY7" fmla="*/ 4208745 h 4208745"/>
              <a:gd name="connsiteX0" fmla="*/ 0 w 9199364"/>
              <a:gd name="connsiteY0" fmla="*/ 0 h 4183693"/>
              <a:gd name="connsiteX1" fmla="*/ 3557392 w 9199364"/>
              <a:gd name="connsiteY1" fmla="*/ 175364 h 4183693"/>
              <a:gd name="connsiteX2" fmla="*/ 5899759 w 9199364"/>
              <a:gd name="connsiteY2" fmla="*/ 713983 h 4183693"/>
              <a:gd name="connsiteX3" fmla="*/ 7615825 w 9199364"/>
              <a:gd name="connsiteY3" fmla="*/ 1503123 h 4183693"/>
              <a:gd name="connsiteX4" fmla="*/ 8718115 w 9199364"/>
              <a:gd name="connsiteY4" fmla="*/ 2605413 h 4183693"/>
              <a:gd name="connsiteX5" fmla="*/ 9144000 w 9199364"/>
              <a:gd name="connsiteY5" fmla="*/ 3557391 h 4183693"/>
              <a:gd name="connsiteX6" fmla="*/ 9194104 w 9199364"/>
              <a:gd name="connsiteY6" fmla="*/ 4183693 h 4183693"/>
              <a:gd name="connsiteX0" fmla="*/ 0 w 9144000"/>
              <a:gd name="connsiteY0" fmla="*/ 0 h 3557391"/>
              <a:gd name="connsiteX1" fmla="*/ 3557392 w 9144000"/>
              <a:gd name="connsiteY1" fmla="*/ 175364 h 3557391"/>
              <a:gd name="connsiteX2" fmla="*/ 5899759 w 9144000"/>
              <a:gd name="connsiteY2" fmla="*/ 713983 h 3557391"/>
              <a:gd name="connsiteX3" fmla="*/ 7615825 w 9144000"/>
              <a:gd name="connsiteY3" fmla="*/ 1503123 h 3557391"/>
              <a:gd name="connsiteX4" fmla="*/ 8718115 w 9144000"/>
              <a:gd name="connsiteY4" fmla="*/ 2605413 h 3557391"/>
              <a:gd name="connsiteX5" fmla="*/ 9144000 w 9144000"/>
              <a:gd name="connsiteY5" fmla="*/ 3557391 h 3557391"/>
              <a:gd name="connsiteX0" fmla="*/ 0 w 9194104"/>
              <a:gd name="connsiteY0" fmla="*/ 0 h 3807912"/>
              <a:gd name="connsiteX1" fmla="*/ 3557392 w 9194104"/>
              <a:gd name="connsiteY1" fmla="*/ 175364 h 3807912"/>
              <a:gd name="connsiteX2" fmla="*/ 5899759 w 9194104"/>
              <a:gd name="connsiteY2" fmla="*/ 713983 h 3807912"/>
              <a:gd name="connsiteX3" fmla="*/ 7615825 w 9194104"/>
              <a:gd name="connsiteY3" fmla="*/ 1503123 h 3807912"/>
              <a:gd name="connsiteX4" fmla="*/ 8718115 w 9194104"/>
              <a:gd name="connsiteY4" fmla="*/ 2605413 h 3807912"/>
              <a:gd name="connsiteX5" fmla="*/ 9194104 w 9194104"/>
              <a:gd name="connsiteY5" fmla="*/ 3807912 h 3807912"/>
              <a:gd name="connsiteX0" fmla="*/ 0 w 9194104"/>
              <a:gd name="connsiteY0" fmla="*/ 0 h 3807912"/>
              <a:gd name="connsiteX1" fmla="*/ 3557392 w 9194104"/>
              <a:gd name="connsiteY1" fmla="*/ 175364 h 3807912"/>
              <a:gd name="connsiteX2" fmla="*/ 5899759 w 9194104"/>
              <a:gd name="connsiteY2" fmla="*/ 713983 h 3807912"/>
              <a:gd name="connsiteX3" fmla="*/ 7615825 w 9194104"/>
              <a:gd name="connsiteY3" fmla="*/ 1503123 h 3807912"/>
              <a:gd name="connsiteX4" fmla="*/ 8718115 w 9194104"/>
              <a:gd name="connsiteY4" fmla="*/ 2605413 h 3807912"/>
              <a:gd name="connsiteX5" fmla="*/ 9194104 w 9194104"/>
              <a:gd name="connsiteY5" fmla="*/ 3807912 h 3807912"/>
              <a:gd name="connsiteX0" fmla="*/ 0 w 9144000"/>
              <a:gd name="connsiteY0" fmla="*/ 0 h 3820438"/>
              <a:gd name="connsiteX1" fmla="*/ 3557392 w 9144000"/>
              <a:gd name="connsiteY1" fmla="*/ 175364 h 3820438"/>
              <a:gd name="connsiteX2" fmla="*/ 5899759 w 9144000"/>
              <a:gd name="connsiteY2" fmla="*/ 713983 h 3820438"/>
              <a:gd name="connsiteX3" fmla="*/ 7615825 w 9144000"/>
              <a:gd name="connsiteY3" fmla="*/ 1503123 h 3820438"/>
              <a:gd name="connsiteX4" fmla="*/ 8718115 w 9144000"/>
              <a:gd name="connsiteY4" fmla="*/ 2605413 h 3820438"/>
              <a:gd name="connsiteX5" fmla="*/ 9144000 w 9144000"/>
              <a:gd name="connsiteY5" fmla="*/ 3820438 h 3820438"/>
              <a:gd name="connsiteX0" fmla="*/ 0 w 9144000"/>
              <a:gd name="connsiteY0" fmla="*/ 0 h 3820438"/>
              <a:gd name="connsiteX1" fmla="*/ 3482236 w 9144000"/>
              <a:gd name="connsiteY1" fmla="*/ 162838 h 3820438"/>
              <a:gd name="connsiteX2" fmla="*/ 5899759 w 9144000"/>
              <a:gd name="connsiteY2" fmla="*/ 713983 h 3820438"/>
              <a:gd name="connsiteX3" fmla="*/ 7615825 w 9144000"/>
              <a:gd name="connsiteY3" fmla="*/ 1503123 h 3820438"/>
              <a:gd name="connsiteX4" fmla="*/ 8718115 w 9144000"/>
              <a:gd name="connsiteY4" fmla="*/ 2605413 h 3820438"/>
              <a:gd name="connsiteX5" fmla="*/ 9144000 w 9144000"/>
              <a:gd name="connsiteY5" fmla="*/ 3820438 h 3820438"/>
              <a:gd name="connsiteX0" fmla="*/ 0 w 9144000"/>
              <a:gd name="connsiteY0" fmla="*/ 0 h 3820438"/>
              <a:gd name="connsiteX1" fmla="*/ 3256767 w 9144000"/>
              <a:gd name="connsiteY1" fmla="*/ 125260 h 3820438"/>
              <a:gd name="connsiteX2" fmla="*/ 5899759 w 9144000"/>
              <a:gd name="connsiteY2" fmla="*/ 713983 h 3820438"/>
              <a:gd name="connsiteX3" fmla="*/ 7615825 w 9144000"/>
              <a:gd name="connsiteY3" fmla="*/ 1503123 h 3820438"/>
              <a:gd name="connsiteX4" fmla="*/ 8718115 w 9144000"/>
              <a:gd name="connsiteY4" fmla="*/ 2605413 h 3820438"/>
              <a:gd name="connsiteX5" fmla="*/ 9144000 w 9144000"/>
              <a:gd name="connsiteY5" fmla="*/ 3820438 h 382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3820438">
                <a:moveTo>
                  <a:pt x="0" y="0"/>
                </a:moveTo>
                <a:cubicBezTo>
                  <a:pt x="1287049" y="28183"/>
                  <a:pt x="2273474" y="6263"/>
                  <a:pt x="3256767" y="125260"/>
                </a:cubicBezTo>
                <a:cubicBezTo>
                  <a:pt x="4240060" y="244257"/>
                  <a:pt x="5173249" y="484339"/>
                  <a:pt x="5899759" y="713983"/>
                </a:cubicBezTo>
                <a:cubicBezTo>
                  <a:pt x="6626269" y="943627"/>
                  <a:pt x="7146099" y="1187885"/>
                  <a:pt x="7615825" y="1503123"/>
                </a:cubicBezTo>
                <a:cubicBezTo>
                  <a:pt x="8085551" y="1818361"/>
                  <a:pt x="8463419" y="2219194"/>
                  <a:pt x="8718115" y="2605413"/>
                </a:cubicBezTo>
                <a:cubicBezTo>
                  <a:pt x="8972811" y="2991632"/>
                  <a:pt x="9102247" y="3482235"/>
                  <a:pt x="9144000" y="3820438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E94A2584-0392-2143-BF10-0E290E2BA66D}"/>
              </a:ext>
            </a:extLst>
          </p:cNvPr>
          <p:cNvSpPr>
            <a:spLocks noChangeAspect="1"/>
          </p:cNvSpPr>
          <p:nvPr/>
        </p:nvSpPr>
        <p:spPr>
          <a:xfrm>
            <a:off x="3087782" y="183713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D1FE2B25-BEBC-1845-ADAA-B832274803EB}"/>
              </a:ext>
            </a:extLst>
          </p:cNvPr>
          <p:cNvSpPr>
            <a:spLocks noChangeAspect="1"/>
          </p:cNvSpPr>
          <p:nvPr/>
        </p:nvSpPr>
        <p:spPr>
          <a:xfrm>
            <a:off x="4041846" y="1868254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10A8BC65-2FB6-5E49-BF53-7B491F48ACD0}"/>
              </a:ext>
            </a:extLst>
          </p:cNvPr>
          <p:cNvSpPr>
            <a:spLocks noChangeAspect="1"/>
          </p:cNvSpPr>
          <p:nvPr/>
        </p:nvSpPr>
        <p:spPr>
          <a:xfrm>
            <a:off x="5018874" y="189986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1EEDCD7-845C-4943-B748-72F1C20F3B8F}"/>
              </a:ext>
            </a:extLst>
          </p:cNvPr>
          <p:cNvSpPr>
            <a:spLocks noChangeAspect="1"/>
          </p:cNvSpPr>
          <p:nvPr/>
        </p:nvSpPr>
        <p:spPr>
          <a:xfrm>
            <a:off x="6071058" y="203109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04E8C26C-84FF-9649-B4FD-5575FB7751D9}"/>
              </a:ext>
            </a:extLst>
          </p:cNvPr>
          <p:cNvSpPr>
            <a:spLocks noChangeAspect="1"/>
          </p:cNvSpPr>
          <p:nvPr/>
        </p:nvSpPr>
        <p:spPr>
          <a:xfrm>
            <a:off x="7175434" y="224612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0E6C96E-1986-2E4E-B080-C7C64B89884B}"/>
              </a:ext>
            </a:extLst>
          </p:cNvPr>
          <p:cNvSpPr>
            <a:spLocks noChangeAspect="1"/>
          </p:cNvSpPr>
          <p:nvPr/>
        </p:nvSpPr>
        <p:spPr>
          <a:xfrm>
            <a:off x="8152462" y="250519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A598A7E-E9F8-9449-A45F-18DBDD52614C}"/>
              </a:ext>
            </a:extLst>
          </p:cNvPr>
          <p:cNvSpPr>
            <a:spLocks noChangeAspect="1"/>
          </p:cNvSpPr>
          <p:nvPr/>
        </p:nvSpPr>
        <p:spPr>
          <a:xfrm>
            <a:off x="9167068" y="2918550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FE72DCD4-325B-AE4C-A9AF-1EBF199A4F18}"/>
              </a:ext>
            </a:extLst>
          </p:cNvPr>
          <p:cNvSpPr>
            <a:spLocks noChangeAspect="1"/>
          </p:cNvSpPr>
          <p:nvPr/>
        </p:nvSpPr>
        <p:spPr>
          <a:xfrm>
            <a:off x="9943680" y="331938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01CF5E1F-D222-C146-80D1-8756E21FD9AD}"/>
              </a:ext>
            </a:extLst>
          </p:cNvPr>
          <p:cNvSpPr>
            <a:spLocks noChangeAspect="1"/>
          </p:cNvSpPr>
          <p:nvPr/>
        </p:nvSpPr>
        <p:spPr>
          <a:xfrm>
            <a:off x="10659750" y="391019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2FAEB92E-63CF-8A4C-AEB5-70854F58DC35}"/>
              </a:ext>
            </a:extLst>
          </p:cNvPr>
          <p:cNvSpPr>
            <a:spLocks noChangeAspect="1"/>
          </p:cNvSpPr>
          <p:nvPr/>
        </p:nvSpPr>
        <p:spPr>
          <a:xfrm>
            <a:off x="11158802" y="459912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78D0840-9F1B-6444-94BD-88CD13F697C9}"/>
              </a:ext>
            </a:extLst>
          </p:cNvPr>
          <p:cNvSpPr>
            <a:spLocks noChangeAspect="1"/>
          </p:cNvSpPr>
          <p:nvPr/>
        </p:nvSpPr>
        <p:spPr>
          <a:xfrm>
            <a:off x="11476501" y="562951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5F820B77-C79D-5E46-A009-3BD318D46A25}"/>
              </a:ext>
            </a:extLst>
          </p:cNvPr>
          <p:cNvCxnSpPr/>
          <p:nvPr/>
        </p:nvCxnSpPr>
        <p:spPr>
          <a:xfrm flipV="1">
            <a:off x="748908" y="1383634"/>
            <a:ext cx="0" cy="482776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AD5B773E-E486-8341-B2C8-CABC5E851A7E}"/>
              </a:ext>
            </a:extLst>
          </p:cNvPr>
          <p:cNvCxnSpPr>
            <a:cxnSpLocks/>
          </p:cNvCxnSpPr>
          <p:nvPr/>
        </p:nvCxnSpPr>
        <p:spPr>
          <a:xfrm flipV="1">
            <a:off x="2392470" y="6514611"/>
            <a:ext cx="9144000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9E8F5752-E621-A94E-BE95-244FC89F8DA3}"/>
              </a:ext>
            </a:extLst>
          </p:cNvPr>
          <p:cNvCxnSpPr>
            <a:cxnSpLocks/>
          </p:cNvCxnSpPr>
          <p:nvPr/>
        </p:nvCxnSpPr>
        <p:spPr>
          <a:xfrm>
            <a:off x="10413745" y="6038593"/>
            <a:ext cx="1114433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51E47FCB-C78C-494E-849B-CD8420DDE665}"/>
              </a:ext>
            </a:extLst>
          </p:cNvPr>
          <p:cNvCxnSpPr>
            <a:cxnSpLocks/>
          </p:cNvCxnSpPr>
          <p:nvPr/>
        </p:nvCxnSpPr>
        <p:spPr>
          <a:xfrm>
            <a:off x="5778085" y="836294"/>
            <a:ext cx="2878913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12BC3C52-9202-C84A-A899-46E42F003AB2}"/>
              </a:ext>
            </a:extLst>
          </p:cNvPr>
          <p:cNvCxnSpPr>
            <a:cxnSpLocks/>
          </p:cNvCxnSpPr>
          <p:nvPr/>
        </p:nvCxnSpPr>
        <p:spPr>
          <a:xfrm>
            <a:off x="7703628" y="6038593"/>
            <a:ext cx="1549053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92133603-4947-0143-AF2B-0ABB0C686EC8}"/>
              </a:ext>
            </a:extLst>
          </p:cNvPr>
          <p:cNvCxnSpPr>
            <a:cxnSpLocks/>
          </p:cNvCxnSpPr>
          <p:nvPr/>
        </p:nvCxnSpPr>
        <p:spPr>
          <a:xfrm>
            <a:off x="4554216" y="6038593"/>
            <a:ext cx="1764000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43A855DD-F357-794D-A475-52A0145F4390}"/>
              </a:ext>
            </a:extLst>
          </p:cNvPr>
          <p:cNvCxnSpPr>
            <a:cxnSpLocks/>
          </p:cNvCxnSpPr>
          <p:nvPr/>
        </p:nvCxnSpPr>
        <p:spPr>
          <a:xfrm>
            <a:off x="2370346" y="6038593"/>
            <a:ext cx="825436" cy="0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ipse 57">
            <a:extLst>
              <a:ext uri="{FF2B5EF4-FFF2-40B4-BE49-F238E27FC236}">
                <a16:creationId xmlns:a16="http://schemas.microsoft.com/office/drawing/2014/main" id="{60D6550A-2D22-6042-917A-641B3235EECA}"/>
              </a:ext>
            </a:extLst>
          </p:cNvPr>
          <p:cNvSpPr>
            <a:spLocks noChangeAspect="1"/>
          </p:cNvSpPr>
          <p:nvPr/>
        </p:nvSpPr>
        <p:spPr>
          <a:xfrm>
            <a:off x="5426827" y="1914382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FC9FDA80-88C6-5445-B38E-E1A92236765F}"/>
              </a:ext>
            </a:extLst>
          </p:cNvPr>
          <p:cNvSpPr>
            <a:spLocks noChangeAspect="1"/>
          </p:cNvSpPr>
          <p:nvPr/>
        </p:nvSpPr>
        <p:spPr>
          <a:xfrm>
            <a:off x="8757853" y="2705408"/>
            <a:ext cx="180000" cy="180000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4244008-7CF2-1D4C-A642-080530CB90D6}"/>
              </a:ext>
            </a:extLst>
          </p:cNvPr>
          <p:cNvCxnSpPr>
            <a:cxnSpLocks/>
          </p:cNvCxnSpPr>
          <p:nvPr/>
        </p:nvCxnSpPr>
        <p:spPr>
          <a:xfrm>
            <a:off x="5704308" y="1362006"/>
            <a:ext cx="0" cy="4703414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BA7D8AB1-8651-A54F-9EB7-1C045448B728}"/>
              </a:ext>
            </a:extLst>
          </p:cNvPr>
          <p:cNvCxnSpPr>
            <a:cxnSpLocks/>
          </p:cNvCxnSpPr>
          <p:nvPr/>
        </p:nvCxnSpPr>
        <p:spPr>
          <a:xfrm>
            <a:off x="8583613" y="1362006"/>
            <a:ext cx="0" cy="470341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38BCFBA4-FBF7-144D-A677-357240469A53}"/>
              </a:ext>
            </a:extLst>
          </p:cNvPr>
          <p:cNvCxnSpPr>
            <a:cxnSpLocks/>
          </p:cNvCxnSpPr>
          <p:nvPr/>
        </p:nvCxnSpPr>
        <p:spPr>
          <a:xfrm>
            <a:off x="5534518" y="786486"/>
            <a:ext cx="0" cy="1215578"/>
          </a:xfrm>
          <a:prstGeom prst="straightConnector1">
            <a:avLst/>
          </a:prstGeom>
          <a:ln w="28575">
            <a:solidFill>
              <a:srgbClr val="FF0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CCC34002-FDEE-E643-87F2-9525025A2A29}"/>
              </a:ext>
            </a:extLst>
          </p:cNvPr>
          <p:cNvCxnSpPr>
            <a:cxnSpLocks/>
          </p:cNvCxnSpPr>
          <p:nvPr/>
        </p:nvCxnSpPr>
        <p:spPr>
          <a:xfrm>
            <a:off x="8847853" y="786486"/>
            <a:ext cx="0" cy="2008922"/>
          </a:xfrm>
          <a:prstGeom prst="straightConnector1">
            <a:avLst/>
          </a:prstGeom>
          <a:ln w="28575">
            <a:solidFill>
              <a:srgbClr val="FF0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289EA35-98D7-784B-BB1F-60A8FEFA057C}"/>
              </a:ext>
            </a:extLst>
          </p:cNvPr>
          <p:cNvSpPr txBox="1"/>
          <p:nvPr/>
        </p:nvSpPr>
        <p:spPr>
          <a:xfrm rot="16200000">
            <a:off x="-346857" y="3420087"/>
            <a:ext cx="21625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Salud de la máquina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1E8ABBA-CD5A-2E44-8A4A-0011909AE474}"/>
              </a:ext>
            </a:extLst>
          </p:cNvPr>
          <p:cNvSpPr txBox="1"/>
          <p:nvPr/>
        </p:nvSpPr>
        <p:spPr>
          <a:xfrm>
            <a:off x="5325243" y="374629"/>
            <a:ext cx="45284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rgbClr val="FF0000"/>
                </a:solidFill>
              </a:rPr>
              <a:t>P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4B09CE8C-20ED-3C4D-BE46-AD8FC38D8ABF}"/>
              </a:ext>
            </a:extLst>
          </p:cNvPr>
          <p:cNvSpPr txBox="1"/>
          <p:nvPr/>
        </p:nvSpPr>
        <p:spPr>
          <a:xfrm>
            <a:off x="8634500" y="374629"/>
            <a:ext cx="45284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FCC62FE-B254-3B47-BDEB-52482B8B5BB3}"/>
              </a:ext>
            </a:extLst>
          </p:cNvPr>
          <p:cNvSpPr txBox="1"/>
          <p:nvPr/>
        </p:nvSpPr>
        <p:spPr>
          <a:xfrm>
            <a:off x="6529743" y="6314627"/>
            <a:ext cx="96822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Tiempo</a:t>
            </a:r>
          </a:p>
        </p:txBody>
      </p:sp>
    </p:spTree>
    <p:extLst>
      <p:ext uri="{BB962C8B-B14F-4D97-AF65-F5344CB8AC3E}">
        <p14:creationId xmlns:p14="http://schemas.microsoft.com/office/powerpoint/2010/main" val="209906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9AAE6435-ECA6-7243-96BC-19DCBFE5A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179608"/>
              </p:ext>
            </p:extLst>
          </p:nvPr>
        </p:nvGraphicFramePr>
        <p:xfrm>
          <a:off x="448652" y="41237"/>
          <a:ext cx="11294695" cy="7132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8643">
                  <a:extLst>
                    <a:ext uri="{9D8B030D-6E8A-4147-A177-3AD203B41FA5}">
                      <a16:colId xmlns:a16="http://schemas.microsoft.com/office/drawing/2014/main" val="1889117395"/>
                    </a:ext>
                  </a:extLst>
                </a:gridCol>
                <a:gridCol w="1954590">
                  <a:extLst>
                    <a:ext uri="{9D8B030D-6E8A-4147-A177-3AD203B41FA5}">
                      <a16:colId xmlns:a16="http://schemas.microsoft.com/office/drawing/2014/main" val="3617830819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202456726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2829348678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1650599357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238296310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533018471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1225762176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1223942588"/>
                    </a:ext>
                  </a:extLst>
                </a:gridCol>
              </a:tblGrid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No.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Nombre del activo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Tipo de activo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Criticidad para  seguridad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Criticidad para producción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Costo reparación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Impacto ambiental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Criticidad global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Grupo de criticidad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54289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Turbogenerador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Turbogenerador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Estrella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978115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Bomba alimentación de calderas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Motobomba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638009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alimentación de calderas 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385213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alimentación de calderas 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44624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1084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17310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700023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73336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126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51118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</a:t>
                      </a:r>
                      <a:r>
                        <a:rPr lang="es-ES_tradnl" sz="1200" dirty="0" err="1"/>
                        <a:t>hid</a:t>
                      </a:r>
                      <a:r>
                        <a:rPr lang="es-ES_tradnl" sz="1200" dirty="0"/>
                        <a:t>.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31104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</a:t>
                      </a:r>
                      <a:r>
                        <a:rPr lang="es-ES_tradnl" sz="1200" dirty="0" err="1"/>
                        <a:t>hid</a:t>
                      </a:r>
                      <a:r>
                        <a:rPr lang="es-ES_tradnl" sz="1200" dirty="0"/>
                        <a:t>. 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Motobomba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42145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Compresor de aire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Motocompresor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7998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entrada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75685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salida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48499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Soplador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19364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recirculación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06518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torre enfriamiento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1345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torre enfriamiento 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Motoventilador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719323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enfriamiento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5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09860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enfriamiento 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M3otobomba</a:t>
                      </a:r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301650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BB85CAB8-ED4A-2546-BAFA-DF16BB79A648}"/>
              </a:ext>
            </a:extLst>
          </p:cNvPr>
          <p:cNvSpPr/>
          <p:nvPr/>
        </p:nvSpPr>
        <p:spPr>
          <a:xfrm>
            <a:off x="448652" y="484193"/>
            <a:ext cx="11294695" cy="252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31E25E5-1CE1-504E-9663-A8C71E394FEA}"/>
              </a:ext>
            </a:extLst>
          </p:cNvPr>
          <p:cNvSpPr/>
          <p:nvPr/>
        </p:nvSpPr>
        <p:spPr>
          <a:xfrm>
            <a:off x="448652" y="775137"/>
            <a:ext cx="11294695" cy="13320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D0E7E6E-6EE2-1B49-8CDC-2518B3E39D95}"/>
              </a:ext>
            </a:extLst>
          </p:cNvPr>
          <p:cNvSpPr/>
          <p:nvPr/>
        </p:nvSpPr>
        <p:spPr>
          <a:xfrm>
            <a:off x="448652" y="2160592"/>
            <a:ext cx="11294695" cy="248400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AC73777-7BCC-9540-907B-ED9994D1E12F}"/>
              </a:ext>
            </a:extLst>
          </p:cNvPr>
          <p:cNvSpPr/>
          <p:nvPr/>
        </p:nvSpPr>
        <p:spPr>
          <a:xfrm>
            <a:off x="448652" y="4682119"/>
            <a:ext cx="11294695" cy="250767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5FCD46F-E3A1-A74B-9317-284070B1040D}"/>
              </a:ext>
            </a:extLst>
          </p:cNvPr>
          <p:cNvSpPr/>
          <p:nvPr/>
        </p:nvSpPr>
        <p:spPr>
          <a:xfrm>
            <a:off x="379376" y="0"/>
            <a:ext cx="11412000" cy="7236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215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9AAE6435-ECA6-7243-96BC-19DCBFE5A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330239"/>
              </p:ext>
            </p:extLst>
          </p:nvPr>
        </p:nvGraphicFramePr>
        <p:xfrm>
          <a:off x="211116" y="41237"/>
          <a:ext cx="8181168" cy="7132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8643">
                  <a:extLst>
                    <a:ext uri="{9D8B030D-6E8A-4147-A177-3AD203B41FA5}">
                      <a16:colId xmlns:a16="http://schemas.microsoft.com/office/drawing/2014/main" val="1889117395"/>
                    </a:ext>
                  </a:extLst>
                </a:gridCol>
                <a:gridCol w="1954590">
                  <a:extLst>
                    <a:ext uri="{9D8B030D-6E8A-4147-A177-3AD203B41FA5}">
                      <a16:colId xmlns:a16="http://schemas.microsoft.com/office/drawing/2014/main" val="3617830819"/>
                    </a:ext>
                  </a:extLst>
                </a:gridCol>
                <a:gridCol w="1471994">
                  <a:extLst>
                    <a:ext uri="{9D8B030D-6E8A-4147-A177-3AD203B41FA5}">
                      <a16:colId xmlns:a16="http://schemas.microsoft.com/office/drawing/2014/main" val="2829348678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1650599357"/>
                    </a:ext>
                  </a:extLst>
                </a:gridCol>
                <a:gridCol w="1500632">
                  <a:extLst>
                    <a:ext uri="{9D8B030D-6E8A-4147-A177-3AD203B41FA5}">
                      <a16:colId xmlns:a16="http://schemas.microsoft.com/office/drawing/2014/main" val="238296310"/>
                    </a:ext>
                  </a:extLst>
                </a:gridCol>
                <a:gridCol w="1432243">
                  <a:extLst>
                    <a:ext uri="{9D8B030D-6E8A-4147-A177-3AD203B41FA5}">
                      <a16:colId xmlns:a16="http://schemas.microsoft.com/office/drawing/2014/main" val="1223942588"/>
                    </a:ext>
                  </a:extLst>
                </a:gridCol>
              </a:tblGrid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No.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Nombre del activo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Revisión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Diagnóstico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Chequeo/corrección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Grupo de criticidad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54289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Turbogenerador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200" dirty="0"/>
                        <a:t>Eléctrico/térmico</a:t>
                      </a:r>
                      <a:br>
                        <a:rPr lang="es-ES_tradnl" sz="1200" dirty="0"/>
                      </a:br>
                      <a:r>
                        <a:rPr lang="es-ES_tradnl" sz="1200" dirty="0"/>
                        <a:t>Diariamente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200" dirty="0"/>
                        <a:t>Vibración semanalmente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200" dirty="0"/>
                        <a:t>Alineación mensualmente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Estrella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978115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Bomba alimentación de calderas 1a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Eléctrico/térmico</a:t>
                      </a:r>
                      <a:br>
                        <a:rPr lang="es-ES_tradnl" sz="1200" dirty="0"/>
                      </a:br>
                      <a:r>
                        <a:rPr lang="es-ES_tradnl" sz="1200" dirty="0"/>
                        <a:t>mensualmente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Vibración trimestralmente o según sea necesario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Alineación mensualmente o según sea necesario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638009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alimentación de calderas 1b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385213"/>
                  </a:ext>
                </a:extLst>
              </a:tr>
              <a:tr h="265345">
                <a:tc>
                  <a:txBody>
                    <a:bodyPr/>
                    <a:lstStyle/>
                    <a:p>
                      <a:r>
                        <a:rPr lang="es-ES_tradnl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alimentación de calderas 1c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44624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Eléctrico/térmico</a:t>
                      </a:r>
                      <a:br>
                        <a:rPr lang="es-ES_tradnl" sz="1200" dirty="0"/>
                      </a:br>
                      <a:r>
                        <a:rPr lang="es-ES_tradnl" sz="1200" dirty="0"/>
                        <a:t>mensualmente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Vibración según sea necesario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Alineación según sea necesario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10849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17310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de condensado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700023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73336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1b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126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agua </a:t>
                      </a:r>
                      <a:r>
                        <a:rPr lang="es-ES_tradnl" sz="1200" dirty="0" err="1"/>
                        <a:t>circ</a:t>
                      </a:r>
                      <a:r>
                        <a:rPr lang="es-ES_tradnl" sz="1200" dirty="0"/>
                        <a:t>. 1c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51118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</a:t>
                      </a:r>
                      <a:r>
                        <a:rPr lang="es-ES_tradnl" sz="1200" dirty="0" err="1"/>
                        <a:t>hid</a:t>
                      </a:r>
                      <a:r>
                        <a:rPr lang="es-ES_tradnl" sz="1200" dirty="0"/>
                        <a:t>.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31104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</a:t>
                      </a:r>
                      <a:r>
                        <a:rPr lang="es-ES_tradnl" sz="1200" dirty="0" err="1"/>
                        <a:t>hid</a:t>
                      </a:r>
                      <a:r>
                        <a:rPr lang="es-ES_tradnl" sz="1200" dirty="0"/>
                        <a:t>. 1b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42145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Compresor de aire 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 err="1"/>
                        <a:t>Semi</a:t>
                      </a:r>
                      <a:r>
                        <a:rPr lang="es-ES_tradnl" sz="1200" dirty="0"/>
                        <a:t>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07998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entrada 1</a:t>
                      </a:r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Eléctrico/térmico</a:t>
                      </a:r>
                      <a:br>
                        <a:rPr lang="es-ES_tradnl" sz="1200" dirty="0"/>
                      </a:br>
                      <a:r>
                        <a:rPr lang="es-ES_tradnl" sz="1200" dirty="0"/>
                        <a:t>trimestralmente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Vibración según sea necesario</a:t>
                      </a:r>
                    </a:p>
                    <a:p>
                      <a:pPr algn="l"/>
                      <a:endParaRPr lang="es-ES_tradnl" sz="1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Alineación según sea necesario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75685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salida 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484990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Soplador 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419364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recirculación 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065182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torre enfriamiento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13451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Ventilador torre enfriamiento 1b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719323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enfriamiento 1a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098607"/>
                  </a:ext>
                </a:extLst>
              </a:tr>
              <a:tr h="215224">
                <a:tc>
                  <a:txBody>
                    <a:bodyPr/>
                    <a:lstStyle/>
                    <a:p>
                      <a:r>
                        <a:rPr lang="es-ES_tradnl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dirty="0"/>
                        <a:t>Bomba enfriamiento 2a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s-ES_trad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/>
                        <a:t>No crítico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301650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BB85CAB8-ED4A-2546-BAFA-DF16BB79A648}"/>
              </a:ext>
            </a:extLst>
          </p:cNvPr>
          <p:cNvSpPr/>
          <p:nvPr/>
        </p:nvSpPr>
        <p:spPr>
          <a:xfrm>
            <a:off x="211117" y="326313"/>
            <a:ext cx="8181168" cy="46680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31E25E5-1CE1-504E-9663-A8C71E394FEA}"/>
              </a:ext>
            </a:extLst>
          </p:cNvPr>
          <p:cNvSpPr/>
          <p:nvPr/>
        </p:nvSpPr>
        <p:spPr>
          <a:xfrm>
            <a:off x="211117" y="811223"/>
            <a:ext cx="8181168" cy="13320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D0E7E6E-6EE2-1B49-8CDC-2518B3E39D95}"/>
              </a:ext>
            </a:extLst>
          </p:cNvPr>
          <p:cNvSpPr/>
          <p:nvPr/>
        </p:nvSpPr>
        <p:spPr>
          <a:xfrm>
            <a:off x="211117" y="2155118"/>
            <a:ext cx="8181168" cy="244800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AC73777-7BCC-9540-907B-ED9994D1E12F}"/>
              </a:ext>
            </a:extLst>
          </p:cNvPr>
          <p:cNvSpPr/>
          <p:nvPr/>
        </p:nvSpPr>
        <p:spPr>
          <a:xfrm>
            <a:off x="211117" y="4621224"/>
            <a:ext cx="8181168" cy="250767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5FCD46F-E3A1-A74B-9317-284070B1040D}"/>
              </a:ext>
            </a:extLst>
          </p:cNvPr>
          <p:cNvSpPr/>
          <p:nvPr/>
        </p:nvSpPr>
        <p:spPr>
          <a:xfrm>
            <a:off x="141840" y="-1"/>
            <a:ext cx="8280000" cy="717355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0672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26C7533-8160-E243-876C-B068730CF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695971"/>
              </p:ext>
            </p:extLst>
          </p:nvPr>
        </p:nvGraphicFramePr>
        <p:xfrm>
          <a:off x="2992120" y="2324894"/>
          <a:ext cx="7634316" cy="329184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627380">
                  <a:extLst>
                    <a:ext uri="{9D8B030D-6E8A-4147-A177-3AD203B41FA5}">
                      <a16:colId xmlns:a16="http://schemas.microsoft.com/office/drawing/2014/main" val="3761149783"/>
                    </a:ext>
                  </a:extLst>
                </a:gridCol>
                <a:gridCol w="7006936">
                  <a:extLst>
                    <a:ext uri="{9D8B030D-6E8A-4147-A177-3AD203B41FA5}">
                      <a16:colId xmlns:a16="http://schemas.microsoft.com/office/drawing/2014/main" val="40323994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s-ES" sz="1200">
                          <a:effectLst/>
                        </a:rPr>
                        <a:t>Nivel 1</a:t>
                      </a:r>
                      <a:endParaRPr lang="es-MX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>
                          <a:effectLst/>
                        </a:rPr>
                        <a:t>La falla tiene un impacto inmediato o paro de múltiples operaciones o sistemas. Esta falla evitará el aseguramiento de la capacidad debido a problemas operativos, ambientales o de calidad. Las máquinas asignadas a esta clasificación de criticidad superficial (Código Rime) normalmente no tendrán redundancia y los problemas identificados deben abordarse inmediatamente para completar los objetivos y metas de producción programadas.</a:t>
                      </a:r>
                      <a:endParaRPr lang="es-MX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138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s-ES" sz="1200">
                          <a:effectLst/>
                        </a:rPr>
                        <a:t>Nivel 2</a:t>
                      </a:r>
                      <a:endParaRPr lang="es-MX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effectLst/>
                        </a:rPr>
                        <a:t>La falla da como resultado capacidades de producción limitadas o el paro de una sola operación o sistema. Las máquinas asignadas a esta clasificación pueden tener redundancia o sistemas de derivación establecidos, pero estos pueden limitar el aseguramiento de la capacidad. Aunque esta máquina podría volverse muy crítica si falla la redundancia o la derivación, los problemas identificados deben planificarse y programarse con una orden de trabajo de alta prioridad. Los sistemas de seguridad diseñados para una alta confiabilidad también pueden encajar en esta categoría.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143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s-ES" sz="1200">
                          <a:effectLst/>
                        </a:rPr>
                        <a:t>Nivel 3</a:t>
                      </a:r>
                      <a:endParaRPr lang="es-MX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>
                          <a:effectLst/>
                        </a:rPr>
                        <a:t>La falla da como resultado un impacto o el paro de una sola operación o sistema. Las máquinas asignadas en esta clasificación suelen contar con sistemas redundantes o de derivación establecida para completar el programa de producción.</a:t>
                      </a:r>
                      <a:endParaRPr lang="es-MX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402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effectLst/>
                        </a:rPr>
                        <a:t>Nivel 4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>
                          <a:effectLst/>
                        </a:rPr>
                        <a:t>La falla no tiene un impacto inmediato en el aseguramiento de la capacidad. Algunos de estos activos pueden estar asociados a la estrategia de mantenimiento “Operar a la falla” (Reactivo). Por el contrario, otros requieren abordar los problemas rápidamente a través de los procesos normales de flujo de trabajo planificado.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3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356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799</Words>
  <Application>Microsoft Macintosh PowerPoint</Application>
  <PresentationFormat>Panorámica</PresentationFormat>
  <Paragraphs>312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Trujillo</dc:creator>
  <cp:lastModifiedBy>Roberto Trujillo</cp:lastModifiedBy>
  <cp:revision>1</cp:revision>
  <dcterms:created xsi:type="dcterms:W3CDTF">2021-10-12T18:25:09Z</dcterms:created>
  <dcterms:modified xsi:type="dcterms:W3CDTF">2021-10-12T23:31:20Z</dcterms:modified>
</cp:coreProperties>
</file>