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91" r:id="rId5"/>
    <p:sldMasterId id="2147483664" r:id="rId6"/>
    <p:sldMasterId id="2147483678" r:id="rId7"/>
  </p:sldMasterIdLst>
  <p:notesMasterIdLst>
    <p:notesMasterId r:id="rId36"/>
  </p:notesMasterIdLst>
  <p:sldIdLst>
    <p:sldId id="258" r:id="rId8"/>
    <p:sldId id="528" r:id="rId9"/>
    <p:sldId id="264" r:id="rId10"/>
    <p:sldId id="509" r:id="rId11"/>
    <p:sldId id="505" r:id="rId12"/>
    <p:sldId id="506" r:id="rId13"/>
    <p:sldId id="507" r:id="rId14"/>
    <p:sldId id="510" r:id="rId15"/>
    <p:sldId id="522" r:id="rId16"/>
    <p:sldId id="508" r:id="rId17"/>
    <p:sldId id="513" r:id="rId18"/>
    <p:sldId id="514" r:id="rId19"/>
    <p:sldId id="515" r:id="rId20"/>
    <p:sldId id="523" r:id="rId21"/>
    <p:sldId id="516" r:id="rId22"/>
    <p:sldId id="517" r:id="rId23"/>
    <p:sldId id="527" r:id="rId24"/>
    <p:sldId id="529" r:id="rId25"/>
    <p:sldId id="518" r:id="rId26"/>
    <p:sldId id="524" r:id="rId27"/>
    <p:sldId id="530" r:id="rId28"/>
    <p:sldId id="519" r:id="rId29"/>
    <p:sldId id="525" r:id="rId30"/>
    <p:sldId id="531" r:id="rId31"/>
    <p:sldId id="520" r:id="rId32"/>
    <p:sldId id="526" r:id="rId33"/>
    <p:sldId id="521" r:id="rId34"/>
    <p:sldId id="275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0EEA0FA-0BB8-7F48-A2C8-87AD3222D868}">
          <p14:sldIdLst/>
        </p14:section>
        <p14:section name="Presentación" id="{CB916EFE-FB26-0F47-A3F2-8509AC76568C}">
          <p14:sldIdLst>
            <p14:sldId id="258"/>
            <p14:sldId id="528"/>
            <p14:sldId id="264"/>
          </p14:sldIdLst>
        </p14:section>
        <p14:section name="Introducción" id="{2261FC81-D8DE-DA43-81B4-4B5B396F5083}">
          <p14:sldIdLst>
            <p14:sldId id="509"/>
            <p14:sldId id="505"/>
            <p14:sldId id="506"/>
            <p14:sldId id="507"/>
          </p14:sldIdLst>
        </p14:section>
        <p14:section name="Cálculo" id="{9BFD11F9-AC1D-453F-8A62-709DC10AB0E2}">
          <p14:sldIdLst>
            <p14:sldId id="510"/>
            <p14:sldId id="522"/>
            <p14:sldId id="508"/>
            <p14:sldId id="513"/>
            <p14:sldId id="514"/>
            <p14:sldId id="515"/>
            <p14:sldId id="523"/>
          </p14:sldIdLst>
        </p14:section>
        <p14:section name="Análisis" id="{60939443-772D-40AE-B136-17CA73C5AC5D}">
          <p14:sldIdLst>
            <p14:sldId id="516"/>
            <p14:sldId id="517"/>
            <p14:sldId id="527"/>
            <p14:sldId id="529"/>
            <p14:sldId id="518"/>
            <p14:sldId id="524"/>
            <p14:sldId id="530"/>
            <p14:sldId id="519"/>
            <p14:sldId id="525"/>
            <p14:sldId id="531"/>
            <p14:sldId id="520"/>
            <p14:sldId id="526"/>
          </p14:sldIdLst>
        </p14:section>
        <p14:section name="Cierre" id="{DDFF99FA-231E-4D4B-A44B-E80E13D9914D}">
          <p14:sldIdLst>
            <p14:sldId id="52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985"/>
    <a:srgbClr val="E2E4E7"/>
    <a:srgbClr val="004F58"/>
    <a:srgbClr val="5B9BD5"/>
    <a:srgbClr val="41719C"/>
    <a:srgbClr val="AEADB3"/>
    <a:srgbClr val="178C86"/>
    <a:srgbClr val="692C59"/>
    <a:srgbClr val="A32883"/>
    <a:srgbClr val="00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FBF71-C6D6-4025-9637-5A4D50FA44C2}" v="448" dt="2022-10-20T13:35:15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81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Hoja1!$A$1:$A$26</c:f>
              <c:numCache>
                <c:formatCode>General</c:formatCode>
                <c:ptCount val="26"/>
                <c:pt idx="0">
                  <c:v>0</c:v>
                </c:pt>
                <c:pt idx="1">
                  <c:v>100</c:v>
                </c:pt>
                <c:pt idx="2">
                  <c:v>121.90136542044753</c:v>
                </c:pt>
                <c:pt idx="3">
                  <c:v>136.87381066422017</c:v>
                </c:pt>
                <c:pt idx="4">
                  <c:v>148.59942891369485</c:v>
                </c:pt>
                <c:pt idx="5">
                  <c:v>158.3819608766579</c:v>
                </c:pt>
                <c:pt idx="6">
                  <c:v>166.85104410268252</c:v>
                </c:pt>
                <c:pt idx="7">
                  <c:v>174.36390342696234</c:v>
                </c:pt>
                <c:pt idx="8">
                  <c:v>181.14473285278132</c:v>
                </c:pt>
                <c:pt idx="9">
                  <c:v>187.3444004574479</c:v>
                </c:pt>
                <c:pt idx="10">
                  <c:v>193.06977288832502</c:v>
                </c:pt>
                <c:pt idx="11">
                  <c:v>198.39958856298406</c:v>
                </c:pt>
                <c:pt idx="12">
                  <c:v>203.39370097944314</c:v>
                </c:pt>
                <c:pt idx="13">
                  <c:v>208.09877765518468</c:v>
                </c:pt>
                <c:pt idx="14">
                  <c:v>212.55197907785762</c:v>
                </c:pt>
                <c:pt idx="15">
                  <c:v>216.78342525659596</c:v>
                </c:pt>
                <c:pt idx="16">
                  <c:v>220.81790273476244</c:v>
                </c:pt>
                <c:pt idx="17">
                  <c:v>224.67607828910278</c:v>
                </c:pt>
                <c:pt idx="18">
                  <c:v>228.37538219638014</c:v>
                </c:pt>
                <c:pt idx="19">
                  <c:v>231.93066419035827</c:v>
                </c:pt>
                <c:pt idx="20">
                  <c:v>235.35468936502522</c:v>
                </c:pt>
                <c:pt idx="21">
                  <c:v>238.65851904336415</c:v>
                </c:pt>
                <c:pt idx="22">
                  <c:v>241.85180744682762</c:v>
                </c:pt>
                <c:pt idx="23">
                  <c:v>244.94303572199541</c:v>
                </c:pt>
                <c:pt idx="24">
                  <c:v>247.93969867312336</c:v>
                </c:pt>
                <c:pt idx="25">
                  <c:v>250.84845531135193</c:v>
                </c:pt>
              </c:numCache>
            </c:numRef>
          </c:xVal>
          <c:yVal>
            <c:numRef>
              <c:f>Hoja1!$B$1:$B$26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7D4-4662-BC61-A820AE423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833872"/>
        <c:axId val="1058834704"/>
      </c:scatte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rgbClr val="AEADB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Hoja1!$A$1:$A$26</c:f>
              <c:numCache>
                <c:formatCode>General</c:formatCode>
                <c:ptCount val="26"/>
                <c:pt idx="0">
                  <c:v>0</c:v>
                </c:pt>
                <c:pt idx="1">
                  <c:v>100</c:v>
                </c:pt>
                <c:pt idx="2">
                  <c:v>121.90136542044753</c:v>
                </c:pt>
                <c:pt idx="3">
                  <c:v>136.87381066422017</c:v>
                </c:pt>
                <c:pt idx="4">
                  <c:v>148.59942891369485</c:v>
                </c:pt>
                <c:pt idx="5">
                  <c:v>158.3819608766579</c:v>
                </c:pt>
                <c:pt idx="6">
                  <c:v>166.85104410268252</c:v>
                </c:pt>
                <c:pt idx="7">
                  <c:v>174.36390342696234</c:v>
                </c:pt>
                <c:pt idx="8">
                  <c:v>181.14473285278132</c:v>
                </c:pt>
                <c:pt idx="9">
                  <c:v>187.3444004574479</c:v>
                </c:pt>
                <c:pt idx="10">
                  <c:v>193.06977288832502</c:v>
                </c:pt>
                <c:pt idx="11">
                  <c:v>198.39958856298406</c:v>
                </c:pt>
                <c:pt idx="12">
                  <c:v>203.39370097944314</c:v>
                </c:pt>
                <c:pt idx="13">
                  <c:v>208.09877765518468</c:v>
                </c:pt>
                <c:pt idx="14">
                  <c:v>212.55197907785762</c:v>
                </c:pt>
                <c:pt idx="15">
                  <c:v>216.78342525659596</c:v>
                </c:pt>
                <c:pt idx="16">
                  <c:v>220.81790273476244</c:v>
                </c:pt>
                <c:pt idx="17">
                  <c:v>224.67607828910278</c:v>
                </c:pt>
                <c:pt idx="18">
                  <c:v>228.37538219638014</c:v>
                </c:pt>
                <c:pt idx="19">
                  <c:v>231.93066419035827</c:v>
                </c:pt>
                <c:pt idx="20">
                  <c:v>235.35468936502522</c:v>
                </c:pt>
                <c:pt idx="21">
                  <c:v>238.65851904336415</c:v>
                </c:pt>
                <c:pt idx="22">
                  <c:v>241.85180744682762</c:v>
                </c:pt>
                <c:pt idx="23">
                  <c:v>244.94303572199541</c:v>
                </c:pt>
                <c:pt idx="24">
                  <c:v>247.93969867312336</c:v>
                </c:pt>
                <c:pt idx="25">
                  <c:v>250.84845531135193</c:v>
                </c:pt>
              </c:numCache>
            </c:numRef>
          </c:xVal>
          <c:yVal>
            <c:numRef>
              <c:f>Hoja1!$C$1:$C$26</c:f>
              <c:numCache>
                <c:formatCode>0.00</c:formatCode>
                <c:ptCount val="26"/>
                <c:pt idx="0">
                  <c:v>0</c:v>
                </c:pt>
                <c:pt idx="1">
                  <c:v>1.01</c:v>
                </c:pt>
                <c:pt idx="2">
                  <c:v>2.12</c:v>
                </c:pt>
                <c:pt idx="3">
                  <c:v>3.06</c:v>
                </c:pt>
                <c:pt idx="4">
                  <c:v>4.24</c:v>
                </c:pt>
                <c:pt idx="5">
                  <c:v>5.4</c:v>
                </c:pt>
                <c:pt idx="6">
                  <c:v>6.6000000000000005</c:v>
                </c:pt>
                <c:pt idx="7">
                  <c:v>7.21</c:v>
                </c:pt>
                <c:pt idx="8">
                  <c:v>8.48</c:v>
                </c:pt>
                <c:pt idx="9">
                  <c:v>9.18</c:v>
                </c:pt>
                <c:pt idx="10">
                  <c:v>10.1</c:v>
                </c:pt>
                <c:pt idx="11">
                  <c:v>11.55</c:v>
                </c:pt>
                <c:pt idx="12">
                  <c:v>12.96</c:v>
                </c:pt>
                <c:pt idx="13">
                  <c:v>13.26</c:v>
                </c:pt>
                <c:pt idx="14">
                  <c:v>14.700000000000001</c:v>
                </c:pt>
                <c:pt idx="15">
                  <c:v>15</c:v>
                </c:pt>
                <c:pt idx="16">
                  <c:v>16.8</c:v>
                </c:pt>
                <c:pt idx="17">
                  <c:v>18.700000000000003</c:v>
                </c:pt>
                <c:pt idx="18">
                  <c:v>18.36</c:v>
                </c:pt>
                <c:pt idx="19">
                  <c:v>20.14</c:v>
                </c:pt>
                <c:pt idx="20">
                  <c:v>20</c:v>
                </c:pt>
                <c:pt idx="21">
                  <c:v>22.68</c:v>
                </c:pt>
                <c:pt idx="22">
                  <c:v>22.66</c:v>
                </c:pt>
                <c:pt idx="23">
                  <c:v>24.380000000000003</c:v>
                </c:pt>
                <c:pt idx="24">
                  <c:v>24.72</c:v>
                </c:pt>
                <c:pt idx="25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D4-4662-BC61-A820AE423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833872"/>
        <c:axId val="1058834704"/>
      </c:scatterChart>
      <c:valAx>
        <c:axId val="105883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834704"/>
        <c:crosses val="autoZero"/>
        <c:crossBetween val="midCat"/>
      </c:valAx>
      <c:valAx>
        <c:axId val="105883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8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76CE0-6150-4A41-99F4-6B0B0FE282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A01F79-EE6C-4C78-8038-2B6D56E20A8F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/>
            <a:t>Test Anderson – Darling</a:t>
          </a:r>
          <a:endParaRPr lang="en-US" dirty="0"/>
        </a:p>
      </dgm:t>
    </dgm:pt>
    <dgm:pt modelId="{FCD595D5-97DA-40BC-B833-823FF74695B0}" type="parTrans" cxnId="{D6A8DEA9-C0F7-4D37-97B1-687B755ECED2}">
      <dgm:prSet/>
      <dgm:spPr/>
      <dgm:t>
        <a:bodyPr/>
        <a:lstStyle/>
        <a:p>
          <a:endParaRPr lang="en-US"/>
        </a:p>
      </dgm:t>
    </dgm:pt>
    <dgm:pt modelId="{3FE9E602-6C01-4718-8F08-3BE7A2290708}" type="sibTrans" cxnId="{D6A8DEA9-C0F7-4D37-97B1-687B755ECED2}">
      <dgm:prSet/>
      <dgm:spPr/>
      <dgm:t>
        <a:bodyPr/>
        <a:lstStyle/>
        <a:p>
          <a:endParaRPr lang="en-US"/>
        </a:p>
      </dgm:t>
    </dgm:pt>
    <dgm:pt modelId="{566E4A8E-601A-4691-9D56-467B4349AFF0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/>
            <a:t>Test </a:t>
          </a:r>
          <a:r>
            <a:rPr lang="es-CO" dirty="0" err="1"/>
            <a:t>Kolmogorov</a:t>
          </a:r>
          <a:r>
            <a:rPr lang="es-CO" dirty="0"/>
            <a:t> - </a:t>
          </a:r>
          <a:r>
            <a:rPr lang="es-CO" dirty="0" err="1"/>
            <a:t>Smirnov</a:t>
          </a:r>
          <a:endParaRPr lang="en-US" dirty="0"/>
        </a:p>
      </dgm:t>
    </dgm:pt>
    <dgm:pt modelId="{1F5D7B53-2313-446E-B29A-51FF0F6668B3}" type="parTrans" cxnId="{AD1520DF-8BA3-41C1-AF28-854D295A54CA}">
      <dgm:prSet/>
      <dgm:spPr/>
      <dgm:t>
        <a:bodyPr/>
        <a:lstStyle/>
        <a:p>
          <a:endParaRPr lang="en-US"/>
        </a:p>
      </dgm:t>
    </dgm:pt>
    <dgm:pt modelId="{A7476725-4644-4524-984B-66550B46AFCB}" type="sibTrans" cxnId="{AD1520DF-8BA3-41C1-AF28-854D295A54CA}">
      <dgm:prSet/>
      <dgm:spPr/>
      <dgm:t>
        <a:bodyPr/>
        <a:lstStyle/>
        <a:p>
          <a:endParaRPr lang="en-US"/>
        </a:p>
      </dgm:t>
    </dgm:pt>
    <dgm:pt modelId="{650B565D-E77E-40F6-97FF-F57C2D0C246E}" type="pres">
      <dgm:prSet presAssocID="{D0176CE0-6150-4A41-99F4-6B0B0FE2827C}" presName="root" presStyleCnt="0">
        <dgm:presLayoutVars>
          <dgm:dir/>
          <dgm:resizeHandles val="exact"/>
        </dgm:presLayoutVars>
      </dgm:prSet>
      <dgm:spPr/>
    </dgm:pt>
    <dgm:pt modelId="{DED202DF-F2FF-4504-9C23-96E6C31F7F75}" type="pres">
      <dgm:prSet presAssocID="{8CA01F79-EE6C-4C78-8038-2B6D56E20A8F}" presName="compNode" presStyleCnt="0"/>
      <dgm:spPr/>
    </dgm:pt>
    <dgm:pt modelId="{7D37FCF4-0AAE-497B-9D6D-800590EC60F6}" type="pres">
      <dgm:prSet presAssocID="{8CA01F79-EE6C-4C78-8038-2B6D56E20A8F}" presName="bgRect" presStyleLbl="bgShp" presStyleIdx="0" presStyleCnt="2"/>
      <dgm:spPr>
        <a:solidFill>
          <a:srgbClr val="AEADB3"/>
        </a:solidFill>
      </dgm:spPr>
    </dgm:pt>
    <dgm:pt modelId="{8F189FFA-2814-446A-AC33-91286EED4824}" type="pres">
      <dgm:prSet presAssocID="{8CA01F79-EE6C-4C78-8038-2B6D56E20A8F}" presName="iconRect" presStyleLbl="node1" presStyleIdx="0" presStyleCnt="2" custScaleX="121000" custScaleY="1210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>
          <a:solidFill>
            <a:srgbClr val="AEADB3"/>
          </a:solidFill>
        </a:ln>
      </dgm:spPr>
    </dgm:pt>
    <dgm:pt modelId="{8051BCED-B666-46AF-ABEF-C2D544AC2D9B}" type="pres">
      <dgm:prSet presAssocID="{8CA01F79-EE6C-4C78-8038-2B6D56E20A8F}" presName="spaceRect" presStyleCnt="0"/>
      <dgm:spPr/>
    </dgm:pt>
    <dgm:pt modelId="{4C0BB6EE-F0B5-4F05-A737-5AC6AAD31CE7}" type="pres">
      <dgm:prSet presAssocID="{8CA01F79-EE6C-4C78-8038-2B6D56E20A8F}" presName="parTx" presStyleLbl="revTx" presStyleIdx="0" presStyleCnt="2">
        <dgm:presLayoutVars>
          <dgm:chMax val="0"/>
          <dgm:chPref val="0"/>
        </dgm:presLayoutVars>
      </dgm:prSet>
      <dgm:spPr/>
    </dgm:pt>
    <dgm:pt modelId="{EC5919EC-7898-438E-A3AD-8E89170401E3}" type="pres">
      <dgm:prSet presAssocID="{3FE9E602-6C01-4718-8F08-3BE7A2290708}" presName="sibTrans" presStyleCnt="0"/>
      <dgm:spPr/>
    </dgm:pt>
    <dgm:pt modelId="{54148BC3-7215-46C5-85BE-4C7498131A68}" type="pres">
      <dgm:prSet presAssocID="{566E4A8E-601A-4691-9D56-467B4349AFF0}" presName="compNode" presStyleCnt="0"/>
      <dgm:spPr/>
    </dgm:pt>
    <dgm:pt modelId="{175F11A1-CE35-4627-BE36-C5ACB54968D3}" type="pres">
      <dgm:prSet presAssocID="{566E4A8E-601A-4691-9D56-467B4349AFF0}" presName="bgRect" presStyleLbl="bgShp" presStyleIdx="1" presStyleCnt="2"/>
      <dgm:spPr>
        <a:solidFill>
          <a:srgbClr val="AEADB3"/>
        </a:solidFill>
      </dgm:spPr>
    </dgm:pt>
    <dgm:pt modelId="{029BF6A9-1519-4BDE-9F72-037FCC44034A}" type="pres">
      <dgm:prSet presAssocID="{566E4A8E-601A-4691-9D56-467B4349AFF0}" presName="iconRect" presStyleLbl="node1" presStyleIdx="1" presStyleCnt="2" custScaleX="121000" custScaleY="121000" custLinFactNeighborY="-375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37FA384-BEB1-4467-B692-540D44546D56}" type="pres">
      <dgm:prSet presAssocID="{566E4A8E-601A-4691-9D56-467B4349AFF0}" presName="spaceRect" presStyleCnt="0"/>
      <dgm:spPr/>
    </dgm:pt>
    <dgm:pt modelId="{9799E8CC-A070-4A81-909A-8A55AD565EA6}" type="pres">
      <dgm:prSet presAssocID="{566E4A8E-601A-4691-9D56-467B4349AFF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7FB5D13-5818-49EF-BB0B-069A2A347776}" type="presOf" srcId="{566E4A8E-601A-4691-9D56-467B4349AFF0}" destId="{9799E8CC-A070-4A81-909A-8A55AD565EA6}" srcOrd="0" destOrd="0" presId="urn:microsoft.com/office/officeart/2018/2/layout/IconVerticalSolidList"/>
    <dgm:cxn modelId="{E07EFC2E-2CC5-4645-8DB6-D642C4E51A66}" type="presOf" srcId="{D0176CE0-6150-4A41-99F4-6B0B0FE2827C}" destId="{650B565D-E77E-40F6-97FF-F57C2D0C246E}" srcOrd="0" destOrd="0" presId="urn:microsoft.com/office/officeart/2018/2/layout/IconVerticalSolidList"/>
    <dgm:cxn modelId="{D6A8DEA9-C0F7-4D37-97B1-687B755ECED2}" srcId="{D0176CE0-6150-4A41-99F4-6B0B0FE2827C}" destId="{8CA01F79-EE6C-4C78-8038-2B6D56E20A8F}" srcOrd="0" destOrd="0" parTransId="{FCD595D5-97DA-40BC-B833-823FF74695B0}" sibTransId="{3FE9E602-6C01-4718-8F08-3BE7A2290708}"/>
    <dgm:cxn modelId="{17C55DBB-D751-4EB7-AA23-E585B4A48B05}" type="presOf" srcId="{8CA01F79-EE6C-4C78-8038-2B6D56E20A8F}" destId="{4C0BB6EE-F0B5-4F05-A737-5AC6AAD31CE7}" srcOrd="0" destOrd="0" presId="urn:microsoft.com/office/officeart/2018/2/layout/IconVerticalSolidList"/>
    <dgm:cxn modelId="{AD1520DF-8BA3-41C1-AF28-854D295A54CA}" srcId="{D0176CE0-6150-4A41-99F4-6B0B0FE2827C}" destId="{566E4A8E-601A-4691-9D56-467B4349AFF0}" srcOrd="1" destOrd="0" parTransId="{1F5D7B53-2313-446E-B29A-51FF0F6668B3}" sibTransId="{A7476725-4644-4524-984B-66550B46AFCB}"/>
    <dgm:cxn modelId="{1E2CCE6E-BB93-49F0-B2DB-E3B7C467D552}" type="presParOf" srcId="{650B565D-E77E-40F6-97FF-F57C2D0C246E}" destId="{DED202DF-F2FF-4504-9C23-96E6C31F7F75}" srcOrd="0" destOrd="0" presId="urn:microsoft.com/office/officeart/2018/2/layout/IconVerticalSolidList"/>
    <dgm:cxn modelId="{42672E97-328E-4277-BE45-C4E8DAC620A5}" type="presParOf" srcId="{DED202DF-F2FF-4504-9C23-96E6C31F7F75}" destId="{7D37FCF4-0AAE-497B-9D6D-800590EC60F6}" srcOrd="0" destOrd="0" presId="urn:microsoft.com/office/officeart/2018/2/layout/IconVerticalSolidList"/>
    <dgm:cxn modelId="{C17295F7-F46E-4CE7-9622-AB831E802FEA}" type="presParOf" srcId="{DED202DF-F2FF-4504-9C23-96E6C31F7F75}" destId="{8F189FFA-2814-446A-AC33-91286EED4824}" srcOrd="1" destOrd="0" presId="urn:microsoft.com/office/officeart/2018/2/layout/IconVerticalSolidList"/>
    <dgm:cxn modelId="{26C05805-1F56-4A68-BB19-DD82C72543E1}" type="presParOf" srcId="{DED202DF-F2FF-4504-9C23-96E6C31F7F75}" destId="{8051BCED-B666-46AF-ABEF-C2D544AC2D9B}" srcOrd="2" destOrd="0" presId="urn:microsoft.com/office/officeart/2018/2/layout/IconVerticalSolidList"/>
    <dgm:cxn modelId="{DC51FB0F-A232-426F-AA4D-F190F042AF3B}" type="presParOf" srcId="{DED202DF-F2FF-4504-9C23-96E6C31F7F75}" destId="{4C0BB6EE-F0B5-4F05-A737-5AC6AAD31CE7}" srcOrd="3" destOrd="0" presId="urn:microsoft.com/office/officeart/2018/2/layout/IconVerticalSolidList"/>
    <dgm:cxn modelId="{B8FEE28A-F355-458A-B525-DBBB6552F41C}" type="presParOf" srcId="{650B565D-E77E-40F6-97FF-F57C2D0C246E}" destId="{EC5919EC-7898-438E-A3AD-8E89170401E3}" srcOrd="1" destOrd="0" presId="urn:microsoft.com/office/officeart/2018/2/layout/IconVerticalSolidList"/>
    <dgm:cxn modelId="{31011BC3-374B-4FB9-8E76-713DBB843E31}" type="presParOf" srcId="{650B565D-E77E-40F6-97FF-F57C2D0C246E}" destId="{54148BC3-7215-46C5-85BE-4C7498131A68}" srcOrd="2" destOrd="0" presId="urn:microsoft.com/office/officeart/2018/2/layout/IconVerticalSolidList"/>
    <dgm:cxn modelId="{396E8825-AD10-47B2-A9CD-C185B3E73042}" type="presParOf" srcId="{54148BC3-7215-46C5-85BE-4C7498131A68}" destId="{175F11A1-CE35-4627-BE36-C5ACB54968D3}" srcOrd="0" destOrd="0" presId="urn:microsoft.com/office/officeart/2018/2/layout/IconVerticalSolidList"/>
    <dgm:cxn modelId="{61820DF6-8CC6-47B2-B43E-8C4032ECBB66}" type="presParOf" srcId="{54148BC3-7215-46C5-85BE-4C7498131A68}" destId="{029BF6A9-1519-4BDE-9F72-037FCC44034A}" srcOrd="1" destOrd="0" presId="urn:microsoft.com/office/officeart/2018/2/layout/IconVerticalSolidList"/>
    <dgm:cxn modelId="{FAF510EB-0228-48DC-A2D1-0666BA436630}" type="presParOf" srcId="{54148BC3-7215-46C5-85BE-4C7498131A68}" destId="{037FA384-BEB1-4467-B692-540D44546D56}" srcOrd="2" destOrd="0" presId="urn:microsoft.com/office/officeart/2018/2/layout/IconVerticalSolidList"/>
    <dgm:cxn modelId="{65DEC622-14A9-4BBA-B857-318D719A4267}" type="presParOf" srcId="{54148BC3-7215-46C5-85BE-4C7498131A68}" destId="{9799E8CC-A070-4A81-909A-8A55AD565E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7FCF4-0AAE-497B-9D6D-800590EC60F6}">
      <dsp:nvSpPr>
        <dsp:cNvPr id="0" name=""/>
        <dsp:cNvSpPr/>
      </dsp:nvSpPr>
      <dsp:spPr>
        <a:xfrm>
          <a:off x="0" y="836592"/>
          <a:ext cx="7173424" cy="1544479"/>
        </a:xfrm>
        <a:prstGeom prst="roundRect">
          <a:avLst>
            <a:gd name="adj" fmla="val 10000"/>
          </a:avLst>
        </a:prstGeom>
        <a:solidFill>
          <a:srgbClr val="AEAD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89FFA-2814-446A-AC33-91286EED4824}">
      <dsp:nvSpPr>
        <dsp:cNvPr id="0" name=""/>
        <dsp:cNvSpPr/>
      </dsp:nvSpPr>
      <dsp:spPr>
        <a:xfrm>
          <a:off x="378011" y="1094907"/>
          <a:ext cx="1027850" cy="102785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 cap="flat" cmpd="sng" algn="ctr">
          <a:solidFill>
            <a:srgbClr val="AEAD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BB6EE-F0B5-4F05-A737-5AC6AAD31CE7}">
      <dsp:nvSpPr>
        <dsp:cNvPr id="0" name=""/>
        <dsp:cNvSpPr/>
      </dsp:nvSpPr>
      <dsp:spPr>
        <a:xfrm>
          <a:off x="1783873" y="836592"/>
          <a:ext cx="5389550" cy="154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57" tIns="163457" rIns="163457" bIns="1634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Test Anderson – Darling</a:t>
          </a:r>
          <a:endParaRPr lang="en-US" sz="2500" kern="1200" dirty="0"/>
        </a:p>
      </dsp:txBody>
      <dsp:txXfrm>
        <a:off x="1783873" y="836592"/>
        <a:ext cx="5389550" cy="1544479"/>
      </dsp:txXfrm>
    </dsp:sp>
    <dsp:sp modelId="{175F11A1-CE35-4627-BE36-C5ACB54968D3}">
      <dsp:nvSpPr>
        <dsp:cNvPr id="0" name=""/>
        <dsp:cNvSpPr/>
      </dsp:nvSpPr>
      <dsp:spPr>
        <a:xfrm>
          <a:off x="0" y="2767191"/>
          <a:ext cx="7173424" cy="1544479"/>
        </a:xfrm>
        <a:prstGeom prst="roundRect">
          <a:avLst>
            <a:gd name="adj" fmla="val 10000"/>
          </a:avLst>
        </a:prstGeom>
        <a:solidFill>
          <a:srgbClr val="AEAD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BF6A9-1519-4BDE-9F72-037FCC44034A}">
      <dsp:nvSpPr>
        <dsp:cNvPr id="0" name=""/>
        <dsp:cNvSpPr/>
      </dsp:nvSpPr>
      <dsp:spPr>
        <a:xfrm>
          <a:off x="378011" y="2993608"/>
          <a:ext cx="1027850" cy="102785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9E8CC-A070-4A81-909A-8A55AD565EA6}">
      <dsp:nvSpPr>
        <dsp:cNvPr id="0" name=""/>
        <dsp:cNvSpPr/>
      </dsp:nvSpPr>
      <dsp:spPr>
        <a:xfrm>
          <a:off x="1783873" y="2767191"/>
          <a:ext cx="5389550" cy="154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57" tIns="163457" rIns="163457" bIns="1634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Test </a:t>
          </a:r>
          <a:r>
            <a:rPr lang="es-CO" sz="2500" kern="1200" dirty="0" err="1"/>
            <a:t>Kolmogorov</a:t>
          </a:r>
          <a:r>
            <a:rPr lang="es-CO" sz="2500" kern="1200" dirty="0"/>
            <a:t> - </a:t>
          </a:r>
          <a:r>
            <a:rPr lang="es-CO" sz="2500" kern="1200" dirty="0" err="1"/>
            <a:t>Smirnov</a:t>
          </a:r>
          <a:endParaRPr lang="en-US" sz="2500" kern="1200" dirty="0"/>
        </a:p>
      </dsp:txBody>
      <dsp:txXfrm>
        <a:off x="1783873" y="2767191"/>
        <a:ext cx="5389550" cy="154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81C5-B7A4-3648-A348-45ACF1EA559E}" type="datetimeFigureOut">
              <a:rPr lang="es-MX" smtClean="0"/>
              <a:t>10/11/2022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A775-D0DB-C444-B41B-7408B6F92AA9}" type="slidenum">
              <a:rPr lang="es-MX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Análisis Weibull: curva de fallas acumuladas como función de potencias</a:t>
            </a:r>
          </a:p>
          <a:p>
            <a:r>
              <a:rPr lang="es-CO" dirty="0"/>
              <a:t>Dificultad de cálculo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811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Valor de falla accidental</a:t>
            </a:r>
          </a:p>
          <a:p>
            <a:r>
              <a:rPr lang="en-US" dirty="0" err="1"/>
              <a:t>Significado</a:t>
            </a:r>
            <a:r>
              <a:rPr lang="en-US" dirty="0"/>
              <a:t> de la </a:t>
            </a:r>
            <a:r>
              <a:rPr lang="en-US" dirty="0" err="1"/>
              <a:t>mediana</a:t>
            </a:r>
            <a:r>
              <a:rPr lang="en-US" dirty="0"/>
              <a:t>: Valor </a:t>
            </a:r>
            <a:r>
              <a:rPr lang="en-US" dirty="0" err="1"/>
              <a:t>extremo</a:t>
            </a:r>
            <a:r>
              <a:rPr lang="en-US" dirty="0"/>
              <a:t> de la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útil</a:t>
            </a:r>
            <a:endParaRPr lang="en-US" dirty="0"/>
          </a:p>
          <a:p>
            <a:r>
              <a:rPr lang="es-CO" dirty="0"/>
              <a:t>R</a:t>
            </a:r>
            <a:r>
              <a:rPr lang="es-CO" baseline="-25000" dirty="0"/>
              <a:t>2m </a:t>
            </a:r>
            <a:r>
              <a:rPr lang="es-CO" baseline="0" dirty="0"/>
              <a:t> = Arriba de falla accidental es </a:t>
            </a:r>
            <a:r>
              <a:rPr lang="es-CO" baseline="0" dirty="0" err="1"/>
              <a:t>mort</a:t>
            </a:r>
            <a:r>
              <a:rPr lang="es-CO" baseline="0" dirty="0"/>
              <a:t> </a:t>
            </a:r>
            <a:r>
              <a:rPr lang="es-CO" baseline="0" dirty="0" err="1"/>
              <a:t>inf</a:t>
            </a:r>
            <a:r>
              <a:rPr lang="es-CO" baseline="0" dirty="0"/>
              <a:t>, abajo es falla por desgaste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17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Valor de falla accidental</a:t>
            </a:r>
          </a:p>
          <a:p>
            <a:r>
              <a:rPr lang="en-US" dirty="0" err="1"/>
              <a:t>Significado</a:t>
            </a:r>
            <a:r>
              <a:rPr lang="en-US" dirty="0"/>
              <a:t> de la </a:t>
            </a:r>
            <a:r>
              <a:rPr lang="en-US" dirty="0" err="1"/>
              <a:t>mediana</a:t>
            </a:r>
            <a:r>
              <a:rPr lang="en-US" dirty="0"/>
              <a:t>: Valor </a:t>
            </a:r>
            <a:r>
              <a:rPr lang="en-US" dirty="0" err="1"/>
              <a:t>extremo</a:t>
            </a:r>
            <a:r>
              <a:rPr lang="en-US" dirty="0"/>
              <a:t> de la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útil</a:t>
            </a:r>
            <a:endParaRPr lang="en-US" dirty="0"/>
          </a:p>
          <a:p>
            <a:r>
              <a:rPr lang="es-CO" dirty="0"/>
              <a:t>R</a:t>
            </a:r>
            <a:r>
              <a:rPr lang="es-CO" baseline="-25000" dirty="0"/>
              <a:t>2m </a:t>
            </a:r>
            <a:r>
              <a:rPr lang="es-CO" baseline="0" dirty="0"/>
              <a:t> = Arriba de falla accidental es </a:t>
            </a:r>
            <a:r>
              <a:rPr lang="es-CO" baseline="0" dirty="0" err="1"/>
              <a:t>mort</a:t>
            </a:r>
            <a:r>
              <a:rPr lang="es-CO" baseline="0" dirty="0"/>
              <a:t> </a:t>
            </a:r>
            <a:r>
              <a:rPr lang="es-CO" baseline="0" dirty="0" err="1"/>
              <a:t>inf</a:t>
            </a:r>
            <a:r>
              <a:rPr lang="es-CO" baseline="0" dirty="0"/>
              <a:t>, abajo es falla por desgaste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65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70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Curva de confiabilidad</a:t>
            </a:r>
          </a:p>
          <a:p>
            <a:r>
              <a:rPr lang="es-CO" dirty="0"/>
              <a:t>Única curva por dos puntos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00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Demo </a:t>
            </a:r>
            <a:r>
              <a:rPr lang="es-CO" dirty="0" err="1"/>
              <a:t>math</a:t>
            </a:r>
            <a:endParaRPr lang="es-CO" dirty="0"/>
          </a:p>
          <a:p>
            <a:r>
              <a:rPr lang="es-CO" dirty="0"/>
              <a:t>Equivalencias entre factor de forma y factor de escala vs m|R</a:t>
            </a:r>
            <a:r>
              <a:rPr lang="es-CO" baseline="-25000" dirty="0"/>
              <a:t>2m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97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CO" dirty="0"/>
              <a:t>Datos de origen</a:t>
            </a:r>
          </a:p>
          <a:p>
            <a:pPr lvl="0"/>
            <a:r>
              <a:rPr lang="es-MX" dirty="0"/>
              <a:t>Determinar si hay comportamiento </a:t>
            </a:r>
            <a:r>
              <a:rPr lang="es-MX" dirty="0" err="1"/>
              <a:t>weibull</a:t>
            </a:r>
            <a:endParaRPr lang="en-US" dirty="0"/>
          </a:p>
          <a:p>
            <a:pPr lvl="0"/>
            <a:r>
              <a:rPr lang="es-MX" dirty="0"/>
              <a:t>Curva de supervivencia</a:t>
            </a:r>
            <a:endParaRPr lang="en-US" dirty="0"/>
          </a:p>
          <a:p>
            <a:pPr lvl="0"/>
            <a:r>
              <a:rPr lang="es-MX" dirty="0"/>
              <a:t>Estimar </a:t>
            </a:r>
            <a:r>
              <a:rPr lang="es-MX" dirty="0" err="1"/>
              <a:t>Parametros</a:t>
            </a:r>
            <a:r>
              <a:rPr lang="es-MX" dirty="0"/>
              <a:t> </a:t>
            </a:r>
            <a:r>
              <a:rPr lang="es-MX" dirty="0" err="1"/>
              <a:t>mRZm</a:t>
            </a:r>
            <a:endParaRPr lang="en-US" dirty="0"/>
          </a:p>
          <a:p>
            <a:pPr lvl="0"/>
            <a:r>
              <a:rPr lang="es-MX" dirty="0" err="1"/>
              <a:t>Analisis</a:t>
            </a:r>
            <a:r>
              <a:rPr lang="es-MX" dirty="0"/>
              <a:t> de resultados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095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Extracción, selección y clasificación de los datos para el análisis. Mínimo de datos</a:t>
            </a:r>
          </a:p>
          <a:p>
            <a:r>
              <a:rPr lang="es-CO" dirty="0"/>
              <a:t>Agrupación de datos</a:t>
            </a:r>
          </a:p>
          <a:p>
            <a:r>
              <a:rPr lang="es-CO" dirty="0"/>
              <a:t>Cálculo por tiempos de falla (tan bueno como nuevo) o tiempo hasta la falla (Tan bueno como viejo)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98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Test Anderson-Darling / </a:t>
            </a:r>
            <a:r>
              <a:rPr lang="es-CO" dirty="0" err="1"/>
              <a:t>Kolmogorov-Smirnov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70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Estimador Kaplan-Meier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832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Estimar mediana</a:t>
            </a:r>
          </a:p>
          <a:p>
            <a:r>
              <a:rPr lang="es-CO" dirty="0"/>
              <a:t>Estimar R2m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3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Estimar mediana</a:t>
            </a:r>
          </a:p>
          <a:p>
            <a:r>
              <a:rPr lang="es-CO" dirty="0"/>
              <a:t>Estimar R2m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06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5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27280" y="5059680"/>
            <a:ext cx="1047481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75736" y="1089028"/>
            <a:ext cx="11040533" cy="397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927280" y="5644536"/>
            <a:ext cx="10474817" cy="59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24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3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Marino CMC-LAT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n 473">
            <a:extLst>
              <a:ext uri="{FF2B5EF4-FFF2-40B4-BE49-F238E27FC236}">
                <a16:creationId xmlns:a16="http://schemas.microsoft.com/office/drawing/2014/main" id="{E8BDA0C5-A8E3-4B71-9895-98F296EE7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0" y="12570"/>
            <a:ext cx="12192000" cy="6845433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80D5C41-F902-6AE7-EF0A-08FC9C9542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2261" y="6282334"/>
            <a:ext cx="482139" cy="33424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662E267B-92DC-F896-10AE-05C3D9E5F4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88994" y="6114951"/>
            <a:ext cx="739961" cy="54408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61E7117-EEE3-CA9D-1679-9CB4205E20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9874" y="350415"/>
            <a:ext cx="2419580" cy="7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ORO CMC-LATA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Imagen 459">
            <a:extLst>
              <a:ext uri="{FF2B5EF4-FFF2-40B4-BE49-F238E27FC236}">
                <a16:creationId xmlns:a16="http://schemas.microsoft.com/office/drawing/2014/main" id="{C95731D4-0918-4E75-B7D7-397C732A7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-118444" y="-58189"/>
            <a:ext cx="12436463" cy="6982691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7EC7B06-4B3C-F0D6-EDAA-0C145F010A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2261" y="6282334"/>
            <a:ext cx="482139" cy="334245"/>
          </a:xfrm>
          <a:prstGeom prst="rect">
            <a:avLst/>
          </a:prstGeom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410D7D07-B6BD-B3F8-574E-ABD119B64A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88994" y="6114951"/>
            <a:ext cx="739961" cy="54408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EB14B8E-54AC-3685-847A-4787EFEA29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9874" y="350415"/>
            <a:ext cx="2419580" cy="7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Celeste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Imagen 931">
            <a:extLst>
              <a:ext uri="{FF2B5EF4-FFF2-40B4-BE49-F238E27FC236}">
                <a16:creationId xmlns:a16="http://schemas.microsoft.com/office/drawing/2014/main" id="{2D18413A-53ED-448C-AB9D-6C4C8059A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0" y="6286"/>
            <a:ext cx="12192000" cy="684543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A7FD607-FED4-51D6-36AB-1B2E716B8F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2261" y="6282334"/>
            <a:ext cx="482139" cy="334245"/>
          </a:xfrm>
          <a:prstGeom prst="rect">
            <a:avLst/>
          </a:prstGeom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3907576B-EDF6-30E9-4A9D-26EB4B5AE0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88994" y="6114951"/>
            <a:ext cx="739961" cy="54408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1D0774D-68B7-7809-4EA1-CC374F1F94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9874" y="350415"/>
            <a:ext cx="2419580" cy="7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Roj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Imagen 923">
            <a:extLst>
              <a:ext uri="{FF2B5EF4-FFF2-40B4-BE49-F238E27FC236}">
                <a16:creationId xmlns:a16="http://schemas.microsoft.com/office/drawing/2014/main" id="{8A1B2119-8259-4180-AC52-76CAFD0BE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0" y="12570"/>
            <a:ext cx="12192000" cy="6845433"/>
          </a:xfrm>
          <a:prstGeom prst="rect">
            <a:avLst/>
          </a:prstGeom>
          <a:solidFill>
            <a:srgbClr val="004F58"/>
          </a:solidFill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B19962B-5D6C-B3E1-3441-C5D82E48D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2261" y="6282334"/>
            <a:ext cx="482139" cy="334245"/>
          </a:xfrm>
          <a:prstGeom prst="rect">
            <a:avLst/>
          </a:prstGeom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D564470A-2498-7C05-9E00-527377DC02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88994" y="6114951"/>
            <a:ext cx="739961" cy="54408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820D578-21E5-A4A3-6B86-B2D57BA760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9874" y="350415"/>
            <a:ext cx="2419580" cy="7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69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4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25011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bg1"/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0468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6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ECD-D350-FF42-8E0B-475F1F7812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735" y="1461915"/>
            <a:ext cx="11040533" cy="35860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F333C8-057C-B545-82C5-3C58AD9B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63" y="123135"/>
            <a:ext cx="9097604" cy="96583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13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C6E8-F6FF-794E-BB8A-AA45225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39E7B192-4FB7-B649-B328-D295B5C912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71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520EB3-AF1E-B945-9553-94896C58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011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A3008A-2A83-764F-B6B9-A3E9D981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468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7CF7-C54A-2144-A3B1-C71895AA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Gotham Black" panose="02000604040000020004" pitchFamily="50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60E7F8-4458-3B42-B1E0-C752FB120E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733" y="1449388"/>
            <a:ext cx="5327651" cy="47879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DAC05E-D73B-BD48-BF77-D3D88165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8619" y="1449388"/>
            <a:ext cx="5361516" cy="47688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01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idx="1"/>
          </p:nvPr>
        </p:nvSpPr>
        <p:spPr>
          <a:xfrm>
            <a:off x="576966" y="1442884"/>
            <a:ext cx="53264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576966" y="2225520"/>
            <a:ext cx="5326420" cy="40117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286459" y="1449388"/>
            <a:ext cx="53264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6286459" y="2225520"/>
            <a:ext cx="5326420" cy="40117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4AF-8075-A24F-BA8B-3916436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2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E7BD-771F-2443-BFE0-D54FB45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52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ateral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75735" y="1089025"/>
            <a:ext cx="37210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442843" y="1089025"/>
            <a:ext cx="7173424" cy="51482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/>
          </p:nvPr>
        </p:nvSpPr>
        <p:spPr>
          <a:xfrm>
            <a:off x="575735" y="2357430"/>
            <a:ext cx="3721060" cy="3879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09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0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2.sv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CFA87B-F0B0-969B-AA0B-2A94603FE4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9" y="4759"/>
            <a:ext cx="12165242" cy="684848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C74C144-40F3-5346-8E0E-B3FCA2487984}"/>
              </a:ext>
            </a:extLst>
          </p:cNvPr>
          <p:cNvSpPr/>
          <p:nvPr userDrawn="1"/>
        </p:nvSpPr>
        <p:spPr>
          <a:xfrm>
            <a:off x="1641472" y="3466161"/>
            <a:ext cx="890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i="0" dirty="0">
                <a:solidFill>
                  <a:schemeClr val="bg2"/>
                </a:solidFill>
                <a:effectLst/>
                <a:latin typeface="Myriad Pro" panose="020B0503030403020204" pitchFamily="34" charset="0"/>
              </a:rPr>
              <a:t>“Como hacer…”</a:t>
            </a:r>
          </a:p>
          <a:p>
            <a:pPr algn="ctr"/>
            <a:r>
              <a:rPr lang="es-MX" sz="2400" b="1" i="0" dirty="0">
                <a:solidFill>
                  <a:schemeClr val="bg2"/>
                </a:solidFill>
                <a:effectLst/>
                <a:latin typeface="Myriad Pro" panose="020B0503030403020204" pitchFamily="34" charset="0"/>
              </a:rPr>
              <a:t>Aprende nuevas y útiles herramientas, métodos y técnicas.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EF6F12D-5095-2D9C-0EA1-C73CF11A1B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9874" y="350415"/>
            <a:ext cx="2419580" cy="71691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C5B4672-EBB4-19C9-C563-35A1617A18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1071" y="2833427"/>
            <a:ext cx="860518" cy="6327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BAEC7B-4FB0-58E4-8E8C-D1994FBAB6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2809"/>
            <a:ext cx="12192000" cy="8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7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" y="0"/>
            <a:ext cx="1218214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2A9988-F1C1-A0AA-EF52-C54DC9FB42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3698" y="6114951"/>
            <a:ext cx="739961" cy="54408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C5FF421-343A-D49C-1354-3214FA8D40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9874" y="350415"/>
            <a:ext cx="2419580" cy="7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D7B3E8-A1C9-47FA-8B2B-7190871E5F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19680" y="253605"/>
            <a:ext cx="1609345" cy="476843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F0B20-CA6B-B343-A7C3-35803DE1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63" y="123193"/>
            <a:ext cx="9097604" cy="96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F1726-08FA-0D46-9455-FB501614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5" y="1449389"/>
            <a:ext cx="11040533" cy="45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A15D31-28D5-154E-8DBA-65D2663FD5C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106411" y="6171283"/>
            <a:ext cx="941812" cy="5423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279DE94-B4DA-38ED-9E2C-D808B94F24E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31683"/>
            <a:ext cx="11828186" cy="14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90" r:id="rId9"/>
    <p:sldLayoutId id="2147483682" r:id="rId10"/>
    <p:sldLayoutId id="2147483683" r:id="rId11"/>
    <p:sldLayoutId id="2147483685" r:id="rId12"/>
    <p:sldLayoutId id="2147483687" r:id="rId13"/>
    <p:sldLayoutId id="21474836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85000"/>
              <a:lumOff val="15000"/>
            </a:schemeClr>
          </a:solidFill>
          <a:latin typeface="Gotham Black" panose="02000604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913" userDrawn="1">
          <p15:clr>
            <a:srgbClr val="F26B43"/>
          </p15:clr>
        </p15:guide>
        <p15:guide id="3" pos="7317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pos="3961" userDrawn="1">
          <p15:clr>
            <a:srgbClr val="F26B43"/>
          </p15:clr>
        </p15:guide>
        <p15:guide id="9" pos="371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12192000" cy="68477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0" y="0"/>
            <a:ext cx="12182140" cy="6858000"/>
          </a:xfrm>
          <a:prstGeom prst="rect">
            <a:avLst/>
          </a:prstGeom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96D0B5CE-3687-4E73-3214-28D6C62F47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5756" y="6114951"/>
            <a:ext cx="739961" cy="544089"/>
          </a:xfrm>
          <a:prstGeom prst="rect">
            <a:avLst/>
          </a:prstGeom>
        </p:spPr>
      </p:pic>
      <p:sp>
        <p:nvSpPr>
          <p:cNvPr id="11" name="14 Subtítulo">
            <a:extLst>
              <a:ext uri="{FF2B5EF4-FFF2-40B4-BE49-F238E27FC236}">
                <a16:creationId xmlns:a16="http://schemas.microsoft.com/office/drawing/2014/main" id="{09CEA3E4-FFED-B8FF-F7C9-669AB52ACB57}"/>
              </a:ext>
            </a:extLst>
          </p:cNvPr>
          <p:cNvSpPr txBox="1">
            <a:spLocks/>
          </p:cNvSpPr>
          <p:nvPr userDrawn="1"/>
        </p:nvSpPr>
        <p:spPr>
          <a:xfrm>
            <a:off x="1631503" y="2716494"/>
            <a:ext cx="8928992" cy="1728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88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Myriad Pro" pitchFamily="34" charset="0"/>
              </a:rPr>
              <a:t>¡GRACIAS!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FD39A0-09A2-E783-CAFD-08BB1950ACF0}"/>
              </a:ext>
            </a:extLst>
          </p:cNvPr>
          <p:cNvSpPr txBox="1"/>
          <p:nvPr userDrawn="1"/>
        </p:nvSpPr>
        <p:spPr>
          <a:xfrm>
            <a:off x="4680674" y="2387417"/>
            <a:ext cx="2830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Myriad Pro Light" panose="020B0603030403020204" pitchFamily="34" charset="0"/>
              </a:rPr>
              <a:t>POR SU ATENCIÓN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C66EBB-168D-BF0F-84C7-39A5DBFD47EE}"/>
              </a:ext>
            </a:extLst>
          </p:cNvPr>
          <p:cNvSpPr/>
          <p:nvPr userDrawn="1"/>
        </p:nvSpPr>
        <p:spPr>
          <a:xfrm>
            <a:off x="4188103" y="3995853"/>
            <a:ext cx="381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Light" pitchFamily="50" charset="0"/>
              </a:rPr>
              <a:t>Ahora… ¡A implementar!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9D4FBA-741D-8B31-3CB4-F18CBD23B14A}"/>
              </a:ext>
            </a:extLst>
          </p:cNvPr>
          <p:cNvSpPr/>
          <p:nvPr userDrawn="1"/>
        </p:nvSpPr>
        <p:spPr>
          <a:xfrm>
            <a:off x="3899141" y="5688467"/>
            <a:ext cx="439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Escribe aquí tu nombre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D19D78D-2C62-CB1D-8144-36BA348CEDC9}"/>
              </a:ext>
            </a:extLst>
          </p:cNvPr>
          <p:cNvSpPr/>
          <p:nvPr userDrawn="1"/>
        </p:nvSpPr>
        <p:spPr>
          <a:xfrm>
            <a:off x="4237128" y="6090360"/>
            <a:ext cx="3717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escribe aquí tu email</a:t>
            </a:r>
          </a:p>
        </p:txBody>
      </p:sp>
    </p:spTree>
    <p:extLst>
      <p:ext uri="{BB962C8B-B14F-4D97-AF65-F5344CB8AC3E}">
        <p14:creationId xmlns:p14="http://schemas.microsoft.com/office/powerpoint/2010/main" val="17646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19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8594E-B904-784B-C547-E5010F13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1. Procesar datos de mantenimiento</a:t>
            </a:r>
            <a:endParaRPr lang="en-US" dirty="0"/>
          </a:p>
        </p:txBody>
      </p:sp>
      <p:pic>
        <p:nvPicPr>
          <p:cNvPr id="4" name="Gráfico 3" descr="Insignia 1 con relleno sólido">
            <a:extLst>
              <a:ext uri="{FF2B5EF4-FFF2-40B4-BE49-F238E27FC236}">
                <a16:creationId xmlns:a16="http://schemas.microsoft.com/office/drawing/2014/main" id="{B59A6FB6-BB3A-A5A0-30BE-90F0C08B9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823" y="1334386"/>
            <a:ext cx="914400" cy="914400"/>
          </a:xfrm>
          <a:prstGeom prst="rect">
            <a:avLst/>
          </a:prstGeom>
        </p:spPr>
      </p:pic>
      <p:pic>
        <p:nvPicPr>
          <p:cNvPr id="6" name="Gráfico 5" descr="Insignia con relleno sólido">
            <a:extLst>
              <a:ext uri="{FF2B5EF4-FFF2-40B4-BE49-F238E27FC236}">
                <a16:creationId xmlns:a16="http://schemas.microsoft.com/office/drawing/2014/main" id="{9888A58D-B53F-30CA-0E4E-082EFC015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823" y="2381693"/>
            <a:ext cx="914400" cy="914400"/>
          </a:xfrm>
          <a:prstGeom prst="rect">
            <a:avLst/>
          </a:prstGeom>
        </p:spPr>
      </p:pic>
      <p:pic>
        <p:nvPicPr>
          <p:cNvPr id="8" name="Gráfico 7" descr="Insignia 3 con relleno sólido">
            <a:extLst>
              <a:ext uri="{FF2B5EF4-FFF2-40B4-BE49-F238E27FC236}">
                <a16:creationId xmlns:a16="http://schemas.microsoft.com/office/drawing/2014/main" id="{D867D535-42B8-FB49-0A30-BD9914908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734" y="3429000"/>
            <a:ext cx="914400" cy="914400"/>
          </a:xfrm>
          <a:prstGeom prst="rect">
            <a:avLst/>
          </a:prstGeom>
        </p:spPr>
      </p:pic>
      <p:pic>
        <p:nvPicPr>
          <p:cNvPr id="10" name="Gráfico 9" descr="Insignia 4 con relleno sólido">
            <a:extLst>
              <a:ext uri="{FF2B5EF4-FFF2-40B4-BE49-F238E27FC236}">
                <a16:creationId xmlns:a16="http://schemas.microsoft.com/office/drawing/2014/main" id="{1617E5D4-0B0F-E4F9-F387-DF085492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823" y="4476307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8C50571-E80C-4D0F-E14E-EC8F1A333632}"/>
              </a:ext>
            </a:extLst>
          </p:cNvPr>
          <p:cNvSpPr txBox="1"/>
          <p:nvPr/>
        </p:nvSpPr>
        <p:spPr>
          <a:xfrm>
            <a:off x="1765006" y="2577283"/>
            <a:ext cx="607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Agrupar los datos</a:t>
            </a:r>
            <a:endParaRPr lang="en-US" sz="2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A338FF-3234-D281-120E-86BA168E75E6}"/>
              </a:ext>
            </a:extLst>
          </p:cNvPr>
          <p:cNvSpPr txBox="1"/>
          <p:nvPr/>
        </p:nvSpPr>
        <p:spPr>
          <a:xfrm>
            <a:off x="1765006" y="1529976"/>
            <a:ext cx="607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Recolectar los datos</a:t>
            </a:r>
            <a:endParaRPr lang="en-US" sz="2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81A897-7A71-070A-3FC2-82718877CFBF}"/>
              </a:ext>
            </a:extLst>
          </p:cNvPr>
          <p:cNvSpPr txBox="1"/>
          <p:nvPr/>
        </p:nvSpPr>
        <p:spPr>
          <a:xfrm>
            <a:off x="1765006" y="3624590"/>
            <a:ext cx="866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Calculo por tiempo hasta la falla (tan bueno como viejo)</a:t>
            </a:r>
            <a:endParaRPr lang="en-U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A49558-DF4A-DD94-586B-BF892ED17DB0}"/>
              </a:ext>
            </a:extLst>
          </p:cNvPr>
          <p:cNvSpPr txBox="1"/>
          <p:nvPr/>
        </p:nvSpPr>
        <p:spPr>
          <a:xfrm>
            <a:off x="1765006" y="4671897"/>
            <a:ext cx="875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Cálculo por tiempo entre fallas (tan bueno como nuevo)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388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DBA6E-3EED-66A4-65CF-6E2415F8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5" y="1089025"/>
            <a:ext cx="3721060" cy="1162050"/>
          </a:xfrm>
        </p:spPr>
        <p:txBody>
          <a:bodyPr anchor="b">
            <a:normAutofit fontScale="90000"/>
          </a:bodyPr>
          <a:lstStyle/>
          <a:p>
            <a:r>
              <a:rPr lang="es-CO" sz="2800" dirty="0"/>
              <a:t>2. Determinar comportamiento Weibull</a:t>
            </a:r>
            <a:endParaRPr lang="en-US" sz="2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B98E491-5BE5-6E24-778A-94F6FC83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735" y="2357430"/>
            <a:ext cx="3721060" cy="3879858"/>
          </a:xfrm>
        </p:spPr>
        <p:txBody>
          <a:bodyPr>
            <a:normAutofit/>
          </a:bodyPr>
          <a:lstStyle/>
          <a:p>
            <a:endParaRPr lang="es-CO" sz="2400" dirty="0"/>
          </a:p>
          <a:p>
            <a:r>
              <a:rPr lang="es-CO" sz="2400" dirty="0"/>
              <a:t>Permite demostrar estadísticamente que los datos se comportan de acuerdo a una distribución Weibull</a:t>
            </a:r>
            <a:endParaRPr lang="en-US" sz="2400" dirty="0"/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58594D64-CA9F-068D-41B6-DA9B081A2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67826"/>
              </p:ext>
            </p:extLst>
          </p:nvPr>
        </p:nvGraphicFramePr>
        <p:xfrm>
          <a:off x="4442843" y="1089025"/>
          <a:ext cx="7173424" cy="514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102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11600-2087-058B-8937-B28C5242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Estimar la curva de supervivencia con Kaplan-Meier</a:t>
            </a:r>
            <a:endParaRPr lang="en-US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DEFB2F41-BD19-B2E3-DB5B-B5BBC0D6E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438240"/>
              </p:ext>
            </p:extLst>
          </p:nvPr>
        </p:nvGraphicFramePr>
        <p:xfrm>
          <a:off x="2330104" y="1114800"/>
          <a:ext cx="69574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519">
                  <a:extLst>
                    <a:ext uri="{9D8B030D-6E8A-4147-A177-3AD203B41FA5}">
                      <a16:colId xmlns:a16="http://schemas.microsoft.com/office/drawing/2014/main" val="1810752251"/>
                    </a:ext>
                  </a:extLst>
                </a:gridCol>
                <a:gridCol w="1594883">
                  <a:extLst>
                    <a:ext uri="{9D8B030D-6E8A-4147-A177-3AD203B41FA5}">
                      <a16:colId xmlns:a16="http://schemas.microsoft.com/office/drawing/2014/main" val="1444345704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1439625466"/>
                    </a:ext>
                  </a:extLst>
                </a:gridCol>
                <a:gridCol w="2525237">
                  <a:extLst>
                    <a:ext uri="{9D8B030D-6E8A-4147-A177-3AD203B41FA5}">
                      <a16:colId xmlns:a16="http://schemas.microsoft.com/office/drawing/2014/main" val="1477076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tiempo</a:t>
                      </a:r>
                      <a:endParaRPr lang="en-US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supervivientes</a:t>
                      </a:r>
                      <a:endParaRPr lang="en-US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supervivencia</a:t>
                      </a:r>
                      <a:endParaRPr lang="en-US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Confiabilidad</a:t>
                      </a:r>
                      <a:endParaRPr lang="en-US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4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24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1.00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1.00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23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(23-1)/23=0.9565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1.00x0.9565=0.9565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9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22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(22-1)/22=0.9545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0.9565x0.9545=0.9130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06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21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21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(21-1)/21=0.9524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0.9130x0.9524=0.8695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3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27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(20-1)/20=0.9500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0.8695x0.9500=0.8260</a:t>
                      </a:r>
                      <a:endParaRPr lang="en-US" dirty="0"/>
                    </a:p>
                  </a:txBody>
                  <a:tcPr>
                    <a:solidFill>
                      <a:srgbClr val="AE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14147"/>
                  </a:ext>
                </a:extLst>
              </a:tr>
            </a:tbl>
          </a:graphicData>
        </a:graphic>
      </p:graphicFrame>
      <p:pic>
        <p:nvPicPr>
          <p:cNvPr id="6" name="Imagen 4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A487C26-FC8D-C818-8C32-252185B5C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31" r="104" b="20154"/>
          <a:stretch/>
        </p:blipFill>
        <p:spPr>
          <a:xfrm>
            <a:off x="2380651" y="3429000"/>
            <a:ext cx="6856345" cy="27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DA1F9-C62D-4510-0BA0-721E1140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Estimar m|R</a:t>
            </a:r>
            <a:r>
              <a:rPr lang="es-CO" baseline="-25000" dirty="0"/>
              <a:t>2m</a:t>
            </a:r>
            <a:r>
              <a:rPr lang="es-CO" dirty="0"/>
              <a:t> con curva de confiabilidad</a:t>
            </a:r>
            <a:endParaRPr lang="en-US" dirty="0"/>
          </a:p>
        </p:txBody>
      </p:sp>
      <p:sp>
        <p:nvSpPr>
          <p:cNvPr id="20" name="Marcador de contenido 5">
            <a:extLst>
              <a:ext uri="{FF2B5EF4-FFF2-40B4-BE49-F238E27FC236}">
                <a16:creationId xmlns:a16="http://schemas.microsoft.com/office/drawing/2014/main" id="{333504EF-EC99-997C-315B-643CECD35ACA}"/>
              </a:ext>
            </a:extLst>
          </p:cNvPr>
          <p:cNvSpPr txBox="1">
            <a:spLocks/>
          </p:cNvSpPr>
          <p:nvPr/>
        </p:nvSpPr>
        <p:spPr>
          <a:xfrm>
            <a:off x="585937" y="1651362"/>
            <a:ext cx="5326420" cy="401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Estimar la mediana: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dirty="0"/>
              <a:t>Determine el punto en el tiempo que corresponde al 50% de confiabilidad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err="1"/>
              <a:t>Estimar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R2m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dirty="0"/>
              <a:t>Multiplique la mediana por 1.5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Halle la </a:t>
            </a:r>
            <a:r>
              <a:rPr lang="en-US" dirty="0" err="1"/>
              <a:t>confiabilidad</a:t>
            </a:r>
            <a:r>
              <a:rPr lang="en-US" dirty="0"/>
              <a:t> </a:t>
            </a:r>
            <a:r>
              <a:rPr lang="en-US" dirty="0" err="1"/>
              <a:t>correspondiente</a:t>
            </a:r>
            <a:r>
              <a:rPr lang="en-US" dirty="0"/>
              <a:t> a ese punto</a:t>
            </a:r>
          </a:p>
          <a:p>
            <a:pPr marL="914400" lvl="1" indent="-457200">
              <a:buFont typeface="+mj-lt"/>
              <a:buAutoNum type="arabicPeriod"/>
            </a:pP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98C544-61B6-8BD8-D2C3-4351C10B7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57" y="1375630"/>
            <a:ext cx="5549078" cy="36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BD9A33-7C06-D40F-B2D8-EC3DC5E6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5569" y="1848984"/>
            <a:ext cx="4686150" cy="1708527"/>
          </a:xfrm>
        </p:spPr>
        <p:txBody>
          <a:bodyPr>
            <a:normAutofit/>
          </a:bodyPr>
          <a:lstStyle/>
          <a:p>
            <a:r>
              <a:rPr lang="es-CO" dirty="0"/>
              <a:t>Estimar la mediana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dirty="0"/>
              <a:t>Ordenar los datos por tiempo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dirty="0"/>
              <a:t>Determine el dato central, esa es la mediana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BDA1F9-C62D-4510-0BA0-721E1140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Estimar m|R</a:t>
            </a:r>
            <a:r>
              <a:rPr lang="es-CO" baseline="-25000" dirty="0"/>
              <a:t>2m</a:t>
            </a:r>
            <a:r>
              <a:rPr lang="es-CO" dirty="0"/>
              <a:t> sin curva de confiabilidad</a:t>
            </a:r>
            <a:endParaRPr lang="en-US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4AD8D0F-0500-07B3-4412-368E02802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21135"/>
              </p:ext>
            </p:extLst>
          </p:nvPr>
        </p:nvGraphicFramePr>
        <p:xfrm>
          <a:off x="2427178" y="5380698"/>
          <a:ext cx="8024485" cy="472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565">
                  <a:extLst>
                    <a:ext uri="{9D8B030D-6E8A-4147-A177-3AD203B41FA5}">
                      <a16:colId xmlns:a16="http://schemas.microsoft.com/office/drawing/2014/main" val="2958048689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155626238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2024381732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2591787883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808647514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815032924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2591650826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340381707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008703717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702357175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597331967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745727234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1132053164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2492926479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034272810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175847215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1284987686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046358410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986396216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3089277489"/>
                    </a:ext>
                  </a:extLst>
                </a:gridCol>
                <a:gridCol w="371996">
                  <a:extLst>
                    <a:ext uri="{9D8B030D-6E8A-4147-A177-3AD203B41FA5}">
                      <a16:colId xmlns:a16="http://schemas.microsoft.com/office/drawing/2014/main" val="1952168880"/>
                    </a:ext>
                  </a:extLst>
                </a:gridCol>
              </a:tblGrid>
              <a:tr h="23613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3893239"/>
                  </a:ext>
                </a:extLst>
              </a:tr>
              <a:tr h="236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tiempo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0291753"/>
                  </a:ext>
                </a:extLst>
              </a:tr>
            </a:tbl>
          </a:graphicData>
        </a:graphic>
      </p:graphicFrame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1A0FA224-34CD-EA35-C4DF-645A76800435}"/>
              </a:ext>
            </a:extLst>
          </p:cNvPr>
          <p:cNvSpPr txBox="1">
            <a:spLocks/>
          </p:cNvSpPr>
          <p:nvPr/>
        </p:nvSpPr>
        <p:spPr>
          <a:xfrm>
            <a:off x="6439421" y="1848984"/>
            <a:ext cx="4686150" cy="1708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Estimar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R2m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dirty="0"/>
              <a:t>Multiplique la mediana por 1.5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dirty="0"/>
              <a:t>Halle el porcentaje de las fallas ocurridas hasta ese punto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dirty="0"/>
              <a:t>El R2m es 1 menos dicho porcentaje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A38392F-C7EF-D36B-9D0F-5E8885368411}"/>
              </a:ext>
            </a:extLst>
          </p:cNvPr>
          <p:cNvCxnSpPr>
            <a:cxnSpLocks/>
          </p:cNvCxnSpPr>
          <p:nvPr/>
        </p:nvCxnSpPr>
        <p:spPr>
          <a:xfrm>
            <a:off x="6744221" y="5136150"/>
            <a:ext cx="0" cy="244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171C88-8D5A-172A-2ABE-720678339F5E}"/>
              </a:ext>
            </a:extLst>
          </p:cNvPr>
          <p:cNvSpPr txBox="1"/>
          <p:nvPr/>
        </p:nvSpPr>
        <p:spPr>
          <a:xfrm>
            <a:off x="6350816" y="4764010"/>
            <a:ext cx="85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426</a:t>
            </a:r>
            <a:endParaRPr lang="en-US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5039E38-8EDB-285C-2DD5-F06E3F724434}"/>
              </a:ext>
            </a:extLst>
          </p:cNvPr>
          <p:cNvCxnSpPr>
            <a:cxnSpLocks/>
          </p:cNvCxnSpPr>
          <p:nvPr/>
        </p:nvCxnSpPr>
        <p:spPr>
          <a:xfrm>
            <a:off x="9873738" y="5133342"/>
            <a:ext cx="0" cy="244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3C15A3-4629-E58E-70BE-CCDA1DCBAED9}"/>
              </a:ext>
            </a:extLst>
          </p:cNvPr>
          <p:cNvSpPr txBox="1"/>
          <p:nvPr/>
        </p:nvSpPr>
        <p:spPr>
          <a:xfrm>
            <a:off x="9125917" y="4764010"/>
            <a:ext cx="157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1-18/20=0.10</a:t>
            </a:r>
            <a:endParaRPr lang="en-US" dirty="0"/>
          </a:p>
        </p:txBody>
      </p: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BA4D3942-AD23-719E-5F08-906F3420EA12}"/>
              </a:ext>
            </a:extLst>
          </p:cNvPr>
          <p:cNvCxnSpPr>
            <a:stCxn id="19" idx="0"/>
            <a:endCxn id="21" idx="0"/>
          </p:cNvCxnSpPr>
          <p:nvPr/>
        </p:nvCxnSpPr>
        <p:spPr>
          <a:xfrm rot="5400000" flipH="1" flipV="1">
            <a:off x="8344420" y="3195706"/>
            <a:ext cx="12700" cy="3136608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FF1BEE9-6E04-7AE8-053B-CFEE6D5C917A}"/>
              </a:ext>
            </a:extLst>
          </p:cNvPr>
          <p:cNvSpPr txBox="1"/>
          <p:nvPr/>
        </p:nvSpPr>
        <p:spPr>
          <a:xfrm>
            <a:off x="7484734" y="4174199"/>
            <a:ext cx="173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426x1.5=639</a:t>
            </a:r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CB84BD-77F0-F767-5EE3-FFD3AEB373B9}"/>
              </a:ext>
            </a:extLst>
          </p:cNvPr>
          <p:cNvSpPr txBox="1"/>
          <p:nvPr/>
        </p:nvSpPr>
        <p:spPr>
          <a:xfrm>
            <a:off x="2243104" y="4764010"/>
            <a:ext cx="24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m = 426</a:t>
            </a:r>
            <a:endParaRPr lang="en-US" sz="2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025D976-F518-B015-66BE-A650E6055208}"/>
              </a:ext>
            </a:extLst>
          </p:cNvPr>
          <p:cNvSpPr txBox="1"/>
          <p:nvPr/>
        </p:nvSpPr>
        <p:spPr>
          <a:xfrm>
            <a:off x="3800787" y="4764010"/>
            <a:ext cx="220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R2m </a:t>
            </a:r>
            <a:r>
              <a:rPr lang="es-CO" sz="2400"/>
              <a:t>= 0.10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01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B4C10-7732-FC85-142A-C04375E46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Análisis m|R</a:t>
            </a:r>
            <a:r>
              <a:rPr lang="es-CO" baseline="-25000" dirty="0"/>
              <a:t>2m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DA5BF1-AD7A-DEE9-24FD-2E2198AC7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4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2F872-DF6D-332E-578E-89206798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Análisis del m|R</a:t>
            </a:r>
            <a:r>
              <a:rPr lang="es-CO" baseline="-25000" dirty="0"/>
              <a:t>2m</a:t>
            </a:r>
            <a:r>
              <a:rPr lang="es-CO" dirty="0"/>
              <a:t> </a:t>
            </a:r>
            <a:endParaRPr lang="en-US" dirty="0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7A7A20D-405F-E17D-6C08-6C8891B85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97" y="980179"/>
            <a:ext cx="8165805" cy="489764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054DAE4-04BD-5E00-9B02-DDEA8B89FBFB}"/>
              </a:ext>
            </a:extLst>
          </p:cNvPr>
          <p:cNvSpPr/>
          <p:nvPr/>
        </p:nvSpPr>
        <p:spPr>
          <a:xfrm>
            <a:off x="2672314" y="1331131"/>
            <a:ext cx="7249727" cy="633370"/>
          </a:xfrm>
          <a:prstGeom prst="rect">
            <a:avLst/>
          </a:prstGeom>
          <a:solidFill>
            <a:srgbClr val="004F58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dirty="0"/>
              <a:t>Zona de mortalidad infantil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9D7580A-9C4E-7DB5-BFB8-FC0A32339734}"/>
              </a:ext>
            </a:extLst>
          </p:cNvPr>
          <p:cNvSpPr/>
          <p:nvPr/>
        </p:nvSpPr>
        <p:spPr>
          <a:xfrm>
            <a:off x="2672314" y="1964501"/>
            <a:ext cx="7249727" cy="277622"/>
          </a:xfrm>
          <a:prstGeom prst="rect">
            <a:avLst/>
          </a:prstGeom>
          <a:solidFill>
            <a:srgbClr val="E2E4E7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Zona de falla accidental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358264-F561-D1BF-6ACD-A600691C04E5}"/>
              </a:ext>
            </a:extLst>
          </p:cNvPr>
          <p:cNvSpPr/>
          <p:nvPr/>
        </p:nvSpPr>
        <p:spPr>
          <a:xfrm>
            <a:off x="2672314" y="2242123"/>
            <a:ext cx="7249727" cy="3167326"/>
          </a:xfrm>
          <a:prstGeom prst="rect">
            <a:avLst/>
          </a:prstGeom>
          <a:solidFill>
            <a:srgbClr val="A52985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dirty="0"/>
              <a:t>Zona de falla por desgaste</a:t>
            </a:r>
            <a:endParaRPr lang="en-U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F45185C-CF7E-3B31-7C07-FD76C50B5F42}"/>
              </a:ext>
            </a:extLst>
          </p:cNvPr>
          <p:cNvSpPr/>
          <p:nvPr/>
        </p:nvSpPr>
        <p:spPr>
          <a:xfrm>
            <a:off x="6990386" y="2498479"/>
            <a:ext cx="212651" cy="189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743C242-B906-63E3-9BBD-75BE61FB9BC5}"/>
              </a:ext>
            </a:extLst>
          </p:cNvPr>
          <p:cNvCxnSpPr>
            <a:cxnSpLocks/>
          </p:cNvCxnSpPr>
          <p:nvPr/>
        </p:nvCxnSpPr>
        <p:spPr>
          <a:xfrm>
            <a:off x="2381693" y="2094615"/>
            <a:ext cx="2906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7DA1D0-AAAD-B2BC-4796-BC8670E31B4B}"/>
              </a:ext>
            </a:extLst>
          </p:cNvPr>
          <p:cNvSpPr txBox="1"/>
          <p:nvPr/>
        </p:nvSpPr>
        <p:spPr>
          <a:xfrm>
            <a:off x="1581231" y="1921969"/>
            <a:ext cx="96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35.35%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2F872-DF6D-332E-578E-89206798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Análisis del m|R</a:t>
            </a:r>
            <a:r>
              <a:rPr lang="es-CO" baseline="-25000" dirty="0"/>
              <a:t>2m</a:t>
            </a:r>
            <a:r>
              <a:rPr lang="es-CO" dirty="0"/>
              <a:t> </a:t>
            </a:r>
            <a:endParaRPr lang="en-U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82775B5-470C-A45C-0250-3D81D3967403}"/>
              </a:ext>
            </a:extLst>
          </p:cNvPr>
          <p:cNvGrpSpPr/>
          <p:nvPr/>
        </p:nvGrpSpPr>
        <p:grpSpPr>
          <a:xfrm>
            <a:off x="2013097" y="980179"/>
            <a:ext cx="8165805" cy="4897641"/>
            <a:chOff x="1976404" y="1439902"/>
            <a:chExt cx="8165805" cy="4897641"/>
          </a:xfrm>
          <a:noFill/>
        </p:grpSpPr>
        <p:pic>
          <p:nvPicPr>
            <p:cNvPr id="4" name="Imagen 3" descr="Diagrama&#10;&#10;Descripción generada automáticamente">
              <a:extLst>
                <a:ext uri="{FF2B5EF4-FFF2-40B4-BE49-F238E27FC236}">
                  <a16:creationId xmlns:a16="http://schemas.microsoft.com/office/drawing/2014/main" id="{97A7A20D-405F-E17D-6C08-6C8891B85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04" y="1439902"/>
              <a:ext cx="8165805" cy="4897641"/>
            </a:xfrm>
            <a:prstGeom prst="rect">
              <a:avLst/>
            </a:prstGeom>
            <a:grpFill/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7054DAE4-04BD-5E00-9B02-DDEA8B89FBFB}"/>
                </a:ext>
              </a:extLst>
            </p:cNvPr>
            <p:cNvSpPr/>
            <p:nvPr/>
          </p:nvSpPr>
          <p:spPr>
            <a:xfrm>
              <a:off x="2635621" y="1790854"/>
              <a:ext cx="7249727" cy="6333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bg2">
                      <a:lumMod val="50000"/>
                    </a:schemeClr>
                  </a:solidFill>
                </a:rPr>
                <a:t>Zona de mortalidad infantil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9D7580A-9C4E-7DB5-BFB8-FC0A32339734}"/>
                </a:ext>
              </a:extLst>
            </p:cNvPr>
            <p:cNvSpPr/>
            <p:nvPr/>
          </p:nvSpPr>
          <p:spPr>
            <a:xfrm>
              <a:off x="2635621" y="2424224"/>
              <a:ext cx="7249727" cy="277622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dirty="0">
                  <a:solidFill>
                    <a:schemeClr val="bg2">
                      <a:lumMod val="50000"/>
                    </a:schemeClr>
                  </a:solidFill>
                </a:rPr>
                <a:t>Zona de falla accidental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3358264-F561-D1BF-6ACD-A600691C04E5}"/>
                </a:ext>
              </a:extLst>
            </p:cNvPr>
            <p:cNvSpPr/>
            <p:nvPr/>
          </p:nvSpPr>
          <p:spPr>
            <a:xfrm>
              <a:off x="2635621" y="2701846"/>
              <a:ext cx="7249727" cy="316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dirty="0">
                  <a:solidFill>
                    <a:schemeClr val="bg2">
                      <a:lumMod val="50000"/>
                    </a:schemeClr>
                  </a:solidFill>
                </a:rPr>
                <a:t>Zona de falla por desgaste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743C242-B906-63E3-9BBD-75BE61FB9BC5}"/>
              </a:ext>
            </a:extLst>
          </p:cNvPr>
          <p:cNvCxnSpPr>
            <a:cxnSpLocks/>
          </p:cNvCxnSpPr>
          <p:nvPr/>
        </p:nvCxnSpPr>
        <p:spPr>
          <a:xfrm>
            <a:off x="2381693" y="2094615"/>
            <a:ext cx="2906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7DA1D0-AAAD-B2BC-4796-BC8670E31B4B}"/>
              </a:ext>
            </a:extLst>
          </p:cNvPr>
          <p:cNvSpPr txBox="1"/>
          <p:nvPr/>
        </p:nvSpPr>
        <p:spPr>
          <a:xfrm>
            <a:off x="1581231" y="1921969"/>
            <a:ext cx="96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35.35%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9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4930816-5FFD-8EE4-930B-022F5A984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011"/>
            <a:ext cx="9144000" cy="1914782"/>
          </a:xfrm>
        </p:spPr>
        <p:txBody>
          <a:bodyPr/>
          <a:lstStyle/>
          <a:p>
            <a:r>
              <a:rPr lang="es-CO" dirty="0"/>
              <a:t>La falla accidental</a:t>
            </a:r>
            <a:endParaRPr lang="en-US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B4AF37CC-9B4E-9229-7731-B4BD863D4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34386"/>
              </p:ext>
            </p:extLst>
          </p:nvPr>
        </p:nvGraphicFramePr>
        <p:xfrm>
          <a:off x="3949842" y="4747021"/>
          <a:ext cx="620445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45">
                  <a:extLst>
                    <a:ext uri="{9D8B030D-6E8A-4147-A177-3AD203B41FA5}">
                      <a16:colId xmlns:a16="http://schemas.microsoft.com/office/drawing/2014/main" val="4101579206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252879469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111991003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337432115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3970526328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1403897786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609947514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1509218848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3966684737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4262335019"/>
                    </a:ext>
                  </a:extLst>
                </a:gridCol>
              </a:tblGrid>
              <a:tr h="256674">
                <a:tc>
                  <a:txBody>
                    <a:bodyPr/>
                    <a:lstStyle/>
                    <a:p>
                      <a:r>
                        <a:rPr lang="es-CO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16088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r>
                        <a:rPr lang="es-CO" dirty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1922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E82557-EF0F-F552-49D5-6F2009BC1EED}"/>
              </a:ext>
            </a:extLst>
          </p:cNvPr>
          <p:cNvSpPr txBox="1"/>
          <p:nvPr/>
        </p:nvSpPr>
        <p:spPr>
          <a:xfrm>
            <a:off x="2260314" y="4747021"/>
            <a:ext cx="140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Días a la falla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5DCE0-1AF4-6960-52FF-8EA2CFC3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Comportamiento en falla accidental (R</a:t>
            </a:r>
            <a:r>
              <a:rPr lang="es-CO" sz="1600" dirty="0"/>
              <a:t>2m</a:t>
            </a:r>
            <a:r>
              <a:rPr lang="es-CO" dirty="0"/>
              <a:t> = 35.35%)</a:t>
            </a:r>
            <a:endParaRPr lang="en-US" dirty="0"/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EE918C1-1782-8D13-B141-309F547E7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0" y="1782061"/>
            <a:ext cx="5491861" cy="3293878"/>
          </a:xfrm>
          <a:prstGeom prst="rect">
            <a:avLst/>
          </a:prstGeom>
        </p:spPr>
      </p:pic>
      <p:pic>
        <p:nvPicPr>
          <p:cNvPr id="5" name="Imagen 4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A05554F9-9A17-B638-CBFC-FEB989756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58" y="1782060"/>
            <a:ext cx="5491859" cy="32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6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29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5E8CB-5B6E-7285-B856-A4F910F4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Comportamiento en falla accidental (R</a:t>
            </a:r>
            <a:r>
              <a:rPr lang="es-CO" sz="1600" dirty="0"/>
              <a:t>2m</a:t>
            </a:r>
            <a:r>
              <a:rPr lang="es-CO" dirty="0"/>
              <a:t> = 35.35%)</a:t>
            </a:r>
            <a:endParaRPr lang="en-US" dirty="0"/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68F325F-3E9B-1032-9196-E08C473CF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3" y="1798010"/>
            <a:ext cx="5438677" cy="3261980"/>
          </a:xfrm>
          <a:prstGeom prst="rect">
            <a:avLst/>
          </a:prstGeom>
        </p:spPr>
      </p:pic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FF45961-975C-CBB9-581B-5C48A8745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11" y="1798010"/>
            <a:ext cx="5438677" cy="32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4930816-5FFD-8EE4-930B-022F5A984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011"/>
            <a:ext cx="9144000" cy="1914782"/>
          </a:xfrm>
        </p:spPr>
        <p:txBody>
          <a:bodyPr/>
          <a:lstStyle/>
          <a:p>
            <a:r>
              <a:rPr lang="es-CO" dirty="0"/>
              <a:t>La falla de mortalidad infantil</a:t>
            </a:r>
            <a:endParaRPr lang="en-US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B4AF37CC-9B4E-9229-7731-B4BD863D4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5247"/>
              </p:ext>
            </p:extLst>
          </p:nvPr>
        </p:nvGraphicFramePr>
        <p:xfrm>
          <a:off x="3949842" y="4747021"/>
          <a:ext cx="620445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45">
                  <a:extLst>
                    <a:ext uri="{9D8B030D-6E8A-4147-A177-3AD203B41FA5}">
                      <a16:colId xmlns:a16="http://schemas.microsoft.com/office/drawing/2014/main" val="4101579206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252879469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111991003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337432115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3970526328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1403897786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609947514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1509218848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3966684737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4262335019"/>
                    </a:ext>
                  </a:extLst>
                </a:gridCol>
              </a:tblGrid>
              <a:tr h="256674"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16088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r>
                        <a:rPr lang="es-CO" dirty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580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1922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E82557-EF0F-F552-49D5-6F2009BC1EED}"/>
              </a:ext>
            </a:extLst>
          </p:cNvPr>
          <p:cNvSpPr txBox="1"/>
          <p:nvPr/>
        </p:nvSpPr>
        <p:spPr>
          <a:xfrm>
            <a:off x="2260314" y="4747021"/>
            <a:ext cx="140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Días a la falla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D5E5B-D381-4650-80A3-B912027F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959" y="123193"/>
            <a:ext cx="9294307" cy="965835"/>
          </a:xfrm>
        </p:spPr>
        <p:txBody>
          <a:bodyPr/>
          <a:lstStyle/>
          <a:p>
            <a:r>
              <a:rPr lang="es-CO" dirty="0"/>
              <a:t>Comportamiento en mortalidad infantil (R</a:t>
            </a:r>
            <a:r>
              <a:rPr lang="es-CO" sz="1600" dirty="0"/>
              <a:t>2m</a:t>
            </a:r>
            <a:r>
              <a:rPr lang="es-CO" dirty="0"/>
              <a:t> &gt; 35.35%)</a:t>
            </a:r>
            <a:endParaRPr lang="en-US" dirty="0"/>
          </a:p>
        </p:txBody>
      </p:sp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96EE5743-1027-4781-5563-BAF9ADA89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" y="1901238"/>
            <a:ext cx="5368774" cy="3220054"/>
          </a:xfrm>
          <a:prstGeom prst="rect">
            <a:avLst/>
          </a:prstGeom>
        </p:spPr>
      </p:pic>
      <p:pic>
        <p:nvPicPr>
          <p:cNvPr id="6" name="Imagen 5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09D5B1E-84E9-7D80-E484-2FD7F6AC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64" y="1901238"/>
            <a:ext cx="5368775" cy="32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0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10B74-A35E-1874-73F7-BA0AEC32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27" y="123193"/>
            <a:ext cx="9201840" cy="965835"/>
          </a:xfrm>
        </p:spPr>
        <p:txBody>
          <a:bodyPr/>
          <a:lstStyle/>
          <a:p>
            <a:r>
              <a:rPr lang="es-CO" dirty="0"/>
              <a:t>Comportamiento en mortalidad infantil (R</a:t>
            </a:r>
            <a:r>
              <a:rPr lang="es-CO" sz="1600" dirty="0"/>
              <a:t>2m</a:t>
            </a:r>
            <a:r>
              <a:rPr lang="es-CO" dirty="0"/>
              <a:t> &gt; 35.35%)</a:t>
            </a:r>
            <a:endParaRPr lang="en-US" dirty="0"/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ECF6423-A7AA-F249-F07F-396C89EE1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1" y="1935126"/>
            <a:ext cx="5504482" cy="3301448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E509FDB-16BC-F918-66B8-7286F082C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31" y="1935126"/>
            <a:ext cx="5504482" cy="33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6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4930816-5FFD-8EE4-930B-022F5A984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011"/>
            <a:ext cx="9144000" cy="1914782"/>
          </a:xfrm>
        </p:spPr>
        <p:txBody>
          <a:bodyPr/>
          <a:lstStyle/>
          <a:p>
            <a:r>
              <a:rPr lang="es-CO" dirty="0"/>
              <a:t>La falla por desgaste</a:t>
            </a:r>
            <a:endParaRPr lang="en-US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B4AF37CC-9B4E-9229-7731-B4BD863D4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357"/>
              </p:ext>
            </p:extLst>
          </p:nvPr>
        </p:nvGraphicFramePr>
        <p:xfrm>
          <a:off x="3949842" y="4747021"/>
          <a:ext cx="620445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45">
                  <a:extLst>
                    <a:ext uri="{9D8B030D-6E8A-4147-A177-3AD203B41FA5}">
                      <a16:colId xmlns:a16="http://schemas.microsoft.com/office/drawing/2014/main" val="4101579206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252879469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111991003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2337432115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3970526328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1403897786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609947514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1509218848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3966684737"/>
                    </a:ext>
                  </a:extLst>
                </a:gridCol>
                <a:gridCol w="620445">
                  <a:extLst>
                    <a:ext uri="{9D8B030D-6E8A-4147-A177-3AD203B41FA5}">
                      <a16:colId xmlns:a16="http://schemas.microsoft.com/office/drawing/2014/main" val="4262335019"/>
                    </a:ext>
                  </a:extLst>
                </a:gridCol>
              </a:tblGrid>
              <a:tr h="256674">
                <a:tc>
                  <a:txBody>
                    <a:bodyPr/>
                    <a:lstStyle/>
                    <a:p>
                      <a:r>
                        <a:rPr lang="es-CO" dirty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16088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r>
                        <a:rPr lang="es-CO" dirty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1922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E82557-EF0F-F552-49D5-6F2009BC1EED}"/>
              </a:ext>
            </a:extLst>
          </p:cNvPr>
          <p:cNvSpPr txBox="1"/>
          <p:nvPr/>
        </p:nvSpPr>
        <p:spPr>
          <a:xfrm>
            <a:off x="2260314" y="4747021"/>
            <a:ext cx="140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Días a la falla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768B3-9C0C-C07E-1594-75A460CE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Comportamiento por desgaste (R</a:t>
            </a:r>
            <a:r>
              <a:rPr lang="es-CO" sz="1600" dirty="0"/>
              <a:t>2m</a:t>
            </a:r>
            <a:r>
              <a:rPr lang="es-CO" dirty="0"/>
              <a:t> &lt; 35.35%)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4C4E2F-0461-C4B1-FF52-7A1A183F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31" y="1856489"/>
            <a:ext cx="5243674" cy="3145022"/>
          </a:xfrm>
          <a:prstGeom prst="rect">
            <a:avLst/>
          </a:prstGeom>
        </p:spPr>
      </p:pic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E9E6DA0-A3BF-D91A-DAFD-E4015EB9E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93" y="1856489"/>
            <a:ext cx="5243674" cy="31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90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BA274-6AB2-A3A5-1767-C5F37ECF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Comportamiento </a:t>
            </a:r>
            <a:r>
              <a:rPr lang="es-CO"/>
              <a:t>por desgaste (R</a:t>
            </a:r>
            <a:r>
              <a:rPr lang="es-CO" sz="1600"/>
              <a:t>2m</a:t>
            </a:r>
            <a:r>
              <a:rPr lang="es-CO"/>
              <a:t> &lt; 35.35%)</a:t>
            </a:r>
            <a:endParaRPr lang="en-US" dirty="0"/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2A45C51-3D41-6DEF-BF35-28A233289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" y="1664755"/>
            <a:ext cx="5484495" cy="3289461"/>
          </a:xfrm>
          <a:prstGeom prst="rect">
            <a:avLst/>
          </a:prstGeom>
        </p:spPr>
      </p:pic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BB779E0-2600-422C-D19D-83AE58B08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9" y="1664756"/>
            <a:ext cx="5484495" cy="32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BC9066-A58B-B543-2276-58BDC149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053" y="6133195"/>
            <a:ext cx="1782147" cy="51026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EC98325-6896-B232-50AF-3AB9F7668ABB}"/>
              </a:ext>
            </a:extLst>
          </p:cNvPr>
          <p:cNvSpPr txBox="1">
            <a:spLocks/>
          </p:cNvSpPr>
          <p:nvPr/>
        </p:nvSpPr>
        <p:spPr>
          <a:xfrm>
            <a:off x="4002428" y="137797"/>
            <a:ext cx="6823203" cy="9658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0" dirty="0">
                <a:solidFill>
                  <a:schemeClr val="bg1"/>
                </a:solidFill>
                <a:latin typeface="Gotham Black" panose="02000604040000020004" pitchFamily="50" charset="0"/>
              </a:rPr>
              <a:t>CONCLUSIONES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E63F23B-49BE-74DA-9F15-D9760B4CFEE2}"/>
              </a:ext>
            </a:extLst>
          </p:cNvPr>
          <p:cNvSpPr txBox="1">
            <a:spLocks/>
          </p:cNvSpPr>
          <p:nvPr/>
        </p:nvSpPr>
        <p:spPr>
          <a:xfrm>
            <a:off x="1955800" y="1449388"/>
            <a:ext cx="8280400" cy="4787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M|R2m le permite llegar a las mismas conclusiones que el análisis Weibull tradicional.</a:t>
            </a:r>
          </a:p>
          <a:p>
            <a:r>
              <a:rPr lang="es-ES_tradnl" dirty="0">
                <a:solidFill>
                  <a:schemeClr val="bg1"/>
                </a:solidFill>
              </a:rPr>
              <a:t>No requiere cálculos complejos o herramientas especializadas.</a:t>
            </a:r>
          </a:p>
          <a:p>
            <a:r>
              <a:rPr lang="es-ES_tradnl" dirty="0">
                <a:solidFill>
                  <a:schemeClr val="bg1"/>
                </a:solidFill>
              </a:rPr>
              <a:t>El enfoque en el análisis del R</a:t>
            </a:r>
            <a:r>
              <a:rPr lang="es-ES_tradnl" baseline="-25000" dirty="0">
                <a:solidFill>
                  <a:schemeClr val="bg1"/>
                </a:solidFill>
              </a:rPr>
              <a:t>2m</a:t>
            </a:r>
            <a:r>
              <a:rPr lang="es-ES_tradnl" dirty="0">
                <a:solidFill>
                  <a:schemeClr val="bg1"/>
                </a:solidFill>
              </a:rPr>
              <a:t> es una poderosa herramienta para el diseño de estrategias de mantenimiento.</a:t>
            </a:r>
          </a:p>
          <a:p>
            <a:r>
              <a:rPr lang="es-ES_tradnl" dirty="0">
                <a:solidFill>
                  <a:schemeClr val="bg1"/>
                </a:solidFill>
              </a:rPr>
              <a:t>El uso de otras herramientas complementarias como Predictto le permite mayor precisión en los cálculos, así como la estimación de inventarios y periodos de mantenimiento. </a:t>
            </a:r>
          </a:p>
          <a:p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0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72EE85-2ECF-7AD6-49AA-CE34D8B5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053" y="6133195"/>
            <a:ext cx="1782147" cy="5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2B25C542-5759-E75B-B020-0E25411A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342" y="1244465"/>
            <a:ext cx="3888381" cy="437687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096000" y="1089026"/>
            <a:ext cx="4140200" cy="3661710"/>
          </a:xfrm>
        </p:spPr>
        <p:txBody>
          <a:bodyPr/>
          <a:lstStyle/>
          <a:p>
            <a:pPr marL="0" indent="0">
              <a:buNone/>
            </a:pPr>
            <a:endParaRPr lang="es-MX"/>
          </a:p>
          <a:p>
            <a:pPr marL="0" indent="0">
              <a:buNone/>
            </a:pPr>
            <a:endParaRPr lang="es-MX"/>
          </a:p>
        </p:txBody>
      </p:sp>
      <p:sp>
        <p:nvSpPr>
          <p:cNvPr id="5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5996924" y="2157822"/>
            <a:ext cx="4984501" cy="29220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rPr>
              <a:t>Análisis Weibull m|R</a:t>
            </a:r>
            <a:r>
              <a:rPr lang="es-MX" sz="36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rPr>
              <a:t>2m</a:t>
            </a:r>
          </a:p>
          <a:p>
            <a:endParaRPr lang="es-MX" sz="3600" dirty="0">
              <a:solidFill>
                <a:srgbClr val="292F60"/>
              </a:solidFill>
            </a:endParaRP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58716B02-8D2D-4B73-9FE8-A600160E3B29}"/>
              </a:ext>
            </a:extLst>
          </p:cNvPr>
          <p:cNvSpPr txBox="1"/>
          <p:nvPr/>
        </p:nvSpPr>
        <p:spPr>
          <a:xfrm>
            <a:off x="3154928" y="4767295"/>
            <a:ext cx="725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rPr>
              <a:t>Juan Villegas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  <a:latin typeface="Gotham Black" panose="02000604040000020004" pitchFamily="50" charset="0"/>
            </a:endParaRP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5F1CC6A6-B6AD-48B4-B15E-C05F9B6F7EBD}"/>
              </a:ext>
            </a:extLst>
          </p:cNvPr>
          <p:cNvSpPr txBox="1"/>
          <p:nvPr/>
        </p:nvSpPr>
        <p:spPr>
          <a:xfrm>
            <a:off x="3154928" y="5076974"/>
            <a:ext cx="359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CDO / juan.villegas@fracttal.com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86481696-A521-45FE-9CB8-1BE0CD00E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8" b="4188"/>
          <a:stretch/>
        </p:blipFill>
        <p:spPr>
          <a:xfrm>
            <a:off x="2339241" y="1554848"/>
            <a:ext cx="2743200" cy="2740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ACD24D-1518-2D59-1FCA-D7447649C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" y="5581605"/>
            <a:ext cx="1512754" cy="4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FE8A4-11B9-B6BC-CF66-2D1EAC070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Weibull, confiabilidad y m|R</a:t>
            </a:r>
            <a:r>
              <a:rPr lang="es-CO" baseline="-25000" dirty="0"/>
              <a:t>2m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CE663E-D420-D73F-55EE-F47FA8E939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5D568-A510-F14B-273B-82B1403C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Análisis Weibull, confiabilidad y mantenimiento</a:t>
            </a:r>
            <a:endParaRPr lang="en-US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64BA05A-784A-B2A4-2F3D-212EA0FD2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175736"/>
              </p:ext>
            </p:extLst>
          </p:nvPr>
        </p:nvGraphicFramePr>
        <p:xfrm>
          <a:off x="809528" y="2434040"/>
          <a:ext cx="5286472" cy="250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C29B13F-668D-6050-5E8A-4140D1192AAA}"/>
                  </a:ext>
                </a:extLst>
              </p:cNvPr>
              <p:cNvSpPr txBox="1"/>
              <p:nvPr/>
            </p:nvSpPr>
            <p:spPr>
              <a:xfrm>
                <a:off x="1804845" y="2599616"/>
                <a:ext cx="1563248" cy="573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C29B13F-668D-6050-5E8A-4140D119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845" y="2599616"/>
                <a:ext cx="1563248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72DB12AF-DAAD-5C88-17F8-E4FC7C83A464}"/>
              </a:ext>
            </a:extLst>
          </p:cNvPr>
          <p:cNvSpPr txBox="1"/>
          <p:nvPr/>
        </p:nvSpPr>
        <p:spPr>
          <a:xfrm>
            <a:off x="7067465" y="2608657"/>
            <a:ext cx="4330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“Las fallas acumuladas se comportan de acuerdo a una función de potencia”</a:t>
            </a:r>
            <a:endParaRPr lang="en-US" sz="28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018B2B-54F0-7808-2182-2323A8B92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8" y="5581605"/>
            <a:ext cx="1512754" cy="4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>
            <a:extLst>
              <a:ext uri="{FF2B5EF4-FFF2-40B4-BE49-F238E27FC236}">
                <a16:creationId xmlns:a16="http://schemas.microsoft.com/office/drawing/2014/main" id="{361AA151-CB18-31B6-84AD-62A364F18575}"/>
              </a:ext>
            </a:extLst>
          </p:cNvPr>
          <p:cNvGrpSpPr/>
          <p:nvPr/>
        </p:nvGrpSpPr>
        <p:grpSpPr>
          <a:xfrm>
            <a:off x="742153" y="1483743"/>
            <a:ext cx="11169135" cy="3994032"/>
            <a:chOff x="864714" y="1381830"/>
            <a:chExt cx="11196073" cy="5343532"/>
          </a:xfrm>
        </p:grpSpPr>
        <p:pic>
          <p:nvPicPr>
            <p:cNvPr id="22" name="Picture 11" descr="Picture 11">
              <a:extLst>
                <a:ext uri="{FF2B5EF4-FFF2-40B4-BE49-F238E27FC236}">
                  <a16:creationId xmlns:a16="http://schemas.microsoft.com/office/drawing/2014/main" id="{E9CC5C7F-0766-7633-FF28-5352206DA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4881"/>
            <a:stretch>
              <a:fillRect/>
            </a:stretch>
          </p:blipFill>
          <p:spPr>
            <a:xfrm>
              <a:off x="927120" y="1381830"/>
              <a:ext cx="4635571" cy="534353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4" name="Group 20">
              <a:extLst>
                <a:ext uri="{FF2B5EF4-FFF2-40B4-BE49-F238E27FC236}">
                  <a16:creationId xmlns:a16="http://schemas.microsoft.com/office/drawing/2014/main" id="{1AA6E4C7-2C3D-6253-7B33-631EEE60E397}"/>
                </a:ext>
              </a:extLst>
            </p:cNvPr>
            <p:cNvGrpSpPr/>
            <p:nvPr/>
          </p:nvGrpSpPr>
          <p:grpSpPr>
            <a:xfrm>
              <a:off x="1518919" y="2050275"/>
              <a:ext cx="9866910" cy="3894875"/>
              <a:chOff x="0" y="0"/>
              <a:chExt cx="9866908" cy="3894874"/>
            </a:xfrm>
          </p:grpSpPr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FDBD0841-829E-0137-20B8-5BE9EF91CF38}"/>
                  </a:ext>
                </a:extLst>
              </p:cNvPr>
              <p:cNvSpPr/>
              <p:nvPr/>
            </p:nvSpPr>
            <p:spPr>
              <a:xfrm>
                <a:off x="0" y="1407223"/>
                <a:ext cx="34717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400" b="1">
                    <a:solidFill>
                      <a:srgbClr val="7F6000"/>
                    </a:solidFill>
                  </a:defRPr>
                </a:lvl1pPr>
              </a:lstStyle>
              <a:p>
                <a:r>
                  <a:t>0.5</a:t>
                </a:r>
              </a:p>
            </p:txBody>
          </p:sp>
          <p:sp>
            <p:nvSpPr>
              <p:cNvPr id="26" name="TextBox 6">
                <a:extLst>
                  <a:ext uri="{FF2B5EF4-FFF2-40B4-BE49-F238E27FC236}">
                    <a16:creationId xmlns:a16="http://schemas.microsoft.com/office/drawing/2014/main" id="{B9D65214-BC37-619A-DA8E-F334F1C92F6E}"/>
                  </a:ext>
                </a:extLst>
              </p:cNvPr>
              <p:cNvSpPr/>
              <p:nvPr/>
            </p:nvSpPr>
            <p:spPr>
              <a:xfrm>
                <a:off x="812800" y="3894873"/>
                <a:ext cx="34717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b="1">
                    <a:solidFill>
                      <a:srgbClr val="7F6000"/>
                    </a:solidFill>
                  </a:defRPr>
                </a:lvl1pPr>
              </a:lstStyle>
              <a:p>
                <a:r>
                  <a:t>m</a:t>
                </a:r>
              </a:p>
            </p:txBody>
          </p:sp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03A4B34E-3B2B-53E8-092C-0E0190DB90FD}"/>
                  </a:ext>
                </a:extLst>
              </p:cNvPr>
              <p:cNvSpPr/>
              <p:nvPr/>
            </p:nvSpPr>
            <p:spPr>
              <a:xfrm>
                <a:off x="1361996" y="1300976"/>
                <a:ext cx="86756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100" b="1">
                    <a:solidFill>
                      <a:srgbClr val="7F6000"/>
                    </a:solidFill>
                  </a:defRPr>
                </a:lvl1pPr>
              </a:lstStyle>
              <a:p>
                <a:r>
                  <a:rPr dirty="0"/>
                  <a:t>(m, 0.5)</a:t>
                </a:r>
              </a:p>
            </p:txBody>
          </p:sp>
          <p:sp>
            <p:nvSpPr>
              <p:cNvPr id="28" name="TextBox 8">
                <a:extLst>
                  <a:ext uri="{FF2B5EF4-FFF2-40B4-BE49-F238E27FC236}">
                    <a16:creationId xmlns:a16="http://schemas.microsoft.com/office/drawing/2014/main" id="{A2C1F26F-6161-F90A-E80E-C12163851B59}"/>
                  </a:ext>
                </a:extLst>
              </p:cNvPr>
              <p:cNvSpPr/>
              <p:nvPr/>
            </p:nvSpPr>
            <p:spPr>
              <a:xfrm>
                <a:off x="4650368" y="0"/>
                <a:ext cx="5216540" cy="369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marL="342900" indent="-342900">
                  <a:buSzPct val="100000"/>
                  <a:buAutoNum type="arabicPeriod"/>
                  <a:defRPr>
                    <a:solidFill>
                      <a:srgbClr val="4C4C4C"/>
                    </a:solidFill>
                    <a:latin typeface="Maven Pro Regular"/>
                    <a:ea typeface="Maven Pro Regular"/>
                    <a:cs typeface="Maven Pro Regular"/>
                    <a:sym typeface="Maven Pro Regular"/>
                  </a:defRPr>
                </a:lvl1pPr>
              </a:lstStyle>
              <a:p>
                <a:endParaRPr dirty="0"/>
              </a:p>
            </p:txBody>
          </p:sp>
        </p:grpSp>
        <p:grpSp>
          <p:nvGrpSpPr>
            <p:cNvPr id="29" name="Group 21">
              <a:extLst>
                <a:ext uri="{FF2B5EF4-FFF2-40B4-BE49-F238E27FC236}">
                  <a16:creationId xmlns:a16="http://schemas.microsoft.com/office/drawing/2014/main" id="{4752B841-9013-C546-D86C-548F73CE7E19}"/>
                </a:ext>
              </a:extLst>
            </p:cNvPr>
            <p:cNvGrpSpPr/>
            <p:nvPr/>
          </p:nvGrpSpPr>
          <p:grpSpPr>
            <a:xfrm>
              <a:off x="2754296" y="2487960"/>
              <a:ext cx="8027510" cy="4012506"/>
              <a:chOff x="-1" y="0"/>
              <a:chExt cx="8027508" cy="4012504"/>
            </a:xfrm>
          </p:grpSpPr>
          <p:grpSp>
            <p:nvGrpSpPr>
              <p:cNvPr id="30" name="Group 19">
                <a:extLst>
                  <a:ext uri="{FF2B5EF4-FFF2-40B4-BE49-F238E27FC236}">
                    <a16:creationId xmlns:a16="http://schemas.microsoft.com/office/drawing/2014/main" id="{ED06A56D-49D9-7AE7-3C3C-A4DB00731DD7}"/>
                  </a:ext>
                </a:extLst>
              </p:cNvPr>
              <p:cNvGrpSpPr/>
              <p:nvPr/>
            </p:nvGrpSpPr>
            <p:grpSpPr>
              <a:xfrm>
                <a:off x="-1" y="3854527"/>
                <a:ext cx="635798" cy="157977"/>
                <a:chOff x="0" y="0"/>
                <a:chExt cx="635796" cy="157976"/>
              </a:xfrm>
            </p:grpSpPr>
            <p:sp>
              <p:nvSpPr>
                <p:cNvPr id="32" name="Right Brace 7">
                  <a:extLst>
                    <a:ext uri="{FF2B5EF4-FFF2-40B4-BE49-F238E27FC236}">
                      <a16:creationId xmlns:a16="http://schemas.microsoft.com/office/drawing/2014/main" id="{65DA9085-2A28-02AE-E7DB-F4680FD1EA96}"/>
                    </a:ext>
                  </a:extLst>
                </p:cNvPr>
                <p:cNvSpPr/>
                <p:nvPr/>
              </p:nvSpPr>
              <p:spPr>
                <a:xfrm rot="5400000">
                  <a:off x="236962" y="-236964"/>
                  <a:ext cx="157977" cy="631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965" y="0"/>
                        <a:pt x="10800" y="201"/>
                        <a:pt x="10800" y="450"/>
                      </a:cubicBezTo>
                      <a:lnTo>
                        <a:pt x="10800" y="10350"/>
                      </a:lnTo>
                      <a:cubicBezTo>
                        <a:pt x="10800" y="10599"/>
                        <a:pt x="15635" y="10800"/>
                        <a:pt x="21600" y="10800"/>
                      </a:cubicBezTo>
                      <a:cubicBezTo>
                        <a:pt x="15635" y="10800"/>
                        <a:pt x="10800" y="11001"/>
                        <a:pt x="10800" y="11250"/>
                      </a:cubicBezTo>
                      <a:lnTo>
                        <a:pt x="10800" y="21150"/>
                      </a:lnTo>
                      <a:cubicBezTo>
                        <a:pt x="10800" y="21399"/>
                        <a:pt x="5965" y="21600"/>
                        <a:pt x="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806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" name="TextBox 10">
                  <a:extLst>
                    <a:ext uri="{FF2B5EF4-FFF2-40B4-BE49-F238E27FC236}">
                      <a16:creationId xmlns:a16="http://schemas.microsoft.com/office/drawing/2014/main" id="{24E015CA-7284-4066-7041-66053E54EDDE}"/>
                    </a:ext>
                  </a:extLst>
                </p:cNvPr>
                <p:cNvSpPr/>
                <p:nvPr/>
              </p:nvSpPr>
              <p:spPr>
                <a:xfrm>
                  <a:off x="74890" y="74109"/>
                  <a:ext cx="560907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>
                    <a:defRPr b="1">
                      <a:solidFill>
                        <a:srgbClr val="7F6000"/>
                      </a:solidFill>
                    </a:defRPr>
                  </a:pPr>
                  <a:r>
                    <a:rPr dirty="0"/>
                    <a:t>m</a:t>
                  </a:r>
                  <a:r>
                    <a:rPr sz="1400" dirty="0"/>
                    <a:t>/2</a:t>
                  </a:r>
                </a:p>
              </p:txBody>
            </p:sp>
          </p:grp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47308B33-37E9-2CD6-E877-AAC909910345}"/>
                  </a:ext>
                </a:extLst>
              </p:cNvPr>
              <p:cNvSpPr/>
              <p:nvPr/>
            </p:nvSpPr>
            <p:spPr>
              <a:xfrm>
                <a:off x="3414990" y="0"/>
                <a:ext cx="4612517" cy="369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4C4C4C"/>
                    </a:solidFill>
                    <a:latin typeface="Maven Pro Regular"/>
                    <a:ea typeface="Maven Pro Regular"/>
                    <a:cs typeface="Maven Pro Regular"/>
                    <a:sym typeface="Maven Pro Regular"/>
                  </a:defRPr>
                </a:lvl1pPr>
              </a:lstStyle>
              <a:p>
                <a:endParaRPr dirty="0"/>
              </a:p>
            </p:txBody>
          </p:sp>
        </p:grpSp>
        <p:grpSp>
          <p:nvGrpSpPr>
            <p:cNvPr id="34" name="Group 22">
              <a:extLst>
                <a:ext uri="{FF2B5EF4-FFF2-40B4-BE49-F238E27FC236}">
                  <a16:creationId xmlns:a16="http://schemas.microsoft.com/office/drawing/2014/main" id="{4A4055B1-11B6-A6C5-5E97-228E7D0EECE1}"/>
                </a:ext>
              </a:extLst>
            </p:cNvPr>
            <p:cNvGrpSpPr/>
            <p:nvPr/>
          </p:nvGrpSpPr>
          <p:grpSpPr>
            <a:xfrm>
              <a:off x="864714" y="2929982"/>
              <a:ext cx="11196073" cy="2873609"/>
              <a:chOff x="0" y="0"/>
              <a:chExt cx="11196071" cy="2873607"/>
            </a:xfrm>
          </p:grpSpPr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3B3BE7E2-A65A-38CE-50D6-776C944A0CC8}"/>
                  </a:ext>
                </a:extLst>
              </p:cNvPr>
              <p:cNvSpPr/>
              <p:nvPr/>
            </p:nvSpPr>
            <p:spPr>
              <a:xfrm>
                <a:off x="0" y="2811471"/>
                <a:ext cx="56090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b="1">
                    <a:solidFill>
                      <a:srgbClr val="7F6000"/>
                    </a:solidFill>
                  </a:defRPr>
                </a:pPr>
                <a:r>
                  <a:t>R</a:t>
                </a:r>
                <a:r>
                  <a:rPr baseline="-25000"/>
                  <a:t>2m</a:t>
                </a:r>
              </a:p>
            </p:txBody>
          </p:sp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9FB46859-45AF-3DAB-BD0D-C48C77FA40CE}"/>
                  </a:ext>
                </a:extLst>
              </p:cNvPr>
              <p:cNvSpPr/>
              <p:nvPr/>
            </p:nvSpPr>
            <p:spPr>
              <a:xfrm>
                <a:off x="2703240" y="2873606"/>
                <a:ext cx="86756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100" b="1">
                    <a:solidFill>
                      <a:srgbClr val="7F6000"/>
                    </a:solidFill>
                  </a:defRPr>
                </a:pPr>
                <a:r>
                  <a:t>(1.5m, R</a:t>
                </a:r>
                <a:r>
                  <a:rPr baseline="-25000"/>
                  <a:t>2m</a:t>
                </a:r>
                <a:r>
                  <a:t>)</a:t>
                </a:r>
              </a:p>
            </p:txBody>
          </p:sp>
          <p:sp>
            <p:nvSpPr>
              <p:cNvPr id="37" name="TextBox 16">
                <a:extLst>
                  <a:ext uri="{FF2B5EF4-FFF2-40B4-BE49-F238E27FC236}">
                    <a16:creationId xmlns:a16="http://schemas.microsoft.com/office/drawing/2014/main" id="{F6BDE237-9285-43AC-914A-3D98ACA05089}"/>
                  </a:ext>
                </a:extLst>
              </p:cNvPr>
              <p:cNvSpPr/>
              <p:nvPr/>
            </p:nvSpPr>
            <p:spPr>
              <a:xfrm>
                <a:off x="5291873" y="0"/>
                <a:ext cx="5904198" cy="369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>
                    <a:solidFill>
                      <a:srgbClr val="4C4C4C"/>
                    </a:solidFill>
                    <a:latin typeface="Maven Pro Regular"/>
                    <a:ea typeface="Maven Pro Regular"/>
                    <a:cs typeface="Maven Pro Regular"/>
                    <a:sym typeface="Maven Pro Regular"/>
                  </a:defRPr>
                </a:pPr>
                <a:endParaRPr dirty="0"/>
              </a:p>
            </p:txBody>
          </p:sp>
        </p:grpSp>
      </p:grpSp>
      <p:grpSp>
        <p:nvGrpSpPr>
          <p:cNvPr id="38" name="Group 29">
            <a:extLst>
              <a:ext uri="{FF2B5EF4-FFF2-40B4-BE49-F238E27FC236}">
                <a16:creationId xmlns:a16="http://schemas.microsoft.com/office/drawing/2014/main" id="{072A21C6-3507-DA67-B9EB-BC4FC5846884}"/>
              </a:ext>
            </a:extLst>
          </p:cNvPr>
          <p:cNvGrpSpPr/>
          <p:nvPr/>
        </p:nvGrpSpPr>
        <p:grpSpPr>
          <a:xfrm>
            <a:off x="5175849" y="2264138"/>
            <a:ext cx="6568704" cy="2452245"/>
            <a:chOff x="301016" y="-35756"/>
            <a:chExt cx="4982877" cy="2452245"/>
          </a:xfrm>
        </p:grpSpPr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C2107A17-72DD-6C98-A569-935198F5121F}"/>
                </a:ext>
              </a:extLst>
            </p:cNvPr>
            <p:cNvSpPr/>
            <p:nvPr/>
          </p:nvSpPr>
          <p:spPr>
            <a:xfrm>
              <a:off x="301016" y="-1"/>
              <a:ext cx="924229" cy="230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4800">
                  <a:solidFill>
                    <a:srgbClr val="38A1F2"/>
                  </a:solidFill>
                  <a:latin typeface="Maven Pro Medium"/>
                  <a:ea typeface="Maven Pro Medium"/>
                  <a:cs typeface="Maven Pro Medium"/>
                  <a:sym typeface="Maven Pro Medium"/>
                </a:defRPr>
              </a:pPr>
              <a:r>
                <a:rPr dirty="0">
                  <a:solidFill>
                    <a:srgbClr val="004F58"/>
                  </a:solidFill>
                </a:rPr>
                <a:t>m</a:t>
              </a:r>
            </a:p>
            <a:p>
              <a:pPr>
                <a:defRPr sz="4800">
                  <a:solidFill>
                    <a:srgbClr val="38A1F2"/>
                  </a:solidFill>
                  <a:latin typeface="Maven Pro Medium"/>
                  <a:ea typeface="Maven Pro Medium"/>
                  <a:cs typeface="Maven Pro Medium"/>
                  <a:sym typeface="Maven Pro Medium"/>
                </a:defRPr>
              </a:pPr>
              <a:endParaRPr lang="es-CO" dirty="0">
                <a:solidFill>
                  <a:srgbClr val="004F58"/>
                </a:solidFill>
              </a:endParaRPr>
            </a:p>
            <a:p>
              <a:pPr>
                <a:defRPr sz="4800">
                  <a:solidFill>
                    <a:srgbClr val="38A1F2"/>
                  </a:solidFill>
                  <a:latin typeface="Maven Pro Medium"/>
                  <a:ea typeface="Maven Pro Medium"/>
                  <a:cs typeface="Maven Pro Medium"/>
                  <a:sym typeface="Maven Pro Medium"/>
                </a:defRPr>
              </a:pPr>
              <a:r>
                <a:rPr dirty="0">
                  <a:solidFill>
                    <a:srgbClr val="004F58"/>
                  </a:solidFill>
                </a:rPr>
                <a:t>R</a:t>
              </a:r>
              <a:r>
                <a:rPr baseline="-27375" dirty="0">
                  <a:solidFill>
                    <a:srgbClr val="004F58"/>
                  </a:solidFill>
                </a:rPr>
                <a:t>2m</a:t>
              </a: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04D4B405-A44C-58E7-7E0F-BC62EAE3C752}"/>
                </a:ext>
              </a:extLst>
            </p:cNvPr>
            <p:cNvSpPr/>
            <p:nvPr/>
          </p:nvSpPr>
          <p:spPr>
            <a:xfrm>
              <a:off x="1336259" y="-35756"/>
              <a:ext cx="3947634" cy="95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C4C4C"/>
                  </a:solidFill>
                  <a:latin typeface="Maven Pro Regular"/>
                  <a:ea typeface="Maven Pro Regular"/>
                  <a:cs typeface="Maven Pro Regular"/>
                  <a:sym typeface="Maven Pro Regular"/>
                </a:defRPr>
              </a:lvl1pPr>
            </a:lstStyle>
            <a:p>
              <a:r>
                <a:rPr sz="2800" dirty="0"/>
                <a:t>La </a:t>
              </a:r>
              <a:r>
                <a:rPr sz="2800" dirty="0" err="1"/>
                <a:t>edad</a:t>
              </a:r>
              <a:r>
                <a:rPr sz="2800" dirty="0"/>
                <a:t> </a:t>
              </a:r>
              <a:r>
                <a:rPr sz="2800" dirty="0" err="1"/>
                <a:t>en</a:t>
              </a:r>
              <a:r>
                <a:rPr sz="2800" dirty="0"/>
                <a:t> que </a:t>
              </a:r>
              <a:r>
                <a:rPr lang="es-CO" sz="2800" dirty="0"/>
                <a:t>es igual de probable la falla y la operación</a:t>
              </a:r>
              <a:endParaRPr sz="2800" dirty="0"/>
            </a:p>
          </p:txBody>
        </p:sp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281F505A-19E7-E539-4432-4A84ABDF22A1}"/>
                </a:ext>
              </a:extLst>
            </p:cNvPr>
            <p:cNvSpPr/>
            <p:nvPr/>
          </p:nvSpPr>
          <p:spPr>
            <a:xfrm>
              <a:off x="1336259" y="1446651"/>
              <a:ext cx="3885703" cy="95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C4C4C"/>
                  </a:solidFill>
                  <a:latin typeface="Maven Pro Regular"/>
                  <a:ea typeface="Maven Pro Regular"/>
                  <a:cs typeface="Maven Pro Regular"/>
                  <a:sym typeface="Maven Pro Regular"/>
                </a:defRPr>
              </a:lvl1pPr>
            </a:lstStyle>
            <a:p>
              <a:r>
                <a:rPr sz="2800" dirty="0"/>
                <a:t>El </a:t>
              </a:r>
              <a:r>
                <a:rPr sz="2800" dirty="0" err="1"/>
                <a:t>patrón</a:t>
              </a:r>
              <a:r>
                <a:rPr sz="2800" dirty="0"/>
                <a:t> de </a:t>
              </a:r>
              <a:r>
                <a:rPr sz="2800" dirty="0" err="1"/>
                <a:t>comportamiento</a:t>
              </a:r>
              <a:r>
                <a:rPr sz="2800" dirty="0"/>
                <a:t> de la </a:t>
              </a:r>
              <a:r>
                <a:rPr sz="2800" dirty="0" err="1"/>
                <a:t>vida</a:t>
              </a:r>
              <a:r>
                <a:rPr sz="2800" dirty="0"/>
                <a:t> del </a:t>
              </a:r>
              <a:r>
                <a:rPr sz="2800" dirty="0" err="1"/>
                <a:t>equipo</a:t>
              </a:r>
              <a:r>
                <a:rPr sz="2800" dirty="0"/>
                <a:t>.</a:t>
              </a:r>
            </a:p>
          </p:txBody>
        </p:sp>
        <p:sp>
          <p:nvSpPr>
            <p:cNvPr id="42" name="Straight Arrow Connector 28">
              <a:extLst>
                <a:ext uri="{FF2B5EF4-FFF2-40B4-BE49-F238E27FC236}">
                  <a16:creationId xmlns:a16="http://schemas.microsoft.com/office/drawing/2014/main" id="{E4807625-0BD3-FE45-DA27-3D12C7149F65}"/>
                </a:ext>
              </a:extLst>
            </p:cNvPr>
            <p:cNvSpPr/>
            <p:nvPr/>
          </p:nvSpPr>
          <p:spPr>
            <a:xfrm>
              <a:off x="1209778" y="-35756"/>
              <a:ext cx="15467" cy="2452245"/>
            </a:xfrm>
            <a:prstGeom prst="line">
              <a:avLst/>
            </a:prstGeom>
            <a:noFill/>
            <a:ln w="28575" cap="flat">
              <a:solidFill>
                <a:srgbClr val="004F5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AA777E5-BE9F-8809-8120-EEA67C46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41" y="415995"/>
            <a:ext cx="9097604" cy="965835"/>
          </a:xfrm>
        </p:spPr>
        <p:txBody>
          <a:bodyPr/>
          <a:lstStyle/>
          <a:p>
            <a:r>
              <a:rPr lang="es-CO" dirty="0"/>
              <a:t>Puntos notables en Weibull: m|R</a:t>
            </a:r>
            <a:r>
              <a:rPr lang="es-CO" baseline="-25000" dirty="0"/>
              <a:t>2m</a:t>
            </a:r>
            <a:endParaRPr lang="en-US" baseline="-25000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9628432A-E29A-FE31-F048-BADB2A9F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" y="5581605"/>
            <a:ext cx="1512754" cy="4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744DB-FFF9-74AF-B5E9-A3F9D491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m|R</a:t>
            </a:r>
            <a:r>
              <a:rPr lang="es-CO" baseline="-25000" dirty="0"/>
              <a:t>2m </a:t>
            </a:r>
            <a:r>
              <a:rPr lang="es-CO" dirty="0"/>
              <a:t> y regresión de </a:t>
            </a:r>
            <a:r>
              <a:rPr lang="es-CO" dirty="0" err="1"/>
              <a:t>Duane</a:t>
            </a:r>
            <a:endParaRPr lang="en-US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1694718D-5792-C357-C6C8-BA959B991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95370"/>
              </p:ext>
            </p:extLst>
          </p:nvPr>
        </p:nvGraphicFramePr>
        <p:xfrm>
          <a:off x="1143800" y="1702720"/>
          <a:ext cx="10472467" cy="17983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035041">
                  <a:extLst>
                    <a:ext uri="{9D8B030D-6E8A-4147-A177-3AD203B41FA5}">
                      <a16:colId xmlns:a16="http://schemas.microsoft.com/office/drawing/2014/main" val="3040486804"/>
                    </a:ext>
                  </a:extLst>
                </a:gridCol>
                <a:gridCol w="3412404">
                  <a:extLst>
                    <a:ext uri="{9D8B030D-6E8A-4147-A177-3AD203B41FA5}">
                      <a16:colId xmlns:a16="http://schemas.microsoft.com/office/drawing/2014/main" val="1281925029"/>
                    </a:ext>
                  </a:extLst>
                </a:gridCol>
                <a:gridCol w="4025022">
                  <a:extLst>
                    <a:ext uri="{9D8B030D-6E8A-4147-A177-3AD203B41FA5}">
                      <a16:colId xmlns:a16="http://schemas.microsoft.com/office/drawing/2014/main" val="3142460863"/>
                    </a:ext>
                  </a:extLst>
                </a:gridCol>
              </a:tblGrid>
              <a:tr h="14978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m|R</a:t>
                      </a:r>
                      <a:r>
                        <a:rPr lang="es-CO" sz="2000" baseline="-25000" dirty="0"/>
                        <a:t>2m</a:t>
                      </a:r>
                      <a:endParaRPr lang="en-US" sz="2000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Regresión lineal Weibull (</a:t>
                      </a:r>
                      <a:r>
                        <a:rPr lang="es-CO" sz="2000" dirty="0" err="1"/>
                        <a:t>Duane</a:t>
                      </a:r>
                      <a:r>
                        <a:rPr lang="es-CO" sz="2000" dirty="0"/>
                        <a:t>)</a:t>
                      </a:r>
                      <a:endParaRPr lang="en-US" sz="2000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5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/>
                        <a:t>Punto de confiabilidad</a:t>
                      </a:r>
                      <a:endParaRPr lang="en-US" sz="2000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Mediana en conf. 50% (m)</a:t>
                      </a:r>
                      <a:endParaRPr lang="en-US" sz="2000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Vida característica con conf.  36.67% (</a:t>
                      </a:r>
                      <a:r>
                        <a:rPr lang="el-GR" sz="2000" dirty="0"/>
                        <a:t>η</a:t>
                      </a:r>
                      <a:r>
                        <a:rPr lang="es-CO" sz="2000" dirty="0"/>
                        <a:t>)</a:t>
                      </a:r>
                      <a:endParaRPr lang="en-US" sz="2000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7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/>
                        <a:t>Tipo de comportamiento</a:t>
                      </a:r>
                      <a:endParaRPr lang="en-US" sz="2000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Confiabilidad adelantada m/2 (R</a:t>
                      </a:r>
                      <a:r>
                        <a:rPr lang="es-CO" sz="2000" baseline="-25000" dirty="0"/>
                        <a:t>2m </a:t>
                      </a:r>
                      <a:r>
                        <a:rPr lang="es-CO" sz="2000" dirty="0"/>
                        <a:t>)</a:t>
                      </a:r>
                      <a:endParaRPr lang="en-US" sz="2000" dirty="0"/>
                    </a:p>
                  </a:txBody>
                  <a:tcPr>
                    <a:solidFill>
                      <a:srgbClr val="004F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Factor de forma (</a:t>
                      </a:r>
                      <a:r>
                        <a:rPr lang="el-GR" sz="2000" dirty="0"/>
                        <a:t>β</a:t>
                      </a:r>
                      <a:r>
                        <a:rPr lang="es-CO" sz="2000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rgbClr val="004F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3334"/>
                  </a:ext>
                </a:extLst>
              </a:tr>
            </a:tbl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21985E85-1C5E-A1A5-8164-364BD5DD05B2}"/>
              </a:ext>
            </a:extLst>
          </p:cNvPr>
          <p:cNvGrpSpPr/>
          <p:nvPr/>
        </p:nvGrpSpPr>
        <p:grpSpPr>
          <a:xfrm>
            <a:off x="1189766" y="4221126"/>
            <a:ext cx="10762137" cy="1075493"/>
            <a:chOff x="1143801" y="4442604"/>
            <a:chExt cx="10762137" cy="122495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0A46D8-5259-36CD-EF1B-195355ED6BE2}"/>
                </a:ext>
              </a:extLst>
            </p:cNvPr>
            <p:cNvSpPr/>
            <p:nvPr/>
          </p:nvSpPr>
          <p:spPr>
            <a:xfrm>
              <a:off x="1143801" y="4442604"/>
              <a:ext cx="10426502" cy="1224951"/>
            </a:xfrm>
            <a:prstGeom prst="rect">
              <a:avLst/>
            </a:prstGeom>
            <a:solidFill>
              <a:srgbClr val="692C59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0CDD54C8-7335-8FD3-8E69-32E8E9EF99B5}"/>
                    </a:ext>
                  </a:extLst>
                </p:cNvPr>
                <p:cNvSpPr txBox="1"/>
                <p:nvPr/>
              </p:nvSpPr>
              <p:spPr>
                <a:xfrm>
                  <a:off x="4137824" y="4733657"/>
                  <a:ext cx="3916352" cy="598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8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CO" sz="28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O" sz="28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s-CO" sz="28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O" sz="2800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s-CO" sz="28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CO" sz="2800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s-CO" sz="28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s-CO" sz="28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sz="28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O" sz="28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0CDD54C8-7335-8FD3-8E69-32E8E9EF9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824" y="4733657"/>
                  <a:ext cx="3916352" cy="598177"/>
                </a:xfrm>
                <a:prstGeom prst="rect">
                  <a:avLst/>
                </a:prstGeom>
                <a:blipFill>
                  <a:blip r:embed="rId3"/>
                  <a:stretch>
                    <a:fillRect b="-18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E6B96271-E1B3-ED74-2876-3C7369253411}"/>
                    </a:ext>
                  </a:extLst>
                </p:cNvPr>
                <p:cNvSpPr txBox="1"/>
                <p:nvPr/>
              </p:nvSpPr>
              <p:spPr>
                <a:xfrm>
                  <a:off x="8200892" y="4774821"/>
                  <a:ext cx="3705046" cy="587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8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CO" sz="28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CO" sz="28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CO" sz="28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CO" sz="28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sz="28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CO" sz="28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s-CO" sz="28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CO" sz="28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2800" b="0" i="1" smtClean="0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(3/2)</m:t>
                                    </m:r>
                                  </m:e>
                                  <m:sup>
                                    <m:r>
                                      <a:rPr lang="es-CO" sz="28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s-CO" sz="28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E6B96271-E1B3-ED74-2876-3C7369253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0892" y="4774821"/>
                  <a:ext cx="3705046" cy="587533"/>
                </a:xfrm>
                <a:prstGeom prst="rect">
                  <a:avLst/>
                </a:prstGeom>
                <a:blipFill>
                  <a:blip r:embed="rId4"/>
                  <a:stretch>
                    <a:fillRect b="-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790EB7B-671A-2B1E-8C11-2612F460FB09}"/>
                </a:ext>
              </a:extLst>
            </p:cNvPr>
            <p:cNvSpPr txBox="1"/>
            <p:nvPr/>
          </p:nvSpPr>
          <p:spPr>
            <a:xfrm>
              <a:off x="1310174" y="4808614"/>
              <a:ext cx="3023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Transformaciones</a:t>
              </a:r>
              <a:endPara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BE254CC6-0042-D49C-2C13-7C352905C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8" y="5581605"/>
            <a:ext cx="1512754" cy="4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7361B-93CC-1FF8-6988-12725E27B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El método m|R</a:t>
            </a:r>
            <a:r>
              <a:rPr lang="es-CO" baseline="-25000" dirty="0"/>
              <a:t>2m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E8666-99F5-53C3-762E-9A9781ECA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C10CC-845A-2B43-9444-75E1263F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Análisis del m|R</a:t>
            </a:r>
            <a:r>
              <a:rPr lang="es-CO" baseline="-25000" dirty="0"/>
              <a:t>2m</a:t>
            </a:r>
            <a:r>
              <a:rPr lang="es-CO" dirty="0"/>
              <a:t> </a:t>
            </a:r>
            <a:endParaRPr lang="es-ES_trad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2FE180C6-E5DB-9906-3AB9-485BD72D2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9643" y="5767226"/>
            <a:ext cx="462800" cy="334245"/>
          </a:xfrm>
          <a:prstGeom prst="rect">
            <a:avLst/>
          </a:prstGeom>
        </p:spPr>
      </p:pic>
      <p:sp>
        <p:nvSpPr>
          <p:cNvPr id="43" name="Trans 1">
            <a:extLst>
              <a:ext uri="{FF2B5EF4-FFF2-40B4-BE49-F238E27FC236}">
                <a16:creationId xmlns:a16="http://schemas.microsoft.com/office/drawing/2014/main" id="{5B806E59-6626-2649-F3BD-4EC40EE27A35}"/>
              </a:ext>
            </a:extLst>
          </p:cNvPr>
          <p:cNvSpPr>
            <a:spLocks/>
          </p:cNvSpPr>
          <p:nvPr/>
        </p:nvSpPr>
        <p:spPr bwMode="auto">
          <a:xfrm rot="18900000">
            <a:off x="7874034" y="1869580"/>
            <a:ext cx="1063933" cy="1068288"/>
          </a:xfrm>
          <a:custGeom>
            <a:avLst/>
            <a:gdLst>
              <a:gd name="T0" fmla="*/ 183 w 413"/>
              <a:gd name="T1" fmla="*/ 40 h 413"/>
              <a:gd name="T2" fmla="*/ 40 w 413"/>
              <a:gd name="T3" fmla="*/ 40 h 413"/>
              <a:gd name="T4" fmla="*/ 40 w 413"/>
              <a:gd name="T5" fmla="*/ 183 h 413"/>
              <a:gd name="T6" fmla="*/ 230 w 413"/>
              <a:gd name="T7" fmla="*/ 373 h 413"/>
              <a:gd name="T8" fmla="*/ 373 w 413"/>
              <a:gd name="T9" fmla="*/ 373 h 413"/>
              <a:gd name="T10" fmla="*/ 373 w 413"/>
              <a:gd name="T11" fmla="*/ 230 h 413"/>
              <a:gd name="T12" fmla="*/ 183 w 413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3">
                <a:moveTo>
                  <a:pt x="183" y="40"/>
                </a:moveTo>
                <a:cubicBezTo>
                  <a:pt x="143" y="0"/>
                  <a:pt x="79" y="0"/>
                  <a:pt x="40" y="40"/>
                </a:cubicBezTo>
                <a:cubicBezTo>
                  <a:pt x="0" y="79"/>
                  <a:pt x="0" y="143"/>
                  <a:pt x="40" y="183"/>
                </a:cubicBezTo>
                <a:cubicBezTo>
                  <a:pt x="230" y="373"/>
                  <a:pt x="230" y="373"/>
                  <a:pt x="230" y="373"/>
                </a:cubicBezTo>
                <a:cubicBezTo>
                  <a:pt x="270" y="413"/>
                  <a:pt x="334" y="413"/>
                  <a:pt x="373" y="373"/>
                </a:cubicBezTo>
                <a:cubicBezTo>
                  <a:pt x="413" y="334"/>
                  <a:pt x="413" y="270"/>
                  <a:pt x="373" y="230"/>
                </a:cubicBezTo>
                <a:lnTo>
                  <a:pt x="183" y="4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4" name="Trans 1">
            <a:extLst>
              <a:ext uri="{FF2B5EF4-FFF2-40B4-BE49-F238E27FC236}">
                <a16:creationId xmlns:a16="http://schemas.microsoft.com/office/drawing/2014/main" id="{AD0F89C3-19F3-769B-264A-D1C321F9CFB8}"/>
              </a:ext>
            </a:extLst>
          </p:cNvPr>
          <p:cNvSpPr>
            <a:spLocks/>
          </p:cNvSpPr>
          <p:nvPr/>
        </p:nvSpPr>
        <p:spPr bwMode="auto">
          <a:xfrm rot="18900000">
            <a:off x="6377003" y="1869580"/>
            <a:ext cx="1063933" cy="1068288"/>
          </a:xfrm>
          <a:custGeom>
            <a:avLst/>
            <a:gdLst>
              <a:gd name="T0" fmla="*/ 183 w 413"/>
              <a:gd name="T1" fmla="*/ 40 h 413"/>
              <a:gd name="T2" fmla="*/ 40 w 413"/>
              <a:gd name="T3" fmla="*/ 40 h 413"/>
              <a:gd name="T4" fmla="*/ 40 w 413"/>
              <a:gd name="T5" fmla="*/ 183 h 413"/>
              <a:gd name="T6" fmla="*/ 230 w 413"/>
              <a:gd name="T7" fmla="*/ 373 h 413"/>
              <a:gd name="T8" fmla="*/ 373 w 413"/>
              <a:gd name="T9" fmla="*/ 373 h 413"/>
              <a:gd name="T10" fmla="*/ 373 w 413"/>
              <a:gd name="T11" fmla="*/ 230 h 413"/>
              <a:gd name="T12" fmla="*/ 183 w 413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3">
                <a:moveTo>
                  <a:pt x="183" y="40"/>
                </a:moveTo>
                <a:cubicBezTo>
                  <a:pt x="143" y="0"/>
                  <a:pt x="79" y="0"/>
                  <a:pt x="40" y="40"/>
                </a:cubicBezTo>
                <a:cubicBezTo>
                  <a:pt x="0" y="79"/>
                  <a:pt x="0" y="143"/>
                  <a:pt x="40" y="183"/>
                </a:cubicBezTo>
                <a:cubicBezTo>
                  <a:pt x="230" y="373"/>
                  <a:pt x="230" y="373"/>
                  <a:pt x="230" y="373"/>
                </a:cubicBezTo>
                <a:cubicBezTo>
                  <a:pt x="270" y="413"/>
                  <a:pt x="334" y="413"/>
                  <a:pt x="373" y="373"/>
                </a:cubicBezTo>
                <a:cubicBezTo>
                  <a:pt x="413" y="334"/>
                  <a:pt x="413" y="270"/>
                  <a:pt x="373" y="230"/>
                </a:cubicBezTo>
                <a:lnTo>
                  <a:pt x="183" y="4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5" name="Trans 1">
            <a:extLst>
              <a:ext uri="{FF2B5EF4-FFF2-40B4-BE49-F238E27FC236}">
                <a16:creationId xmlns:a16="http://schemas.microsoft.com/office/drawing/2014/main" id="{F13B6C85-FF57-8B0B-B6C7-F8C5B2B1A9D5}"/>
              </a:ext>
            </a:extLst>
          </p:cNvPr>
          <p:cNvSpPr>
            <a:spLocks/>
          </p:cNvSpPr>
          <p:nvPr/>
        </p:nvSpPr>
        <p:spPr bwMode="auto">
          <a:xfrm rot="18900000">
            <a:off x="4872042" y="1869580"/>
            <a:ext cx="1063933" cy="1068288"/>
          </a:xfrm>
          <a:custGeom>
            <a:avLst/>
            <a:gdLst>
              <a:gd name="T0" fmla="*/ 183 w 413"/>
              <a:gd name="T1" fmla="*/ 40 h 413"/>
              <a:gd name="T2" fmla="*/ 40 w 413"/>
              <a:gd name="T3" fmla="*/ 40 h 413"/>
              <a:gd name="T4" fmla="*/ 40 w 413"/>
              <a:gd name="T5" fmla="*/ 183 h 413"/>
              <a:gd name="T6" fmla="*/ 230 w 413"/>
              <a:gd name="T7" fmla="*/ 373 h 413"/>
              <a:gd name="T8" fmla="*/ 373 w 413"/>
              <a:gd name="T9" fmla="*/ 373 h 413"/>
              <a:gd name="T10" fmla="*/ 373 w 413"/>
              <a:gd name="T11" fmla="*/ 230 h 413"/>
              <a:gd name="T12" fmla="*/ 183 w 413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3">
                <a:moveTo>
                  <a:pt x="183" y="40"/>
                </a:moveTo>
                <a:cubicBezTo>
                  <a:pt x="143" y="0"/>
                  <a:pt x="79" y="0"/>
                  <a:pt x="40" y="40"/>
                </a:cubicBezTo>
                <a:cubicBezTo>
                  <a:pt x="0" y="79"/>
                  <a:pt x="0" y="143"/>
                  <a:pt x="40" y="183"/>
                </a:cubicBezTo>
                <a:cubicBezTo>
                  <a:pt x="230" y="373"/>
                  <a:pt x="230" y="373"/>
                  <a:pt x="230" y="373"/>
                </a:cubicBezTo>
                <a:cubicBezTo>
                  <a:pt x="270" y="413"/>
                  <a:pt x="334" y="413"/>
                  <a:pt x="373" y="373"/>
                </a:cubicBezTo>
                <a:cubicBezTo>
                  <a:pt x="413" y="334"/>
                  <a:pt x="413" y="270"/>
                  <a:pt x="373" y="230"/>
                </a:cubicBezTo>
                <a:lnTo>
                  <a:pt x="183" y="4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6" name="Trans 2">
            <a:extLst>
              <a:ext uri="{FF2B5EF4-FFF2-40B4-BE49-F238E27FC236}">
                <a16:creationId xmlns:a16="http://schemas.microsoft.com/office/drawing/2014/main" id="{2C3BD747-A65F-DAE5-AD6D-2AA3BEC46040}"/>
              </a:ext>
            </a:extLst>
          </p:cNvPr>
          <p:cNvSpPr>
            <a:spLocks/>
          </p:cNvSpPr>
          <p:nvPr/>
        </p:nvSpPr>
        <p:spPr bwMode="auto">
          <a:xfrm rot="2700000">
            <a:off x="4872810" y="1868354"/>
            <a:ext cx="1063932" cy="1066111"/>
          </a:xfrm>
          <a:custGeom>
            <a:avLst/>
            <a:gdLst>
              <a:gd name="T0" fmla="*/ 40 w 413"/>
              <a:gd name="T1" fmla="*/ 230 h 412"/>
              <a:gd name="T2" fmla="*/ 40 w 413"/>
              <a:gd name="T3" fmla="*/ 373 h 412"/>
              <a:gd name="T4" fmla="*/ 183 w 413"/>
              <a:gd name="T5" fmla="*/ 373 h 412"/>
              <a:gd name="T6" fmla="*/ 373 w 413"/>
              <a:gd name="T7" fmla="*/ 183 h 412"/>
              <a:gd name="T8" fmla="*/ 373 w 413"/>
              <a:gd name="T9" fmla="*/ 39 h 412"/>
              <a:gd name="T10" fmla="*/ 230 w 413"/>
              <a:gd name="T11" fmla="*/ 39 h 412"/>
              <a:gd name="T12" fmla="*/ 40 w 413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2">
                <a:moveTo>
                  <a:pt x="40" y="230"/>
                </a:moveTo>
                <a:cubicBezTo>
                  <a:pt x="0" y="269"/>
                  <a:pt x="0" y="333"/>
                  <a:pt x="40" y="373"/>
                </a:cubicBezTo>
                <a:cubicBezTo>
                  <a:pt x="79" y="412"/>
                  <a:pt x="143" y="412"/>
                  <a:pt x="183" y="373"/>
                </a:cubicBezTo>
                <a:cubicBezTo>
                  <a:pt x="373" y="183"/>
                  <a:pt x="373" y="183"/>
                  <a:pt x="373" y="183"/>
                </a:cubicBezTo>
                <a:cubicBezTo>
                  <a:pt x="413" y="143"/>
                  <a:pt x="413" y="79"/>
                  <a:pt x="373" y="39"/>
                </a:cubicBezTo>
                <a:cubicBezTo>
                  <a:pt x="334" y="0"/>
                  <a:pt x="270" y="0"/>
                  <a:pt x="230" y="39"/>
                </a:cubicBezTo>
                <a:lnTo>
                  <a:pt x="40" y="23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7" name="Trans 1">
            <a:extLst>
              <a:ext uri="{FF2B5EF4-FFF2-40B4-BE49-F238E27FC236}">
                <a16:creationId xmlns:a16="http://schemas.microsoft.com/office/drawing/2014/main" id="{16228207-64D9-6F81-D738-82009BB31C2A}"/>
              </a:ext>
            </a:extLst>
          </p:cNvPr>
          <p:cNvSpPr>
            <a:spLocks/>
          </p:cNvSpPr>
          <p:nvPr/>
        </p:nvSpPr>
        <p:spPr bwMode="auto">
          <a:xfrm rot="18900000">
            <a:off x="3371046" y="1869580"/>
            <a:ext cx="1063933" cy="1068288"/>
          </a:xfrm>
          <a:custGeom>
            <a:avLst/>
            <a:gdLst>
              <a:gd name="T0" fmla="*/ 183 w 413"/>
              <a:gd name="T1" fmla="*/ 40 h 413"/>
              <a:gd name="T2" fmla="*/ 40 w 413"/>
              <a:gd name="T3" fmla="*/ 40 h 413"/>
              <a:gd name="T4" fmla="*/ 40 w 413"/>
              <a:gd name="T5" fmla="*/ 183 h 413"/>
              <a:gd name="T6" fmla="*/ 230 w 413"/>
              <a:gd name="T7" fmla="*/ 373 h 413"/>
              <a:gd name="T8" fmla="*/ 373 w 413"/>
              <a:gd name="T9" fmla="*/ 373 h 413"/>
              <a:gd name="T10" fmla="*/ 373 w 413"/>
              <a:gd name="T11" fmla="*/ 230 h 413"/>
              <a:gd name="T12" fmla="*/ 183 w 413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3">
                <a:moveTo>
                  <a:pt x="183" y="40"/>
                </a:moveTo>
                <a:cubicBezTo>
                  <a:pt x="143" y="0"/>
                  <a:pt x="79" y="0"/>
                  <a:pt x="40" y="40"/>
                </a:cubicBezTo>
                <a:cubicBezTo>
                  <a:pt x="0" y="79"/>
                  <a:pt x="0" y="143"/>
                  <a:pt x="40" y="183"/>
                </a:cubicBezTo>
                <a:cubicBezTo>
                  <a:pt x="230" y="373"/>
                  <a:pt x="230" y="373"/>
                  <a:pt x="230" y="373"/>
                </a:cubicBezTo>
                <a:cubicBezTo>
                  <a:pt x="270" y="413"/>
                  <a:pt x="334" y="413"/>
                  <a:pt x="373" y="373"/>
                </a:cubicBezTo>
                <a:cubicBezTo>
                  <a:pt x="413" y="334"/>
                  <a:pt x="413" y="270"/>
                  <a:pt x="373" y="230"/>
                </a:cubicBezTo>
                <a:lnTo>
                  <a:pt x="183" y="4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8" name="Trans 2">
            <a:extLst>
              <a:ext uri="{FF2B5EF4-FFF2-40B4-BE49-F238E27FC236}">
                <a16:creationId xmlns:a16="http://schemas.microsoft.com/office/drawing/2014/main" id="{9C65B567-5DEE-2E84-6BE7-500CFED7D8AB}"/>
              </a:ext>
            </a:extLst>
          </p:cNvPr>
          <p:cNvSpPr>
            <a:spLocks/>
          </p:cNvSpPr>
          <p:nvPr/>
        </p:nvSpPr>
        <p:spPr bwMode="auto">
          <a:xfrm rot="2700000">
            <a:off x="3371814" y="1868354"/>
            <a:ext cx="1063932" cy="1066111"/>
          </a:xfrm>
          <a:custGeom>
            <a:avLst/>
            <a:gdLst>
              <a:gd name="T0" fmla="*/ 40 w 413"/>
              <a:gd name="T1" fmla="*/ 230 h 412"/>
              <a:gd name="T2" fmla="*/ 40 w 413"/>
              <a:gd name="T3" fmla="*/ 373 h 412"/>
              <a:gd name="T4" fmla="*/ 183 w 413"/>
              <a:gd name="T5" fmla="*/ 373 h 412"/>
              <a:gd name="T6" fmla="*/ 373 w 413"/>
              <a:gd name="T7" fmla="*/ 183 h 412"/>
              <a:gd name="T8" fmla="*/ 373 w 413"/>
              <a:gd name="T9" fmla="*/ 39 h 412"/>
              <a:gd name="T10" fmla="*/ 230 w 413"/>
              <a:gd name="T11" fmla="*/ 39 h 412"/>
              <a:gd name="T12" fmla="*/ 40 w 413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2">
                <a:moveTo>
                  <a:pt x="40" y="230"/>
                </a:moveTo>
                <a:cubicBezTo>
                  <a:pt x="0" y="269"/>
                  <a:pt x="0" y="333"/>
                  <a:pt x="40" y="373"/>
                </a:cubicBezTo>
                <a:cubicBezTo>
                  <a:pt x="79" y="412"/>
                  <a:pt x="143" y="412"/>
                  <a:pt x="183" y="373"/>
                </a:cubicBezTo>
                <a:cubicBezTo>
                  <a:pt x="373" y="183"/>
                  <a:pt x="373" y="183"/>
                  <a:pt x="373" y="183"/>
                </a:cubicBezTo>
                <a:cubicBezTo>
                  <a:pt x="413" y="143"/>
                  <a:pt x="413" y="79"/>
                  <a:pt x="373" y="39"/>
                </a:cubicBezTo>
                <a:cubicBezTo>
                  <a:pt x="334" y="0"/>
                  <a:pt x="270" y="0"/>
                  <a:pt x="230" y="39"/>
                </a:cubicBezTo>
                <a:lnTo>
                  <a:pt x="40" y="23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9" name="Line 1">
            <a:extLst>
              <a:ext uri="{FF2B5EF4-FFF2-40B4-BE49-F238E27FC236}">
                <a16:creationId xmlns:a16="http://schemas.microsoft.com/office/drawing/2014/main" id="{574FE42A-602B-F133-B44E-1FA6711BA51A}"/>
              </a:ext>
            </a:extLst>
          </p:cNvPr>
          <p:cNvSpPr>
            <a:spLocks/>
          </p:cNvSpPr>
          <p:nvPr/>
        </p:nvSpPr>
        <p:spPr bwMode="auto">
          <a:xfrm>
            <a:off x="8524427" y="1855432"/>
            <a:ext cx="1639683" cy="606545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rgbClr val="004F58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1" name="Oval 1">
            <a:extLst>
              <a:ext uri="{FF2B5EF4-FFF2-40B4-BE49-F238E27FC236}">
                <a16:creationId xmlns:a16="http://schemas.microsoft.com/office/drawing/2014/main" id="{C72373DF-539E-7DD4-21C5-AA64D648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935" y="1907036"/>
            <a:ext cx="499582" cy="50461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2" name="TextBox 82">
            <a:extLst>
              <a:ext uri="{FF2B5EF4-FFF2-40B4-BE49-F238E27FC236}">
                <a16:creationId xmlns:a16="http://schemas.microsoft.com/office/drawing/2014/main" id="{B20EF1DF-7901-7A65-B79F-3ECBD2386216}"/>
              </a:ext>
            </a:extLst>
          </p:cNvPr>
          <p:cNvSpPr txBox="1"/>
          <p:nvPr/>
        </p:nvSpPr>
        <p:spPr>
          <a:xfrm>
            <a:off x="9689868" y="2007010"/>
            <a:ext cx="365289" cy="286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>
                <a:solidFill>
                  <a:srgbClr val="004F58"/>
                </a:solidFill>
              </a:rPr>
              <a:t>05</a:t>
            </a:r>
          </a:p>
        </p:txBody>
      </p:sp>
      <p:sp>
        <p:nvSpPr>
          <p:cNvPr id="53" name="Line 1">
            <a:extLst>
              <a:ext uri="{FF2B5EF4-FFF2-40B4-BE49-F238E27FC236}">
                <a16:creationId xmlns:a16="http://schemas.microsoft.com/office/drawing/2014/main" id="{A513F32F-A044-68B6-0846-058D8986FBA0}"/>
              </a:ext>
            </a:extLst>
          </p:cNvPr>
          <p:cNvSpPr>
            <a:spLocks/>
          </p:cNvSpPr>
          <p:nvPr/>
        </p:nvSpPr>
        <p:spPr bwMode="auto">
          <a:xfrm>
            <a:off x="6784224" y="1855432"/>
            <a:ext cx="1639683" cy="606545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rgbClr val="8E3086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4" name="Oval 1">
            <a:extLst>
              <a:ext uri="{FF2B5EF4-FFF2-40B4-BE49-F238E27FC236}">
                <a16:creationId xmlns:a16="http://schemas.microsoft.com/office/drawing/2014/main" id="{36F91D95-1CAE-4F2D-8D0A-7C36D2BAA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733" y="1907036"/>
            <a:ext cx="499582" cy="50461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5" name="TextBox 73">
            <a:extLst>
              <a:ext uri="{FF2B5EF4-FFF2-40B4-BE49-F238E27FC236}">
                <a16:creationId xmlns:a16="http://schemas.microsoft.com/office/drawing/2014/main" id="{10967C7A-9360-0ED2-07EA-2FCEA829203C}"/>
              </a:ext>
            </a:extLst>
          </p:cNvPr>
          <p:cNvSpPr txBox="1"/>
          <p:nvPr/>
        </p:nvSpPr>
        <p:spPr>
          <a:xfrm>
            <a:off x="7949666" y="2007010"/>
            <a:ext cx="365289" cy="286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>
                <a:solidFill>
                  <a:srgbClr val="8E3086"/>
                </a:solidFill>
              </a:rPr>
              <a:t>04</a:t>
            </a:r>
          </a:p>
        </p:txBody>
      </p:sp>
      <p:sp>
        <p:nvSpPr>
          <p:cNvPr id="56" name="Line 1">
            <a:extLst>
              <a:ext uri="{FF2B5EF4-FFF2-40B4-BE49-F238E27FC236}">
                <a16:creationId xmlns:a16="http://schemas.microsoft.com/office/drawing/2014/main" id="{5B883759-1A17-4ED2-0228-C72FAA05344A}"/>
              </a:ext>
            </a:extLst>
          </p:cNvPr>
          <p:cNvSpPr>
            <a:spLocks/>
          </p:cNvSpPr>
          <p:nvPr/>
        </p:nvSpPr>
        <p:spPr bwMode="auto">
          <a:xfrm>
            <a:off x="5054301" y="1855432"/>
            <a:ext cx="1639683" cy="606545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rgbClr val="AEADB3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8" name="Oval 1">
            <a:extLst>
              <a:ext uri="{FF2B5EF4-FFF2-40B4-BE49-F238E27FC236}">
                <a16:creationId xmlns:a16="http://schemas.microsoft.com/office/drawing/2014/main" id="{7980BB11-9F80-6158-3673-30917EF12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810" y="1907036"/>
            <a:ext cx="499582" cy="50461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C3D006D5-1EC8-4619-FA6F-A4EF4FCF5584}"/>
              </a:ext>
            </a:extLst>
          </p:cNvPr>
          <p:cNvSpPr txBox="1"/>
          <p:nvPr/>
        </p:nvSpPr>
        <p:spPr>
          <a:xfrm>
            <a:off x="6219743" y="2007010"/>
            <a:ext cx="365289" cy="286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61" name="Line 1">
            <a:extLst>
              <a:ext uri="{FF2B5EF4-FFF2-40B4-BE49-F238E27FC236}">
                <a16:creationId xmlns:a16="http://schemas.microsoft.com/office/drawing/2014/main" id="{CDFB108C-FF43-236D-FB11-715F1CDE0037}"/>
              </a:ext>
            </a:extLst>
          </p:cNvPr>
          <p:cNvSpPr>
            <a:spLocks/>
          </p:cNvSpPr>
          <p:nvPr/>
        </p:nvSpPr>
        <p:spPr bwMode="auto">
          <a:xfrm>
            <a:off x="3315212" y="1855432"/>
            <a:ext cx="1639683" cy="606545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2" name="Oval 1">
            <a:extLst>
              <a:ext uri="{FF2B5EF4-FFF2-40B4-BE49-F238E27FC236}">
                <a16:creationId xmlns:a16="http://schemas.microsoft.com/office/drawing/2014/main" id="{5B2AF473-75FC-ED21-F36B-12D2DB43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1" y="1907036"/>
            <a:ext cx="499582" cy="50461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3" name="TextBox 204">
            <a:extLst>
              <a:ext uri="{FF2B5EF4-FFF2-40B4-BE49-F238E27FC236}">
                <a16:creationId xmlns:a16="http://schemas.microsoft.com/office/drawing/2014/main" id="{17073F20-8DBC-7836-2A7A-C668E292C8B2}"/>
              </a:ext>
            </a:extLst>
          </p:cNvPr>
          <p:cNvSpPr txBox="1"/>
          <p:nvPr/>
        </p:nvSpPr>
        <p:spPr>
          <a:xfrm>
            <a:off x="4480654" y="2007010"/>
            <a:ext cx="365289" cy="286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>
                <a:solidFill>
                  <a:schemeClr val="tx2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67" name="Line 1">
            <a:extLst>
              <a:ext uri="{FF2B5EF4-FFF2-40B4-BE49-F238E27FC236}">
                <a16:creationId xmlns:a16="http://schemas.microsoft.com/office/drawing/2014/main" id="{CAA5FB05-09EE-70CC-891D-54CCBA701F98}"/>
              </a:ext>
            </a:extLst>
          </p:cNvPr>
          <p:cNvSpPr>
            <a:spLocks/>
          </p:cNvSpPr>
          <p:nvPr/>
        </p:nvSpPr>
        <p:spPr bwMode="auto">
          <a:xfrm>
            <a:off x="1596090" y="1855432"/>
            <a:ext cx="1639683" cy="606545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9" name="Oval 1">
            <a:extLst>
              <a:ext uri="{FF2B5EF4-FFF2-40B4-BE49-F238E27FC236}">
                <a16:creationId xmlns:a16="http://schemas.microsoft.com/office/drawing/2014/main" id="{95E40268-B4ED-E3BC-868C-50F34E6D0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215" y="1907036"/>
            <a:ext cx="499582" cy="50461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0" name="TextBox 110">
            <a:extLst>
              <a:ext uri="{FF2B5EF4-FFF2-40B4-BE49-F238E27FC236}">
                <a16:creationId xmlns:a16="http://schemas.microsoft.com/office/drawing/2014/main" id="{AD81DC2C-D2AB-8180-D123-058EA13FE477}"/>
              </a:ext>
            </a:extLst>
          </p:cNvPr>
          <p:cNvSpPr txBox="1"/>
          <p:nvPr/>
        </p:nvSpPr>
        <p:spPr>
          <a:xfrm>
            <a:off x="2746149" y="2007010"/>
            <a:ext cx="365289" cy="286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>
                <a:solidFill>
                  <a:schemeClr val="bg1">
                    <a:lumMod val="65000"/>
                  </a:schemeClr>
                </a:solidFill>
              </a:rPr>
              <a:t>01</a:t>
            </a:r>
          </a:p>
        </p:txBody>
      </p:sp>
      <p:sp>
        <p:nvSpPr>
          <p:cNvPr id="71" name="TextBox 134">
            <a:extLst>
              <a:ext uri="{FF2B5EF4-FFF2-40B4-BE49-F238E27FC236}">
                <a16:creationId xmlns:a16="http://schemas.microsoft.com/office/drawing/2014/main" id="{074351E5-262B-2D40-1D85-5025E0885E88}"/>
              </a:ext>
            </a:extLst>
          </p:cNvPr>
          <p:cNvSpPr txBox="1"/>
          <p:nvPr/>
        </p:nvSpPr>
        <p:spPr>
          <a:xfrm>
            <a:off x="1383636" y="3818205"/>
            <a:ext cx="2031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Procesar de datos de mantenimiento</a:t>
            </a:r>
          </a:p>
        </p:txBody>
      </p:sp>
      <p:sp>
        <p:nvSpPr>
          <p:cNvPr id="76" name="TextBox 138">
            <a:extLst>
              <a:ext uri="{FF2B5EF4-FFF2-40B4-BE49-F238E27FC236}">
                <a16:creationId xmlns:a16="http://schemas.microsoft.com/office/drawing/2014/main" id="{99AAD119-7E89-DA1E-55A9-E6E34F985143}"/>
              </a:ext>
            </a:extLst>
          </p:cNvPr>
          <p:cNvSpPr txBox="1"/>
          <p:nvPr/>
        </p:nvSpPr>
        <p:spPr>
          <a:xfrm>
            <a:off x="2816311" y="3365602"/>
            <a:ext cx="277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Determinar comportamiento Weibull</a:t>
            </a:r>
          </a:p>
        </p:txBody>
      </p:sp>
      <p:sp>
        <p:nvSpPr>
          <p:cNvPr id="79" name="TextBox 142">
            <a:extLst>
              <a:ext uri="{FF2B5EF4-FFF2-40B4-BE49-F238E27FC236}">
                <a16:creationId xmlns:a16="http://schemas.microsoft.com/office/drawing/2014/main" id="{F432FAE2-460E-B180-ADBD-12E032927E4C}"/>
              </a:ext>
            </a:extLst>
          </p:cNvPr>
          <p:cNvSpPr txBox="1"/>
          <p:nvPr/>
        </p:nvSpPr>
        <p:spPr>
          <a:xfrm>
            <a:off x="4980872" y="3818205"/>
            <a:ext cx="1777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Calcular la curva de supervivencia</a:t>
            </a:r>
          </a:p>
        </p:txBody>
      </p:sp>
      <p:sp>
        <p:nvSpPr>
          <p:cNvPr id="84" name="TextBox 146">
            <a:extLst>
              <a:ext uri="{FF2B5EF4-FFF2-40B4-BE49-F238E27FC236}">
                <a16:creationId xmlns:a16="http://schemas.microsoft.com/office/drawing/2014/main" id="{C2C08F50-B60B-2286-3CBE-6367206E4513}"/>
              </a:ext>
            </a:extLst>
          </p:cNvPr>
          <p:cNvSpPr txBox="1"/>
          <p:nvPr/>
        </p:nvSpPr>
        <p:spPr>
          <a:xfrm>
            <a:off x="6913578" y="3268870"/>
            <a:ext cx="1398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Estimación </a:t>
            </a:r>
          </a:p>
          <a:p>
            <a:pPr algn="ctr"/>
            <a:r>
              <a:rPr lang="es-ES_tradn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m|R2m </a:t>
            </a:r>
          </a:p>
        </p:txBody>
      </p:sp>
      <p:sp>
        <p:nvSpPr>
          <p:cNvPr id="86" name="TextBox 150">
            <a:extLst>
              <a:ext uri="{FF2B5EF4-FFF2-40B4-BE49-F238E27FC236}">
                <a16:creationId xmlns:a16="http://schemas.microsoft.com/office/drawing/2014/main" id="{DE686F2A-8ED4-96D6-125F-634283AD9BE7}"/>
              </a:ext>
            </a:extLst>
          </p:cNvPr>
          <p:cNvSpPr txBox="1"/>
          <p:nvPr/>
        </p:nvSpPr>
        <p:spPr>
          <a:xfrm>
            <a:off x="8667962" y="3854560"/>
            <a:ext cx="149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Análisis de parámetros</a:t>
            </a:r>
          </a:p>
        </p:txBody>
      </p:sp>
      <p:cxnSp>
        <p:nvCxnSpPr>
          <p:cNvPr id="88" name="Straight Connector 14">
            <a:extLst>
              <a:ext uri="{FF2B5EF4-FFF2-40B4-BE49-F238E27FC236}">
                <a16:creationId xmlns:a16="http://schemas.microsoft.com/office/drawing/2014/main" id="{3CB1936A-EE05-0145-E41E-F5A34821BC2B}"/>
              </a:ext>
            </a:extLst>
          </p:cNvPr>
          <p:cNvCxnSpPr>
            <a:cxnSpLocks/>
          </p:cNvCxnSpPr>
          <p:nvPr/>
        </p:nvCxnSpPr>
        <p:spPr>
          <a:xfrm>
            <a:off x="2399281" y="2461977"/>
            <a:ext cx="0" cy="131806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52">
            <a:extLst>
              <a:ext uri="{FF2B5EF4-FFF2-40B4-BE49-F238E27FC236}">
                <a16:creationId xmlns:a16="http://schemas.microsoft.com/office/drawing/2014/main" id="{4B9FBFA8-4BB9-EFA5-AFFF-A1B9FD02ED78}"/>
              </a:ext>
            </a:extLst>
          </p:cNvPr>
          <p:cNvCxnSpPr>
            <a:cxnSpLocks/>
          </p:cNvCxnSpPr>
          <p:nvPr/>
        </p:nvCxnSpPr>
        <p:spPr>
          <a:xfrm>
            <a:off x="5855461" y="2411651"/>
            <a:ext cx="0" cy="1316849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53">
            <a:extLst>
              <a:ext uri="{FF2B5EF4-FFF2-40B4-BE49-F238E27FC236}">
                <a16:creationId xmlns:a16="http://schemas.microsoft.com/office/drawing/2014/main" id="{CAA8387B-CAC0-BA49-0A44-56B166A577EC}"/>
              </a:ext>
            </a:extLst>
          </p:cNvPr>
          <p:cNvCxnSpPr>
            <a:cxnSpLocks/>
          </p:cNvCxnSpPr>
          <p:nvPr/>
        </p:nvCxnSpPr>
        <p:spPr>
          <a:xfrm>
            <a:off x="9350635" y="2461977"/>
            <a:ext cx="0" cy="1266523"/>
          </a:xfrm>
          <a:prstGeom prst="line">
            <a:avLst/>
          </a:prstGeom>
          <a:ln w="12700">
            <a:solidFill>
              <a:srgbClr val="004F58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54">
            <a:extLst>
              <a:ext uri="{FF2B5EF4-FFF2-40B4-BE49-F238E27FC236}">
                <a16:creationId xmlns:a16="http://schemas.microsoft.com/office/drawing/2014/main" id="{C0A7A5C5-9357-CA6C-8855-1719A1D17D7E}"/>
              </a:ext>
            </a:extLst>
          </p:cNvPr>
          <p:cNvCxnSpPr>
            <a:cxnSpLocks/>
          </p:cNvCxnSpPr>
          <p:nvPr/>
        </p:nvCxnSpPr>
        <p:spPr>
          <a:xfrm>
            <a:off x="4137748" y="2461977"/>
            <a:ext cx="0" cy="72559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55">
            <a:extLst>
              <a:ext uri="{FF2B5EF4-FFF2-40B4-BE49-F238E27FC236}">
                <a16:creationId xmlns:a16="http://schemas.microsoft.com/office/drawing/2014/main" id="{0D9ED32C-1AE4-B692-645A-C69F40368B87}"/>
              </a:ext>
            </a:extLst>
          </p:cNvPr>
          <p:cNvCxnSpPr>
            <a:cxnSpLocks/>
          </p:cNvCxnSpPr>
          <p:nvPr/>
        </p:nvCxnSpPr>
        <p:spPr>
          <a:xfrm>
            <a:off x="7612796" y="2461977"/>
            <a:ext cx="0" cy="725595"/>
          </a:xfrm>
          <a:prstGeom prst="line">
            <a:avLst/>
          </a:prstGeom>
          <a:ln w="12700">
            <a:solidFill>
              <a:srgbClr val="8E308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errar llave 2">
            <a:extLst>
              <a:ext uri="{FF2B5EF4-FFF2-40B4-BE49-F238E27FC236}">
                <a16:creationId xmlns:a16="http://schemas.microsoft.com/office/drawing/2014/main" id="{CC579E8D-7094-A564-AE9E-0EBC551A119A}"/>
              </a:ext>
            </a:extLst>
          </p:cNvPr>
          <p:cNvSpPr/>
          <p:nvPr/>
        </p:nvSpPr>
        <p:spPr>
          <a:xfrm rot="5400000">
            <a:off x="4762348" y="3673287"/>
            <a:ext cx="347660" cy="3400813"/>
          </a:xfrm>
          <a:prstGeom prst="rightBrace">
            <a:avLst/>
          </a:prstGeom>
          <a:ln>
            <a:solidFill>
              <a:srgbClr val="AEA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077F11-FB7C-D7AB-BDE4-A3759EDCFDA9}"/>
              </a:ext>
            </a:extLst>
          </p:cNvPr>
          <p:cNvSpPr txBox="1"/>
          <p:nvPr/>
        </p:nvSpPr>
        <p:spPr>
          <a:xfrm>
            <a:off x="3235772" y="5494495"/>
            <a:ext cx="384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 se requiere mayor precisión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tron Maestro CMC Brúju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94C4820-5E42-4825-B5DF-91DBBA5BAC82}"/>
    </a:ext>
  </a:extLst>
</a:theme>
</file>

<file path=ppt/theme/theme2.xml><?xml version="1.0" encoding="utf-8"?>
<a:theme xmlns:a="http://schemas.openxmlformats.org/drawingml/2006/main" name="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3.xml><?xml version="1.0" encoding="utf-8"?>
<a:theme xmlns:a="http://schemas.openxmlformats.org/drawingml/2006/main" name="Patrón Maestro Cuerpo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2771E6A7-1CBA-4933-993C-BCFFD12F954E}"/>
    </a:ext>
  </a:extLst>
</a:theme>
</file>

<file path=ppt/theme/theme4.xml><?xml version="1.0" encoding="utf-8"?>
<a:theme xmlns:a="http://schemas.openxmlformats.org/drawingml/2006/main" name="Maestro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E6528C21-401A-4C8C-9A32-CA64ACFCBF0B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69b8d-7120-4068-b452-55feebc5ffa4">
      <UserInfo>
        <DisplayName/>
        <AccountId xsi:nil="true"/>
        <AccountType/>
      </UserInfo>
    </SharedWithUsers>
    <lcf76f155ced4ddcb4097134ff3c332f xmlns="cde33698-54d1-4413-9454-ee6d5558439e">
      <Terms xmlns="http://schemas.microsoft.com/office/infopath/2007/PartnerControls"/>
    </lcf76f155ced4ddcb4097134ff3c332f>
    <TaxCatchAll xmlns="d0569b8d-7120-4068-b452-55feebc5ff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3C33CA3215034A9B71065C3BBCF5A3" ma:contentTypeVersion="16" ma:contentTypeDescription="Crear nuevo documento." ma:contentTypeScope="" ma:versionID="b94b6a5251e624e48646e3514faff0df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3b7280437edee63d0472e65097a56d61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762477-F44D-471D-AE3C-78E64370B2DD}">
  <ds:schemaRefs>
    <ds:schemaRef ds:uri="311f3b66-b9ce-4a7a-801f-695e6169ab04"/>
    <ds:schemaRef ds:uri="432ef9d2-f4cf-4aec-b685-2ba084166721"/>
    <ds:schemaRef ds:uri="cde33698-54d1-4413-9454-ee6d5558439e"/>
    <ds:schemaRef ds:uri="d0569b8d-7120-4068-b452-55feebc5ff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E408F0-59FF-4391-91BF-E47ED422A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14604-D9A4-4B3A-A583-F7D369A7B22C}"/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878</Words>
  <Application>Microsoft Office PowerPoint</Application>
  <PresentationFormat>Panorámica</PresentationFormat>
  <Paragraphs>267</Paragraphs>
  <Slides>28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Gotham Black</vt:lpstr>
      <vt:lpstr>Gotham Light</vt:lpstr>
      <vt:lpstr>Maven Pro Medium</vt:lpstr>
      <vt:lpstr>Maven Pro Regular</vt:lpstr>
      <vt:lpstr>Myriad Pro</vt:lpstr>
      <vt:lpstr>Myriad Pro Light</vt:lpstr>
      <vt:lpstr>Patron Maestro CMC Brújula</vt:lpstr>
      <vt:lpstr>Maestro Sección CMC-LATAM</vt:lpstr>
      <vt:lpstr>Patrón Maestro Cuerpo CMC-LATAM</vt:lpstr>
      <vt:lpstr>Maestro Final</vt:lpstr>
      <vt:lpstr>Presentación de PowerPoint</vt:lpstr>
      <vt:lpstr>Presentación de PowerPoint</vt:lpstr>
      <vt:lpstr>Presentación de PowerPoint</vt:lpstr>
      <vt:lpstr>Weibull, confiabilidad y m|R2m</vt:lpstr>
      <vt:lpstr>Análisis Weibull, confiabilidad y mantenimiento</vt:lpstr>
      <vt:lpstr>Puntos notables en Weibull: m|R2m</vt:lpstr>
      <vt:lpstr>m|R2m  y regresión de Duane</vt:lpstr>
      <vt:lpstr>El método m|R2m</vt:lpstr>
      <vt:lpstr>Análisis del m|R2m </vt:lpstr>
      <vt:lpstr>1. Procesar datos de mantenimiento</vt:lpstr>
      <vt:lpstr>2. Determinar comportamiento Weibull</vt:lpstr>
      <vt:lpstr>Estimar la curva de supervivencia con Kaplan-Meier</vt:lpstr>
      <vt:lpstr>Estimar m|R2m con curva de confiabilidad</vt:lpstr>
      <vt:lpstr>Estimar m|R2m sin curva de confiabilidad</vt:lpstr>
      <vt:lpstr>Análisis m|R2m</vt:lpstr>
      <vt:lpstr>Análisis del m|R2m </vt:lpstr>
      <vt:lpstr>Análisis del m|R2m </vt:lpstr>
      <vt:lpstr>La falla accidental</vt:lpstr>
      <vt:lpstr>Comportamiento en falla accidental (R2m = 35.35%)</vt:lpstr>
      <vt:lpstr>Comportamiento en falla accidental (R2m = 35.35%)</vt:lpstr>
      <vt:lpstr>La falla de mortalidad infantil</vt:lpstr>
      <vt:lpstr>Comportamiento en mortalidad infantil (R2m &gt; 35.35%)</vt:lpstr>
      <vt:lpstr>Comportamiento en mortalidad infantil (R2m &gt; 35.35%)</vt:lpstr>
      <vt:lpstr>La falla por desgaste</vt:lpstr>
      <vt:lpstr>Comportamiento por desgaste (R2m &lt; 35.35%)</vt:lpstr>
      <vt:lpstr>Comportamiento por desgaste (R2m &lt; 35.35%)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Trujillo</dc:creator>
  <cp:lastModifiedBy>Juan Fernando Villegas Gómez</cp:lastModifiedBy>
  <cp:revision>4</cp:revision>
  <dcterms:created xsi:type="dcterms:W3CDTF">2019-07-22T17:42:45Z</dcterms:created>
  <dcterms:modified xsi:type="dcterms:W3CDTF">2022-11-10T14:02:27Z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