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91" r:id="rId5"/>
    <p:sldMasterId id="2147483664" r:id="rId6"/>
    <p:sldMasterId id="2147483678" r:id="rId7"/>
    <p:sldMasterId id="2147483693" r:id="rId8"/>
  </p:sldMasterIdLst>
  <p:notesMasterIdLst>
    <p:notesMasterId r:id="rId29"/>
  </p:notesMasterIdLst>
  <p:sldIdLst>
    <p:sldId id="264" r:id="rId9"/>
    <p:sldId id="1298" r:id="rId10"/>
    <p:sldId id="2142532320" r:id="rId11"/>
    <p:sldId id="2986" r:id="rId12"/>
    <p:sldId id="2142532322" r:id="rId13"/>
    <p:sldId id="2142532316" r:id="rId14"/>
    <p:sldId id="2142532317" r:id="rId15"/>
    <p:sldId id="1446" r:id="rId16"/>
    <p:sldId id="528" r:id="rId17"/>
    <p:sldId id="1471" r:id="rId18"/>
    <p:sldId id="1132" r:id="rId19"/>
    <p:sldId id="1469" r:id="rId20"/>
    <p:sldId id="837" r:id="rId21"/>
    <p:sldId id="739" r:id="rId22"/>
    <p:sldId id="1131" r:id="rId23"/>
    <p:sldId id="2142532315" r:id="rId24"/>
    <p:sldId id="1490" r:id="rId25"/>
    <p:sldId id="10496" r:id="rId26"/>
    <p:sldId id="2142532321" r:id="rId27"/>
    <p:sldId id="275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0EEA0FA-0BB8-7F48-A2C8-87AD3222D868}">
          <p14:sldIdLst/>
        </p14:section>
        <p14:section name="Presentación" id="{CB916EFE-FB26-0F47-A3F2-8509AC76568C}">
          <p14:sldIdLst>
            <p14:sldId id="264"/>
          </p14:sldIdLst>
        </p14:section>
        <p14:section name="Inicio de Sección" id="{2261FC81-D8DE-DA43-81B4-4B5B396F5083}">
          <p14:sldIdLst/>
        </p14:section>
        <p14:section name="Contenido" id="{F23B10C3-D8A9-C349-8395-AD9FB2EF428F}">
          <p14:sldIdLst>
            <p14:sldId id="1298"/>
            <p14:sldId id="2142532320"/>
            <p14:sldId id="2986"/>
            <p14:sldId id="2142532322"/>
            <p14:sldId id="2142532316"/>
            <p14:sldId id="2142532317"/>
            <p14:sldId id="1446"/>
            <p14:sldId id="528"/>
            <p14:sldId id="1471"/>
            <p14:sldId id="1132"/>
            <p14:sldId id="1469"/>
            <p14:sldId id="837"/>
            <p14:sldId id="739"/>
            <p14:sldId id="1131"/>
            <p14:sldId id="2142532315"/>
            <p14:sldId id="1490"/>
            <p14:sldId id="10496"/>
          </p14:sldIdLst>
        </p14:section>
        <p14:section name="Mensajes importantes" id="{670A4AEA-593D-F449-B47F-B0B89EF3CF80}">
          <p14:sldIdLst/>
        </p14:section>
        <p14:section name="Pre-diseñadas" id="{B782C5C3-CC40-3447-BFD6-3348007433F8}">
          <p14:sldIdLst/>
        </p14:section>
        <p14:section name="Conclusiones y cierre" id="{D2CB4710-98CA-8C4C-863D-841536BCA5A2}">
          <p14:sldIdLst>
            <p14:sldId id="214253232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7D2223"/>
    <a:srgbClr val="AE2F2F"/>
    <a:srgbClr val="1E1F3E"/>
    <a:srgbClr val="2D376B"/>
    <a:srgbClr val="8E3086"/>
    <a:srgbClr val="004F58"/>
    <a:srgbClr val="178C86"/>
    <a:srgbClr val="A22882"/>
    <a:srgbClr val="692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B5969-6089-4BA4-98F0-A0C4F8723288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41861E00-C7A3-4932-B550-3522A042C478}">
      <dgm:prSet phldrT="[Text]"/>
      <dgm:spPr>
        <a:xfrm>
          <a:off x="967949" y="2586587"/>
          <a:ext cx="711481" cy="8078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b="1" noProof="0" dirty="0">
              <a:solidFill>
                <a:srgbClr val="002E4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Falla</a:t>
          </a:r>
        </a:p>
      </dgm:t>
    </dgm:pt>
    <dgm:pt modelId="{71AD961A-090E-4684-A255-9A556448377A}" type="parTrans" cxnId="{F2E44BAF-8AA5-4071-9EC7-3370656B9294}">
      <dgm:prSet/>
      <dgm:spPr/>
      <dgm:t>
        <a:bodyPr/>
        <a:lstStyle/>
        <a:p>
          <a:endParaRPr lang="en-US"/>
        </a:p>
      </dgm:t>
    </dgm:pt>
    <dgm:pt modelId="{A45172E7-9E80-4076-8681-B30DABD65FA2}" type="sibTrans" cxnId="{F2E44BAF-8AA5-4071-9EC7-3370656B9294}">
      <dgm:prSet/>
      <dgm:spPr/>
      <dgm:t>
        <a:bodyPr/>
        <a:lstStyle/>
        <a:p>
          <a:endParaRPr lang="en-US"/>
        </a:p>
      </dgm:t>
    </dgm:pt>
    <dgm:pt modelId="{8C60AE15-13C2-4D27-BC64-279C83AE88B4}">
      <dgm:prSet phldrT="[Text]"/>
      <dgm:spPr>
        <a:xfrm>
          <a:off x="1679430" y="1972188"/>
          <a:ext cx="901571" cy="14222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b="1" noProof="0" dirty="0">
              <a:solidFill>
                <a:srgbClr val="002E4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Intervalo</a:t>
          </a:r>
        </a:p>
      </dgm:t>
    </dgm:pt>
    <dgm:pt modelId="{414D0F5B-C1D8-4095-A44E-71C72CA1C92E}" type="parTrans" cxnId="{1E1681E7-345A-4AC0-BAED-97420C994C11}">
      <dgm:prSet/>
      <dgm:spPr/>
      <dgm:t>
        <a:bodyPr/>
        <a:lstStyle/>
        <a:p>
          <a:endParaRPr lang="en-US"/>
        </a:p>
      </dgm:t>
    </dgm:pt>
    <dgm:pt modelId="{6E1D548F-945B-47B7-BDEC-A6BF80BBB2C2}" type="sibTrans" cxnId="{1E1681E7-345A-4AC0-BAED-97420C994C11}">
      <dgm:prSet/>
      <dgm:spPr/>
      <dgm:t>
        <a:bodyPr/>
        <a:lstStyle/>
        <a:p>
          <a:endParaRPr lang="en-US"/>
        </a:p>
      </dgm:t>
    </dgm:pt>
    <dgm:pt modelId="{1AFBC16C-CD9A-485E-86E3-ABA224A01617}">
      <dgm:prSet phldrT="[Text]"/>
      <dgm:spPr>
        <a:xfrm>
          <a:off x="2581002" y="1486778"/>
          <a:ext cx="1048212" cy="19076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b="1" noProof="0" dirty="0">
              <a:solidFill>
                <a:srgbClr val="002E4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Condición</a:t>
          </a:r>
        </a:p>
      </dgm:t>
    </dgm:pt>
    <dgm:pt modelId="{9FA12BB4-42F7-47E5-931F-CD407A2BEE13}" type="parTrans" cxnId="{14A7A786-E20C-4547-B25B-F366E5E71C1F}">
      <dgm:prSet/>
      <dgm:spPr/>
      <dgm:t>
        <a:bodyPr/>
        <a:lstStyle/>
        <a:p>
          <a:endParaRPr lang="en-US"/>
        </a:p>
      </dgm:t>
    </dgm:pt>
    <dgm:pt modelId="{BA185CFB-7A40-4B99-AA17-9DB8FAEE38FF}" type="sibTrans" cxnId="{14A7A786-E20C-4547-B25B-F366E5E71C1F}">
      <dgm:prSet/>
      <dgm:spPr/>
      <dgm:t>
        <a:bodyPr/>
        <a:lstStyle/>
        <a:p>
          <a:endParaRPr lang="en-US"/>
        </a:p>
      </dgm:t>
    </dgm:pt>
    <dgm:pt modelId="{CDEE3ED2-07FB-4278-86B7-999EFF4779F5}">
      <dgm:prSet phldrT="[Text]"/>
      <dgm:spPr>
        <a:xfrm>
          <a:off x="3629215" y="1120175"/>
          <a:ext cx="1086231" cy="22742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b="1" noProof="0" dirty="0">
              <a:solidFill>
                <a:srgbClr val="002E4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Riesgo</a:t>
          </a:r>
        </a:p>
      </dgm:t>
    </dgm:pt>
    <dgm:pt modelId="{89B9DEED-A25C-4D87-AF7A-EC39DD0F910B}" type="parTrans" cxnId="{3A80374F-5BE1-48DE-BF7F-DA59CC2A60D9}">
      <dgm:prSet/>
      <dgm:spPr/>
      <dgm:t>
        <a:bodyPr/>
        <a:lstStyle/>
        <a:p>
          <a:endParaRPr lang="en-US"/>
        </a:p>
      </dgm:t>
    </dgm:pt>
    <dgm:pt modelId="{04C3C514-BA4C-44C0-9E1A-E621A229928A}" type="sibTrans" cxnId="{3A80374F-5BE1-48DE-BF7F-DA59CC2A60D9}">
      <dgm:prSet/>
      <dgm:spPr/>
      <dgm:t>
        <a:bodyPr/>
        <a:lstStyle/>
        <a:p>
          <a:endParaRPr lang="en-US"/>
        </a:p>
      </dgm:t>
    </dgm:pt>
    <dgm:pt modelId="{FE587716-69BB-4791-8681-0FB472F34DEC}">
      <dgm:prSet phldrT="[Text]"/>
      <dgm:spPr>
        <a:xfrm>
          <a:off x="4715446" y="896140"/>
          <a:ext cx="1086231" cy="249833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b="1" noProof="0" dirty="0">
              <a:solidFill>
                <a:srgbClr val="002E4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Valor</a:t>
          </a:r>
        </a:p>
      </dgm:t>
    </dgm:pt>
    <dgm:pt modelId="{FC0D6CDD-87E7-4384-BBFD-2BFCEAB0E044}" type="parTrans" cxnId="{2E1C59A2-3B08-4E10-8889-204791968D91}">
      <dgm:prSet/>
      <dgm:spPr/>
      <dgm:t>
        <a:bodyPr/>
        <a:lstStyle/>
        <a:p>
          <a:endParaRPr lang="en-US"/>
        </a:p>
      </dgm:t>
    </dgm:pt>
    <dgm:pt modelId="{B7BA3A0F-5373-45B3-BD8A-2628FE1EA561}" type="sibTrans" cxnId="{2E1C59A2-3B08-4E10-8889-204791968D91}">
      <dgm:prSet/>
      <dgm:spPr/>
      <dgm:t>
        <a:bodyPr/>
        <a:lstStyle/>
        <a:p>
          <a:endParaRPr lang="en-US"/>
        </a:p>
      </dgm:t>
    </dgm:pt>
    <dgm:pt modelId="{428C94C7-98B7-498D-A13D-5C59A824705F}" type="pres">
      <dgm:prSet presAssocID="{F79B5969-6089-4BA4-98F0-A0C4F8723288}" presName="arrowDiagram" presStyleCnt="0">
        <dgm:presLayoutVars>
          <dgm:chMax val="5"/>
          <dgm:dir/>
          <dgm:resizeHandles val="exact"/>
        </dgm:presLayoutVars>
      </dgm:prSet>
      <dgm:spPr/>
    </dgm:pt>
    <dgm:pt modelId="{CCD43806-210D-4043-A078-605B827AC54A}" type="pres">
      <dgm:prSet presAssocID="{F79B5969-6089-4BA4-98F0-A0C4F8723288}" presName="arrow" presStyleLbl="bgShp" presStyleIdx="0" presStyleCnt="1"/>
      <dgm:spPr>
        <a:xfrm>
          <a:off x="370522" y="0"/>
          <a:ext cx="5431155" cy="3394472"/>
        </a:xfrm>
        <a:prstGeom prst="swooshArrow">
          <a:avLst>
            <a:gd name="adj1" fmla="val 25000"/>
            <a:gd name="adj2" fmla="val 25000"/>
          </a:avLst>
        </a:prstGeom>
        <a:solidFill>
          <a:srgbClr val="00577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7955233-98C1-4078-B012-BC8EE797CC19}" type="pres">
      <dgm:prSet presAssocID="{F79B5969-6089-4BA4-98F0-A0C4F8723288}" presName="arrowDiagram5" presStyleCnt="0"/>
      <dgm:spPr/>
    </dgm:pt>
    <dgm:pt modelId="{E1221FDA-0BC9-4281-ACF5-761415C7E5DE}" type="pres">
      <dgm:prSet presAssocID="{41861E00-C7A3-4932-B550-3522A042C478}" presName="bullet5a" presStyleLbl="node1" presStyleIdx="0" presStyleCnt="5"/>
      <dgm:spPr>
        <a:xfrm>
          <a:off x="905491" y="2524129"/>
          <a:ext cx="124916" cy="1249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77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ABF5784-9A53-4E84-8AB0-9D2D06951103}" type="pres">
      <dgm:prSet presAssocID="{41861E00-C7A3-4932-B550-3522A042C478}" presName="textBox5a" presStyleLbl="revTx" presStyleIdx="0" presStyleCnt="5">
        <dgm:presLayoutVars>
          <dgm:bulletEnabled val="1"/>
        </dgm:presLayoutVars>
      </dgm:prSet>
      <dgm:spPr/>
    </dgm:pt>
    <dgm:pt modelId="{823E74F5-623B-4CEE-857A-295B80D6EC25}" type="pres">
      <dgm:prSet presAssocID="{8C60AE15-13C2-4D27-BC64-279C83AE88B4}" presName="bullet5b" presStyleLbl="node1" presStyleIdx="1" presStyleCnt="5"/>
      <dgm:spPr>
        <a:xfrm>
          <a:off x="1581670" y="1874427"/>
          <a:ext cx="195521" cy="19552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77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C332B18-4C50-4C99-800D-7EB73F77CE18}" type="pres">
      <dgm:prSet presAssocID="{8C60AE15-13C2-4D27-BC64-279C83AE88B4}" presName="textBox5b" presStyleLbl="revTx" presStyleIdx="1" presStyleCnt="5">
        <dgm:presLayoutVars>
          <dgm:bulletEnabled val="1"/>
        </dgm:presLayoutVars>
      </dgm:prSet>
      <dgm:spPr/>
    </dgm:pt>
    <dgm:pt modelId="{564D6510-E09C-487B-8E1A-26430EEF0009}" type="pres">
      <dgm:prSet presAssocID="{1AFBC16C-CD9A-485E-86E3-ABA224A01617}" presName="bullet5c" presStyleLbl="node1" presStyleIdx="2" presStyleCnt="5"/>
      <dgm:spPr>
        <a:xfrm>
          <a:off x="2450654" y="1356431"/>
          <a:ext cx="260695" cy="26069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77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FA66419-0738-4028-875C-5C63DBD7BF91}" type="pres">
      <dgm:prSet presAssocID="{1AFBC16C-CD9A-485E-86E3-ABA224A01617}" presName="textBox5c" presStyleLbl="revTx" presStyleIdx="2" presStyleCnt="5">
        <dgm:presLayoutVars>
          <dgm:bulletEnabled val="1"/>
        </dgm:presLayoutVars>
      </dgm:prSet>
      <dgm:spPr/>
    </dgm:pt>
    <dgm:pt modelId="{B776847A-1E05-4CD5-BC2F-1B28FA473EA3}" type="pres">
      <dgm:prSet presAssocID="{CDEE3ED2-07FB-4278-86B7-999EFF4779F5}" presName="bullet5d" presStyleLbl="node1" presStyleIdx="3" presStyleCnt="5"/>
      <dgm:spPr>
        <a:xfrm>
          <a:off x="3460849" y="951809"/>
          <a:ext cx="336731" cy="33673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77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DDA9CA1-20BF-4F17-9B68-C7E673CA28ED}" type="pres">
      <dgm:prSet presAssocID="{CDEE3ED2-07FB-4278-86B7-999EFF4779F5}" presName="textBox5d" presStyleLbl="revTx" presStyleIdx="3" presStyleCnt="5">
        <dgm:presLayoutVars>
          <dgm:bulletEnabled val="1"/>
        </dgm:presLayoutVars>
      </dgm:prSet>
      <dgm:spPr/>
    </dgm:pt>
    <dgm:pt modelId="{019B199C-AEC2-4E4C-8F1C-C8945635B8DC}" type="pres">
      <dgm:prSet presAssocID="{FE587716-69BB-4791-8681-0FB472F34DEC}" presName="bullet5e" presStyleLbl="node1" presStyleIdx="4" presStyleCnt="5"/>
      <dgm:spPr>
        <a:xfrm>
          <a:off x="4500915" y="681609"/>
          <a:ext cx="429061" cy="42906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77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1C3BEED-BD90-419F-A552-160D1261DB05}" type="pres">
      <dgm:prSet presAssocID="{FE587716-69BB-4791-8681-0FB472F34DEC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C2629D1B-51CD-4360-8700-EFB7C1FAAB59}" type="presOf" srcId="{41861E00-C7A3-4932-B550-3522A042C478}" destId="{3ABF5784-9A53-4E84-8AB0-9D2D06951103}" srcOrd="0" destOrd="0" presId="urn:microsoft.com/office/officeart/2005/8/layout/arrow2"/>
    <dgm:cxn modelId="{3A80374F-5BE1-48DE-BF7F-DA59CC2A60D9}" srcId="{F79B5969-6089-4BA4-98F0-A0C4F8723288}" destId="{CDEE3ED2-07FB-4278-86B7-999EFF4779F5}" srcOrd="3" destOrd="0" parTransId="{89B9DEED-A25C-4D87-AF7A-EC39DD0F910B}" sibTransId="{04C3C514-BA4C-44C0-9E1A-E621A229928A}"/>
    <dgm:cxn modelId="{14A7A786-E20C-4547-B25B-F366E5E71C1F}" srcId="{F79B5969-6089-4BA4-98F0-A0C4F8723288}" destId="{1AFBC16C-CD9A-485E-86E3-ABA224A01617}" srcOrd="2" destOrd="0" parTransId="{9FA12BB4-42F7-47E5-931F-CD407A2BEE13}" sibTransId="{BA185CFB-7A40-4B99-AA17-9DB8FAEE38FF}"/>
    <dgm:cxn modelId="{9F2B8099-4E14-4B8F-9F41-CEBF4A453D5E}" type="presOf" srcId="{8C60AE15-13C2-4D27-BC64-279C83AE88B4}" destId="{2C332B18-4C50-4C99-800D-7EB73F77CE18}" srcOrd="0" destOrd="0" presId="urn:microsoft.com/office/officeart/2005/8/layout/arrow2"/>
    <dgm:cxn modelId="{2E1C59A2-3B08-4E10-8889-204791968D91}" srcId="{F79B5969-6089-4BA4-98F0-A0C4F8723288}" destId="{FE587716-69BB-4791-8681-0FB472F34DEC}" srcOrd="4" destOrd="0" parTransId="{FC0D6CDD-87E7-4384-BBFD-2BFCEAB0E044}" sibTransId="{B7BA3A0F-5373-45B3-BD8A-2628FE1EA561}"/>
    <dgm:cxn modelId="{5426A0A6-E791-42D8-8765-630ECE14F9B2}" type="presOf" srcId="{1AFBC16C-CD9A-485E-86E3-ABA224A01617}" destId="{DFA66419-0738-4028-875C-5C63DBD7BF91}" srcOrd="0" destOrd="0" presId="urn:microsoft.com/office/officeart/2005/8/layout/arrow2"/>
    <dgm:cxn modelId="{CC4EA4A6-7EF8-4D06-9F53-3CA1252DB24D}" type="presOf" srcId="{CDEE3ED2-07FB-4278-86B7-999EFF4779F5}" destId="{EDDA9CA1-20BF-4F17-9B68-C7E673CA28ED}" srcOrd="0" destOrd="0" presId="urn:microsoft.com/office/officeart/2005/8/layout/arrow2"/>
    <dgm:cxn modelId="{F2E44BAF-8AA5-4071-9EC7-3370656B9294}" srcId="{F79B5969-6089-4BA4-98F0-A0C4F8723288}" destId="{41861E00-C7A3-4932-B550-3522A042C478}" srcOrd="0" destOrd="0" parTransId="{71AD961A-090E-4684-A255-9A556448377A}" sibTransId="{A45172E7-9E80-4076-8681-B30DABD65FA2}"/>
    <dgm:cxn modelId="{934ECBBA-5FCE-4AE0-A6E5-35038FBF2D17}" type="presOf" srcId="{FE587716-69BB-4791-8681-0FB472F34DEC}" destId="{A1C3BEED-BD90-419F-A552-160D1261DB05}" srcOrd="0" destOrd="0" presId="urn:microsoft.com/office/officeart/2005/8/layout/arrow2"/>
    <dgm:cxn modelId="{1E1681E7-345A-4AC0-BAED-97420C994C11}" srcId="{F79B5969-6089-4BA4-98F0-A0C4F8723288}" destId="{8C60AE15-13C2-4D27-BC64-279C83AE88B4}" srcOrd="1" destOrd="0" parTransId="{414D0F5B-C1D8-4095-A44E-71C72CA1C92E}" sibTransId="{6E1D548F-945B-47B7-BDEC-A6BF80BBB2C2}"/>
    <dgm:cxn modelId="{C7CA78EE-DFF0-4D56-9839-C2E9CFFB2631}" type="presOf" srcId="{F79B5969-6089-4BA4-98F0-A0C4F8723288}" destId="{428C94C7-98B7-498D-A13D-5C59A824705F}" srcOrd="0" destOrd="0" presId="urn:microsoft.com/office/officeart/2005/8/layout/arrow2"/>
    <dgm:cxn modelId="{4BD90F1F-C32A-4B57-B834-2F5930B2AFB5}" type="presParOf" srcId="{428C94C7-98B7-498D-A13D-5C59A824705F}" destId="{CCD43806-210D-4043-A078-605B827AC54A}" srcOrd="0" destOrd="0" presId="urn:microsoft.com/office/officeart/2005/8/layout/arrow2"/>
    <dgm:cxn modelId="{AEBA1988-7972-4BDF-87BA-4C3522767C25}" type="presParOf" srcId="{428C94C7-98B7-498D-A13D-5C59A824705F}" destId="{37955233-98C1-4078-B012-BC8EE797CC19}" srcOrd="1" destOrd="0" presId="urn:microsoft.com/office/officeart/2005/8/layout/arrow2"/>
    <dgm:cxn modelId="{AEBA8165-764D-4667-B576-FF702E799563}" type="presParOf" srcId="{37955233-98C1-4078-B012-BC8EE797CC19}" destId="{E1221FDA-0BC9-4281-ACF5-761415C7E5DE}" srcOrd="0" destOrd="0" presId="urn:microsoft.com/office/officeart/2005/8/layout/arrow2"/>
    <dgm:cxn modelId="{FBE2C0B4-5CD3-48C8-8C82-83144521E5DE}" type="presParOf" srcId="{37955233-98C1-4078-B012-BC8EE797CC19}" destId="{3ABF5784-9A53-4E84-8AB0-9D2D06951103}" srcOrd="1" destOrd="0" presId="urn:microsoft.com/office/officeart/2005/8/layout/arrow2"/>
    <dgm:cxn modelId="{AB92916D-C7A2-4389-ACBD-BC94CBE80DC3}" type="presParOf" srcId="{37955233-98C1-4078-B012-BC8EE797CC19}" destId="{823E74F5-623B-4CEE-857A-295B80D6EC25}" srcOrd="2" destOrd="0" presId="urn:microsoft.com/office/officeart/2005/8/layout/arrow2"/>
    <dgm:cxn modelId="{81E3E07D-4448-4A36-A1B8-5D4A35C8892E}" type="presParOf" srcId="{37955233-98C1-4078-B012-BC8EE797CC19}" destId="{2C332B18-4C50-4C99-800D-7EB73F77CE18}" srcOrd="3" destOrd="0" presId="urn:microsoft.com/office/officeart/2005/8/layout/arrow2"/>
    <dgm:cxn modelId="{BB4A95C8-9DCF-4514-8B46-EA5E6594516F}" type="presParOf" srcId="{37955233-98C1-4078-B012-BC8EE797CC19}" destId="{564D6510-E09C-487B-8E1A-26430EEF0009}" srcOrd="4" destOrd="0" presId="urn:microsoft.com/office/officeart/2005/8/layout/arrow2"/>
    <dgm:cxn modelId="{8EF61D70-2C47-4B61-8211-3FEA9A228E9C}" type="presParOf" srcId="{37955233-98C1-4078-B012-BC8EE797CC19}" destId="{DFA66419-0738-4028-875C-5C63DBD7BF91}" srcOrd="5" destOrd="0" presId="urn:microsoft.com/office/officeart/2005/8/layout/arrow2"/>
    <dgm:cxn modelId="{C98ABB92-302C-4115-BDC5-817DB843D7D7}" type="presParOf" srcId="{37955233-98C1-4078-B012-BC8EE797CC19}" destId="{B776847A-1E05-4CD5-BC2F-1B28FA473EA3}" srcOrd="6" destOrd="0" presId="urn:microsoft.com/office/officeart/2005/8/layout/arrow2"/>
    <dgm:cxn modelId="{30D6FA65-9C29-4733-B1F9-2847294E6D32}" type="presParOf" srcId="{37955233-98C1-4078-B012-BC8EE797CC19}" destId="{EDDA9CA1-20BF-4F17-9B68-C7E673CA28ED}" srcOrd="7" destOrd="0" presId="urn:microsoft.com/office/officeart/2005/8/layout/arrow2"/>
    <dgm:cxn modelId="{7441CFED-F108-4182-8BC6-E668A6ED0DCD}" type="presParOf" srcId="{37955233-98C1-4078-B012-BC8EE797CC19}" destId="{019B199C-AEC2-4E4C-8F1C-C8945635B8DC}" srcOrd="8" destOrd="0" presId="urn:microsoft.com/office/officeart/2005/8/layout/arrow2"/>
    <dgm:cxn modelId="{FDAD64F0-E0A6-4976-872D-D400D5010FEF}" type="presParOf" srcId="{37955233-98C1-4078-B012-BC8EE797CC19}" destId="{A1C3BEED-BD90-419F-A552-160D1261DB0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43806-210D-4043-A078-605B827AC54A}">
      <dsp:nvSpPr>
        <dsp:cNvPr id="0" name=""/>
        <dsp:cNvSpPr/>
      </dsp:nvSpPr>
      <dsp:spPr>
        <a:xfrm>
          <a:off x="105993" y="0"/>
          <a:ext cx="5572955" cy="3483097"/>
        </a:xfrm>
        <a:prstGeom prst="swooshArrow">
          <a:avLst>
            <a:gd name="adj1" fmla="val 25000"/>
            <a:gd name="adj2" fmla="val 25000"/>
          </a:avLst>
        </a:prstGeom>
        <a:solidFill>
          <a:srgbClr val="00577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21FDA-0BC9-4281-ACF5-761415C7E5DE}">
      <dsp:nvSpPr>
        <dsp:cNvPr id="0" name=""/>
        <dsp:cNvSpPr/>
      </dsp:nvSpPr>
      <dsp:spPr>
        <a:xfrm>
          <a:off x="654929" y="2590030"/>
          <a:ext cx="128177" cy="12817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77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F5784-9A53-4E84-8AB0-9D2D06951103}">
      <dsp:nvSpPr>
        <dsp:cNvPr id="0" name=""/>
        <dsp:cNvSpPr/>
      </dsp:nvSpPr>
      <dsp:spPr>
        <a:xfrm>
          <a:off x="719018" y="2654119"/>
          <a:ext cx="730057" cy="828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19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noProof="0" dirty="0">
              <a:solidFill>
                <a:srgbClr val="002E4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Falla</a:t>
          </a:r>
        </a:p>
      </dsp:txBody>
      <dsp:txXfrm>
        <a:off x="719018" y="2654119"/>
        <a:ext cx="730057" cy="828977"/>
      </dsp:txXfrm>
    </dsp:sp>
    <dsp:sp modelId="{823E74F5-623B-4CEE-857A-295B80D6EC25}">
      <dsp:nvSpPr>
        <dsp:cNvPr id="0" name=""/>
        <dsp:cNvSpPr/>
      </dsp:nvSpPr>
      <dsp:spPr>
        <a:xfrm>
          <a:off x="1348762" y="1923366"/>
          <a:ext cx="200626" cy="20062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77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32B18-4C50-4C99-800D-7EB73F77CE18}">
      <dsp:nvSpPr>
        <dsp:cNvPr id="0" name=""/>
        <dsp:cNvSpPr/>
      </dsp:nvSpPr>
      <dsp:spPr>
        <a:xfrm>
          <a:off x="1449075" y="2023679"/>
          <a:ext cx="925110" cy="145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08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noProof="0" dirty="0">
              <a:solidFill>
                <a:srgbClr val="002E4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Intervalo</a:t>
          </a:r>
        </a:p>
      </dsp:txBody>
      <dsp:txXfrm>
        <a:off x="1449075" y="2023679"/>
        <a:ext cx="925110" cy="1459417"/>
      </dsp:txXfrm>
    </dsp:sp>
    <dsp:sp modelId="{564D6510-E09C-487B-8E1A-26430EEF0009}">
      <dsp:nvSpPr>
        <dsp:cNvPr id="0" name=""/>
        <dsp:cNvSpPr/>
      </dsp:nvSpPr>
      <dsp:spPr>
        <a:xfrm>
          <a:off x="2240435" y="1391845"/>
          <a:ext cx="267501" cy="26750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77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66419-0738-4028-875C-5C63DBD7BF91}">
      <dsp:nvSpPr>
        <dsp:cNvPr id="0" name=""/>
        <dsp:cNvSpPr/>
      </dsp:nvSpPr>
      <dsp:spPr>
        <a:xfrm>
          <a:off x="2374186" y="1525596"/>
          <a:ext cx="1075580" cy="19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4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noProof="0" dirty="0">
              <a:solidFill>
                <a:srgbClr val="002E4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Condición</a:t>
          </a:r>
        </a:p>
      </dsp:txBody>
      <dsp:txXfrm>
        <a:off x="2374186" y="1525596"/>
        <a:ext cx="1075580" cy="1957500"/>
      </dsp:txXfrm>
    </dsp:sp>
    <dsp:sp modelId="{B776847A-1E05-4CD5-BC2F-1B28FA473EA3}">
      <dsp:nvSpPr>
        <dsp:cNvPr id="0" name=""/>
        <dsp:cNvSpPr/>
      </dsp:nvSpPr>
      <dsp:spPr>
        <a:xfrm>
          <a:off x="3277004" y="976660"/>
          <a:ext cx="345523" cy="3455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77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A9CA1-20BF-4F17-9B68-C7E673CA28ED}">
      <dsp:nvSpPr>
        <dsp:cNvPr id="0" name=""/>
        <dsp:cNvSpPr/>
      </dsp:nvSpPr>
      <dsp:spPr>
        <a:xfrm>
          <a:off x="3449766" y="1149422"/>
          <a:ext cx="1114591" cy="233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086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noProof="0" dirty="0">
              <a:solidFill>
                <a:srgbClr val="002E4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Riesgo</a:t>
          </a:r>
        </a:p>
      </dsp:txBody>
      <dsp:txXfrm>
        <a:off x="3449766" y="1149422"/>
        <a:ext cx="1114591" cy="2333674"/>
      </dsp:txXfrm>
    </dsp:sp>
    <dsp:sp modelId="{019B199C-AEC2-4E4C-8F1C-C8945635B8DC}">
      <dsp:nvSpPr>
        <dsp:cNvPr id="0" name=""/>
        <dsp:cNvSpPr/>
      </dsp:nvSpPr>
      <dsp:spPr>
        <a:xfrm>
          <a:off x="4344225" y="699405"/>
          <a:ext cx="440263" cy="44026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77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3BEED-BD90-419F-A552-160D1261DB05}">
      <dsp:nvSpPr>
        <dsp:cNvPr id="0" name=""/>
        <dsp:cNvSpPr/>
      </dsp:nvSpPr>
      <dsp:spPr>
        <a:xfrm>
          <a:off x="4564357" y="919537"/>
          <a:ext cx="1114591" cy="256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286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noProof="0" dirty="0">
              <a:solidFill>
                <a:srgbClr val="002E4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Valor</a:t>
          </a:r>
        </a:p>
      </dsp:txBody>
      <dsp:txXfrm>
        <a:off x="4564357" y="919537"/>
        <a:ext cx="1114591" cy="2563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81C5-B7A4-3648-A348-45ACF1EA559E}" type="datetimeFigureOut">
              <a:rPr lang="es-MX" smtClean="0"/>
              <a:t>01/11/2022</a:t>
            </a:fld>
            <a:endParaRPr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A775-D0DB-C444-B41B-7408B6F92AA9}" type="slidenum">
              <a:rPr lang="es-MX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B16D5-08F1-45E4-82C9-6D88313FE4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312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03D9C8-F208-45C1-ABEF-C7293C5FEDE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2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F36EF-BDDD-4129-B9D8-77FD7E53CFFF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942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B16D5-08F1-45E4-82C9-6D88313FE49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911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B16D5-08F1-45E4-82C9-6D88313FE49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999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35C3333-9F22-4DB3-B82A-31284FCB1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2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07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B16D5-08F1-45E4-82C9-6D88313FE49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92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B16D5-08F1-45E4-82C9-6D88313FE49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498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F36EF-BDDD-4129-B9D8-77FD7E53CFFF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657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C669F56E-C772-4266-BEA2-D5D91798B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6847CF8-7464-4FAE-A180-9580B96B5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4CA58-7EF5-4423-B9B2-D56A40F47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8B8C30F-638E-4D97-9D31-8F2B5ADCCA13}" type="slidenum">
              <a:rPr lang="en-CA" altLang="es-EC">
                <a:solidFill>
                  <a:srgbClr val="000000"/>
                </a:solidFill>
              </a:rPr>
              <a:pPr/>
              <a:t>9</a:t>
            </a:fld>
            <a:endParaRPr lang="en-CA" altLang="es-EC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FEFE116D-1CFD-4F26-B071-A46BC287C5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80EEB9F-05A4-467B-AE8F-0BC242C8B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9D7DA-47E8-4F3B-BC5E-A071DCAE7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FDDBA-CE05-4965-BB00-7163C3EAB0D5}" type="slidenum">
              <a:rPr kumimoji="0" lang="en-CA" altLang="es-EC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altLang="es-EC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B16D5-08F1-45E4-82C9-6D88313FE49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452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175F5B9C-131B-4756-8016-E06D57576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429E93CA-5018-4D09-A790-4CC425886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51A28-670F-4E9F-B8C1-8BA9F272D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DCB9B-EFF7-4E9E-89E4-62E261FC1F90}" type="slidenum">
              <a:rPr kumimoji="0" lang="en-CA" altLang="es-EC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altLang="es-EC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85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95460" y="5059680"/>
            <a:ext cx="7856113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31802" y="1089029"/>
            <a:ext cx="8280400" cy="397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695460" y="5644536"/>
            <a:ext cx="7856113" cy="592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24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Marino CMC-LATA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631A14-1D7C-1D18-93B8-E69E4EC1B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-15498"/>
            <a:ext cx="9202189" cy="6888995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D6FC7F0E-ECB0-C039-C7F3-5E79CB21B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68549"/>
            <a:ext cx="1814685" cy="51162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BE59225-85BD-5B3E-0C94-515BBF7C55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97" y="6036908"/>
            <a:ext cx="688017" cy="5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ORO CMC-LATA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4AE30A-B18B-3BCF-BF05-CF324BF65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8833" y="-58189"/>
            <a:ext cx="9327347" cy="6982691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67A0DD9F-E05B-916F-93D9-F10D84ED8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  <p:pic>
        <p:nvPicPr>
          <p:cNvPr id="4" name="Gráfico 5">
            <a:extLst>
              <a:ext uri="{FF2B5EF4-FFF2-40B4-BE49-F238E27FC236}">
                <a16:creationId xmlns:a16="http://schemas.microsoft.com/office/drawing/2014/main" id="{74DCE355-FD00-B15E-0997-F489084EDA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97" y="6036908"/>
            <a:ext cx="688017" cy="5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1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Celeste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E4DFC3-655F-9B44-FA2F-6A87D93DC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398" y="1"/>
            <a:ext cx="9152398" cy="6851720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4ED8FAD5-051A-D30D-326D-E0DDE262D0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  <p:pic>
        <p:nvPicPr>
          <p:cNvPr id="4" name="Gráfico 5">
            <a:extLst>
              <a:ext uri="{FF2B5EF4-FFF2-40B4-BE49-F238E27FC236}">
                <a16:creationId xmlns:a16="http://schemas.microsoft.com/office/drawing/2014/main" id="{F48D3E20-6A7D-0660-8F97-AA735D1390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97" y="6036908"/>
            <a:ext cx="688017" cy="5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Roj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DCC50E-12F2-5A52-A3F6-C3685B9D9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12571"/>
            <a:ext cx="9144000" cy="6845433"/>
          </a:xfrm>
          <a:prstGeom prst="rect">
            <a:avLst/>
          </a:prstGeom>
          <a:solidFill>
            <a:srgbClr val="004F58"/>
          </a:solidFill>
        </p:spPr>
      </p:pic>
      <p:pic>
        <p:nvPicPr>
          <p:cNvPr id="5" name="Gráfico 7">
            <a:extLst>
              <a:ext uri="{FF2B5EF4-FFF2-40B4-BE49-F238E27FC236}">
                <a16:creationId xmlns:a16="http://schemas.microsoft.com/office/drawing/2014/main" id="{A2AE8580-4A7D-C0C8-9DD8-CCBE4DC76F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  <p:pic>
        <p:nvPicPr>
          <p:cNvPr id="3" name="Gráfico 5">
            <a:extLst>
              <a:ext uri="{FF2B5EF4-FFF2-40B4-BE49-F238E27FC236}">
                <a16:creationId xmlns:a16="http://schemas.microsoft.com/office/drawing/2014/main" id="{8A6DC10D-2E7D-2F54-C4CF-6253DC7539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97" y="6036908"/>
            <a:ext cx="688017" cy="5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45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584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9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67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EFECD-D350-FF42-8E0B-475F1F7812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2" y="1461915"/>
            <a:ext cx="8280400" cy="358607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7F333C8-057C-B545-82C5-3C58AD9B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36"/>
            <a:ext cx="6823203" cy="96583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13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C6E8-F6FF-794E-BB8A-AA45225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39E7B192-4FB7-B649-B328-D295B5C9127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71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520EB3-AF1E-B945-9553-94896C589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A3008A-2A83-764F-B6B9-A3E9D981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91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37CF7-C54A-2144-A3B1-C71895AA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Gotham Black" panose="02000604040000020004" pitchFamily="50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60E7F8-4458-3B42-B1E0-C752FB120E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449388"/>
            <a:ext cx="3995738" cy="47879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7DAC05E-D73B-BD48-BF77-D3D88165B8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6464" y="1449388"/>
            <a:ext cx="4021137" cy="47688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01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>
            <a:spLocks noGrp="1"/>
          </p:cNvSpPr>
          <p:nvPr>
            <p:ph type="body" idx="1"/>
          </p:nvPr>
        </p:nvSpPr>
        <p:spPr>
          <a:xfrm>
            <a:off x="432725" y="1442884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432725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4844" y="1449388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5 Marcador de contenido"/>
          <p:cNvSpPr>
            <a:spLocks noGrp="1"/>
          </p:cNvSpPr>
          <p:nvPr>
            <p:ph sz="quarter" idx="4"/>
          </p:nvPr>
        </p:nvSpPr>
        <p:spPr>
          <a:xfrm>
            <a:off x="4714844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4AF-8075-A24F-BA8B-39164362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72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0E7BD-771F-2443-BFE0-D54FB45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952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lateral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1801" y="1089025"/>
            <a:ext cx="2790795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332132" y="1089025"/>
            <a:ext cx="5380068" cy="51482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801" y="2357430"/>
            <a:ext cx="2790795" cy="3879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094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E691BC-ACC4-8C9B-712D-E04DD7F2E3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7" y="7527"/>
            <a:ext cx="9123932" cy="6842949"/>
          </a:xfrm>
          <a:prstGeom prst="rect">
            <a:avLst/>
          </a:prstGeom>
        </p:spPr>
      </p:pic>
      <p:pic>
        <p:nvPicPr>
          <p:cNvPr id="4" name="Gráfico 6">
            <a:extLst>
              <a:ext uri="{FF2B5EF4-FFF2-40B4-BE49-F238E27FC236}">
                <a16:creationId xmlns:a16="http://schemas.microsoft.com/office/drawing/2014/main" id="{27ED699D-9E6E-13F5-CAC2-754501A5F4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7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" y="0"/>
            <a:ext cx="9136605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92A9988-F1C1-A0AA-EF52-C54DC9FB42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1975" y="6114952"/>
            <a:ext cx="366568" cy="544089"/>
          </a:xfrm>
          <a:prstGeom prst="rect">
            <a:avLst/>
          </a:prstGeom>
        </p:spPr>
      </p:pic>
      <p:pic>
        <p:nvPicPr>
          <p:cNvPr id="4" name="Imagen 3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4F9D3EB-A5E4-35D1-E4EF-92805C292FE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9" y="141609"/>
            <a:ext cx="1104851" cy="5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F0B20-CA6B-B343-A7C3-35803DE1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94"/>
            <a:ext cx="6823203" cy="96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F1726-08FA-0D46-9455-FB501614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2" y="1449389"/>
            <a:ext cx="8280400" cy="450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A15D31-28D5-154E-8DBA-65D2663FD5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329808" y="6171283"/>
            <a:ext cx="706359" cy="542382"/>
          </a:xfrm>
          <a:prstGeom prst="rect">
            <a:avLst/>
          </a:prstGeom>
        </p:spPr>
      </p:pic>
      <p:pic>
        <p:nvPicPr>
          <p:cNvPr id="5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9D69B516-320A-D5A6-C2C4-07ABC97C9B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83" y="6075240"/>
            <a:ext cx="1289685" cy="796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50F03A-EA1D-6D0D-D488-F50147AC12B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60" y="274320"/>
            <a:ext cx="1372909" cy="388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7F1104-6C6E-EFE7-8698-113D66354DD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6955" y="5949864"/>
            <a:ext cx="8866373" cy="10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82" r:id="rId9"/>
    <p:sldLayoutId id="2147483683" r:id="rId10"/>
    <p:sldLayoutId id="2147483685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913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pos="2971" userDrawn="1">
          <p15:clr>
            <a:srgbClr val="F26B43"/>
          </p15:clr>
        </p15:guide>
        <p15:guide id="9" pos="278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ítulo 1">
            <a:extLst>
              <a:ext uri="{FF2B5EF4-FFF2-40B4-BE49-F238E27FC236}">
                <a16:creationId xmlns:a16="http://schemas.microsoft.com/office/drawing/2014/main" id="{9AA190B1-3927-65F1-FB53-66608FF30126}"/>
              </a:ext>
            </a:extLst>
          </p:cNvPr>
          <p:cNvSpPr txBox="1">
            <a:spLocks/>
          </p:cNvSpPr>
          <p:nvPr userDrawn="1"/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79015AEA-2CDD-38B8-0896-AC1788AD51D6}"/>
              </a:ext>
            </a:extLst>
          </p:cNvPr>
          <p:cNvSpPr txBox="1">
            <a:spLocks/>
          </p:cNvSpPr>
          <p:nvPr userDrawn="1"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0B97576-F313-EA44-06EB-496EC5D6C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"/>
            <a:ext cx="9144000" cy="68477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50D7D0-8D9E-6387-AC45-FEC0144F78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" y="2774"/>
            <a:ext cx="9136605" cy="6852453"/>
          </a:xfrm>
          <a:prstGeom prst="rect">
            <a:avLst/>
          </a:prstGeom>
        </p:spPr>
      </p:pic>
      <p:sp>
        <p:nvSpPr>
          <p:cNvPr id="17" name="14 Subtítulo">
            <a:extLst>
              <a:ext uri="{FF2B5EF4-FFF2-40B4-BE49-F238E27FC236}">
                <a16:creationId xmlns:a16="http://schemas.microsoft.com/office/drawing/2014/main" id="{63265B77-FCA1-1809-9BAC-2C237806BB67}"/>
              </a:ext>
            </a:extLst>
          </p:cNvPr>
          <p:cNvSpPr txBox="1">
            <a:spLocks/>
          </p:cNvSpPr>
          <p:nvPr userDrawn="1"/>
        </p:nvSpPr>
        <p:spPr>
          <a:xfrm>
            <a:off x="1223627" y="2240266"/>
            <a:ext cx="6696744" cy="1728192"/>
          </a:xfrm>
          <a:prstGeom prst="rect">
            <a:avLst/>
          </a:prstGeom>
        </p:spPr>
        <p:txBody>
          <a:bodyPr/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Century Gothic" panose="020B0502020202020204" pitchFamily="34" charset="0"/>
              </a:rPr>
              <a:t>¡GRACIAS!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227CB41-BC58-480E-0FF5-548B0B24ED18}"/>
              </a:ext>
            </a:extLst>
          </p:cNvPr>
          <p:cNvSpPr txBox="1"/>
          <p:nvPr userDrawn="1"/>
        </p:nvSpPr>
        <p:spPr>
          <a:xfrm>
            <a:off x="3059406" y="1687027"/>
            <a:ext cx="30251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POR SU ATENCIÓN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765F7B3-C74E-129D-DB8B-7F01F605699E}"/>
              </a:ext>
            </a:extLst>
          </p:cNvPr>
          <p:cNvSpPr/>
          <p:nvPr userDrawn="1"/>
        </p:nvSpPr>
        <p:spPr>
          <a:xfrm>
            <a:off x="2545642" y="3531254"/>
            <a:ext cx="40527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Ahora… ¡A implementar!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D849477-F495-1402-E070-25118D9083EC}"/>
              </a:ext>
            </a:extLst>
          </p:cNvPr>
          <p:cNvSpPr/>
          <p:nvPr userDrawn="1"/>
        </p:nvSpPr>
        <p:spPr>
          <a:xfrm>
            <a:off x="2545639" y="5539425"/>
            <a:ext cx="4052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</a:rPr>
              <a:t>Alex Vieira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E4D37FF-D6AB-355F-E00A-5015C99B9874}"/>
              </a:ext>
            </a:extLst>
          </p:cNvPr>
          <p:cNvSpPr/>
          <p:nvPr userDrawn="1"/>
        </p:nvSpPr>
        <p:spPr>
          <a:xfrm>
            <a:off x="2571927" y="5987784"/>
            <a:ext cx="4211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</a:rPr>
              <a:t>AVieira@copperleaf.com</a:t>
            </a:r>
          </a:p>
        </p:txBody>
      </p:sp>
      <p:pic>
        <p:nvPicPr>
          <p:cNvPr id="22" name="Gráfico 7">
            <a:extLst>
              <a:ext uri="{FF2B5EF4-FFF2-40B4-BE49-F238E27FC236}">
                <a16:creationId xmlns:a16="http://schemas.microsoft.com/office/drawing/2014/main" id="{979EFC3B-1E1E-DD2E-1CB6-3A9BDFCD04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821" y="816095"/>
            <a:ext cx="2090706" cy="589447"/>
          </a:xfrm>
          <a:prstGeom prst="rect">
            <a:avLst/>
          </a:prstGeom>
        </p:spPr>
      </p:pic>
      <p:pic>
        <p:nvPicPr>
          <p:cNvPr id="4" name="Gráfico 5">
            <a:extLst>
              <a:ext uri="{FF2B5EF4-FFF2-40B4-BE49-F238E27FC236}">
                <a16:creationId xmlns:a16="http://schemas.microsoft.com/office/drawing/2014/main" id="{84A54BC7-8C5C-6980-4584-225EABD003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8231" y="4625036"/>
            <a:ext cx="1327538" cy="7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8A4ABC-6DE3-3A70-5675-451FA57FE7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-15498"/>
            <a:ext cx="9202189" cy="6888995"/>
          </a:xfrm>
          <a:prstGeom prst="rect">
            <a:avLst/>
          </a:prstGeom>
        </p:spPr>
      </p:pic>
      <p:pic>
        <p:nvPicPr>
          <p:cNvPr id="5" name="Gráfico 7">
            <a:extLst>
              <a:ext uri="{FF2B5EF4-FFF2-40B4-BE49-F238E27FC236}">
                <a16:creationId xmlns:a16="http://schemas.microsoft.com/office/drawing/2014/main" id="{B613AC41-1AFF-561A-1372-4889C76119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68549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18" Type="http://schemas.openxmlformats.org/officeDocument/2006/relationships/image" Target="../media/image6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4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3">
            <a:extLst>
              <a:ext uri="{FF2B5EF4-FFF2-40B4-BE49-F238E27FC236}">
                <a16:creationId xmlns:a16="http://schemas.microsoft.com/office/drawing/2014/main" id="{5C634A6F-5CE3-57A5-1E87-E590409CD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282" y="1793341"/>
            <a:ext cx="2911952" cy="3277164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148780" y="1790599"/>
            <a:ext cx="5080820" cy="2288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375" b="1">
                <a:latin typeface="Century Gothic" panose="020B0502020202020204" pitchFamily="34" charset="0"/>
              </a:rPr>
              <a:t>Gestión de activos y la toma de decisiones basada en el valor y la confiabilidad</a:t>
            </a:r>
            <a:endParaRPr lang="es-MX" sz="3375" b="1">
              <a:latin typeface="Century Gothic" panose="020B0502020202020204" pitchFamily="34" charset="0"/>
            </a:endParaRPr>
          </a:p>
        </p:txBody>
      </p:sp>
      <p:sp>
        <p:nvSpPr>
          <p:cNvPr id="5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4497694" y="2475617"/>
            <a:ext cx="3240360" cy="219155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700">
              <a:solidFill>
                <a:srgbClr val="292F60"/>
              </a:solidFill>
            </a:endParaRPr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58716B02-8D2D-4B73-9FE8-A600160E3B29}"/>
              </a:ext>
            </a:extLst>
          </p:cNvPr>
          <p:cNvSpPr txBox="1"/>
          <p:nvPr/>
        </p:nvSpPr>
        <p:spPr>
          <a:xfrm>
            <a:off x="3129001" y="3698200"/>
            <a:ext cx="590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E1F3E"/>
                </a:solidFill>
                <a:latin typeface="Century Gothic" panose="020B0502020202020204" pitchFamily="34" charset="0"/>
              </a:rPr>
              <a:t>Alex Vieira</a:t>
            </a:r>
            <a:endParaRPr lang="es-MX" sz="3000" b="1" dirty="0">
              <a:solidFill>
                <a:srgbClr val="1E1F3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5F1CC6A6-B6AD-48B4-B15E-C05F9B6F7EBD}"/>
              </a:ext>
            </a:extLst>
          </p:cNvPr>
          <p:cNvSpPr txBox="1"/>
          <p:nvPr/>
        </p:nvSpPr>
        <p:spPr>
          <a:xfrm>
            <a:off x="3148780" y="4235072"/>
            <a:ext cx="5652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>
                <a:solidFill>
                  <a:srgbClr val="1F496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Consultor Senior - Copperleaf</a:t>
            </a:r>
          </a:p>
          <a:p>
            <a:r>
              <a:rPr lang="es-MX" sz="2500" dirty="0">
                <a:solidFill>
                  <a:srgbClr val="1F496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Correo: AVieira@copperleaf.com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86481696-A521-45FE-9CB8-1BE0CD00E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576494" y="2023386"/>
            <a:ext cx="2057400" cy="2055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F6838684-552E-B5E6-3CC8-B0FA00FB3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" y="2207173"/>
            <a:ext cx="1287437" cy="1715476"/>
          </a:xfrm>
          <a:prstGeom prst="rect">
            <a:avLst/>
          </a:prstGeom>
          <a:solidFill>
            <a:srgbClr val="515151"/>
          </a:solidFill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8691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>
            <a:extLst>
              <a:ext uri="{FF2B5EF4-FFF2-40B4-BE49-F238E27FC236}">
                <a16:creationId xmlns:a16="http://schemas.microsoft.com/office/drawing/2014/main" id="{D220C100-C079-4C65-8302-BADFFCB6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98" y="792294"/>
            <a:ext cx="6823203" cy="724376"/>
          </a:xfrm>
        </p:spPr>
        <p:txBody>
          <a:bodyPr>
            <a:normAutofit/>
          </a:bodyPr>
          <a:lstStyle/>
          <a:p>
            <a:pPr algn="ctr"/>
            <a:r>
              <a:rPr lang="es-CO" alt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Valor estratégico</a:t>
            </a:r>
          </a:p>
        </p:txBody>
      </p:sp>
      <p:sp>
        <p:nvSpPr>
          <p:cNvPr id="33" name="Pentagon 4">
            <a:extLst>
              <a:ext uri="{FF2B5EF4-FFF2-40B4-BE49-F238E27FC236}">
                <a16:creationId xmlns:a16="http://schemas.microsoft.com/office/drawing/2014/main" id="{7A208326-93DD-0055-DA12-446DA6E6501D}"/>
              </a:ext>
            </a:extLst>
          </p:cNvPr>
          <p:cNvSpPr/>
          <p:nvPr/>
        </p:nvSpPr>
        <p:spPr>
          <a:xfrm>
            <a:off x="0" y="1978180"/>
            <a:ext cx="7279339" cy="2986273"/>
          </a:xfrm>
          <a:prstGeom prst="homePlate">
            <a:avLst>
              <a:gd name="adj" fmla="val 32446"/>
            </a:avLst>
          </a:prstGeom>
          <a:gradFill>
            <a:gsLst>
              <a:gs pos="91000">
                <a:srgbClr val="5FB3C8"/>
              </a:gs>
              <a:gs pos="75000">
                <a:srgbClr val="9FCDD9"/>
              </a:gs>
              <a:gs pos="26000">
                <a:srgbClr val="5FB3C8">
                  <a:lumMod val="20000"/>
                  <a:lumOff val="80000"/>
                  <a:alpha val="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27">
            <a:extLst>
              <a:ext uri="{FF2B5EF4-FFF2-40B4-BE49-F238E27FC236}">
                <a16:creationId xmlns:a16="http://schemas.microsoft.com/office/drawing/2014/main" id="{9E19AC45-5B83-995A-BA55-8234837E5E06}"/>
              </a:ext>
            </a:extLst>
          </p:cNvPr>
          <p:cNvSpPr/>
          <p:nvPr/>
        </p:nvSpPr>
        <p:spPr>
          <a:xfrm>
            <a:off x="4111924" y="2254221"/>
            <a:ext cx="2091652" cy="274320"/>
          </a:xfrm>
          <a:prstGeom prst="roundRect">
            <a:avLst>
              <a:gd name="adj" fmla="val 1046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500" b="1" i="0" u="none" strike="noStrike" kern="0" cap="none" spc="0" normalizeH="0" baseline="0" noProof="0">
                <a:ln>
                  <a:noFill/>
                </a:ln>
                <a:solidFill>
                  <a:srgbClr val="053B5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 Estratégicos</a:t>
            </a:r>
          </a:p>
        </p:txBody>
      </p:sp>
      <p:sp>
        <p:nvSpPr>
          <p:cNvPr id="35" name="Rounded Rectangle 128">
            <a:extLst>
              <a:ext uri="{FF2B5EF4-FFF2-40B4-BE49-F238E27FC236}">
                <a16:creationId xmlns:a16="http://schemas.microsoft.com/office/drawing/2014/main" id="{8B093446-4DF2-9D7E-2EF9-2C6E7FA6F00A}"/>
              </a:ext>
            </a:extLst>
          </p:cNvPr>
          <p:cNvSpPr/>
          <p:nvPr/>
        </p:nvSpPr>
        <p:spPr>
          <a:xfrm>
            <a:off x="4164929" y="2986994"/>
            <a:ext cx="1985642" cy="274320"/>
          </a:xfrm>
          <a:prstGeom prst="roundRect">
            <a:avLst>
              <a:gd name="adj" fmla="val 1046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500" b="1" i="0" u="none" strike="noStrike" kern="0" cap="none" spc="0" normalizeH="0" baseline="0" noProof="0">
                <a:ln>
                  <a:noFill/>
                </a:ln>
                <a:solidFill>
                  <a:srgbClr val="053B5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Modelos de Valor</a:t>
            </a:r>
          </a:p>
        </p:txBody>
      </p:sp>
      <p:sp>
        <p:nvSpPr>
          <p:cNvPr id="36" name="Rounded Rectangle 129">
            <a:extLst>
              <a:ext uri="{FF2B5EF4-FFF2-40B4-BE49-F238E27FC236}">
                <a16:creationId xmlns:a16="http://schemas.microsoft.com/office/drawing/2014/main" id="{20C6A8DF-EEC8-9D21-4EBB-91BD323D7373}"/>
              </a:ext>
            </a:extLst>
          </p:cNvPr>
          <p:cNvSpPr/>
          <p:nvPr/>
        </p:nvSpPr>
        <p:spPr>
          <a:xfrm>
            <a:off x="4102673" y="3750770"/>
            <a:ext cx="2110154" cy="274320"/>
          </a:xfrm>
          <a:prstGeom prst="roundRect">
            <a:avLst>
              <a:gd name="adj" fmla="val 1046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500" b="1" i="0" u="none" strike="noStrike" kern="0" cap="none" spc="0" normalizeH="0" baseline="0" noProof="0">
                <a:ln>
                  <a:noFill/>
                </a:ln>
                <a:solidFill>
                  <a:srgbClr val="053B5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Tolerancia al Riesgo</a:t>
            </a:r>
          </a:p>
        </p:txBody>
      </p:sp>
      <p:sp>
        <p:nvSpPr>
          <p:cNvPr id="37" name="Rounded Rectangle 130">
            <a:extLst>
              <a:ext uri="{FF2B5EF4-FFF2-40B4-BE49-F238E27FC236}">
                <a16:creationId xmlns:a16="http://schemas.microsoft.com/office/drawing/2014/main" id="{1B5E5CBE-82D1-975A-0773-EB11AF0CD83A}"/>
              </a:ext>
            </a:extLst>
          </p:cNvPr>
          <p:cNvSpPr/>
          <p:nvPr/>
        </p:nvSpPr>
        <p:spPr>
          <a:xfrm>
            <a:off x="4035266" y="4523507"/>
            <a:ext cx="2244966" cy="274320"/>
          </a:xfrm>
          <a:prstGeom prst="roundRect">
            <a:avLst>
              <a:gd name="adj" fmla="val 1046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500" b="1" i="0" u="none" strike="noStrike" kern="0" cap="none" spc="0" normalizeH="0" baseline="0" noProof="0">
                <a:ln>
                  <a:noFill/>
                </a:ln>
                <a:solidFill>
                  <a:srgbClr val="053B5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Supuestos Corporativos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7C67FB47-C952-D771-2FAF-47158490B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5045" y="2113775"/>
            <a:ext cx="360720" cy="48697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1FD52D6-778E-6D31-77BA-2E6E7DAA3A0C}"/>
              </a:ext>
            </a:extLst>
          </p:cNvPr>
          <p:cNvGrpSpPr/>
          <p:nvPr/>
        </p:nvGrpSpPr>
        <p:grpSpPr>
          <a:xfrm>
            <a:off x="5036871" y="2638532"/>
            <a:ext cx="216000" cy="216000"/>
            <a:chOff x="5930283" y="3755254"/>
            <a:chExt cx="157895" cy="15789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F5389E-D432-32E6-198F-C03873CB0EF6}"/>
                </a:ext>
              </a:extLst>
            </p:cNvPr>
            <p:cNvCxnSpPr>
              <a:cxnSpLocks/>
            </p:cNvCxnSpPr>
            <p:nvPr/>
          </p:nvCxnSpPr>
          <p:spPr>
            <a:xfrm>
              <a:off x="5930283" y="3834202"/>
              <a:ext cx="157895" cy="0"/>
            </a:xfrm>
            <a:prstGeom prst="line">
              <a:avLst/>
            </a:prstGeom>
            <a:noFill/>
            <a:ln w="44450" cap="flat" cmpd="sng" algn="ctr">
              <a:solidFill>
                <a:srgbClr val="D77344"/>
              </a:solidFill>
              <a:prstDash val="soli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A8867C7-3E19-46EA-3745-5DFE29169A52}"/>
                </a:ext>
              </a:extLst>
            </p:cNvPr>
            <p:cNvCxnSpPr>
              <a:cxnSpLocks/>
            </p:cNvCxnSpPr>
            <p:nvPr/>
          </p:nvCxnSpPr>
          <p:spPr>
            <a:xfrm>
              <a:off x="6009231" y="3755254"/>
              <a:ext cx="0" cy="157895"/>
            </a:xfrm>
            <a:prstGeom prst="line">
              <a:avLst/>
            </a:prstGeom>
            <a:noFill/>
            <a:ln w="44450" cap="flat" cmpd="sng" algn="ctr">
              <a:solidFill>
                <a:srgbClr val="D77344"/>
              </a:solidFill>
              <a:prstDash val="solid"/>
            </a:ln>
            <a:effectLst/>
          </p:spPr>
        </p:cxnSp>
      </p:grpSp>
      <p:sp>
        <p:nvSpPr>
          <p:cNvPr id="42" name="Rounded Rectangle 32">
            <a:extLst>
              <a:ext uri="{FF2B5EF4-FFF2-40B4-BE49-F238E27FC236}">
                <a16:creationId xmlns:a16="http://schemas.microsoft.com/office/drawing/2014/main" id="{F1C9247B-B193-A352-F127-29F857DDA623}"/>
              </a:ext>
            </a:extLst>
          </p:cNvPr>
          <p:cNvSpPr/>
          <p:nvPr/>
        </p:nvSpPr>
        <p:spPr>
          <a:xfrm rot="5400000">
            <a:off x="4253686" y="669165"/>
            <a:ext cx="36000" cy="5602944"/>
          </a:xfrm>
          <a:prstGeom prst="roundRect">
            <a:avLst>
              <a:gd name="adj" fmla="val 2424"/>
            </a:avLst>
          </a:prstGeom>
          <a:gradFill>
            <a:gsLst>
              <a:gs pos="45000">
                <a:srgbClr val="FFFFFF"/>
              </a:gs>
              <a:gs pos="0">
                <a:srgbClr val="FFFFFF"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8A5F05-E923-A60B-9196-104291C59E4F}"/>
              </a:ext>
            </a:extLst>
          </p:cNvPr>
          <p:cNvGrpSpPr/>
          <p:nvPr/>
        </p:nvGrpSpPr>
        <p:grpSpPr>
          <a:xfrm>
            <a:off x="5036871" y="3366590"/>
            <a:ext cx="216000" cy="216000"/>
            <a:chOff x="5930283" y="3755254"/>
            <a:chExt cx="157895" cy="157895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3EC932-8089-81B1-8963-F0DC371BE049}"/>
                </a:ext>
              </a:extLst>
            </p:cNvPr>
            <p:cNvCxnSpPr>
              <a:cxnSpLocks/>
            </p:cNvCxnSpPr>
            <p:nvPr/>
          </p:nvCxnSpPr>
          <p:spPr>
            <a:xfrm>
              <a:off x="5930283" y="3834202"/>
              <a:ext cx="157895" cy="0"/>
            </a:xfrm>
            <a:prstGeom prst="line">
              <a:avLst/>
            </a:prstGeom>
            <a:noFill/>
            <a:ln w="44450" cap="flat" cmpd="sng" algn="ctr">
              <a:solidFill>
                <a:srgbClr val="D77344"/>
              </a:solidFill>
              <a:prstDash val="soli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C8507D-B55D-6C18-FFCC-FBB15A41CF4B}"/>
                </a:ext>
              </a:extLst>
            </p:cNvPr>
            <p:cNvCxnSpPr>
              <a:cxnSpLocks/>
            </p:cNvCxnSpPr>
            <p:nvPr/>
          </p:nvCxnSpPr>
          <p:spPr>
            <a:xfrm>
              <a:off x="6009231" y="3755254"/>
              <a:ext cx="0" cy="157895"/>
            </a:xfrm>
            <a:prstGeom prst="line">
              <a:avLst/>
            </a:prstGeom>
            <a:noFill/>
            <a:ln w="44450" cap="flat" cmpd="sng" algn="ctr">
              <a:solidFill>
                <a:srgbClr val="D77344"/>
              </a:solidFill>
              <a:prstDash val="solid"/>
            </a:ln>
            <a:effectLst/>
          </p:spPr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AA707BF-4BD6-91A6-2DF3-92E2BCCD38A1}"/>
              </a:ext>
            </a:extLst>
          </p:cNvPr>
          <p:cNvGrpSpPr/>
          <p:nvPr/>
        </p:nvGrpSpPr>
        <p:grpSpPr>
          <a:xfrm>
            <a:off x="5036870" y="4106205"/>
            <a:ext cx="216000" cy="216000"/>
            <a:chOff x="5930283" y="3755254"/>
            <a:chExt cx="157895" cy="15789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A02E47-C44A-5E82-9AA8-E323EA3C2D4A}"/>
                </a:ext>
              </a:extLst>
            </p:cNvPr>
            <p:cNvCxnSpPr>
              <a:cxnSpLocks/>
            </p:cNvCxnSpPr>
            <p:nvPr/>
          </p:nvCxnSpPr>
          <p:spPr>
            <a:xfrm>
              <a:off x="5930283" y="3834202"/>
              <a:ext cx="157895" cy="0"/>
            </a:xfrm>
            <a:prstGeom prst="line">
              <a:avLst/>
            </a:prstGeom>
            <a:noFill/>
            <a:ln w="44450" cap="flat" cmpd="sng" algn="ctr">
              <a:solidFill>
                <a:srgbClr val="D77344"/>
              </a:solidFill>
              <a:prstDash val="soli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3033BCC-DD28-933F-6A1F-224D79C17A1B}"/>
                </a:ext>
              </a:extLst>
            </p:cNvPr>
            <p:cNvCxnSpPr>
              <a:cxnSpLocks/>
            </p:cNvCxnSpPr>
            <p:nvPr/>
          </p:nvCxnSpPr>
          <p:spPr>
            <a:xfrm>
              <a:off x="6009231" y="3755254"/>
              <a:ext cx="0" cy="157895"/>
            </a:xfrm>
            <a:prstGeom prst="line">
              <a:avLst/>
            </a:prstGeom>
            <a:noFill/>
            <a:ln w="44450" cap="flat" cmpd="sng" algn="ctr">
              <a:solidFill>
                <a:srgbClr val="D77344"/>
              </a:solidFill>
              <a:prstDash val="solid"/>
            </a:ln>
            <a:effectLst/>
          </p:spPr>
        </p:cxn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B9FEF360-17F4-2FAE-2583-C7C439588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2415" y="2602627"/>
            <a:ext cx="844176" cy="1055220"/>
          </a:xfrm>
          <a:prstGeom prst="rect">
            <a:avLst/>
          </a:prstGeom>
        </p:spPr>
      </p:pic>
      <p:sp>
        <p:nvSpPr>
          <p:cNvPr id="50" name="Rounded Rectangle 42">
            <a:extLst>
              <a:ext uri="{FF2B5EF4-FFF2-40B4-BE49-F238E27FC236}">
                <a16:creationId xmlns:a16="http://schemas.microsoft.com/office/drawing/2014/main" id="{334E2035-5754-C084-4357-0F658662EF06}"/>
              </a:ext>
            </a:extLst>
          </p:cNvPr>
          <p:cNvSpPr/>
          <p:nvPr/>
        </p:nvSpPr>
        <p:spPr>
          <a:xfrm>
            <a:off x="7323247" y="3823486"/>
            <a:ext cx="1322512" cy="274320"/>
          </a:xfrm>
          <a:prstGeom prst="roundRect">
            <a:avLst>
              <a:gd name="adj" fmla="val 1046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3A1132A1-03D9-5715-1D25-62F10570A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24271" y="3544886"/>
            <a:ext cx="662268" cy="598177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3492C6F3-478B-E7B1-99DE-68FD54BE3C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966264" y="4310808"/>
            <a:ext cx="378282" cy="55391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70F7372-0248-D533-BD0F-DD27A4D03AB5}"/>
              </a:ext>
            </a:extLst>
          </p:cNvPr>
          <p:cNvSpPr txBox="1"/>
          <p:nvPr/>
        </p:nvSpPr>
        <p:spPr>
          <a:xfrm>
            <a:off x="3016990" y="5098763"/>
            <a:ext cx="1950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500" b="1" i="0" u="none" strike="noStrike" kern="0" cap="none" spc="0" normalizeH="0" baseline="0" noProof="0">
                <a:ln>
                  <a:noFill/>
                </a:ln>
                <a:solidFill>
                  <a:srgbClr val="0093B2"/>
                </a:solidFill>
                <a:effectLst/>
                <a:uLnTx/>
                <a:uFillTx/>
              </a:rPr>
              <a:t>GOBERNANZA</a:t>
            </a:r>
          </a:p>
        </p:txBody>
      </p:sp>
      <p:sp>
        <p:nvSpPr>
          <p:cNvPr id="54" name="Freeform 67">
            <a:extLst>
              <a:ext uri="{FF2B5EF4-FFF2-40B4-BE49-F238E27FC236}">
                <a16:creationId xmlns:a16="http://schemas.microsoft.com/office/drawing/2014/main" id="{5CBD51C8-DEAC-365E-5181-49110B7A8CC6}"/>
              </a:ext>
            </a:extLst>
          </p:cNvPr>
          <p:cNvSpPr/>
          <p:nvPr/>
        </p:nvSpPr>
        <p:spPr>
          <a:xfrm>
            <a:off x="1680225" y="5394856"/>
            <a:ext cx="4624251" cy="95795"/>
          </a:xfrm>
          <a:custGeom>
            <a:avLst/>
            <a:gdLst>
              <a:gd name="connsiteX0" fmla="*/ 0 w 1593669"/>
              <a:gd name="connsiteY0" fmla="*/ 0 h 182880"/>
              <a:gd name="connsiteX1" fmla="*/ 0 w 1593669"/>
              <a:gd name="connsiteY1" fmla="*/ 182880 h 182880"/>
              <a:gd name="connsiteX2" fmla="*/ 1593669 w 1593669"/>
              <a:gd name="connsiteY2" fmla="*/ 182880 h 182880"/>
              <a:gd name="connsiteX3" fmla="*/ 1593669 w 1593669"/>
              <a:gd name="connsiteY3" fmla="*/ 8709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669" h="182880">
                <a:moveTo>
                  <a:pt x="0" y="0"/>
                </a:moveTo>
                <a:lnTo>
                  <a:pt x="0" y="182880"/>
                </a:lnTo>
                <a:lnTo>
                  <a:pt x="1593669" y="182880"/>
                </a:lnTo>
                <a:lnTo>
                  <a:pt x="1593669" y="8709"/>
                </a:lnTo>
              </a:path>
            </a:pathLst>
          </a:custGeom>
          <a:noFill/>
          <a:ln w="19050" cap="flat" cmpd="sng" algn="ctr">
            <a:solidFill>
              <a:srgbClr val="0093B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20F2759-61F2-AF28-F09F-A3C9D0A90FFA}"/>
              </a:ext>
            </a:extLst>
          </p:cNvPr>
          <p:cNvGrpSpPr/>
          <p:nvPr/>
        </p:nvGrpSpPr>
        <p:grpSpPr>
          <a:xfrm>
            <a:off x="1962710" y="2826798"/>
            <a:ext cx="2385393" cy="654598"/>
            <a:chOff x="1466850" y="2047486"/>
            <a:chExt cx="2385393" cy="654598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F4EA082D-B570-0E53-7DCD-20DF2152C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84857" y="2094941"/>
              <a:ext cx="364061" cy="392066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448EEC07-D1A0-0B08-320A-4C80B7927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2177021" y="2072440"/>
              <a:ext cx="321922" cy="407769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D207EB53-AC22-339D-9247-60241A273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736063" y="2128174"/>
              <a:ext cx="376655" cy="328054"/>
            </a:xfrm>
            <a:prstGeom prst="rect">
              <a:avLst/>
            </a:prstGeom>
          </p:spPr>
        </p:pic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7885A126-D430-9CE9-2058-BF66A3E18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320727" y="2047486"/>
              <a:ext cx="261097" cy="41980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7520A25-A5D2-0C8D-F377-49AAA0B2464E}"/>
                </a:ext>
              </a:extLst>
            </p:cNvPr>
            <p:cNvSpPr txBox="1"/>
            <p:nvPr/>
          </p:nvSpPr>
          <p:spPr>
            <a:xfrm>
              <a:off x="1466850" y="2455863"/>
              <a:ext cx="6000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00" b="0" i="0" u="none" strike="noStrike" kern="0" cap="none" spc="0" normalizeH="0" baseline="0" noProof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</a:rPr>
                <a:t>KPI’s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FE40B7-8FFB-D7BC-294A-50CFF3B2DA59}"/>
                </a:ext>
              </a:extLst>
            </p:cNvPr>
            <p:cNvSpPr txBox="1"/>
            <p:nvPr/>
          </p:nvSpPr>
          <p:spPr>
            <a:xfrm>
              <a:off x="1941265" y="2455863"/>
              <a:ext cx="8019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00" b="0" i="0" u="none" strike="noStrike" kern="0" cap="none" spc="0" normalizeH="0" baseline="0" noProof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</a:rPr>
                <a:t>Finanzas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E911C41-4BCB-A0A1-AB6C-A813AFDBE479}"/>
                </a:ext>
              </a:extLst>
            </p:cNvPr>
            <p:cNvSpPr txBox="1"/>
            <p:nvPr/>
          </p:nvSpPr>
          <p:spPr>
            <a:xfrm>
              <a:off x="2530463" y="2455863"/>
              <a:ext cx="8019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00" b="0" i="0" u="none" strike="noStrike" kern="0" cap="none" spc="0" normalizeH="0" baseline="0" noProof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</a:rPr>
                <a:t>Riesgos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825F963-C408-F574-2177-694C2D6E101C}"/>
                </a:ext>
              </a:extLst>
            </p:cNvPr>
            <p:cNvSpPr txBox="1"/>
            <p:nvPr/>
          </p:nvSpPr>
          <p:spPr>
            <a:xfrm>
              <a:off x="3050307" y="2455863"/>
              <a:ext cx="8019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00" b="0" i="0" u="none" strike="noStrike" kern="0" cap="none" spc="0" normalizeH="0" baseline="0" noProof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</a:rPr>
                <a:t>Costo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0EBE-5360-FF46-AC2F-9689A80F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98" y="721059"/>
            <a:ext cx="6823203" cy="541794"/>
          </a:xfrm>
        </p:spPr>
        <p:txBody>
          <a:bodyPr/>
          <a:lstStyle/>
          <a:p>
            <a:pPr algn="ctr"/>
            <a:r>
              <a:rPr lang="es-419" sz="3000" dirty="0">
                <a:latin typeface="Century Gothic" panose="020B0502020202020204" pitchFamily="34" charset="0"/>
              </a:rPr>
              <a:t>Ejemplo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8EDDDB-72EC-0249-DF6F-6C56540F5CA5}"/>
              </a:ext>
            </a:extLst>
          </p:cNvPr>
          <p:cNvGrpSpPr/>
          <p:nvPr/>
        </p:nvGrpSpPr>
        <p:grpSpPr>
          <a:xfrm>
            <a:off x="3581364" y="1850582"/>
            <a:ext cx="2100221" cy="3538363"/>
            <a:chOff x="3201534" y="1297329"/>
            <a:chExt cx="2800295" cy="4717817"/>
          </a:xfrm>
        </p:grpSpPr>
        <p:sp>
          <p:nvSpPr>
            <p:cNvPr id="53" name="Rounded Rectangle 31">
              <a:extLst>
                <a:ext uri="{FF2B5EF4-FFF2-40B4-BE49-F238E27FC236}">
                  <a16:creationId xmlns:a16="http://schemas.microsoft.com/office/drawing/2014/main" id="{B0DDF3EE-E23D-3A3E-1C5C-EBF9A138EC41}"/>
                </a:ext>
              </a:extLst>
            </p:cNvPr>
            <p:cNvSpPr/>
            <p:nvPr/>
          </p:nvSpPr>
          <p:spPr>
            <a:xfrm>
              <a:off x="3201534" y="1297329"/>
              <a:ext cx="2800295" cy="4717817"/>
            </a:xfrm>
            <a:prstGeom prst="roundRect">
              <a:avLst>
                <a:gd name="adj" fmla="val 1665"/>
              </a:avLst>
            </a:prstGeom>
            <a:solidFill>
              <a:srgbClr val="5FB3C8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3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ounded Rectangle 127">
              <a:extLst>
                <a:ext uri="{FF2B5EF4-FFF2-40B4-BE49-F238E27FC236}">
                  <a16:creationId xmlns:a16="http://schemas.microsoft.com/office/drawing/2014/main" id="{2D825A33-2BCD-2D8D-F4B3-628D61D77376}"/>
                </a:ext>
              </a:extLst>
            </p:cNvPr>
            <p:cNvSpPr/>
            <p:nvPr/>
          </p:nvSpPr>
          <p:spPr>
            <a:xfrm>
              <a:off x="3325331" y="2079897"/>
              <a:ext cx="2552700" cy="3896237"/>
            </a:xfrm>
            <a:prstGeom prst="roundRect">
              <a:avLst>
                <a:gd name="adj" fmla="val 2694"/>
              </a:avLst>
            </a:prstGeom>
            <a:solidFill>
              <a:srgbClr val="E7ED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E6CB3093-5D37-F500-F6D3-769E5185A292}"/>
                </a:ext>
              </a:extLst>
            </p:cNvPr>
            <p:cNvSpPr/>
            <p:nvPr/>
          </p:nvSpPr>
          <p:spPr>
            <a:xfrm>
              <a:off x="3485681" y="2939817"/>
              <a:ext cx="2232000" cy="550267"/>
            </a:xfrm>
            <a:prstGeom prst="roundRect">
              <a:avLst/>
            </a:prstGeom>
            <a:solidFill>
              <a:srgbClr val="005776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CUALIDAD DE SERVICIO</a:t>
              </a:r>
            </a:p>
          </p:txBody>
        </p:sp>
        <p:sp>
          <p:nvSpPr>
            <p:cNvPr id="56" name="Rounded Rectangle 53">
              <a:extLst>
                <a:ext uri="{FF2B5EF4-FFF2-40B4-BE49-F238E27FC236}">
                  <a16:creationId xmlns:a16="http://schemas.microsoft.com/office/drawing/2014/main" id="{FDC9D9E3-BFDB-6EDF-8799-53C5E22EE3C9}"/>
                </a:ext>
              </a:extLst>
            </p:cNvPr>
            <p:cNvSpPr/>
            <p:nvPr/>
          </p:nvSpPr>
          <p:spPr>
            <a:xfrm>
              <a:off x="3485681" y="3679825"/>
              <a:ext cx="2232000" cy="550267"/>
            </a:xfrm>
            <a:prstGeom prst="roundRect">
              <a:avLst/>
            </a:prstGeom>
            <a:solidFill>
              <a:srgbClr val="005776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REPUTACIÓN</a:t>
              </a:r>
            </a:p>
          </p:txBody>
        </p:sp>
        <p:sp>
          <p:nvSpPr>
            <p:cNvPr id="57" name="Rounded Rectangle 54">
              <a:extLst>
                <a:ext uri="{FF2B5EF4-FFF2-40B4-BE49-F238E27FC236}">
                  <a16:creationId xmlns:a16="http://schemas.microsoft.com/office/drawing/2014/main" id="{878F2BB7-27FA-4E44-5704-131FC1264C2D}"/>
                </a:ext>
              </a:extLst>
            </p:cNvPr>
            <p:cNvSpPr/>
            <p:nvPr/>
          </p:nvSpPr>
          <p:spPr>
            <a:xfrm>
              <a:off x="3485681" y="4419833"/>
              <a:ext cx="2232000" cy="550267"/>
            </a:xfrm>
            <a:prstGeom prst="roundRect">
              <a:avLst/>
            </a:prstGeom>
            <a:solidFill>
              <a:srgbClr val="005776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MEDIO AMBIENTE</a:t>
              </a:r>
            </a:p>
          </p:txBody>
        </p:sp>
        <p:sp>
          <p:nvSpPr>
            <p:cNvPr id="58" name="Rounded Rectangle 58">
              <a:extLst>
                <a:ext uri="{FF2B5EF4-FFF2-40B4-BE49-F238E27FC236}">
                  <a16:creationId xmlns:a16="http://schemas.microsoft.com/office/drawing/2014/main" id="{1C4D84CD-EAD9-CE65-7F70-A78EED7299FC}"/>
                </a:ext>
              </a:extLst>
            </p:cNvPr>
            <p:cNvSpPr/>
            <p:nvPr/>
          </p:nvSpPr>
          <p:spPr>
            <a:xfrm>
              <a:off x="3485681" y="2199809"/>
              <a:ext cx="2232000" cy="550267"/>
            </a:xfrm>
            <a:prstGeom prst="roundRect">
              <a:avLst/>
            </a:prstGeom>
            <a:solidFill>
              <a:srgbClr val="005776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SALUD Y SEGURIDAD</a:t>
              </a:r>
            </a:p>
          </p:txBody>
        </p:sp>
        <p:sp>
          <p:nvSpPr>
            <p:cNvPr id="59" name="Rounded Rectangle 55">
              <a:extLst>
                <a:ext uri="{FF2B5EF4-FFF2-40B4-BE49-F238E27FC236}">
                  <a16:creationId xmlns:a16="http://schemas.microsoft.com/office/drawing/2014/main" id="{123DA9F1-F230-C8AD-D48C-D78DDA5BF996}"/>
                </a:ext>
              </a:extLst>
            </p:cNvPr>
            <p:cNvSpPr/>
            <p:nvPr/>
          </p:nvSpPr>
          <p:spPr>
            <a:xfrm>
              <a:off x="3485681" y="5159843"/>
              <a:ext cx="2232000" cy="550267"/>
            </a:xfrm>
            <a:prstGeom prst="roundRect">
              <a:avLst/>
            </a:prstGeom>
            <a:solidFill>
              <a:srgbClr val="005776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COSTO Y RETORNO FINANCIERO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2EE2BE-5F5B-A72E-D52A-A5985B8384D8}"/>
                </a:ext>
              </a:extLst>
            </p:cNvPr>
            <p:cNvSpPr txBox="1"/>
            <p:nvPr/>
          </p:nvSpPr>
          <p:spPr>
            <a:xfrm>
              <a:off x="3665681" y="1533673"/>
              <a:ext cx="1872000" cy="613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400" b="1" i="0" u="none" strike="noStrike" kern="0" cap="none" spc="0" normalizeH="0" baseline="0" noProof="0">
                  <a:ln>
                    <a:noFill/>
                  </a:ln>
                  <a:solidFill>
                    <a:srgbClr val="005776"/>
                  </a:solidFill>
                  <a:effectLst/>
                  <a:uLnTx/>
                  <a:uFillTx/>
                </a:rPr>
                <a:t>OBJETIVOS ESTRATÉGICOS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D702EA-5AD2-0450-FC4A-AD553FC51F85}"/>
              </a:ext>
            </a:extLst>
          </p:cNvPr>
          <p:cNvGrpSpPr/>
          <p:nvPr/>
        </p:nvGrpSpPr>
        <p:grpSpPr>
          <a:xfrm>
            <a:off x="1368529" y="1854699"/>
            <a:ext cx="1863000" cy="1201129"/>
            <a:chOff x="1372112" y="1170758"/>
            <a:chExt cx="1863000" cy="120112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00A306F-9D79-2203-CAC8-582D72F50CED}"/>
                </a:ext>
              </a:extLst>
            </p:cNvPr>
            <p:cNvSpPr/>
            <p:nvPr/>
          </p:nvSpPr>
          <p:spPr>
            <a:xfrm>
              <a:off x="1372112" y="1332790"/>
              <a:ext cx="1863000" cy="1039097"/>
            </a:xfrm>
            <a:prstGeom prst="roundRect">
              <a:avLst>
                <a:gd name="adj" fmla="val 3695"/>
              </a:avLst>
            </a:prstGeom>
            <a:solidFill>
              <a:srgbClr val="5FB3C8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ounded Rectangle 62">
              <a:extLst>
                <a:ext uri="{FF2B5EF4-FFF2-40B4-BE49-F238E27FC236}">
                  <a16:creationId xmlns:a16="http://schemas.microsoft.com/office/drawing/2014/main" id="{BB63FF98-F13A-7FBB-3EC7-FC610D035781}"/>
                </a:ext>
              </a:extLst>
            </p:cNvPr>
            <p:cNvSpPr/>
            <p:nvPr/>
          </p:nvSpPr>
          <p:spPr>
            <a:xfrm>
              <a:off x="1372112" y="1170758"/>
              <a:ext cx="1863000" cy="270000"/>
            </a:xfrm>
            <a:prstGeom prst="roundRect">
              <a:avLst>
                <a:gd name="adj" fmla="val 13148"/>
              </a:avLst>
            </a:prstGeom>
            <a:solidFill>
              <a:srgbClr val="00577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CUALIDAD DE SERVICIO</a:t>
              </a:r>
            </a:p>
          </p:txBody>
        </p:sp>
        <p:sp>
          <p:nvSpPr>
            <p:cNvPr id="73" name="Rounded Rectangle 66">
              <a:extLst>
                <a:ext uri="{FF2B5EF4-FFF2-40B4-BE49-F238E27FC236}">
                  <a16:creationId xmlns:a16="http://schemas.microsoft.com/office/drawing/2014/main" id="{F5C465FA-BEFB-02DA-5D60-B38FA791D5C7}"/>
                </a:ext>
              </a:extLst>
            </p:cNvPr>
            <p:cNvSpPr/>
            <p:nvPr/>
          </p:nvSpPr>
          <p:spPr>
            <a:xfrm>
              <a:off x="1507112" y="1511798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Interrupción de Servicio</a:t>
              </a:r>
            </a:p>
          </p:txBody>
        </p:sp>
        <p:sp>
          <p:nvSpPr>
            <p:cNvPr id="75" name="Rounded Rectangle 67">
              <a:extLst>
                <a:ext uri="{FF2B5EF4-FFF2-40B4-BE49-F238E27FC236}">
                  <a16:creationId xmlns:a16="http://schemas.microsoft.com/office/drawing/2014/main" id="{1EEC45B4-829C-BEA1-6106-056298D85B5B}"/>
                </a:ext>
              </a:extLst>
            </p:cNvPr>
            <p:cNvSpPr/>
            <p:nvPr/>
          </p:nvSpPr>
          <p:spPr>
            <a:xfrm>
              <a:off x="1507112" y="1784417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Agilidad de Restauración</a:t>
              </a:r>
            </a:p>
          </p:txBody>
        </p:sp>
        <p:sp>
          <p:nvSpPr>
            <p:cNvPr id="79" name="Rounded Rectangle 68">
              <a:extLst>
                <a:ext uri="{FF2B5EF4-FFF2-40B4-BE49-F238E27FC236}">
                  <a16:creationId xmlns:a16="http://schemas.microsoft.com/office/drawing/2014/main" id="{A895D6F2-B50E-5128-191F-B2FD1CD5E774}"/>
                </a:ext>
              </a:extLst>
            </p:cNvPr>
            <p:cNvSpPr/>
            <p:nvPr/>
          </p:nvSpPr>
          <p:spPr>
            <a:xfrm>
              <a:off x="1507112" y="2057037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Crecimiento de Carga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940A835-24E8-2C3A-D4EF-A42609B9EEAC}"/>
              </a:ext>
            </a:extLst>
          </p:cNvPr>
          <p:cNvGrpSpPr/>
          <p:nvPr/>
        </p:nvGrpSpPr>
        <p:grpSpPr>
          <a:xfrm>
            <a:off x="1368529" y="3321860"/>
            <a:ext cx="1863000" cy="915216"/>
            <a:chOff x="1372112" y="2637917"/>
            <a:chExt cx="1863000" cy="915216"/>
          </a:xfrm>
        </p:grpSpPr>
        <p:sp>
          <p:nvSpPr>
            <p:cNvPr id="88" name="Rounded Rectangle 82">
              <a:extLst>
                <a:ext uri="{FF2B5EF4-FFF2-40B4-BE49-F238E27FC236}">
                  <a16:creationId xmlns:a16="http://schemas.microsoft.com/office/drawing/2014/main" id="{28765476-2FB8-987C-B347-D18200992E91}"/>
                </a:ext>
              </a:extLst>
            </p:cNvPr>
            <p:cNvSpPr/>
            <p:nvPr/>
          </p:nvSpPr>
          <p:spPr>
            <a:xfrm>
              <a:off x="1372112" y="2801291"/>
              <a:ext cx="1863000" cy="751842"/>
            </a:xfrm>
            <a:prstGeom prst="roundRect">
              <a:avLst>
                <a:gd name="adj" fmla="val 5000"/>
              </a:avLst>
            </a:prstGeom>
            <a:solidFill>
              <a:srgbClr val="5FB3C8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ounded Rectangle 83">
              <a:extLst>
                <a:ext uri="{FF2B5EF4-FFF2-40B4-BE49-F238E27FC236}">
                  <a16:creationId xmlns:a16="http://schemas.microsoft.com/office/drawing/2014/main" id="{001292D3-CBD4-AD29-5059-A484ACC1FCD0}"/>
                </a:ext>
              </a:extLst>
            </p:cNvPr>
            <p:cNvSpPr/>
            <p:nvPr/>
          </p:nvSpPr>
          <p:spPr>
            <a:xfrm>
              <a:off x="1372112" y="2637917"/>
              <a:ext cx="1863000" cy="270000"/>
            </a:xfrm>
            <a:prstGeom prst="roundRect">
              <a:avLst>
                <a:gd name="adj" fmla="val 13148"/>
              </a:avLst>
            </a:prstGeom>
            <a:solidFill>
              <a:srgbClr val="00577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REPUTACIÓN</a:t>
              </a:r>
            </a:p>
          </p:txBody>
        </p:sp>
        <p:sp>
          <p:nvSpPr>
            <p:cNvPr id="91" name="Rounded Rectangle 88">
              <a:extLst>
                <a:ext uri="{FF2B5EF4-FFF2-40B4-BE49-F238E27FC236}">
                  <a16:creationId xmlns:a16="http://schemas.microsoft.com/office/drawing/2014/main" id="{4911D3C2-F16E-ED3E-9F39-B014FD97C183}"/>
                </a:ext>
              </a:extLst>
            </p:cNvPr>
            <p:cNvSpPr/>
            <p:nvPr/>
          </p:nvSpPr>
          <p:spPr>
            <a:xfrm>
              <a:off x="1507112" y="2968743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Daño a la Reputación</a:t>
              </a:r>
            </a:p>
          </p:txBody>
        </p:sp>
        <p:sp>
          <p:nvSpPr>
            <p:cNvPr id="93" name="Rounded Rectangle 89">
              <a:extLst>
                <a:ext uri="{FF2B5EF4-FFF2-40B4-BE49-F238E27FC236}">
                  <a16:creationId xmlns:a16="http://schemas.microsoft.com/office/drawing/2014/main" id="{36F9E852-F9C1-388F-9FBC-6D4280D7DE2B}"/>
                </a:ext>
              </a:extLst>
            </p:cNvPr>
            <p:cNvSpPr/>
            <p:nvPr/>
          </p:nvSpPr>
          <p:spPr>
            <a:xfrm>
              <a:off x="1507112" y="3255848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Benef. de Opinión Pública</a:t>
              </a:r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D886473-823E-A842-D3B8-82ADF5B3956F}"/>
              </a:ext>
            </a:extLst>
          </p:cNvPr>
          <p:cNvCxnSpPr>
            <a:cxnSpLocks/>
            <a:stCxn id="90" idx="3"/>
            <a:endCxn id="56" idx="1"/>
          </p:cNvCxnSpPr>
          <p:nvPr/>
        </p:nvCxnSpPr>
        <p:spPr>
          <a:xfrm>
            <a:off x="3231529" y="3456860"/>
            <a:ext cx="562945" cy="386944"/>
          </a:xfrm>
          <a:prstGeom prst="straightConnector1">
            <a:avLst/>
          </a:prstGeom>
          <a:noFill/>
          <a:ln w="9525" cap="rnd" cmpd="sng" algn="ctr">
            <a:solidFill>
              <a:srgbClr val="567586"/>
            </a:solidFill>
            <a:prstDash val="solid"/>
            <a:headEnd type="oval"/>
            <a:tailEnd type="triangle" w="med" len="med"/>
          </a:ln>
          <a:effectLst/>
        </p:spPr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B0F6768-A322-52E7-E966-4C9E794A696E}"/>
              </a:ext>
            </a:extLst>
          </p:cNvPr>
          <p:cNvGrpSpPr/>
          <p:nvPr/>
        </p:nvGrpSpPr>
        <p:grpSpPr>
          <a:xfrm>
            <a:off x="1368529" y="4491731"/>
            <a:ext cx="1863000" cy="897317"/>
            <a:chOff x="1372112" y="3874292"/>
            <a:chExt cx="1863000" cy="897317"/>
          </a:xfrm>
        </p:grpSpPr>
        <p:sp>
          <p:nvSpPr>
            <p:cNvPr id="107" name="Rounded Rectangle 60">
              <a:extLst>
                <a:ext uri="{FF2B5EF4-FFF2-40B4-BE49-F238E27FC236}">
                  <a16:creationId xmlns:a16="http://schemas.microsoft.com/office/drawing/2014/main" id="{C3AB7B93-3EA0-5FE4-F3D5-237773D5BFF4}"/>
                </a:ext>
              </a:extLst>
            </p:cNvPr>
            <p:cNvSpPr/>
            <p:nvPr/>
          </p:nvSpPr>
          <p:spPr>
            <a:xfrm>
              <a:off x="1372112" y="3945593"/>
              <a:ext cx="1863000" cy="826016"/>
            </a:xfrm>
            <a:prstGeom prst="roundRect">
              <a:avLst>
                <a:gd name="adj" fmla="val 6048"/>
              </a:avLst>
            </a:prstGeom>
            <a:solidFill>
              <a:srgbClr val="5FB3C8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ounded Rectangle 64">
              <a:extLst>
                <a:ext uri="{FF2B5EF4-FFF2-40B4-BE49-F238E27FC236}">
                  <a16:creationId xmlns:a16="http://schemas.microsoft.com/office/drawing/2014/main" id="{5A7932AF-A58F-6311-E9CD-A29C4E99C075}"/>
                </a:ext>
              </a:extLst>
            </p:cNvPr>
            <p:cNvSpPr/>
            <p:nvPr/>
          </p:nvSpPr>
          <p:spPr>
            <a:xfrm>
              <a:off x="1372112" y="3874292"/>
              <a:ext cx="1863000" cy="270000"/>
            </a:xfrm>
            <a:prstGeom prst="roundRect">
              <a:avLst>
                <a:gd name="adj" fmla="val 13148"/>
              </a:avLst>
            </a:prstGeom>
            <a:solidFill>
              <a:srgbClr val="00577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MEDIO AMBIENTE</a:t>
              </a:r>
            </a:p>
          </p:txBody>
        </p:sp>
        <p:sp>
          <p:nvSpPr>
            <p:cNvPr id="111" name="Rounded Rectangle 77">
              <a:extLst>
                <a:ext uri="{FF2B5EF4-FFF2-40B4-BE49-F238E27FC236}">
                  <a16:creationId xmlns:a16="http://schemas.microsoft.com/office/drawing/2014/main" id="{E931D47E-BEFE-2AFB-0C02-1F458D7781E4}"/>
                </a:ext>
              </a:extLst>
            </p:cNvPr>
            <p:cNvSpPr/>
            <p:nvPr/>
          </p:nvSpPr>
          <p:spPr>
            <a:xfrm>
              <a:off x="1507112" y="4220102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Riesgo Ambiental </a:t>
              </a:r>
            </a:p>
          </p:txBody>
        </p:sp>
        <p:sp>
          <p:nvSpPr>
            <p:cNvPr id="116" name="Rounded Rectangle 78">
              <a:extLst>
                <a:ext uri="{FF2B5EF4-FFF2-40B4-BE49-F238E27FC236}">
                  <a16:creationId xmlns:a16="http://schemas.microsoft.com/office/drawing/2014/main" id="{AFB54FB0-FA4E-9E7C-3DA1-4447A2573221}"/>
                </a:ext>
              </a:extLst>
            </p:cNvPr>
            <p:cNvSpPr/>
            <p:nvPr/>
          </p:nvSpPr>
          <p:spPr>
            <a:xfrm>
              <a:off x="1507112" y="4501891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Beneficios Ambientales</a:t>
              </a: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95D818F-1A7B-2D31-51CB-DCED05314978}"/>
              </a:ext>
            </a:extLst>
          </p:cNvPr>
          <p:cNvCxnSpPr>
            <a:cxnSpLocks/>
            <a:stCxn id="108" idx="3"/>
            <a:endCxn id="57" idx="1"/>
          </p:cNvCxnSpPr>
          <p:nvPr/>
        </p:nvCxnSpPr>
        <p:spPr>
          <a:xfrm flipV="1">
            <a:off x="3231529" y="4398810"/>
            <a:ext cx="562945" cy="227921"/>
          </a:xfrm>
          <a:prstGeom prst="straightConnector1">
            <a:avLst/>
          </a:prstGeom>
          <a:noFill/>
          <a:ln w="9525" cap="rnd" cmpd="sng" algn="ctr">
            <a:solidFill>
              <a:srgbClr val="567586"/>
            </a:solidFill>
            <a:prstDash val="solid"/>
            <a:headEnd type="oval"/>
            <a:tailEnd type="triangle" w="med" len="med"/>
          </a:ln>
          <a:effectLst/>
        </p:spPr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E9B5447-16C2-BA23-3725-516FC7B0324C}"/>
              </a:ext>
            </a:extLst>
          </p:cNvPr>
          <p:cNvGrpSpPr/>
          <p:nvPr/>
        </p:nvGrpSpPr>
        <p:grpSpPr>
          <a:xfrm>
            <a:off x="6048046" y="1850582"/>
            <a:ext cx="1863000" cy="1201129"/>
            <a:chOff x="5867735" y="1166641"/>
            <a:chExt cx="1863000" cy="1201129"/>
          </a:xfrm>
        </p:grpSpPr>
        <p:sp>
          <p:nvSpPr>
            <p:cNvPr id="119" name="Rounded Rectangle 12">
              <a:extLst>
                <a:ext uri="{FF2B5EF4-FFF2-40B4-BE49-F238E27FC236}">
                  <a16:creationId xmlns:a16="http://schemas.microsoft.com/office/drawing/2014/main" id="{433389D6-04B0-0506-F2CF-17BF065F5320}"/>
                </a:ext>
              </a:extLst>
            </p:cNvPr>
            <p:cNvSpPr/>
            <p:nvPr/>
          </p:nvSpPr>
          <p:spPr>
            <a:xfrm>
              <a:off x="5867735" y="1295014"/>
              <a:ext cx="1863000" cy="1072756"/>
            </a:xfrm>
            <a:prstGeom prst="roundRect">
              <a:avLst>
                <a:gd name="adj" fmla="val 5242"/>
              </a:avLst>
            </a:prstGeom>
            <a:solidFill>
              <a:srgbClr val="5FB3C8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ounded Rectangle 6">
              <a:extLst>
                <a:ext uri="{FF2B5EF4-FFF2-40B4-BE49-F238E27FC236}">
                  <a16:creationId xmlns:a16="http://schemas.microsoft.com/office/drawing/2014/main" id="{A592ED33-1CA4-F31A-45C1-ACF6A4899BE5}"/>
                </a:ext>
              </a:extLst>
            </p:cNvPr>
            <p:cNvSpPr/>
            <p:nvPr/>
          </p:nvSpPr>
          <p:spPr>
            <a:xfrm>
              <a:off x="5867735" y="1166641"/>
              <a:ext cx="1863000" cy="270000"/>
            </a:xfrm>
            <a:prstGeom prst="roundRect">
              <a:avLst>
                <a:gd name="adj" fmla="val 13148"/>
              </a:avLst>
            </a:prstGeom>
            <a:solidFill>
              <a:srgbClr val="00577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SALUD Y SEGURIDAD</a:t>
              </a:r>
            </a:p>
          </p:txBody>
        </p:sp>
        <p:sp>
          <p:nvSpPr>
            <p:cNvPr id="121" name="Rounded Rectangle 8">
              <a:extLst>
                <a:ext uri="{FF2B5EF4-FFF2-40B4-BE49-F238E27FC236}">
                  <a16:creationId xmlns:a16="http://schemas.microsoft.com/office/drawing/2014/main" id="{17F7F611-E7DE-A1DE-2DFA-CB086249D518}"/>
                </a:ext>
              </a:extLst>
            </p:cNvPr>
            <p:cNvSpPr/>
            <p:nvPr/>
          </p:nvSpPr>
          <p:spPr>
            <a:xfrm>
              <a:off x="6002735" y="1515746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53B57"/>
                  </a:solidFill>
                  <a:effectLst/>
                  <a:uLnTx/>
                  <a:uFillTx/>
                </a:rPr>
                <a:t>Riesgo de Salud/Seguridad</a:t>
              </a:r>
            </a:p>
          </p:txBody>
        </p:sp>
        <p:sp>
          <p:nvSpPr>
            <p:cNvPr id="122" name="Rounded Rectangle 50">
              <a:extLst>
                <a:ext uri="{FF2B5EF4-FFF2-40B4-BE49-F238E27FC236}">
                  <a16:creationId xmlns:a16="http://schemas.microsoft.com/office/drawing/2014/main" id="{DB62EC8A-E453-75E8-4FD6-40985D4FB66D}"/>
                </a:ext>
              </a:extLst>
            </p:cNvPr>
            <p:cNvSpPr/>
            <p:nvPr/>
          </p:nvSpPr>
          <p:spPr>
            <a:xfrm>
              <a:off x="6002735" y="1788365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53B57"/>
                  </a:solidFill>
                  <a:effectLst/>
                  <a:uLnTx/>
                  <a:uFillTx/>
                </a:rPr>
                <a:t>Riesgo de Ciberseguridad</a:t>
              </a:r>
            </a:p>
          </p:txBody>
        </p:sp>
        <p:sp>
          <p:nvSpPr>
            <p:cNvPr id="123" name="Rounded Rectangle 51">
              <a:extLst>
                <a:ext uri="{FF2B5EF4-FFF2-40B4-BE49-F238E27FC236}">
                  <a16:creationId xmlns:a16="http://schemas.microsoft.com/office/drawing/2014/main" id="{0BEDF8E9-0D8A-189F-034F-A7B0612F12E5}"/>
                </a:ext>
              </a:extLst>
            </p:cNvPr>
            <p:cNvSpPr/>
            <p:nvPr/>
          </p:nvSpPr>
          <p:spPr>
            <a:xfrm>
              <a:off x="6002735" y="2060985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53B57"/>
                  </a:solidFill>
                  <a:effectLst/>
                  <a:uLnTx/>
                  <a:uFillTx/>
                </a:rPr>
                <a:t>Riesgo de Sabotaje</a:t>
              </a: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E27F478-6A0B-4BB5-54FC-D5B26326E10F}"/>
              </a:ext>
            </a:extLst>
          </p:cNvPr>
          <p:cNvCxnSpPr>
            <a:cxnSpLocks/>
            <a:stCxn id="120" idx="1"/>
            <a:endCxn id="58" idx="3"/>
          </p:cNvCxnSpPr>
          <p:nvPr/>
        </p:nvCxnSpPr>
        <p:spPr>
          <a:xfrm flipH="1">
            <a:off x="5468474" y="1985582"/>
            <a:ext cx="579572" cy="748210"/>
          </a:xfrm>
          <a:prstGeom prst="straightConnector1">
            <a:avLst/>
          </a:prstGeom>
          <a:noFill/>
          <a:ln w="9525" cap="rnd" cmpd="sng" algn="ctr">
            <a:solidFill>
              <a:srgbClr val="053B57"/>
            </a:solidFill>
            <a:prstDash val="solid"/>
            <a:headEnd type="oval"/>
            <a:tailEnd type="triangle" w="med" len="med"/>
          </a:ln>
          <a:effectLst/>
        </p:spPr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4D72020-C182-2B7E-A8AE-93C97E371AAB}"/>
              </a:ext>
            </a:extLst>
          </p:cNvPr>
          <p:cNvGrpSpPr/>
          <p:nvPr/>
        </p:nvGrpSpPr>
        <p:grpSpPr>
          <a:xfrm>
            <a:off x="6048046" y="3597965"/>
            <a:ext cx="1863000" cy="1778750"/>
            <a:chOff x="5867735" y="2481228"/>
            <a:chExt cx="1863000" cy="1778750"/>
          </a:xfrm>
        </p:grpSpPr>
        <p:sp>
          <p:nvSpPr>
            <p:cNvPr id="126" name="Rounded Rectangle 71">
              <a:extLst>
                <a:ext uri="{FF2B5EF4-FFF2-40B4-BE49-F238E27FC236}">
                  <a16:creationId xmlns:a16="http://schemas.microsoft.com/office/drawing/2014/main" id="{D058B315-DFB7-9E02-8F78-635597BDB814}"/>
                </a:ext>
              </a:extLst>
            </p:cNvPr>
            <p:cNvSpPr/>
            <p:nvPr/>
          </p:nvSpPr>
          <p:spPr>
            <a:xfrm>
              <a:off x="5867735" y="2522618"/>
              <a:ext cx="1863000" cy="1737360"/>
            </a:xfrm>
            <a:prstGeom prst="roundRect">
              <a:avLst>
                <a:gd name="adj" fmla="val 2720"/>
              </a:avLst>
            </a:prstGeom>
            <a:solidFill>
              <a:srgbClr val="5FB3C8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ounded Rectangle 72">
              <a:extLst>
                <a:ext uri="{FF2B5EF4-FFF2-40B4-BE49-F238E27FC236}">
                  <a16:creationId xmlns:a16="http://schemas.microsoft.com/office/drawing/2014/main" id="{CFD649CA-6396-66CC-F0E4-0A4D651D8307}"/>
                </a:ext>
              </a:extLst>
            </p:cNvPr>
            <p:cNvSpPr/>
            <p:nvPr/>
          </p:nvSpPr>
          <p:spPr>
            <a:xfrm>
              <a:off x="5867735" y="2481228"/>
              <a:ext cx="1863000" cy="270000"/>
            </a:xfrm>
            <a:prstGeom prst="roundRect">
              <a:avLst>
                <a:gd name="adj" fmla="val 13148"/>
              </a:avLst>
            </a:prstGeom>
            <a:solidFill>
              <a:srgbClr val="00577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COSTO Y RETORNO FINANC.</a:t>
              </a:r>
            </a:p>
          </p:txBody>
        </p:sp>
        <p:sp>
          <p:nvSpPr>
            <p:cNvPr id="128" name="Rounded Rectangle 74">
              <a:extLst>
                <a:ext uri="{FF2B5EF4-FFF2-40B4-BE49-F238E27FC236}">
                  <a16:creationId xmlns:a16="http://schemas.microsoft.com/office/drawing/2014/main" id="{FFBE90C7-3596-F939-57D4-089189C83E3C}"/>
                </a:ext>
              </a:extLst>
            </p:cNvPr>
            <p:cNvSpPr/>
            <p:nvPr/>
          </p:nvSpPr>
          <p:spPr>
            <a:xfrm>
              <a:off x="6002735" y="2823764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Costo de la Inversión</a:t>
              </a:r>
            </a:p>
          </p:txBody>
        </p:sp>
        <p:sp>
          <p:nvSpPr>
            <p:cNvPr id="129" name="Rounded Rectangle 75">
              <a:extLst>
                <a:ext uri="{FF2B5EF4-FFF2-40B4-BE49-F238E27FC236}">
                  <a16:creationId xmlns:a16="http://schemas.microsoft.com/office/drawing/2014/main" id="{F322422A-34EE-0D8D-43B9-6B898B794EDD}"/>
                </a:ext>
              </a:extLst>
            </p:cNvPr>
            <p:cNvSpPr/>
            <p:nvPr/>
          </p:nvSpPr>
          <p:spPr>
            <a:xfrm>
              <a:off x="6002735" y="3105552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Beneficio y Costo Financ.</a:t>
              </a:r>
            </a:p>
          </p:txBody>
        </p:sp>
        <p:sp>
          <p:nvSpPr>
            <p:cNvPr id="130" name="Rounded Rectangle 76">
              <a:extLst>
                <a:ext uri="{FF2B5EF4-FFF2-40B4-BE49-F238E27FC236}">
                  <a16:creationId xmlns:a16="http://schemas.microsoft.com/office/drawing/2014/main" id="{5BE7A778-1898-D9F5-E748-C7DB14A8C26A}"/>
                </a:ext>
              </a:extLst>
            </p:cNvPr>
            <p:cNvSpPr/>
            <p:nvPr/>
          </p:nvSpPr>
          <p:spPr>
            <a:xfrm>
              <a:off x="6002735" y="3387341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Riesgo Regulatorio</a:t>
              </a:r>
            </a:p>
          </p:txBody>
        </p:sp>
        <p:sp>
          <p:nvSpPr>
            <p:cNvPr id="131" name="Rounded Rectangle 79">
              <a:extLst>
                <a:ext uri="{FF2B5EF4-FFF2-40B4-BE49-F238E27FC236}">
                  <a16:creationId xmlns:a16="http://schemas.microsoft.com/office/drawing/2014/main" id="{8AC54294-E19E-9D2C-2EB3-D4DCEB5438F7}"/>
                </a:ext>
              </a:extLst>
            </p:cNvPr>
            <p:cNvSpPr/>
            <p:nvPr/>
          </p:nvSpPr>
          <p:spPr>
            <a:xfrm>
              <a:off x="6002735" y="3669129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Riesgo Financiero</a:t>
              </a:r>
            </a:p>
          </p:txBody>
        </p:sp>
        <p:sp>
          <p:nvSpPr>
            <p:cNvPr id="132" name="Rounded Rectangle 57">
              <a:extLst>
                <a:ext uri="{FF2B5EF4-FFF2-40B4-BE49-F238E27FC236}">
                  <a16:creationId xmlns:a16="http://schemas.microsoft.com/office/drawing/2014/main" id="{554B3891-FC14-0778-1DF0-00D52E88D8BF}"/>
                </a:ext>
              </a:extLst>
            </p:cNvPr>
            <p:cNvSpPr/>
            <p:nvPr/>
          </p:nvSpPr>
          <p:spPr>
            <a:xfrm>
              <a:off x="6002735" y="3950918"/>
              <a:ext cx="1593000" cy="216000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567586"/>
                  </a:solidFill>
                  <a:effectLst/>
                  <a:uLnTx/>
                  <a:uFillTx/>
                </a:rPr>
                <a:t>Riesgo de Capacidad de TI</a:t>
              </a:r>
            </a:p>
          </p:txBody>
        </p:sp>
      </p:grp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5DEC506-BC24-7DE9-AF63-4467202BED98}"/>
              </a:ext>
            </a:extLst>
          </p:cNvPr>
          <p:cNvCxnSpPr>
            <a:cxnSpLocks/>
            <a:stCxn id="127" idx="1"/>
            <a:endCxn id="59" idx="3"/>
          </p:cNvCxnSpPr>
          <p:nvPr/>
        </p:nvCxnSpPr>
        <p:spPr>
          <a:xfrm flipH="1">
            <a:off x="5468474" y="3732965"/>
            <a:ext cx="579572" cy="1220853"/>
          </a:xfrm>
          <a:prstGeom prst="straightConnector1">
            <a:avLst/>
          </a:prstGeom>
          <a:noFill/>
          <a:ln w="9525" cap="rnd" cmpd="sng" algn="ctr">
            <a:solidFill>
              <a:srgbClr val="053B57"/>
            </a:solidFill>
            <a:prstDash val="solid"/>
            <a:headEnd type="oval"/>
            <a:tailEnd type="triangle" w="med" len="med"/>
          </a:ln>
          <a:effectLst/>
        </p:spPr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4702F967-AC35-4B5A-653D-FB20A9DCD2F0}"/>
              </a:ext>
            </a:extLst>
          </p:cNvPr>
          <p:cNvCxnSpPr>
            <a:cxnSpLocks/>
            <a:stCxn id="65" idx="3"/>
            <a:endCxn id="55" idx="1"/>
          </p:cNvCxnSpPr>
          <p:nvPr/>
        </p:nvCxnSpPr>
        <p:spPr>
          <a:xfrm>
            <a:off x="3231529" y="1989699"/>
            <a:ext cx="562945" cy="1299099"/>
          </a:xfrm>
          <a:prstGeom prst="straightConnector1">
            <a:avLst/>
          </a:prstGeom>
          <a:noFill/>
          <a:ln w="9525" cap="rnd" cmpd="sng" algn="ctr">
            <a:solidFill>
              <a:srgbClr val="567586"/>
            </a:solidFill>
            <a:prstDash val="solid"/>
            <a:headEnd type="oval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04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4EEFA731-18AF-4C99-8B3E-32764B7C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37" y="1051552"/>
            <a:ext cx="6823203" cy="724376"/>
          </a:xfrm>
        </p:spPr>
        <p:txBody>
          <a:bodyPr/>
          <a:lstStyle/>
          <a:p>
            <a:pPr algn="ctr"/>
            <a:r>
              <a:rPr lang="es-CO" altLang="en-US" sz="3000" b="1" dirty="0">
                <a:latin typeface="Century Gothic" panose="020B0502020202020204" pitchFamily="34" charset="0"/>
              </a:rPr>
              <a:t>Consecuencias alineadas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3BB347-52B2-3F5E-1387-EEB51377C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42592"/>
              </p:ext>
            </p:extLst>
          </p:nvPr>
        </p:nvGraphicFramePr>
        <p:xfrm>
          <a:off x="432000" y="2083148"/>
          <a:ext cx="8280000" cy="325975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 dirty="0">
                          <a:solidFill>
                            <a:schemeClr val="bg1"/>
                          </a:solidFill>
                        </a:rPr>
                        <a:t>Tipo de Evento</a:t>
                      </a:r>
                    </a:p>
                  </a:txBody>
                  <a:tcPr marL="59343" marR="59343" marT="29672" marB="29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 dirty="0">
                          <a:solidFill>
                            <a:schemeClr val="bg1"/>
                          </a:solidFill>
                        </a:rPr>
                        <a:t>Despreciable</a:t>
                      </a:r>
                    </a:p>
                  </a:txBody>
                  <a:tcPr marL="59343" marR="59343" marT="29672" marB="2967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 dirty="0">
                          <a:solidFill>
                            <a:schemeClr val="bg1"/>
                          </a:solidFill>
                        </a:rPr>
                        <a:t>Pequeño</a:t>
                      </a:r>
                    </a:p>
                  </a:txBody>
                  <a:tcPr marL="59343" marR="59343" marT="29672" marB="2967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 dirty="0">
                          <a:solidFill>
                            <a:schemeClr val="bg1"/>
                          </a:solidFill>
                        </a:rPr>
                        <a:t>Menor</a:t>
                      </a:r>
                    </a:p>
                  </a:txBody>
                  <a:tcPr marL="59343" marR="59343" marT="29672" marB="2967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 dirty="0">
                          <a:solidFill>
                            <a:schemeClr val="bg1"/>
                          </a:solidFill>
                        </a:rPr>
                        <a:t>Moderado</a:t>
                      </a:r>
                    </a:p>
                  </a:txBody>
                  <a:tcPr marL="59343" marR="59343" marT="29672" marB="2967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 dirty="0">
                          <a:solidFill>
                            <a:schemeClr val="bg1"/>
                          </a:solidFill>
                        </a:rPr>
                        <a:t>Mayor</a:t>
                      </a:r>
                    </a:p>
                  </a:txBody>
                  <a:tcPr marL="59343" marR="59343" marT="29672" marB="2967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 dirty="0">
                          <a:solidFill>
                            <a:schemeClr val="bg1"/>
                          </a:solidFill>
                        </a:rPr>
                        <a:t>Extremo</a:t>
                      </a:r>
                    </a:p>
                  </a:txBody>
                  <a:tcPr marL="59343" marR="59343" marT="29672" marB="2967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>
                          <a:solidFill>
                            <a:schemeClr val="bg1"/>
                          </a:solidFill>
                          <a:latin typeface="+mn-lt"/>
                        </a:rPr>
                        <a:t>Seguridad</a:t>
                      </a:r>
                    </a:p>
                  </a:txBody>
                  <a:tcPr marL="59343" marR="59343" marT="29672" marB="29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 dirty="0">
                          <a:latin typeface="+mn-lt"/>
                        </a:rPr>
                        <a:t>Lesión con primeros auxilios en el lugar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Lesión que requiere atención médica / casi accidente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Lesión que requiere atención médica / licencia médica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Múltiples lesiones que requieren atención médica / licencia médica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Deficiencia permanente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Fatalidad / múltiples fatalidades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1" noProof="0">
                          <a:solidFill>
                            <a:schemeClr val="bg1"/>
                          </a:solidFill>
                          <a:latin typeface="+mn-lt"/>
                        </a:rPr>
                        <a:t>Ambiental</a:t>
                      </a:r>
                    </a:p>
                  </a:txBody>
                  <a:tcPr marL="59343" marR="59343" marT="29672" marB="29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Impacto pequeño / sin remediación necesaria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 dirty="0">
                          <a:latin typeface="+mn-lt"/>
                        </a:rPr>
                        <a:t>Impacto pequeño / contenido en sitio / remediación simple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Impacto pequeño / contenido / remediación moderada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 dirty="0">
                          <a:latin typeface="+mn-lt"/>
                        </a:rPr>
                        <a:t>Impacto limitado fuera del sitio / contenido / impacto moderado sobre el terreno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 dirty="0">
                          <a:latin typeface="+mn-lt"/>
                        </a:rPr>
                        <a:t>Impacto significativo / en sitio o fuera / remediación a largo plazo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 dirty="0">
                          <a:latin typeface="+mn-lt"/>
                        </a:rPr>
                        <a:t>Catastrófico fuera del sitio / imposible mitigar / no contenido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>
                          <a:solidFill>
                            <a:schemeClr val="bg1"/>
                          </a:solidFill>
                          <a:latin typeface="+mn-lt"/>
                        </a:rPr>
                        <a:t>Financiero</a:t>
                      </a:r>
                    </a:p>
                  </a:txBody>
                  <a:tcPr marL="59343" marR="59343" marT="29672" marB="29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&lt; $ 100K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$ 100K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$ </a:t>
                      </a:r>
                      <a:r>
                        <a:rPr lang="es-419" sz="1000" b="0" baseline="0" noProof="0">
                          <a:latin typeface="+mn-lt"/>
                          <a:sym typeface="Wingdings" panose="05000000000000000000" pitchFamily="2" charset="2"/>
                        </a:rPr>
                        <a:t>500K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$ 500K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   $ 1M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$ 1M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$ 5M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$ 5M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$ 10M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&gt; $ 10M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>
                          <a:solidFill>
                            <a:schemeClr val="bg1"/>
                          </a:solidFill>
                          <a:latin typeface="+mn-lt"/>
                        </a:rPr>
                        <a:t>SAIDI (Distribución)</a:t>
                      </a:r>
                    </a:p>
                  </a:txBody>
                  <a:tcPr marL="59343" marR="59343" marT="29672" marB="29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b="0" noProof="0">
                          <a:latin typeface="+mn-lt"/>
                        </a:rPr>
                        <a:t>&lt;</a:t>
                      </a:r>
                      <a:r>
                        <a:rPr lang="es-419" sz="1000" b="0" baseline="0" noProof="0">
                          <a:latin typeface="+mn-lt"/>
                        </a:rPr>
                        <a:t> 1,5 hrs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1,5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8 hrs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8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16 hrs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16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80 hrs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80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160 hrs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&gt; 160 hrs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>
                          <a:solidFill>
                            <a:schemeClr val="bg1"/>
                          </a:solidFill>
                          <a:latin typeface="+mn-lt"/>
                        </a:rPr>
                        <a:t>Frec. Interrup. Transm. (por 100 Km por año)</a:t>
                      </a:r>
                    </a:p>
                  </a:txBody>
                  <a:tcPr marL="59343" marR="59343" marT="29672" marB="29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&lt; 0,17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0,17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0,85 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0,85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1,68 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1,68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8,30 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8,30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16,60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&gt; 16,60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200" b="1" noProof="0">
                          <a:solidFill>
                            <a:schemeClr val="bg1"/>
                          </a:solidFill>
                          <a:latin typeface="+mn-lt"/>
                        </a:rPr>
                        <a:t>Pérdida de Generación</a:t>
                      </a:r>
                    </a:p>
                  </a:txBody>
                  <a:tcPr marL="59343" marR="59343" marT="29672" marB="29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&lt; 2 GWh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2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11 GWh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11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22 GWh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22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110 </a:t>
                      </a:r>
                      <a:r>
                        <a:rPr lang="es-419" sz="1000" b="0" baseline="0" noProof="0">
                          <a:latin typeface="+mn-lt"/>
                          <a:sym typeface="Wingdings" panose="05000000000000000000" pitchFamily="2" charset="2"/>
                        </a:rPr>
                        <a:t>GWh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>
                          <a:latin typeface="+mn-lt"/>
                        </a:rPr>
                        <a:t>110 </a:t>
                      </a:r>
                      <a:r>
                        <a:rPr lang="es-419" sz="1000" b="0" noProof="0">
                          <a:latin typeface="+mn-lt"/>
                          <a:sym typeface="Wingdings" panose="05000000000000000000" pitchFamily="2" charset="2"/>
                        </a:rPr>
                        <a:t> 220 GWh</a:t>
                      </a:r>
                      <a:endParaRPr lang="es-419" sz="1000" b="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419" sz="1000" b="0" noProof="0" dirty="0">
                          <a:latin typeface="+mn-lt"/>
                        </a:rPr>
                        <a:t>&gt; 220 GWh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0EBE-5360-FF46-AC2F-9689A80F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88" y="1047006"/>
            <a:ext cx="8185355" cy="724376"/>
          </a:xfrm>
        </p:spPr>
        <p:txBody>
          <a:bodyPr>
            <a:noAutofit/>
          </a:bodyPr>
          <a:lstStyle/>
          <a:p>
            <a:pPr algn="ctr"/>
            <a:r>
              <a:rPr lang="es-419" sz="3300">
                <a:latin typeface="Century Gothic" panose="020B0502020202020204" pitchFamily="34" charset="0"/>
              </a:rPr>
              <a:t>Evalúe inversiones en una escala económica común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AE3DE4-A2F2-9543-BC6B-589C8F7E49AA}"/>
              </a:ext>
            </a:extLst>
          </p:cNvPr>
          <p:cNvSpPr txBox="1"/>
          <p:nvPr/>
        </p:nvSpPr>
        <p:spPr>
          <a:xfrm>
            <a:off x="4961540" y="2037354"/>
            <a:ext cx="28643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350" b="1"/>
              <a:t>Escala económica común ($)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C5A10BE-8491-CE03-65D7-0FEAB85D34A1}"/>
              </a:ext>
            </a:extLst>
          </p:cNvPr>
          <p:cNvGrpSpPr/>
          <p:nvPr/>
        </p:nvGrpSpPr>
        <p:grpSpPr>
          <a:xfrm>
            <a:off x="894925" y="2303643"/>
            <a:ext cx="7467410" cy="3122461"/>
            <a:chOff x="111685" y="1516081"/>
            <a:chExt cx="10637226" cy="444790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210E963-450B-BD4D-96C1-430F4BA06B9C}"/>
                </a:ext>
              </a:extLst>
            </p:cNvPr>
            <p:cNvCxnSpPr>
              <a:cxnSpLocks/>
            </p:cNvCxnSpPr>
            <p:nvPr/>
          </p:nvCxnSpPr>
          <p:spPr>
            <a:xfrm>
              <a:off x="6411503" y="1837450"/>
              <a:ext cx="0" cy="37755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F55214FF-5626-B6C9-427B-8B8668A73E83}"/>
                </a:ext>
              </a:extLst>
            </p:cNvPr>
            <p:cNvGrpSpPr/>
            <p:nvPr/>
          </p:nvGrpSpPr>
          <p:grpSpPr>
            <a:xfrm>
              <a:off x="111685" y="1516081"/>
              <a:ext cx="10637226" cy="4447904"/>
              <a:chOff x="111685" y="1516081"/>
              <a:chExt cx="10637226" cy="4447904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230FB63-8CD9-8B49-B556-BD48168981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911" y="1849152"/>
                <a:ext cx="8016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D73F6E9-0D55-DF45-91F2-A87774430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911" y="5156795"/>
                <a:ext cx="8016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FFC1E5D-5B27-4E43-8184-8BF55B68E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911" y="5612971"/>
                <a:ext cx="8016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432EE42-BF2B-B04D-97FB-4EEC29611C86}"/>
                  </a:ext>
                </a:extLst>
              </p:cNvPr>
              <p:cNvSpPr txBox="1"/>
              <p:nvPr/>
            </p:nvSpPr>
            <p:spPr>
              <a:xfrm>
                <a:off x="111685" y="1917118"/>
                <a:ext cx="2621228" cy="39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419" sz="1200" b="1" dirty="0"/>
                  <a:t>Aumento de ingresos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8F8E913-9B18-1648-8D49-DA173A05A4A6}"/>
                  </a:ext>
                </a:extLst>
              </p:cNvPr>
              <p:cNvSpPr txBox="1"/>
              <p:nvPr/>
            </p:nvSpPr>
            <p:spPr>
              <a:xfrm>
                <a:off x="111685" y="2383575"/>
                <a:ext cx="26212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419" sz="1200" b="1"/>
                  <a:t>Interrupciones de servicio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804B7CD-D039-B44D-9A23-7BE6F8372F36}"/>
                  </a:ext>
                </a:extLst>
              </p:cNvPr>
              <p:cNvSpPr txBox="1"/>
              <p:nvPr/>
            </p:nvSpPr>
            <p:spPr>
              <a:xfrm>
                <a:off x="644805" y="2850032"/>
                <a:ext cx="20881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419" sz="1200" b="1"/>
                  <a:t>Productividad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5673BD2-222E-704B-B3B4-1C0AE7B590DA}"/>
                  </a:ext>
                </a:extLst>
              </p:cNvPr>
              <p:cNvSpPr txBox="1"/>
              <p:nvPr/>
            </p:nvSpPr>
            <p:spPr>
              <a:xfrm>
                <a:off x="644805" y="3316490"/>
                <a:ext cx="20881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419" sz="1200" b="1"/>
                  <a:t>Riesgo de seguridad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9132A60-CF1D-564F-9BE8-B7364E00AE26}"/>
                  </a:ext>
                </a:extLst>
              </p:cNvPr>
              <p:cNvSpPr txBox="1"/>
              <p:nvPr/>
            </p:nvSpPr>
            <p:spPr>
              <a:xfrm>
                <a:off x="332511" y="3782947"/>
                <a:ext cx="24004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419" sz="1200" b="1"/>
                  <a:t>Riesgo medioambiental</a:t>
                </a:r>
                <a:endParaRPr lang="es-419" sz="1050" b="1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C3F48AA-1DAF-D144-AA35-196A6A993D6D}"/>
                  </a:ext>
                </a:extLst>
              </p:cNvPr>
              <p:cNvSpPr txBox="1"/>
              <p:nvPr/>
            </p:nvSpPr>
            <p:spPr>
              <a:xfrm>
                <a:off x="592850" y="4249404"/>
                <a:ext cx="20881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419" sz="1200" b="1"/>
                  <a:t>Reputación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BB33397-F622-D745-BE63-C82F637F73B1}"/>
                  </a:ext>
                </a:extLst>
              </p:cNvPr>
              <p:cNvSpPr txBox="1"/>
              <p:nvPr/>
            </p:nvSpPr>
            <p:spPr>
              <a:xfrm>
                <a:off x="647077" y="4715862"/>
                <a:ext cx="20881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419" sz="1200" b="1"/>
                  <a:t>Costo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3CCB89A-86C3-814F-BE1E-21C441330997}"/>
                  </a:ext>
                </a:extLst>
              </p:cNvPr>
              <p:cNvSpPr txBox="1"/>
              <p:nvPr/>
            </p:nvSpPr>
            <p:spPr>
              <a:xfrm>
                <a:off x="241884" y="5182318"/>
                <a:ext cx="24933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419" sz="1350" b="1"/>
                  <a:t>Valor Presente Neto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FA2EE5E-832F-1E4D-AF4C-904F6D99C199}"/>
                  </a:ext>
                </a:extLst>
              </p:cNvPr>
              <p:cNvSpPr/>
              <p:nvPr/>
            </p:nvSpPr>
            <p:spPr>
              <a:xfrm>
                <a:off x="6411504" y="1860485"/>
                <a:ext cx="1753737" cy="1538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970453D-E24C-5D46-8CBE-B81E96766B7F}"/>
                  </a:ext>
                </a:extLst>
              </p:cNvPr>
              <p:cNvSpPr/>
              <p:nvPr/>
            </p:nvSpPr>
            <p:spPr>
              <a:xfrm>
                <a:off x="5954305" y="4685801"/>
                <a:ext cx="457199" cy="1538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5E3F9AD-7004-AD41-B8B0-CD184C472FDB}"/>
                  </a:ext>
                </a:extLst>
              </p:cNvPr>
              <p:cNvSpPr/>
              <p:nvPr/>
            </p:nvSpPr>
            <p:spPr>
              <a:xfrm>
                <a:off x="5065638" y="4838203"/>
                <a:ext cx="1345865" cy="153711"/>
              </a:xfrm>
              <a:prstGeom prst="rect">
                <a:avLst/>
              </a:prstGeom>
              <a:solidFill>
                <a:srgbClr val="7EA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04220A9-AE4A-5348-A6B0-A664770C710D}"/>
                  </a:ext>
                </a:extLst>
              </p:cNvPr>
              <p:cNvSpPr/>
              <p:nvPr/>
            </p:nvSpPr>
            <p:spPr>
              <a:xfrm>
                <a:off x="4498924" y="4991913"/>
                <a:ext cx="1912681" cy="1538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78543AE-AD60-584B-BA7F-482838EBF087}"/>
                  </a:ext>
                </a:extLst>
              </p:cNvPr>
              <p:cNvSpPr/>
              <p:nvPr/>
            </p:nvSpPr>
            <p:spPr>
              <a:xfrm>
                <a:off x="6411502" y="2333648"/>
                <a:ext cx="394159" cy="1538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012CDFD-7856-D542-8034-FE13C215A59B}"/>
                  </a:ext>
                </a:extLst>
              </p:cNvPr>
              <p:cNvSpPr/>
              <p:nvPr/>
            </p:nvSpPr>
            <p:spPr>
              <a:xfrm>
                <a:off x="6411503" y="2956716"/>
                <a:ext cx="1743123" cy="153888"/>
              </a:xfrm>
              <a:prstGeom prst="rect">
                <a:avLst/>
              </a:prstGeom>
              <a:solidFill>
                <a:srgbClr val="7EA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BF9D92F-597C-F844-9338-0554FB1BE456}"/>
                  </a:ext>
                </a:extLst>
              </p:cNvPr>
              <p:cNvSpPr/>
              <p:nvPr/>
            </p:nvSpPr>
            <p:spPr>
              <a:xfrm>
                <a:off x="6411503" y="2486048"/>
                <a:ext cx="1353080" cy="153888"/>
              </a:xfrm>
              <a:prstGeom prst="rect">
                <a:avLst/>
              </a:prstGeom>
              <a:solidFill>
                <a:srgbClr val="7EA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AB15AC2-D200-7A44-8989-E067F2300EFF}"/>
                  </a:ext>
                </a:extLst>
              </p:cNvPr>
              <p:cNvSpPr/>
              <p:nvPr/>
            </p:nvSpPr>
            <p:spPr>
              <a:xfrm>
                <a:off x="6411502" y="3109116"/>
                <a:ext cx="1351751" cy="1538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B65EDCF-2C07-4344-8616-DA5BE4CA4EA0}"/>
                  </a:ext>
                </a:extLst>
              </p:cNvPr>
              <p:cNvSpPr/>
              <p:nvPr/>
            </p:nvSpPr>
            <p:spPr>
              <a:xfrm>
                <a:off x="6411502" y="3429131"/>
                <a:ext cx="870231" cy="153888"/>
              </a:xfrm>
              <a:prstGeom prst="rect">
                <a:avLst/>
              </a:prstGeom>
              <a:solidFill>
                <a:srgbClr val="7EA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71F64C6-75C5-0740-B39E-B25845B382A1}"/>
                  </a:ext>
                </a:extLst>
              </p:cNvPr>
              <p:cNvSpPr/>
              <p:nvPr/>
            </p:nvSpPr>
            <p:spPr>
              <a:xfrm>
                <a:off x="6411503" y="3910356"/>
                <a:ext cx="398116" cy="153888"/>
              </a:xfrm>
              <a:prstGeom prst="rect">
                <a:avLst/>
              </a:prstGeom>
              <a:solidFill>
                <a:srgbClr val="7EA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123968C-92B0-C945-9ADD-F5951686DADA}"/>
                  </a:ext>
                </a:extLst>
              </p:cNvPr>
              <p:cNvSpPr/>
              <p:nvPr/>
            </p:nvSpPr>
            <p:spPr>
              <a:xfrm>
                <a:off x="6411503" y="4062756"/>
                <a:ext cx="867567" cy="1538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84B264D-2998-8A49-8F31-6BD101563E5F}"/>
                  </a:ext>
                </a:extLst>
              </p:cNvPr>
              <p:cNvSpPr/>
              <p:nvPr/>
            </p:nvSpPr>
            <p:spPr>
              <a:xfrm>
                <a:off x="6411503" y="4531260"/>
                <a:ext cx="1103119" cy="1538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AFFD34E-CDF3-CF47-AE0F-CF0486827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911" y="2328981"/>
                <a:ext cx="80160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395BF73-D7D0-C141-8833-B3F1139C4D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911" y="2804476"/>
                <a:ext cx="80160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1031A60C-B8C0-B742-AEBA-824E69BCB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911" y="3264920"/>
                <a:ext cx="80160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99B72E60-D0E0-4740-B416-CD7E36F9F3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2911" y="3745185"/>
                <a:ext cx="8016000" cy="3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7ED060E-303F-494B-90F4-098B25E3FD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911" y="4222052"/>
                <a:ext cx="80160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A987A2F-D5AE-3844-85FF-3C07B4DBA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911" y="4685801"/>
                <a:ext cx="80160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54C8AB0-D5CD-EA4F-B86F-298864CDC0F4}"/>
                  </a:ext>
                </a:extLst>
              </p:cNvPr>
              <p:cNvSpPr/>
              <p:nvPr/>
            </p:nvSpPr>
            <p:spPr>
              <a:xfrm>
                <a:off x="6411502" y="5156795"/>
                <a:ext cx="1736503" cy="15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252F42B-5103-474F-B54D-0C3040E87EB3}"/>
                  </a:ext>
                </a:extLst>
              </p:cNvPr>
              <p:cNvSpPr/>
              <p:nvPr/>
            </p:nvSpPr>
            <p:spPr>
              <a:xfrm>
                <a:off x="6411503" y="5309195"/>
                <a:ext cx="2493301" cy="153711"/>
              </a:xfrm>
              <a:prstGeom prst="rect">
                <a:avLst/>
              </a:prstGeom>
              <a:solidFill>
                <a:srgbClr val="7EA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645A6DC-10B9-8747-838D-50870C4BE89E}"/>
                  </a:ext>
                </a:extLst>
              </p:cNvPr>
              <p:cNvSpPr/>
              <p:nvPr/>
            </p:nvSpPr>
            <p:spPr>
              <a:xfrm>
                <a:off x="6411503" y="5461595"/>
                <a:ext cx="1093871" cy="154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CD69213-3BFD-E04B-A73C-1F9B364E4101}"/>
                  </a:ext>
                </a:extLst>
              </p:cNvPr>
              <p:cNvSpPr/>
              <p:nvPr/>
            </p:nvSpPr>
            <p:spPr>
              <a:xfrm>
                <a:off x="4920625" y="5733152"/>
                <a:ext cx="197079" cy="1538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284864F-7855-074F-B492-645FA921D405}"/>
                  </a:ext>
                </a:extLst>
              </p:cNvPr>
              <p:cNvSpPr txBox="1"/>
              <p:nvPr/>
            </p:nvSpPr>
            <p:spPr>
              <a:xfrm>
                <a:off x="4645491" y="1516081"/>
                <a:ext cx="673121" cy="52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900" dirty="0"/>
                  <a:t>-$250</a:t>
                </a:r>
              </a:p>
              <a:p>
                <a:endParaRPr lang="es-419" sz="900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1D8D22-EA57-1E4C-87A9-2106E59F04C7}"/>
                  </a:ext>
                </a:extLst>
              </p:cNvPr>
              <p:cNvSpPr txBox="1"/>
              <p:nvPr/>
            </p:nvSpPr>
            <p:spPr>
              <a:xfrm>
                <a:off x="6190324" y="1516082"/>
                <a:ext cx="450508" cy="32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900" dirty="0"/>
                  <a:t>$0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C0395B-5844-2842-B838-1D3370797D4F}"/>
                  </a:ext>
                </a:extLst>
              </p:cNvPr>
              <p:cNvSpPr txBox="1"/>
              <p:nvPr/>
            </p:nvSpPr>
            <p:spPr>
              <a:xfrm>
                <a:off x="7505373" y="1516081"/>
                <a:ext cx="608895" cy="32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900" dirty="0"/>
                  <a:t>$250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7C3516B-6112-854E-983B-3E936BF3EC45}"/>
                  </a:ext>
                </a:extLst>
              </p:cNvPr>
              <p:cNvSpPr txBox="1"/>
              <p:nvPr/>
            </p:nvSpPr>
            <p:spPr>
              <a:xfrm>
                <a:off x="8904803" y="1516081"/>
                <a:ext cx="686108" cy="32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900" dirty="0"/>
                  <a:t>$500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3626063-3C95-9E45-87E9-62EAD62685E4}"/>
                  </a:ext>
                </a:extLst>
              </p:cNvPr>
              <p:cNvSpPr txBox="1"/>
              <p:nvPr/>
            </p:nvSpPr>
            <p:spPr>
              <a:xfrm>
                <a:off x="5056332" y="5656208"/>
                <a:ext cx="12890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1050"/>
                  <a:t>Inversión 1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19961DC-A7E1-0E42-BFD0-AB8D4706F3DA}"/>
                  </a:ext>
                </a:extLst>
              </p:cNvPr>
              <p:cNvSpPr/>
              <p:nvPr/>
            </p:nvSpPr>
            <p:spPr>
              <a:xfrm>
                <a:off x="6420609" y="5733152"/>
                <a:ext cx="197079" cy="153888"/>
              </a:xfrm>
              <a:prstGeom prst="rect">
                <a:avLst/>
              </a:prstGeom>
              <a:solidFill>
                <a:srgbClr val="7EA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5C5DA5E-DF3C-144A-8318-68AC5D3CDD0A}"/>
                  </a:ext>
                </a:extLst>
              </p:cNvPr>
              <p:cNvSpPr txBox="1"/>
              <p:nvPr/>
            </p:nvSpPr>
            <p:spPr>
              <a:xfrm>
                <a:off x="6568348" y="5656208"/>
                <a:ext cx="12890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1050"/>
                  <a:t>Inversión 2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733980E-7F80-4C4E-80E6-09A58EA14559}"/>
                  </a:ext>
                </a:extLst>
              </p:cNvPr>
              <p:cNvSpPr/>
              <p:nvPr/>
            </p:nvSpPr>
            <p:spPr>
              <a:xfrm>
                <a:off x="7944657" y="5733152"/>
                <a:ext cx="197079" cy="1538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35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24C1A8-B400-984D-9523-652D422922C7}"/>
                  </a:ext>
                </a:extLst>
              </p:cNvPr>
              <p:cNvSpPr txBox="1"/>
              <p:nvPr/>
            </p:nvSpPr>
            <p:spPr>
              <a:xfrm>
                <a:off x="8080366" y="5656208"/>
                <a:ext cx="12890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1050"/>
                  <a:t>Inversión 3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E500CD-0714-366E-4F7A-E345C263873C}"/>
                  </a:ext>
                </a:extLst>
              </p:cNvPr>
              <p:cNvSpPr txBox="1"/>
              <p:nvPr/>
            </p:nvSpPr>
            <p:spPr>
              <a:xfrm>
                <a:off x="3304212" y="1526604"/>
                <a:ext cx="644452" cy="29593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r>
                  <a:rPr lang="es-419" sz="900"/>
                  <a:t>-$500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843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1895169" y="1193310"/>
            <a:ext cx="5353663" cy="724376"/>
          </a:xfrm>
        </p:spPr>
        <p:txBody>
          <a:bodyPr>
            <a:normAutofit fontScale="90000"/>
          </a:bodyPr>
          <a:lstStyle/>
          <a:p>
            <a:pPr algn="ctr"/>
            <a:r>
              <a:rPr lang="es-CO" altLang="en-US" sz="3300" noProof="0">
                <a:solidFill>
                  <a:schemeClr val="tx1"/>
                </a:solidFill>
                <a:latin typeface="Century Gothic" panose="020B0502020202020204" pitchFamily="34" charset="0"/>
              </a:rPr>
              <a:t>La</a:t>
            </a:r>
            <a:r>
              <a:rPr lang="es-CO" altLang="en-US" sz="3300" baseline="0" noProof="0">
                <a:solidFill>
                  <a:schemeClr val="tx1"/>
                </a:solidFill>
                <a:latin typeface="Century Gothic" panose="020B0502020202020204" pitchFamily="34" charset="0"/>
              </a:rPr>
              <a:t> mayoría de los factores cambian con el tiempo</a:t>
            </a:r>
            <a:endParaRPr lang="es-CO" altLang="en-US" sz="3300" noProof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128838" y="2376480"/>
            <a:ext cx="1801416" cy="845344"/>
          </a:xfrm>
          <a:custGeom>
            <a:avLst/>
            <a:gdLst>
              <a:gd name="connsiteX0" fmla="*/ 0 w 3145972"/>
              <a:gd name="connsiteY0" fmla="*/ 0 h 2046515"/>
              <a:gd name="connsiteX1" fmla="*/ 3145972 w 3145972"/>
              <a:gd name="connsiteY1" fmla="*/ 2046515 h 2046515"/>
              <a:gd name="connsiteX0" fmla="*/ 0 w 3145972"/>
              <a:gd name="connsiteY0" fmla="*/ 0 h 2046515"/>
              <a:gd name="connsiteX1" fmla="*/ 3145972 w 3145972"/>
              <a:gd name="connsiteY1" fmla="*/ 2046515 h 2046515"/>
              <a:gd name="connsiteX0" fmla="*/ 0 w 3145972"/>
              <a:gd name="connsiteY0" fmla="*/ 0 h 2046515"/>
              <a:gd name="connsiteX1" fmla="*/ 3145972 w 3145972"/>
              <a:gd name="connsiteY1" fmla="*/ 2046515 h 2046515"/>
              <a:gd name="connsiteX0" fmla="*/ 0 w 3178629"/>
              <a:gd name="connsiteY0" fmla="*/ 0 h 1502229"/>
              <a:gd name="connsiteX1" fmla="*/ 3178629 w 3178629"/>
              <a:gd name="connsiteY1" fmla="*/ 1502229 h 1502229"/>
              <a:gd name="connsiteX0" fmla="*/ 0 w 3178629"/>
              <a:gd name="connsiteY0" fmla="*/ 0 h 1502229"/>
              <a:gd name="connsiteX1" fmla="*/ 3178629 w 3178629"/>
              <a:gd name="connsiteY1" fmla="*/ 1502229 h 15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8629" h="1502229">
                <a:moveTo>
                  <a:pt x="0" y="0"/>
                </a:moveTo>
                <a:cubicBezTo>
                  <a:pt x="841828" y="1259115"/>
                  <a:pt x="1796143" y="1357086"/>
                  <a:pt x="3178629" y="1502229"/>
                </a:cubicBezTo>
              </a:path>
            </a:pathLst>
          </a:custGeom>
          <a:noFill/>
          <a:ln>
            <a:solidFill>
              <a:srgbClr val="005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 40"/>
          <p:cNvSpPr/>
          <p:nvPr/>
        </p:nvSpPr>
        <p:spPr>
          <a:xfrm flipH="1">
            <a:off x="5345906" y="2726525"/>
            <a:ext cx="1801416" cy="844153"/>
          </a:xfrm>
          <a:custGeom>
            <a:avLst/>
            <a:gdLst>
              <a:gd name="connsiteX0" fmla="*/ 0 w 3145972"/>
              <a:gd name="connsiteY0" fmla="*/ 0 h 2046515"/>
              <a:gd name="connsiteX1" fmla="*/ 3145972 w 3145972"/>
              <a:gd name="connsiteY1" fmla="*/ 2046515 h 2046515"/>
              <a:gd name="connsiteX0" fmla="*/ 0 w 3145972"/>
              <a:gd name="connsiteY0" fmla="*/ 0 h 2046515"/>
              <a:gd name="connsiteX1" fmla="*/ 3145972 w 3145972"/>
              <a:gd name="connsiteY1" fmla="*/ 2046515 h 2046515"/>
              <a:gd name="connsiteX0" fmla="*/ 0 w 3145972"/>
              <a:gd name="connsiteY0" fmla="*/ 0 h 2046515"/>
              <a:gd name="connsiteX1" fmla="*/ 3145972 w 3145972"/>
              <a:gd name="connsiteY1" fmla="*/ 2046515 h 2046515"/>
              <a:gd name="connsiteX0" fmla="*/ 0 w 3178629"/>
              <a:gd name="connsiteY0" fmla="*/ 0 h 1502229"/>
              <a:gd name="connsiteX1" fmla="*/ 3178629 w 3178629"/>
              <a:gd name="connsiteY1" fmla="*/ 1502229 h 1502229"/>
              <a:gd name="connsiteX0" fmla="*/ 0 w 3178629"/>
              <a:gd name="connsiteY0" fmla="*/ 0 h 1502229"/>
              <a:gd name="connsiteX1" fmla="*/ 3178629 w 3178629"/>
              <a:gd name="connsiteY1" fmla="*/ 1502229 h 15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8629" h="1502229">
                <a:moveTo>
                  <a:pt x="0" y="0"/>
                </a:moveTo>
                <a:cubicBezTo>
                  <a:pt x="841828" y="1259115"/>
                  <a:pt x="1796143" y="1357086"/>
                  <a:pt x="3178629" y="15022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ln>
                <a:solidFill>
                  <a:srgbClr val="005596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799" name="TextBox 41"/>
          <p:cNvSpPr txBox="1">
            <a:spLocks noChangeArrowheads="1"/>
          </p:cNvSpPr>
          <p:nvPr/>
        </p:nvSpPr>
        <p:spPr bwMode="auto">
          <a:xfrm rot="16200000">
            <a:off x="1565610" y="2390742"/>
            <a:ext cx="638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783">
              <a:defRPr/>
            </a:pPr>
            <a:r>
              <a:rPr lang="es-CL" altLang="en-US" sz="1200" dirty="0">
                <a:solidFill>
                  <a:prstClr val="black"/>
                </a:solidFill>
                <a:latin typeface="Myriad Pro"/>
              </a:rPr>
              <a:t>Costo</a:t>
            </a:r>
          </a:p>
        </p:txBody>
      </p:sp>
      <p:sp>
        <p:nvSpPr>
          <p:cNvPr id="43" name="Freeform 42"/>
          <p:cNvSpPr/>
          <p:nvPr/>
        </p:nvSpPr>
        <p:spPr>
          <a:xfrm>
            <a:off x="2171700" y="4164800"/>
            <a:ext cx="1770460" cy="631031"/>
          </a:xfrm>
          <a:custGeom>
            <a:avLst/>
            <a:gdLst>
              <a:gd name="connsiteX0" fmla="*/ 0 w 3145972"/>
              <a:gd name="connsiteY0" fmla="*/ 0 h 2046515"/>
              <a:gd name="connsiteX1" fmla="*/ 3145972 w 3145972"/>
              <a:gd name="connsiteY1" fmla="*/ 2046515 h 2046515"/>
              <a:gd name="connsiteX0" fmla="*/ 0 w 3145972"/>
              <a:gd name="connsiteY0" fmla="*/ 0 h 2046515"/>
              <a:gd name="connsiteX1" fmla="*/ 3145972 w 3145972"/>
              <a:gd name="connsiteY1" fmla="*/ 2046515 h 2046515"/>
              <a:gd name="connsiteX0" fmla="*/ 0 w 3145972"/>
              <a:gd name="connsiteY0" fmla="*/ 0 h 2046515"/>
              <a:gd name="connsiteX1" fmla="*/ 3145972 w 3145972"/>
              <a:gd name="connsiteY1" fmla="*/ 2046515 h 2046515"/>
              <a:gd name="connsiteX0" fmla="*/ 0 w 3178629"/>
              <a:gd name="connsiteY0" fmla="*/ 0 h 1502229"/>
              <a:gd name="connsiteX1" fmla="*/ 3178629 w 3178629"/>
              <a:gd name="connsiteY1" fmla="*/ 1502229 h 1502229"/>
              <a:gd name="connsiteX0" fmla="*/ 0 w 3178629"/>
              <a:gd name="connsiteY0" fmla="*/ 0 h 1502229"/>
              <a:gd name="connsiteX1" fmla="*/ 3178629 w 3178629"/>
              <a:gd name="connsiteY1" fmla="*/ 1502229 h 1502229"/>
              <a:gd name="connsiteX0" fmla="*/ 0 w 3124201"/>
              <a:gd name="connsiteY0" fmla="*/ 0 h 1121229"/>
              <a:gd name="connsiteX1" fmla="*/ 3124201 w 3124201"/>
              <a:gd name="connsiteY1" fmla="*/ 1121229 h 1121229"/>
              <a:gd name="connsiteX0" fmla="*/ 0 w 3124201"/>
              <a:gd name="connsiteY0" fmla="*/ 0 h 1121229"/>
              <a:gd name="connsiteX1" fmla="*/ 3124201 w 3124201"/>
              <a:gd name="connsiteY1" fmla="*/ 1121229 h 1121229"/>
              <a:gd name="connsiteX0" fmla="*/ 0 w 3124201"/>
              <a:gd name="connsiteY0" fmla="*/ 0 h 1121229"/>
              <a:gd name="connsiteX1" fmla="*/ 3124201 w 3124201"/>
              <a:gd name="connsiteY1" fmla="*/ 1121229 h 1121229"/>
              <a:gd name="connsiteX0" fmla="*/ 0 w 3124201"/>
              <a:gd name="connsiteY0" fmla="*/ 0 h 1121229"/>
              <a:gd name="connsiteX1" fmla="*/ 3124201 w 3124201"/>
              <a:gd name="connsiteY1" fmla="*/ 1121229 h 1121229"/>
              <a:gd name="connsiteX0" fmla="*/ 0 w 3124201"/>
              <a:gd name="connsiteY0" fmla="*/ 0 h 1121229"/>
              <a:gd name="connsiteX1" fmla="*/ 3124201 w 3124201"/>
              <a:gd name="connsiteY1" fmla="*/ 1121229 h 11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4201" h="1121229">
                <a:moveTo>
                  <a:pt x="0" y="0"/>
                </a:moveTo>
                <a:cubicBezTo>
                  <a:pt x="1211942" y="137887"/>
                  <a:pt x="1730829" y="1106715"/>
                  <a:pt x="3124201" y="1121229"/>
                </a:cubicBezTo>
              </a:path>
            </a:pathLst>
          </a:custGeom>
          <a:noFill/>
          <a:ln>
            <a:solidFill>
              <a:srgbClr val="0BA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801" name="TextBox 43"/>
          <p:cNvSpPr txBox="1">
            <a:spLocks noChangeArrowheads="1"/>
          </p:cNvSpPr>
          <p:nvPr/>
        </p:nvSpPr>
        <p:spPr bwMode="auto">
          <a:xfrm rot="16200000">
            <a:off x="1449683" y="4023415"/>
            <a:ext cx="858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783">
              <a:defRPr/>
            </a:pPr>
            <a:r>
              <a:rPr lang="es-CL" altLang="en-US" sz="1200" dirty="0">
                <a:solidFill>
                  <a:prstClr val="black"/>
                </a:solidFill>
                <a:latin typeface="Myriad Pro"/>
              </a:rPr>
              <a:t>Beneficio</a:t>
            </a:r>
          </a:p>
        </p:txBody>
      </p:sp>
      <p:sp>
        <p:nvSpPr>
          <p:cNvPr id="33802" name="TextBox 44"/>
          <p:cNvSpPr txBox="1">
            <a:spLocks noChangeArrowheads="1"/>
          </p:cNvSpPr>
          <p:nvPr/>
        </p:nvSpPr>
        <p:spPr bwMode="auto">
          <a:xfrm rot="16200000">
            <a:off x="4749171" y="2477924"/>
            <a:ext cx="724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783">
              <a:defRPr/>
            </a:pPr>
            <a:r>
              <a:rPr lang="es-CL" altLang="en-US" sz="1200" dirty="0">
                <a:solidFill>
                  <a:prstClr val="black"/>
                </a:solidFill>
                <a:latin typeface="Myriad Pro"/>
              </a:rPr>
              <a:t>Riesgo</a:t>
            </a:r>
          </a:p>
        </p:txBody>
      </p:sp>
      <p:sp>
        <p:nvSpPr>
          <p:cNvPr id="33803" name="TextBox 45"/>
          <p:cNvSpPr txBox="1">
            <a:spLocks noChangeArrowheads="1"/>
          </p:cNvSpPr>
          <p:nvPr/>
        </p:nvSpPr>
        <p:spPr bwMode="auto">
          <a:xfrm rot="16200000">
            <a:off x="4696523" y="4083230"/>
            <a:ext cx="8582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783">
              <a:defRPr/>
            </a:pPr>
            <a:r>
              <a:rPr lang="es-CL" altLang="en-US" sz="1200" dirty="0">
                <a:solidFill>
                  <a:prstClr val="black"/>
                </a:solidFill>
                <a:latin typeface="Myriad Pro"/>
              </a:rPr>
              <a:t>Recursos</a:t>
            </a:r>
          </a:p>
        </p:txBody>
      </p:sp>
      <p:sp>
        <p:nvSpPr>
          <p:cNvPr id="47" name="Freeform 46"/>
          <p:cNvSpPr/>
          <p:nvPr/>
        </p:nvSpPr>
        <p:spPr>
          <a:xfrm>
            <a:off x="5403057" y="3998112"/>
            <a:ext cx="1795463" cy="910828"/>
          </a:xfrm>
          <a:custGeom>
            <a:avLst/>
            <a:gdLst>
              <a:gd name="connsiteX0" fmla="*/ 0 w 3167743"/>
              <a:gd name="connsiteY0" fmla="*/ 995103 h 1588084"/>
              <a:gd name="connsiteX1" fmla="*/ 881743 w 3167743"/>
              <a:gd name="connsiteY1" fmla="*/ 167789 h 1588084"/>
              <a:gd name="connsiteX2" fmla="*/ 1774371 w 3167743"/>
              <a:gd name="connsiteY2" fmla="*/ 113360 h 1588084"/>
              <a:gd name="connsiteX3" fmla="*/ 2547257 w 3167743"/>
              <a:gd name="connsiteY3" fmla="*/ 1419646 h 1588084"/>
              <a:gd name="connsiteX4" fmla="*/ 3167743 w 3167743"/>
              <a:gd name="connsiteY4" fmla="*/ 1550275 h 1588084"/>
              <a:gd name="connsiteX0" fmla="*/ 0 w 3167743"/>
              <a:gd name="connsiteY0" fmla="*/ 995103 h 1588084"/>
              <a:gd name="connsiteX1" fmla="*/ 881743 w 3167743"/>
              <a:gd name="connsiteY1" fmla="*/ 167789 h 1588084"/>
              <a:gd name="connsiteX2" fmla="*/ 1774371 w 3167743"/>
              <a:gd name="connsiteY2" fmla="*/ 113360 h 1588084"/>
              <a:gd name="connsiteX3" fmla="*/ 2547257 w 3167743"/>
              <a:gd name="connsiteY3" fmla="*/ 1419646 h 1588084"/>
              <a:gd name="connsiteX4" fmla="*/ 3167743 w 3167743"/>
              <a:gd name="connsiteY4" fmla="*/ 1550275 h 1588084"/>
              <a:gd name="connsiteX0" fmla="*/ 0 w 3167743"/>
              <a:gd name="connsiteY0" fmla="*/ 1025269 h 1618250"/>
              <a:gd name="connsiteX1" fmla="*/ 783772 w 3167743"/>
              <a:gd name="connsiteY1" fmla="*/ 132641 h 1618250"/>
              <a:gd name="connsiteX2" fmla="*/ 1774371 w 3167743"/>
              <a:gd name="connsiteY2" fmla="*/ 143526 h 1618250"/>
              <a:gd name="connsiteX3" fmla="*/ 2547257 w 3167743"/>
              <a:gd name="connsiteY3" fmla="*/ 1449812 h 1618250"/>
              <a:gd name="connsiteX4" fmla="*/ 3167743 w 3167743"/>
              <a:gd name="connsiteY4" fmla="*/ 1580441 h 16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743" h="1618250">
                <a:moveTo>
                  <a:pt x="0" y="1025269"/>
                </a:moveTo>
                <a:cubicBezTo>
                  <a:pt x="271236" y="576233"/>
                  <a:pt x="488044" y="279598"/>
                  <a:pt x="783772" y="132641"/>
                </a:cubicBezTo>
                <a:cubicBezTo>
                  <a:pt x="1079500" y="-14316"/>
                  <a:pt x="1480457" y="-76002"/>
                  <a:pt x="1774371" y="143526"/>
                </a:cubicBezTo>
                <a:cubicBezTo>
                  <a:pt x="2068285" y="363054"/>
                  <a:pt x="2315028" y="1210326"/>
                  <a:pt x="2547257" y="1449812"/>
                </a:cubicBezTo>
                <a:cubicBezTo>
                  <a:pt x="2779486" y="1689298"/>
                  <a:pt x="3042557" y="1613098"/>
                  <a:pt x="3167743" y="15804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2547938" y="2521737"/>
            <a:ext cx="0" cy="1101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509838" y="2801534"/>
            <a:ext cx="80963" cy="80963"/>
          </a:xfrm>
          <a:prstGeom prst="ellipse">
            <a:avLst/>
          </a:prstGeom>
          <a:solidFill>
            <a:schemeClr val="bg1"/>
          </a:solidFill>
          <a:ln>
            <a:solidFill>
              <a:srgbClr val="005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2536031" y="4048117"/>
            <a:ext cx="0" cy="1100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91980" y="4202900"/>
            <a:ext cx="82153" cy="82153"/>
          </a:xfrm>
          <a:prstGeom prst="ellipse">
            <a:avLst/>
          </a:prstGeom>
          <a:solidFill>
            <a:schemeClr val="bg1"/>
          </a:solidFill>
          <a:ln>
            <a:solidFill>
              <a:srgbClr val="0BA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5843588" y="2552692"/>
            <a:ext cx="0" cy="1100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799536" y="3468284"/>
            <a:ext cx="82153" cy="809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830491" y="3885003"/>
            <a:ext cx="0" cy="1289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782867" y="4050500"/>
            <a:ext cx="80963" cy="809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3100388" y="2521737"/>
            <a:ext cx="0" cy="1101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062287" y="3055137"/>
            <a:ext cx="82154" cy="80963"/>
          </a:xfrm>
          <a:prstGeom prst="ellipse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3088481" y="4050499"/>
            <a:ext cx="0" cy="1100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046811" y="4510081"/>
            <a:ext cx="82153" cy="80963"/>
          </a:xfrm>
          <a:prstGeom prst="ellipse">
            <a:avLst/>
          </a:prstGeom>
          <a:solidFill>
            <a:srgbClr val="0BA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396038" y="2555074"/>
            <a:ext cx="0" cy="1100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63892" y="3332552"/>
            <a:ext cx="82153" cy="809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382941" y="3867142"/>
            <a:ext cx="0" cy="130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335317" y="4015971"/>
            <a:ext cx="82153" cy="80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CA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2000250" y="2256226"/>
            <a:ext cx="0" cy="13775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000251" y="3627827"/>
            <a:ext cx="207764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995488" y="3789751"/>
            <a:ext cx="0" cy="13775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995488" y="5161352"/>
            <a:ext cx="207645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214938" y="2287183"/>
            <a:ext cx="0" cy="13775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214938" y="3658783"/>
            <a:ext cx="207764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238750" y="3807613"/>
            <a:ext cx="0" cy="137755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237798" y="5175100"/>
            <a:ext cx="207764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3456882" y="5154450"/>
            <a:ext cx="691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783">
              <a:defRPr/>
            </a:pPr>
            <a:r>
              <a:rPr lang="es-CL" altLang="en-US" sz="1200" dirty="0">
                <a:solidFill>
                  <a:prstClr val="black"/>
                </a:solidFill>
                <a:latin typeface="Myriad Pro"/>
              </a:rPr>
              <a:t>Tiempo</a:t>
            </a: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5222559" y="5175616"/>
            <a:ext cx="2099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685783">
              <a:defRPr/>
            </a:pPr>
            <a:r>
              <a:rPr lang="es-CL" altLang="en-US" sz="1200" dirty="0">
                <a:solidFill>
                  <a:prstClr val="black"/>
                </a:solidFill>
                <a:latin typeface="Myriad Pro"/>
              </a:rPr>
              <a:t>Tiempo</a:t>
            </a:r>
          </a:p>
        </p:txBody>
      </p:sp>
    </p:spTree>
    <p:extLst>
      <p:ext uri="{BB962C8B-B14F-4D97-AF65-F5344CB8AC3E}">
        <p14:creationId xmlns:p14="http://schemas.microsoft.com/office/powerpoint/2010/main" val="20428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1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entagon 45">
            <a:extLst>
              <a:ext uri="{FF2B5EF4-FFF2-40B4-BE49-F238E27FC236}">
                <a16:creationId xmlns:a16="http://schemas.microsoft.com/office/drawing/2014/main" id="{B9CD9F62-A591-0843-B15F-70A828BFC994}"/>
              </a:ext>
            </a:extLst>
          </p:cNvPr>
          <p:cNvSpPr/>
          <p:nvPr/>
        </p:nvSpPr>
        <p:spPr>
          <a:xfrm>
            <a:off x="260620" y="3141744"/>
            <a:ext cx="7083857" cy="1389973"/>
          </a:xfrm>
          <a:prstGeom prst="homePlate">
            <a:avLst>
              <a:gd name="adj" fmla="val 38409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55">
              <a:defRPr/>
            </a:pPr>
            <a:endParaRPr lang="es-419" sz="800">
              <a:solidFill>
                <a:srgbClr val="002855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10EBE-5360-FF46-AC2F-9689A80F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99" y="1222467"/>
            <a:ext cx="6823203" cy="724376"/>
          </a:xfrm>
        </p:spPr>
        <p:txBody>
          <a:bodyPr/>
          <a:lstStyle/>
          <a:p>
            <a:pPr algn="ctr"/>
            <a:r>
              <a:rPr lang="es-419" sz="3000">
                <a:solidFill>
                  <a:schemeClr val="tx1"/>
                </a:solidFill>
                <a:latin typeface="Century Gothic" panose="020B0502020202020204" pitchFamily="34" charset="0"/>
              </a:rPr>
              <a:t>Toma de decisión basada en valor</a:t>
            </a:r>
          </a:p>
        </p:txBody>
      </p:sp>
      <p:sp>
        <p:nvSpPr>
          <p:cNvPr id="43" name="Rounded Rectangle 113">
            <a:extLst>
              <a:ext uri="{FF2B5EF4-FFF2-40B4-BE49-F238E27FC236}">
                <a16:creationId xmlns:a16="http://schemas.microsoft.com/office/drawing/2014/main" id="{BF59946B-1CDB-4D72-BBB4-34CC447B5E91}"/>
              </a:ext>
            </a:extLst>
          </p:cNvPr>
          <p:cNvSpPr/>
          <p:nvPr/>
        </p:nvSpPr>
        <p:spPr>
          <a:xfrm>
            <a:off x="900825" y="2827413"/>
            <a:ext cx="1280160" cy="2011680"/>
          </a:xfrm>
          <a:prstGeom prst="roundRect">
            <a:avLst>
              <a:gd name="adj" fmla="val 3271"/>
            </a:avLst>
          </a:prstGeom>
          <a:solidFill>
            <a:srgbClr val="2D37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33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419" sz="100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4F3C605-C0B2-2946-9917-32AA110E774C}"/>
              </a:ext>
            </a:extLst>
          </p:cNvPr>
          <p:cNvSpPr txBox="1"/>
          <p:nvPr/>
        </p:nvSpPr>
        <p:spPr>
          <a:xfrm>
            <a:off x="983142" y="3035376"/>
            <a:ext cx="1115526" cy="196881"/>
          </a:xfrm>
          <a:prstGeom prst="rect">
            <a:avLst/>
          </a:prstGeom>
          <a:solidFill>
            <a:srgbClr val="2D376B"/>
          </a:solidFill>
        </p:spPr>
        <p:txBody>
          <a:bodyPr wrap="square" rtlCol="0">
            <a:spAutoFit/>
          </a:bodyPr>
          <a:lstStyle/>
          <a:p>
            <a:pPr algn="ctr" defTabSz="914355">
              <a:lnSpc>
                <a:spcPts val="938"/>
              </a:lnSpc>
              <a:defRPr/>
            </a:pPr>
            <a:r>
              <a:rPr lang="es-419" sz="1000" b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IDENTIFICAR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1EAC332-7521-B145-9E3F-060594ED3E03}"/>
              </a:ext>
            </a:extLst>
          </p:cNvPr>
          <p:cNvGrpSpPr/>
          <p:nvPr/>
        </p:nvGrpSpPr>
        <p:grpSpPr>
          <a:xfrm>
            <a:off x="1342657" y="3381902"/>
            <a:ext cx="396494" cy="296847"/>
            <a:chOff x="5465763" y="4143375"/>
            <a:chExt cx="628647" cy="503238"/>
          </a:xfrm>
          <a:solidFill>
            <a:schemeClr val="bg1"/>
          </a:solidFill>
        </p:grpSpPr>
        <p:sp>
          <p:nvSpPr>
            <p:cNvPr id="172" name="Freeform 1">
              <a:extLst>
                <a:ext uri="{FF2B5EF4-FFF2-40B4-BE49-F238E27FC236}">
                  <a16:creationId xmlns:a16="http://schemas.microsoft.com/office/drawing/2014/main" id="{314C4385-F327-C548-8390-478752216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43375"/>
              <a:ext cx="465137" cy="503238"/>
            </a:xfrm>
            <a:custGeom>
              <a:avLst/>
              <a:gdLst>
                <a:gd name="T0" fmla="*/ 660 w 1290"/>
                <a:gd name="T1" fmla="*/ 1397 h 1398"/>
                <a:gd name="T2" fmla="*/ 144 w 1290"/>
                <a:gd name="T3" fmla="*/ 1397 h 1398"/>
                <a:gd name="T4" fmla="*/ 3 w 1290"/>
                <a:gd name="T5" fmla="*/ 1259 h 1398"/>
                <a:gd name="T6" fmla="*/ 0 w 1290"/>
                <a:gd name="T7" fmla="*/ 135 h 1398"/>
                <a:gd name="T8" fmla="*/ 135 w 1290"/>
                <a:gd name="T9" fmla="*/ 0 h 1398"/>
                <a:gd name="T10" fmla="*/ 956 w 1290"/>
                <a:gd name="T11" fmla="*/ 0 h 1398"/>
                <a:gd name="T12" fmla="*/ 1137 w 1290"/>
                <a:gd name="T13" fmla="*/ 0 h 1398"/>
                <a:gd name="T14" fmla="*/ 1222 w 1290"/>
                <a:gd name="T15" fmla="*/ 20 h 1398"/>
                <a:gd name="T16" fmla="*/ 1284 w 1290"/>
                <a:gd name="T17" fmla="*/ 141 h 1398"/>
                <a:gd name="T18" fmla="*/ 1281 w 1290"/>
                <a:gd name="T19" fmla="*/ 378 h 1398"/>
                <a:gd name="T20" fmla="*/ 1250 w 1290"/>
                <a:gd name="T21" fmla="*/ 466 h 1398"/>
                <a:gd name="T22" fmla="*/ 1177 w 1290"/>
                <a:gd name="T23" fmla="*/ 406 h 1398"/>
                <a:gd name="T24" fmla="*/ 1177 w 1290"/>
                <a:gd name="T25" fmla="*/ 209 h 1398"/>
                <a:gd name="T26" fmla="*/ 1055 w 1290"/>
                <a:gd name="T27" fmla="*/ 107 h 1398"/>
                <a:gd name="T28" fmla="*/ 226 w 1290"/>
                <a:gd name="T29" fmla="*/ 107 h 1398"/>
                <a:gd name="T30" fmla="*/ 192 w 1290"/>
                <a:gd name="T31" fmla="*/ 107 h 1398"/>
                <a:gd name="T32" fmla="*/ 113 w 1290"/>
                <a:gd name="T33" fmla="*/ 203 h 1398"/>
                <a:gd name="T34" fmla="*/ 113 w 1290"/>
                <a:gd name="T35" fmla="*/ 1208 h 1398"/>
                <a:gd name="T36" fmla="*/ 206 w 1290"/>
                <a:gd name="T37" fmla="*/ 1287 h 1398"/>
                <a:gd name="T38" fmla="*/ 680 w 1290"/>
                <a:gd name="T39" fmla="*/ 1287 h 1398"/>
                <a:gd name="T40" fmla="*/ 1066 w 1290"/>
                <a:gd name="T41" fmla="*/ 1287 h 1398"/>
                <a:gd name="T42" fmla="*/ 1140 w 1290"/>
                <a:gd name="T43" fmla="*/ 1281 h 1398"/>
                <a:gd name="T44" fmla="*/ 1179 w 1290"/>
                <a:gd name="T45" fmla="*/ 1213 h 1398"/>
                <a:gd name="T46" fmla="*/ 1179 w 1290"/>
                <a:gd name="T47" fmla="*/ 1084 h 1398"/>
                <a:gd name="T48" fmla="*/ 1253 w 1290"/>
                <a:gd name="T49" fmla="*/ 1030 h 1398"/>
                <a:gd name="T50" fmla="*/ 1287 w 1290"/>
                <a:gd name="T51" fmla="*/ 1078 h 1398"/>
                <a:gd name="T52" fmla="*/ 1287 w 1290"/>
                <a:gd name="T53" fmla="*/ 1301 h 1398"/>
                <a:gd name="T54" fmla="*/ 1188 w 1290"/>
                <a:gd name="T55" fmla="*/ 1394 h 1398"/>
                <a:gd name="T56" fmla="*/ 660 w 1290"/>
                <a:gd name="T57" fmla="*/ 1397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0" h="1398">
                  <a:moveTo>
                    <a:pt x="660" y="1397"/>
                  </a:moveTo>
                  <a:cubicBezTo>
                    <a:pt x="488" y="1397"/>
                    <a:pt x="316" y="1397"/>
                    <a:pt x="144" y="1397"/>
                  </a:cubicBezTo>
                  <a:cubicBezTo>
                    <a:pt x="53" y="1397"/>
                    <a:pt x="5" y="1349"/>
                    <a:pt x="3" y="1259"/>
                  </a:cubicBezTo>
                  <a:cubicBezTo>
                    <a:pt x="3" y="883"/>
                    <a:pt x="5" y="511"/>
                    <a:pt x="0" y="135"/>
                  </a:cubicBezTo>
                  <a:cubicBezTo>
                    <a:pt x="0" y="65"/>
                    <a:pt x="48" y="0"/>
                    <a:pt x="135" y="0"/>
                  </a:cubicBezTo>
                  <a:cubicBezTo>
                    <a:pt x="409" y="0"/>
                    <a:pt x="683" y="0"/>
                    <a:pt x="956" y="0"/>
                  </a:cubicBezTo>
                  <a:cubicBezTo>
                    <a:pt x="1016" y="0"/>
                    <a:pt x="1075" y="0"/>
                    <a:pt x="1137" y="0"/>
                  </a:cubicBezTo>
                  <a:cubicBezTo>
                    <a:pt x="1168" y="0"/>
                    <a:pt x="1193" y="6"/>
                    <a:pt x="1222" y="20"/>
                  </a:cubicBezTo>
                  <a:cubicBezTo>
                    <a:pt x="1270" y="42"/>
                    <a:pt x="1278" y="68"/>
                    <a:pt x="1284" y="141"/>
                  </a:cubicBezTo>
                  <a:cubicBezTo>
                    <a:pt x="1289" y="220"/>
                    <a:pt x="1281" y="277"/>
                    <a:pt x="1281" y="378"/>
                  </a:cubicBezTo>
                  <a:cubicBezTo>
                    <a:pt x="1284" y="432"/>
                    <a:pt x="1281" y="457"/>
                    <a:pt x="1250" y="466"/>
                  </a:cubicBezTo>
                  <a:cubicBezTo>
                    <a:pt x="1210" y="477"/>
                    <a:pt x="1177" y="449"/>
                    <a:pt x="1177" y="406"/>
                  </a:cubicBezTo>
                  <a:cubicBezTo>
                    <a:pt x="1177" y="339"/>
                    <a:pt x="1177" y="277"/>
                    <a:pt x="1177" y="209"/>
                  </a:cubicBezTo>
                  <a:cubicBezTo>
                    <a:pt x="1177" y="124"/>
                    <a:pt x="1146" y="107"/>
                    <a:pt x="1055" y="107"/>
                  </a:cubicBezTo>
                  <a:cubicBezTo>
                    <a:pt x="779" y="107"/>
                    <a:pt x="499" y="107"/>
                    <a:pt x="226" y="107"/>
                  </a:cubicBezTo>
                  <a:cubicBezTo>
                    <a:pt x="220" y="107"/>
                    <a:pt x="194" y="107"/>
                    <a:pt x="192" y="107"/>
                  </a:cubicBezTo>
                  <a:cubicBezTo>
                    <a:pt x="121" y="113"/>
                    <a:pt x="113" y="138"/>
                    <a:pt x="113" y="203"/>
                  </a:cubicBezTo>
                  <a:cubicBezTo>
                    <a:pt x="113" y="531"/>
                    <a:pt x="113" y="880"/>
                    <a:pt x="113" y="1208"/>
                  </a:cubicBezTo>
                  <a:cubicBezTo>
                    <a:pt x="113" y="1276"/>
                    <a:pt x="138" y="1287"/>
                    <a:pt x="206" y="1287"/>
                  </a:cubicBezTo>
                  <a:cubicBezTo>
                    <a:pt x="361" y="1287"/>
                    <a:pt x="525" y="1287"/>
                    <a:pt x="680" y="1287"/>
                  </a:cubicBezTo>
                  <a:cubicBezTo>
                    <a:pt x="810" y="1287"/>
                    <a:pt x="940" y="1287"/>
                    <a:pt x="1066" y="1287"/>
                  </a:cubicBezTo>
                  <a:cubicBezTo>
                    <a:pt x="1086" y="1287"/>
                    <a:pt x="1123" y="1284"/>
                    <a:pt x="1140" y="1281"/>
                  </a:cubicBezTo>
                  <a:cubicBezTo>
                    <a:pt x="1174" y="1270"/>
                    <a:pt x="1177" y="1259"/>
                    <a:pt x="1179" y="1213"/>
                  </a:cubicBezTo>
                  <a:cubicBezTo>
                    <a:pt x="1182" y="1177"/>
                    <a:pt x="1179" y="1120"/>
                    <a:pt x="1179" y="1084"/>
                  </a:cubicBezTo>
                  <a:cubicBezTo>
                    <a:pt x="1182" y="1041"/>
                    <a:pt x="1213" y="1019"/>
                    <a:pt x="1253" y="1030"/>
                  </a:cubicBezTo>
                  <a:cubicBezTo>
                    <a:pt x="1278" y="1036"/>
                    <a:pt x="1287" y="1055"/>
                    <a:pt x="1287" y="1078"/>
                  </a:cubicBezTo>
                  <a:cubicBezTo>
                    <a:pt x="1289" y="1151"/>
                    <a:pt x="1289" y="1228"/>
                    <a:pt x="1287" y="1301"/>
                  </a:cubicBezTo>
                  <a:cubicBezTo>
                    <a:pt x="1284" y="1360"/>
                    <a:pt x="1247" y="1394"/>
                    <a:pt x="1188" y="1394"/>
                  </a:cubicBezTo>
                  <a:cubicBezTo>
                    <a:pt x="1010" y="1397"/>
                    <a:pt x="835" y="1397"/>
                    <a:pt x="660" y="13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73" name="Freeform 2">
              <a:extLst>
                <a:ext uri="{FF2B5EF4-FFF2-40B4-BE49-F238E27FC236}">
                  <a16:creationId xmlns:a16="http://schemas.microsoft.com/office/drawing/2014/main" id="{94C798EA-3498-7343-AA86-12071E341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385" y="4257676"/>
              <a:ext cx="327025" cy="228600"/>
            </a:xfrm>
            <a:custGeom>
              <a:avLst/>
              <a:gdLst>
                <a:gd name="T0" fmla="*/ 906 w 909"/>
                <a:gd name="T1" fmla="*/ 76 h 636"/>
                <a:gd name="T2" fmla="*/ 886 w 909"/>
                <a:gd name="T3" fmla="*/ 118 h 636"/>
                <a:gd name="T4" fmla="*/ 403 w 909"/>
                <a:gd name="T5" fmla="*/ 604 h 636"/>
                <a:gd name="T6" fmla="*/ 307 w 909"/>
                <a:gd name="T7" fmla="*/ 604 h 636"/>
                <a:gd name="T8" fmla="*/ 31 w 909"/>
                <a:gd name="T9" fmla="*/ 327 h 636"/>
                <a:gd name="T10" fmla="*/ 28 w 909"/>
                <a:gd name="T11" fmla="*/ 228 h 636"/>
                <a:gd name="T12" fmla="*/ 121 w 909"/>
                <a:gd name="T13" fmla="*/ 237 h 636"/>
                <a:gd name="T14" fmla="*/ 333 w 909"/>
                <a:gd name="T15" fmla="*/ 449 h 636"/>
                <a:gd name="T16" fmla="*/ 378 w 909"/>
                <a:gd name="T17" fmla="*/ 449 h 636"/>
                <a:gd name="T18" fmla="*/ 781 w 909"/>
                <a:gd name="T19" fmla="*/ 39 h 636"/>
                <a:gd name="T20" fmla="*/ 801 w 909"/>
                <a:gd name="T21" fmla="*/ 20 h 636"/>
                <a:gd name="T22" fmla="*/ 869 w 909"/>
                <a:gd name="T23" fmla="*/ 11 h 636"/>
                <a:gd name="T24" fmla="*/ 906 w 909"/>
                <a:gd name="T25" fmla="*/ 7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9" h="636">
                  <a:moveTo>
                    <a:pt x="906" y="76"/>
                  </a:moveTo>
                  <a:cubicBezTo>
                    <a:pt x="908" y="90"/>
                    <a:pt x="900" y="107"/>
                    <a:pt x="886" y="118"/>
                  </a:cubicBezTo>
                  <a:cubicBezTo>
                    <a:pt x="725" y="282"/>
                    <a:pt x="564" y="443"/>
                    <a:pt x="403" y="604"/>
                  </a:cubicBezTo>
                  <a:cubicBezTo>
                    <a:pt x="372" y="635"/>
                    <a:pt x="336" y="635"/>
                    <a:pt x="307" y="604"/>
                  </a:cubicBezTo>
                  <a:cubicBezTo>
                    <a:pt x="214" y="511"/>
                    <a:pt x="121" y="418"/>
                    <a:pt x="31" y="327"/>
                  </a:cubicBezTo>
                  <a:cubicBezTo>
                    <a:pt x="0" y="296"/>
                    <a:pt x="0" y="257"/>
                    <a:pt x="28" y="228"/>
                  </a:cubicBezTo>
                  <a:cubicBezTo>
                    <a:pt x="53" y="203"/>
                    <a:pt x="90" y="207"/>
                    <a:pt x="121" y="237"/>
                  </a:cubicBezTo>
                  <a:cubicBezTo>
                    <a:pt x="192" y="308"/>
                    <a:pt x="262" y="378"/>
                    <a:pt x="333" y="449"/>
                  </a:cubicBezTo>
                  <a:cubicBezTo>
                    <a:pt x="355" y="471"/>
                    <a:pt x="356" y="472"/>
                    <a:pt x="378" y="449"/>
                  </a:cubicBezTo>
                  <a:cubicBezTo>
                    <a:pt x="514" y="314"/>
                    <a:pt x="646" y="175"/>
                    <a:pt x="781" y="39"/>
                  </a:cubicBezTo>
                  <a:cubicBezTo>
                    <a:pt x="787" y="34"/>
                    <a:pt x="796" y="25"/>
                    <a:pt x="801" y="20"/>
                  </a:cubicBezTo>
                  <a:cubicBezTo>
                    <a:pt x="821" y="3"/>
                    <a:pt x="844" y="0"/>
                    <a:pt x="869" y="11"/>
                  </a:cubicBezTo>
                  <a:cubicBezTo>
                    <a:pt x="892" y="25"/>
                    <a:pt x="906" y="45"/>
                    <a:pt x="906" y="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74" name="Freeform 3">
              <a:extLst>
                <a:ext uri="{FF2B5EF4-FFF2-40B4-BE49-F238E27FC236}">
                  <a16:creationId xmlns:a16="http://schemas.microsoft.com/office/drawing/2014/main" id="{3639D20B-6E11-4B43-90C3-2ABF7476B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5950" y="4367213"/>
              <a:ext cx="58738" cy="57150"/>
            </a:xfrm>
            <a:custGeom>
              <a:avLst/>
              <a:gdLst>
                <a:gd name="T0" fmla="*/ 79 w 162"/>
                <a:gd name="T1" fmla="*/ 158 h 159"/>
                <a:gd name="T2" fmla="*/ 0 w 162"/>
                <a:gd name="T3" fmla="*/ 79 h 159"/>
                <a:gd name="T4" fmla="*/ 85 w 162"/>
                <a:gd name="T5" fmla="*/ 3 h 159"/>
                <a:gd name="T6" fmla="*/ 161 w 162"/>
                <a:gd name="T7" fmla="*/ 84 h 159"/>
                <a:gd name="T8" fmla="*/ 79 w 162"/>
                <a:gd name="T9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9">
                  <a:moveTo>
                    <a:pt x="79" y="158"/>
                  </a:moveTo>
                  <a:cubicBezTo>
                    <a:pt x="37" y="155"/>
                    <a:pt x="0" y="118"/>
                    <a:pt x="0" y="79"/>
                  </a:cubicBezTo>
                  <a:cubicBezTo>
                    <a:pt x="3" y="36"/>
                    <a:pt x="40" y="0"/>
                    <a:pt x="85" y="3"/>
                  </a:cubicBezTo>
                  <a:cubicBezTo>
                    <a:pt x="127" y="5"/>
                    <a:pt x="161" y="42"/>
                    <a:pt x="161" y="84"/>
                  </a:cubicBezTo>
                  <a:cubicBezTo>
                    <a:pt x="158" y="121"/>
                    <a:pt x="122" y="158"/>
                    <a:pt x="79" y="1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75" name="Freeform 4">
              <a:extLst>
                <a:ext uri="{FF2B5EF4-FFF2-40B4-BE49-F238E27FC236}">
                  <a16:creationId xmlns:a16="http://schemas.microsoft.com/office/drawing/2014/main" id="{FF651294-251B-7345-A47B-FDC2E3234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4367213"/>
              <a:ext cx="58738" cy="57150"/>
            </a:xfrm>
            <a:custGeom>
              <a:avLst/>
              <a:gdLst>
                <a:gd name="T0" fmla="*/ 82 w 162"/>
                <a:gd name="T1" fmla="*/ 0 h 159"/>
                <a:gd name="T2" fmla="*/ 161 w 162"/>
                <a:gd name="T3" fmla="*/ 79 h 159"/>
                <a:gd name="T4" fmla="*/ 85 w 162"/>
                <a:gd name="T5" fmla="*/ 158 h 159"/>
                <a:gd name="T6" fmla="*/ 6 w 162"/>
                <a:gd name="T7" fmla="*/ 79 h 159"/>
                <a:gd name="T8" fmla="*/ 82 w 162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9">
                  <a:moveTo>
                    <a:pt x="82" y="0"/>
                  </a:moveTo>
                  <a:cubicBezTo>
                    <a:pt x="124" y="0"/>
                    <a:pt x="161" y="34"/>
                    <a:pt x="161" y="79"/>
                  </a:cubicBezTo>
                  <a:cubicBezTo>
                    <a:pt x="161" y="121"/>
                    <a:pt x="127" y="155"/>
                    <a:pt x="85" y="158"/>
                  </a:cubicBezTo>
                  <a:cubicBezTo>
                    <a:pt x="43" y="158"/>
                    <a:pt x="6" y="124"/>
                    <a:pt x="6" y="79"/>
                  </a:cubicBezTo>
                  <a:cubicBezTo>
                    <a:pt x="0" y="34"/>
                    <a:pt x="37" y="0"/>
                    <a:pt x="8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76" name="Freeform 5">
              <a:extLst>
                <a:ext uri="{FF2B5EF4-FFF2-40B4-BE49-F238E27FC236}">
                  <a16:creationId xmlns:a16="http://schemas.microsoft.com/office/drawing/2014/main" id="{161C3735-0455-AC4E-BDDA-CBC90EAEF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9900" y="4367213"/>
              <a:ext cx="57150" cy="57150"/>
            </a:xfrm>
            <a:custGeom>
              <a:avLst/>
              <a:gdLst>
                <a:gd name="T0" fmla="*/ 0 w 159"/>
                <a:gd name="T1" fmla="*/ 79 h 159"/>
                <a:gd name="T2" fmla="*/ 79 w 159"/>
                <a:gd name="T3" fmla="*/ 0 h 159"/>
                <a:gd name="T4" fmla="*/ 158 w 159"/>
                <a:gd name="T5" fmla="*/ 79 h 159"/>
                <a:gd name="T6" fmla="*/ 82 w 159"/>
                <a:gd name="T7" fmla="*/ 155 h 159"/>
                <a:gd name="T8" fmla="*/ 0 w 159"/>
                <a:gd name="T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9">
                  <a:moveTo>
                    <a:pt x="0" y="79"/>
                  </a:moveTo>
                  <a:cubicBezTo>
                    <a:pt x="0" y="34"/>
                    <a:pt x="34" y="0"/>
                    <a:pt x="79" y="0"/>
                  </a:cubicBezTo>
                  <a:cubicBezTo>
                    <a:pt x="121" y="0"/>
                    <a:pt x="158" y="34"/>
                    <a:pt x="158" y="79"/>
                  </a:cubicBezTo>
                  <a:cubicBezTo>
                    <a:pt x="158" y="124"/>
                    <a:pt x="124" y="155"/>
                    <a:pt x="82" y="155"/>
                  </a:cubicBezTo>
                  <a:cubicBezTo>
                    <a:pt x="34" y="158"/>
                    <a:pt x="0" y="124"/>
                    <a:pt x="0" y="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2C0AA6-6BB5-402A-9146-9610F6495B9B}"/>
              </a:ext>
            </a:extLst>
          </p:cNvPr>
          <p:cNvSpPr txBox="1"/>
          <p:nvPr/>
        </p:nvSpPr>
        <p:spPr>
          <a:xfrm>
            <a:off x="947068" y="3836731"/>
            <a:ext cx="1187675" cy="838451"/>
          </a:xfrm>
          <a:prstGeom prst="rect">
            <a:avLst/>
          </a:prstGeom>
          <a:solidFill>
            <a:srgbClr val="2D376B"/>
          </a:solidFill>
        </p:spPr>
        <p:txBody>
          <a:bodyPr wrap="square" rtlCol="0">
            <a:spAutoFit/>
          </a:bodyPr>
          <a:lstStyle/>
          <a:p>
            <a:pPr algn="ctr" defTabSz="914355">
              <a:defRPr/>
            </a:pPr>
            <a:r>
              <a:rPr lang="es-419" sz="100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Identificar los criterios que ofrecen el mayor valor para la organización</a:t>
            </a:r>
          </a:p>
        </p:txBody>
      </p:sp>
      <p:sp>
        <p:nvSpPr>
          <p:cNvPr id="45" name="Rounded Rectangle 113">
            <a:extLst>
              <a:ext uri="{FF2B5EF4-FFF2-40B4-BE49-F238E27FC236}">
                <a16:creationId xmlns:a16="http://schemas.microsoft.com/office/drawing/2014/main" id="{B3B973E4-1ED7-4A4E-A5F0-8ADE18304936}"/>
              </a:ext>
            </a:extLst>
          </p:cNvPr>
          <p:cNvSpPr/>
          <p:nvPr/>
        </p:nvSpPr>
        <p:spPr>
          <a:xfrm>
            <a:off x="2651595" y="2827413"/>
            <a:ext cx="1280160" cy="2011680"/>
          </a:xfrm>
          <a:prstGeom prst="roundRect">
            <a:avLst>
              <a:gd name="adj" fmla="val 3271"/>
            </a:avLst>
          </a:prstGeom>
          <a:solidFill>
            <a:srgbClr val="1E1F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419" sz="100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 defTabSz="633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419" sz="100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 defTabSz="633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419" sz="100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2395A29-1923-EB48-99C1-8B3EC887F20E}"/>
              </a:ext>
            </a:extLst>
          </p:cNvPr>
          <p:cNvSpPr txBox="1"/>
          <p:nvPr/>
        </p:nvSpPr>
        <p:spPr>
          <a:xfrm>
            <a:off x="2703897" y="3035376"/>
            <a:ext cx="1115526" cy="196881"/>
          </a:xfrm>
          <a:prstGeom prst="rect">
            <a:avLst/>
          </a:prstGeom>
          <a:solidFill>
            <a:srgbClr val="1E1F3E"/>
          </a:solidFill>
        </p:spPr>
        <p:txBody>
          <a:bodyPr wrap="square" rtlCol="0">
            <a:spAutoFit/>
          </a:bodyPr>
          <a:lstStyle/>
          <a:p>
            <a:pPr algn="ctr" defTabSz="914355">
              <a:lnSpc>
                <a:spcPts val="938"/>
              </a:lnSpc>
              <a:defRPr/>
            </a:pPr>
            <a:r>
              <a:rPr lang="es-419" sz="1000" b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ALINEAR</a:t>
            </a:r>
          </a:p>
        </p:txBody>
      </p:sp>
      <p:sp>
        <p:nvSpPr>
          <p:cNvPr id="170" name="Freeform 1">
            <a:extLst>
              <a:ext uri="{FF2B5EF4-FFF2-40B4-BE49-F238E27FC236}">
                <a16:creationId xmlns:a16="http://schemas.microsoft.com/office/drawing/2014/main" id="{2AEEE708-EA54-8945-932D-B9DF4774B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887" y="3390082"/>
            <a:ext cx="427546" cy="280487"/>
          </a:xfrm>
          <a:custGeom>
            <a:avLst/>
            <a:gdLst>
              <a:gd name="T0" fmla="*/ 1770 w 1816"/>
              <a:gd name="T1" fmla="*/ 593 h 1276"/>
              <a:gd name="T2" fmla="*/ 1530 w 1816"/>
              <a:gd name="T3" fmla="*/ 593 h 1276"/>
              <a:gd name="T4" fmla="*/ 1530 w 1816"/>
              <a:gd name="T5" fmla="*/ 319 h 1276"/>
              <a:gd name="T6" fmla="*/ 1482 w 1816"/>
              <a:gd name="T7" fmla="*/ 277 h 1276"/>
              <a:gd name="T8" fmla="*/ 1064 w 1816"/>
              <a:gd name="T9" fmla="*/ 277 h 1276"/>
              <a:gd name="T10" fmla="*/ 1022 w 1816"/>
              <a:gd name="T11" fmla="*/ 316 h 1276"/>
              <a:gd name="T12" fmla="*/ 1022 w 1816"/>
              <a:gd name="T13" fmla="*/ 319 h 1276"/>
              <a:gd name="T14" fmla="*/ 1022 w 1816"/>
              <a:gd name="T15" fmla="*/ 593 h 1276"/>
              <a:gd name="T16" fmla="*/ 796 w 1816"/>
              <a:gd name="T17" fmla="*/ 593 h 1276"/>
              <a:gd name="T18" fmla="*/ 796 w 1816"/>
              <a:gd name="T19" fmla="*/ 48 h 1276"/>
              <a:gd name="T20" fmla="*/ 754 w 1816"/>
              <a:gd name="T21" fmla="*/ 0 h 1276"/>
              <a:gd name="T22" fmla="*/ 291 w 1816"/>
              <a:gd name="T23" fmla="*/ 0 h 1276"/>
              <a:gd name="T24" fmla="*/ 246 w 1816"/>
              <a:gd name="T25" fmla="*/ 48 h 1276"/>
              <a:gd name="T26" fmla="*/ 246 w 1816"/>
              <a:gd name="T27" fmla="*/ 593 h 1276"/>
              <a:gd name="T28" fmla="*/ 46 w 1816"/>
              <a:gd name="T29" fmla="*/ 593 h 1276"/>
              <a:gd name="T30" fmla="*/ 0 w 1816"/>
              <a:gd name="T31" fmla="*/ 638 h 1276"/>
              <a:gd name="T32" fmla="*/ 46 w 1816"/>
              <a:gd name="T33" fmla="*/ 683 h 1276"/>
              <a:gd name="T34" fmla="*/ 246 w 1816"/>
              <a:gd name="T35" fmla="*/ 683 h 1276"/>
              <a:gd name="T36" fmla="*/ 246 w 1816"/>
              <a:gd name="T37" fmla="*/ 1228 h 1276"/>
              <a:gd name="T38" fmla="*/ 291 w 1816"/>
              <a:gd name="T39" fmla="*/ 1275 h 1276"/>
              <a:gd name="T40" fmla="*/ 751 w 1816"/>
              <a:gd name="T41" fmla="*/ 1275 h 1276"/>
              <a:gd name="T42" fmla="*/ 793 w 1816"/>
              <a:gd name="T43" fmla="*/ 1228 h 1276"/>
              <a:gd name="T44" fmla="*/ 793 w 1816"/>
              <a:gd name="T45" fmla="*/ 683 h 1276"/>
              <a:gd name="T46" fmla="*/ 1019 w 1816"/>
              <a:gd name="T47" fmla="*/ 683 h 1276"/>
              <a:gd name="T48" fmla="*/ 1019 w 1816"/>
              <a:gd name="T49" fmla="*/ 957 h 1276"/>
              <a:gd name="T50" fmla="*/ 1059 w 1816"/>
              <a:gd name="T51" fmla="*/ 999 h 1276"/>
              <a:gd name="T52" fmla="*/ 1059 w 1816"/>
              <a:gd name="T53" fmla="*/ 999 h 1276"/>
              <a:gd name="T54" fmla="*/ 1062 w 1816"/>
              <a:gd name="T55" fmla="*/ 999 h 1276"/>
              <a:gd name="T56" fmla="*/ 1479 w 1816"/>
              <a:gd name="T57" fmla="*/ 999 h 1276"/>
              <a:gd name="T58" fmla="*/ 1527 w 1816"/>
              <a:gd name="T59" fmla="*/ 957 h 1276"/>
              <a:gd name="T60" fmla="*/ 1527 w 1816"/>
              <a:gd name="T61" fmla="*/ 683 h 1276"/>
              <a:gd name="T62" fmla="*/ 1767 w 1816"/>
              <a:gd name="T63" fmla="*/ 683 h 1276"/>
              <a:gd name="T64" fmla="*/ 1812 w 1816"/>
              <a:gd name="T65" fmla="*/ 638 h 1276"/>
              <a:gd name="T66" fmla="*/ 1770 w 1816"/>
              <a:gd name="T67" fmla="*/ 593 h 1276"/>
              <a:gd name="T68" fmla="*/ 336 w 1816"/>
              <a:gd name="T69" fmla="*/ 1182 h 1276"/>
              <a:gd name="T70" fmla="*/ 336 w 1816"/>
              <a:gd name="T71" fmla="*/ 93 h 1276"/>
              <a:gd name="T72" fmla="*/ 703 w 1816"/>
              <a:gd name="T73" fmla="*/ 93 h 1276"/>
              <a:gd name="T74" fmla="*/ 703 w 1816"/>
              <a:gd name="T75" fmla="*/ 1182 h 1276"/>
              <a:gd name="T76" fmla="*/ 336 w 1816"/>
              <a:gd name="T77" fmla="*/ 1182 h 1276"/>
              <a:gd name="T78" fmla="*/ 1112 w 1816"/>
              <a:gd name="T79" fmla="*/ 911 h 1276"/>
              <a:gd name="T80" fmla="*/ 1112 w 1816"/>
              <a:gd name="T81" fmla="*/ 367 h 1276"/>
              <a:gd name="T82" fmla="*/ 1440 w 1816"/>
              <a:gd name="T83" fmla="*/ 367 h 1276"/>
              <a:gd name="T84" fmla="*/ 1440 w 1816"/>
              <a:gd name="T85" fmla="*/ 911 h 1276"/>
              <a:gd name="T86" fmla="*/ 1112 w 1816"/>
              <a:gd name="T87" fmla="*/ 911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16" h="1276">
                <a:moveTo>
                  <a:pt x="1770" y="593"/>
                </a:moveTo>
                <a:lnTo>
                  <a:pt x="1530" y="593"/>
                </a:lnTo>
                <a:lnTo>
                  <a:pt x="1530" y="319"/>
                </a:lnTo>
                <a:cubicBezTo>
                  <a:pt x="1530" y="293"/>
                  <a:pt x="1507" y="277"/>
                  <a:pt x="1482" y="277"/>
                </a:cubicBezTo>
                <a:lnTo>
                  <a:pt x="1064" y="277"/>
                </a:lnTo>
                <a:cubicBezTo>
                  <a:pt x="1042" y="277"/>
                  <a:pt x="1022" y="293"/>
                  <a:pt x="1022" y="316"/>
                </a:cubicBezTo>
                <a:lnTo>
                  <a:pt x="1022" y="319"/>
                </a:lnTo>
                <a:lnTo>
                  <a:pt x="1022" y="593"/>
                </a:lnTo>
                <a:lnTo>
                  <a:pt x="796" y="593"/>
                </a:lnTo>
                <a:lnTo>
                  <a:pt x="796" y="48"/>
                </a:lnTo>
                <a:cubicBezTo>
                  <a:pt x="796" y="23"/>
                  <a:pt x="779" y="0"/>
                  <a:pt x="754" y="0"/>
                </a:cubicBezTo>
                <a:lnTo>
                  <a:pt x="291" y="0"/>
                </a:lnTo>
                <a:cubicBezTo>
                  <a:pt x="266" y="0"/>
                  <a:pt x="246" y="23"/>
                  <a:pt x="246" y="48"/>
                </a:cubicBezTo>
                <a:lnTo>
                  <a:pt x="246" y="593"/>
                </a:lnTo>
                <a:lnTo>
                  <a:pt x="46" y="593"/>
                </a:lnTo>
                <a:cubicBezTo>
                  <a:pt x="20" y="593"/>
                  <a:pt x="0" y="612"/>
                  <a:pt x="0" y="638"/>
                </a:cubicBezTo>
                <a:cubicBezTo>
                  <a:pt x="0" y="663"/>
                  <a:pt x="20" y="683"/>
                  <a:pt x="46" y="683"/>
                </a:cubicBezTo>
                <a:lnTo>
                  <a:pt x="246" y="683"/>
                </a:lnTo>
                <a:lnTo>
                  <a:pt x="246" y="1228"/>
                </a:lnTo>
                <a:cubicBezTo>
                  <a:pt x="246" y="1253"/>
                  <a:pt x="266" y="1273"/>
                  <a:pt x="291" y="1275"/>
                </a:cubicBezTo>
                <a:lnTo>
                  <a:pt x="751" y="1275"/>
                </a:lnTo>
                <a:cubicBezTo>
                  <a:pt x="777" y="1275"/>
                  <a:pt x="793" y="1253"/>
                  <a:pt x="793" y="1228"/>
                </a:cubicBezTo>
                <a:lnTo>
                  <a:pt x="793" y="683"/>
                </a:lnTo>
                <a:lnTo>
                  <a:pt x="1019" y="683"/>
                </a:lnTo>
                <a:lnTo>
                  <a:pt x="1019" y="957"/>
                </a:lnTo>
                <a:cubicBezTo>
                  <a:pt x="1019" y="979"/>
                  <a:pt x="1036" y="999"/>
                  <a:pt x="1059" y="999"/>
                </a:cubicBezTo>
                <a:lnTo>
                  <a:pt x="1059" y="999"/>
                </a:lnTo>
                <a:lnTo>
                  <a:pt x="1062" y="999"/>
                </a:lnTo>
                <a:lnTo>
                  <a:pt x="1479" y="999"/>
                </a:lnTo>
                <a:cubicBezTo>
                  <a:pt x="1505" y="999"/>
                  <a:pt x="1527" y="982"/>
                  <a:pt x="1527" y="957"/>
                </a:cubicBezTo>
                <a:lnTo>
                  <a:pt x="1527" y="683"/>
                </a:lnTo>
                <a:lnTo>
                  <a:pt x="1767" y="683"/>
                </a:lnTo>
                <a:cubicBezTo>
                  <a:pt x="1792" y="683"/>
                  <a:pt x="1812" y="663"/>
                  <a:pt x="1812" y="638"/>
                </a:cubicBezTo>
                <a:cubicBezTo>
                  <a:pt x="1815" y="612"/>
                  <a:pt x="1795" y="593"/>
                  <a:pt x="1770" y="593"/>
                </a:cubicBezTo>
                <a:close/>
                <a:moveTo>
                  <a:pt x="336" y="1182"/>
                </a:moveTo>
                <a:lnTo>
                  <a:pt x="336" y="93"/>
                </a:lnTo>
                <a:lnTo>
                  <a:pt x="703" y="93"/>
                </a:lnTo>
                <a:lnTo>
                  <a:pt x="703" y="1182"/>
                </a:lnTo>
                <a:lnTo>
                  <a:pt x="336" y="1182"/>
                </a:lnTo>
                <a:close/>
                <a:moveTo>
                  <a:pt x="1112" y="911"/>
                </a:moveTo>
                <a:lnTo>
                  <a:pt x="1112" y="367"/>
                </a:lnTo>
                <a:lnTo>
                  <a:pt x="1440" y="367"/>
                </a:lnTo>
                <a:lnTo>
                  <a:pt x="1440" y="911"/>
                </a:lnTo>
                <a:lnTo>
                  <a:pt x="1112" y="9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355">
              <a:defRPr/>
            </a:pPr>
            <a:endParaRPr lang="es-419" sz="1000">
              <a:solidFill>
                <a:srgbClr val="002E46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C124C0-3488-4D9B-BCF9-8B1DB4D96071}"/>
              </a:ext>
            </a:extLst>
          </p:cNvPr>
          <p:cNvSpPr txBox="1"/>
          <p:nvPr/>
        </p:nvSpPr>
        <p:spPr>
          <a:xfrm>
            <a:off x="2651595" y="3836731"/>
            <a:ext cx="1280159" cy="838451"/>
          </a:xfrm>
          <a:prstGeom prst="rect">
            <a:avLst/>
          </a:prstGeom>
          <a:solidFill>
            <a:srgbClr val="1E1F3E"/>
          </a:solidFill>
        </p:spPr>
        <p:txBody>
          <a:bodyPr wrap="square" rtlCol="0">
            <a:spAutoFit/>
          </a:bodyPr>
          <a:lstStyle/>
          <a:p>
            <a:pPr algn="ctr" defTabSz="914355">
              <a:defRPr/>
            </a:pPr>
            <a:r>
              <a:rPr lang="es-419" sz="100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Alinear criterios en una escala común para comparar inversiones diferentes </a:t>
            </a:r>
          </a:p>
        </p:txBody>
      </p:sp>
      <p:sp>
        <p:nvSpPr>
          <p:cNvPr id="53" name="Rounded Rectangle 113">
            <a:extLst>
              <a:ext uri="{FF2B5EF4-FFF2-40B4-BE49-F238E27FC236}">
                <a16:creationId xmlns:a16="http://schemas.microsoft.com/office/drawing/2014/main" id="{1534A6E8-8ADE-44C8-8A50-D501D7885428}"/>
              </a:ext>
            </a:extLst>
          </p:cNvPr>
          <p:cNvSpPr/>
          <p:nvPr/>
        </p:nvSpPr>
        <p:spPr>
          <a:xfrm>
            <a:off x="4342335" y="2827415"/>
            <a:ext cx="1280160" cy="2011680"/>
          </a:xfrm>
          <a:prstGeom prst="roundRect">
            <a:avLst>
              <a:gd name="adj" fmla="val 3271"/>
            </a:avLst>
          </a:prstGeom>
          <a:solidFill>
            <a:srgbClr val="AE2F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419" sz="100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D328D9-5E04-4684-8A1F-08039FA849B4}"/>
              </a:ext>
            </a:extLst>
          </p:cNvPr>
          <p:cNvSpPr txBox="1"/>
          <p:nvPr/>
        </p:nvSpPr>
        <p:spPr>
          <a:xfrm>
            <a:off x="4412252" y="3035378"/>
            <a:ext cx="1115526" cy="196881"/>
          </a:xfrm>
          <a:prstGeom prst="rect">
            <a:avLst/>
          </a:prstGeom>
          <a:solidFill>
            <a:srgbClr val="AE2F2F"/>
          </a:solidFill>
        </p:spPr>
        <p:txBody>
          <a:bodyPr wrap="square" rtlCol="0">
            <a:spAutoFit/>
          </a:bodyPr>
          <a:lstStyle/>
          <a:p>
            <a:pPr algn="ctr" defTabSz="914355">
              <a:lnSpc>
                <a:spcPts val="938"/>
              </a:lnSpc>
              <a:defRPr/>
            </a:pPr>
            <a:r>
              <a:rPr lang="es-419" sz="1000" b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CUANTIFICAR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94F8C3-6C1E-4354-B7E6-BE6535944C50}"/>
              </a:ext>
            </a:extLst>
          </p:cNvPr>
          <p:cNvGrpSpPr/>
          <p:nvPr/>
        </p:nvGrpSpPr>
        <p:grpSpPr>
          <a:xfrm>
            <a:off x="4830918" y="3368219"/>
            <a:ext cx="302993" cy="324216"/>
            <a:chOff x="4975380" y="2219293"/>
            <a:chExt cx="279410" cy="319679"/>
          </a:xfrm>
          <a:solidFill>
            <a:schemeClr val="bg1"/>
          </a:solidFill>
        </p:grpSpPr>
        <p:sp>
          <p:nvSpPr>
            <p:cNvPr id="157" name="Freeform 5">
              <a:extLst>
                <a:ext uri="{FF2B5EF4-FFF2-40B4-BE49-F238E27FC236}">
                  <a16:creationId xmlns:a16="http://schemas.microsoft.com/office/drawing/2014/main" id="{2DD47530-214A-1740-9AAA-D4597409C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193" y="2340097"/>
              <a:ext cx="158606" cy="18080"/>
            </a:xfrm>
            <a:custGeom>
              <a:avLst/>
              <a:gdLst>
                <a:gd name="T0" fmla="*/ 804 w 853"/>
                <a:gd name="T1" fmla="*/ 0 h 97"/>
                <a:gd name="T2" fmla="*/ 48 w 853"/>
                <a:gd name="T3" fmla="*/ 0 h 97"/>
                <a:gd name="T4" fmla="*/ 0 w 853"/>
                <a:gd name="T5" fmla="*/ 48 h 97"/>
                <a:gd name="T6" fmla="*/ 48 w 853"/>
                <a:gd name="T7" fmla="*/ 96 h 97"/>
                <a:gd name="T8" fmla="*/ 804 w 853"/>
                <a:gd name="T9" fmla="*/ 96 h 97"/>
                <a:gd name="T10" fmla="*/ 852 w 853"/>
                <a:gd name="T11" fmla="*/ 48 h 97"/>
                <a:gd name="T12" fmla="*/ 804 w 853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3" h="97">
                  <a:moveTo>
                    <a:pt x="804" y="0"/>
                  </a:moveTo>
                  <a:lnTo>
                    <a:pt x="48" y="0"/>
                  </a:lnTo>
                  <a:cubicBezTo>
                    <a:pt x="22" y="0"/>
                    <a:pt x="0" y="20"/>
                    <a:pt x="0" y="48"/>
                  </a:cubicBezTo>
                  <a:cubicBezTo>
                    <a:pt x="0" y="76"/>
                    <a:pt x="19" y="96"/>
                    <a:pt x="48" y="96"/>
                  </a:cubicBezTo>
                  <a:lnTo>
                    <a:pt x="804" y="96"/>
                  </a:lnTo>
                  <a:cubicBezTo>
                    <a:pt x="829" y="96"/>
                    <a:pt x="852" y="76"/>
                    <a:pt x="852" y="48"/>
                  </a:cubicBezTo>
                  <a:cubicBezTo>
                    <a:pt x="852" y="20"/>
                    <a:pt x="829" y="0"/>
                    <a:pt x="80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689F533E-FDA7-8E4C-BC78-F31F555F6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193" y="2400910"/>
              <a:ext cx="158606" cy="18080"/>
            </a:xfrm>
            <a:custGeom>
              <a:avLst/>
              <a:gdLst>
                <a:gd name="T0" fmla="*/ 804 w 853"/>
                <a:gd name="T1" fmla="*/ 0 h 96"/>
                <a:gd name="T2" fmla="*/ 48 w 853"/>
                <a:gd name="T3" fmla="*/ 0 h 96"/>
                <a:gd name="T4" fmla="*/ 0 w 853"/>
                <a:gd name="T5" fmla="*/ 47 h 96"/>
                <a:gd name="T6" fmla="*/ 48 w 853"/>
                <a:gd name="T7" fmla="*/ 95 h 96"/>
                <a:gd name="T8" fmla="*/ 804 w 853"/>
                <a:gd name="T9" fmla="*/ 95 h 96"/>
                <a:gd name="T10" fmla="*/ 852 w 853"/>
                <a:gd name="T11" fmla="*/ 47 h 96"/>
                <a:gd name="T12" fmla="*/ 804 w 853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3" h="96">
                  <a:moveTo>
                    <a:pt x="804" y="0"/>
                  </a:moveTo>
                  <a:lnTo>
                    <a:pt x="48" y="0"/>
                  </a:lnTo>
                  <a:cubicBezTo>
                    <a:pt x="22" y="0"/>
                    <a:pt x="0" y="18"/>
                    <a:pt x="0" y="47"/>
                  </a:cubicBezTo>
                  <a:cubicBezTo>
                    <a:pt x="0" y="75"/>
                    <a:pt x="19" y="95"/>
                    <a:pt x="48" y="95"/>
                  </a:cubicBezTo>
                  <a:lnTo>
                    <a:pt x="804" y="95"/>
                  </a:lnTo>
                  <a:cubicBezTo>
                    <a:pt x="829" y="95"/>
                    <a:pt x="852" y="75"/>
                    <a:pt x="852" y="47"/>
                  </a:cubicBezTo>
                  <a:cubicBezTo>
                    <a:pt x="852" y="18"/>
                    <a:pt x="829" y="0"/>
                    <a:pt x="80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D7CA29F6-5D91-1E45-AB38-A2261DEC0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193" y="2460901"/>
              <a:ext cx="158606" cy="18080"/>
            </a:xfrm>
            <a:custGeom>
              <a:avLst/>
              <a:gdLst>
                <a:gd name="T0" fmla="*/ 48 w 853"/>
                <a:gd name="T1" fmla="*/ 96 h 97"/>
                <a:gd name="T2" fmla="*/ 804 w 853"/>
                <a:gd name="T3" fmla="*/ 96 h 97"/>
                <a:gd name="T4" fmla="*/ 852 w 853"/>
                <a:gd name="T5" fmla="*/ 48 h 97"/>
                <a:gd name="T6" fmla="*/ 804 w 853"/>
                <a:gd name="T7" fmla="*/ 0 h 97"/>
                <a:gd name="T8" fmla="*/ 48 w 853"/>
                <a:gd name="T9" fmla="*/ 0 h 97"/>
                <a:gd name="T10" fmla="*/ 0 w 853"/>
                <a:gd name="T11" fmla="*/ 48 h 97"/>
                <a:gd name="T12" fmla="*/ 48 w 853"/>
                <a:gd name="T13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3" h="97">
                  <a:moveTo>
                    <a:pt x="48" y="96"/>
                  </a:moveTo>
                  <a:lnTo>
                    <a:pt x="804" y="96"/>
                  </a:lnTo>
                  <a:cubicBezTo>
                    <a:pt x="829" y="96"/>
                    <a:pt x="852" y="76"/>
                    <a:pt x="852" y="48"/>
                  </a:cubicBezTo>
                  <a:cubicBezTo>
                    <a:pt x="852" y="20"/>
                    <a:pt x="832" y="0"/>
                    <a:pt x="804" y="0"/>
                  </a:cubicBezTo>
                  <a:lnTo>
                    <a:pt x="48" y="0"/>
                  </a:lnTo>
                  <a:cubicBezTo>
                    <a:pt x="22" y="0"/>
                    <a:pt x="0" y="20"/>
                    <a:pt x="0" y="48"/>
                  </a:cubicBezTo>
                  <a:cubicBezTo>
                    <a:pt x="0" y="76"/>
                    <a:pt x="22" y="96"/>
                    <a:pt x="48" y="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B4D128B6-6A10-424D-A6E5-E588D992C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80" y="2219293"/>
              <a:ext cx="279410" cy="319679"/>
            </a:xfrm>
            <a:custGeom>
              <a:avLst/>
              <a:gdLst>
                <a:gd name="T0" fmla="*/ 965 w 1500"/>
                <a:gd name="T1" fmla="*/ 0 h 1714"/>
                <a:gd name="T2" fmla="*/ 534 w 1500"/>
                <a:gd name="T3" fmla="*/ 0 h 1714"/>
                <a:gd name="T4" fmla="*/ 432 w 1500"/>
                <a:gd name="T5" fmla="*/ 102 h 1714"/>
                <a:gd name="T6" fmla="*/ 432 w 1500"/>
                <a:gd name="T7" fmla="*/ 107 h 1714"/>
                <a:gd name="T8" fmla="*/ 426 w 1500"/>
                <a:gd name="T9" fmla="*/ 107 h 1714"/>
                <a:gd name="T10" fmla="*/ 325 w 1500"/>
                <a:gd name="T11" fmla="*/ 209 h 1714"/>
                <a:gd name="T12" fmla="*/ 325 w 1500"/>
                <a:gd name="T13" fmla="*/ 214 h 1714"/>
                <a:gd name="T14" fmla="*/ 155 w 1500"/>
                <a:gd name="T15" fmla="*/ 214 h 1714"/>
                <a:gd name="T16" fmla="*/ 0 w 1500"/>
                <a:gd name="T17" fmla="*/ 370 h 1714"/>
                <a:gd name="T18" fmla="*/ 0 w 1500"/>
                <a:gd name="T19" fmla="*/ 1558 h 1714"/>
                <a:gd name="T20" fmla="*/ 155 w 1500"/>
                <a:gd name="T21" fmla="*/ 1713 h 1714"/>
                <a:gd name="T22" fmla="*/ 1343 w 1500"/>
                <a:gd name="T23" fmla="*/ 1713 h 1714"/>
                <a:gd name="T24" fmla="*/ 1499 w 1500"/>
                <a:gd name="T25" fmla="*/ 1558 h 1714"/>
                <a:gd name="T26" fmla="*/ 1499 w 1500"/>
                <a:gd name="T27" fmla="*/ 370 h 1714"/>
                <a:gd name="T28" fmla="*/ 1343 w 1500"/>
                <a:gd name="T29" fmla="*/ 214 h 1714"/>
                <a:gd name="T30" fmla="*/ 1174 w 1500"/>
                <a:gd name="T31" fmla="*/ 214 h 1714"/>
                <a:gd name="T32" fmla="*/ 1174 w 1500"/>
                <a:gd name="T33" fmla="*/ 209 h 1714"/>
                <a:gd name="T34" fmla="*/ 1073 w 1500"/>
                <a:gd name="T35" fmla="*/ 107 h 1714"/>
                <a:gd name="T36" fmla="*/ 1067 w 1500"/>
                <a:gd name="T37" fmla="*/ 107 h 1714"/>
                <a:gd name="T38" fmla="*/ 1067 w 1500"/>
                <a:gd name="T39" fmla="*/ 102 h 1714"/>
                <a:gd name="T40" fmla="*/ 965 w 1500"/>
                <a:gd name="T41" fmla="*/ 0 h 1714"/>
                <a:gd name="T42" fmla="*/ 1174 w 1500"/>
                <a:gd name="T43" fmla="*/ 319 h 1714"/>
                <a:gd name="T44" fmla="*/ 1174 w 1500"/>
                <a:gd name="T45" fmla="*/ 313 h 1714"/>
                <a:gd name="T46" fmla="*/ 1343 w 1500"/>
                <a:gd name="T47" fmla="*/ 313 h 1714"/>
                <a:gd name="T48" fmla="*/ 1406 w 1500"/>
                <a:gd name="T49" fmla="*/ 375 h 1714"/>
                <a:gd name="T50" fmla="*/ 1406 w 1500"/>
                <a:gd name="T51" fmla="*/ 1563 h 1714"/>
                <a:gd name="T52" fmla="*/ 1343 w 1500"/>
                <a:gd name="T53" fmla="*/ 1625 h 1714"/>
                <a:gd name="T54" fmla="*/ 155 w 1500"/>
                <a:gd name="T55" fmla="*/ 1625 h 1714"/>
                <a:gd name="T56" fmla="*/ 93 w 1500"/>
                <a:gd name="T57" fmla="*/ 1563 h 1714"/>
                <a:gd name="T58" fmla="*/ 93 w 1500"/>
                <a:gd name="T59" fmla="*/ 375 h 1714"/>
                <a:gd name="T60" fmla="*/ 155 w 1500"/>
                <a:gd name="T61" fmla="*/ 313 h 1714"/>
                <a:gd name="T62" fmla="*/ 325 w 1500"/>
                <a:gd name="T63" fmla="*/ 313 h 1714"/>
                <a:gd name="T64" fmla="*/ 325 w 1500"/>
                <a:gd name="T65" fmla="*/ 319 h 1714"/>
                <a:gd name="T66" fmla="*/ 426 w 1500"/>
                <a:gd name="T67" fmla="*/ 420 h 1714"/>
                <a:gd name="T68" fmla="*/ 1073 w 1500"/>
                <a:gd name="T69" fmla="*/ 420 h 1714"/>
                <a:gd name="T70" fmla="*/ 1174 w 1500"/>
                <a:gd name="T71" fmla="*/ 319 h 1714"/>
                <a:gd name="T72" fmla="*/ 1075 w 1500"/>
                <a:gd name="T73" fmla="*/ 203 h 1714"/>
                <a:gd name="T74" fmla="*/ 1081 w 1500"/>
                <a:gd name="T75" fmla="*/ 203 h 1714"/>
                <a:gd name="T76" fmla="*/ 1081 w 1500"/>
                <a:gd name="T77" fmla="*/ 209 h 1714"/>
                <a:gd name="T78" fmla="*/ 1081 w 1500"/>
                <a:gd name="T79" fmla="*/ 316 h 1714"/>
                <a:gd name="T80" fmla="*/ 1075 w 1500"/>
                <a:gd name="T81" fmla="*/ 316 h 1714"/>
                <a:gd name="T82" fmla="*/ 1075 w 1500"/>
                <a:gd name="T83" fmla="*/ 324 h 1714"/>
                <a:gd name="T84" fmla="*/ 759 w 1500"/>
                <a:gd name="T85" fmla="*/ 324 h 1714"/>
                <a:gd name="T86" fmla="*/ 528 w 1500"/>
                <a:gd name="T87" fmla="*/ 324 h 1714"/>
                <a:gd name="T88" fmla="*/ 421 w 1500"/>
                <a:gd name="T89" fmla="*/ 316 h 1714"/>
                <a:gd name="T90" fmla="*/ 421 w 1500"/>
                <a:gd name="T91" fmla="*/ 209 h 1714"/>
                <a:gd name="T92" fmla="*/ 426 w 1500"/>
                <a:gd name="T93" fmla="*/ 209 h 1714"/>
                <a:gd name="T94" fmla="*/ 426 w 1500"/>
                <a:gd name="T95" fmla="*/ 209 h 1714"/>
                <a:gd name="T96" fmla="*/ 426 w 1500"/>
                <a:gd name="T97" fmla="*/ 209 h 1714"/>
                <a:gd name="T98" fmla="*/ 426 w 1500"/>
                <a:gd name="T99" fmla="*/ 209 h 1714"/>
                <a:gd name="T100" fmla="*/ 426 w 1500"/>
                <a:gd name="T101" fmla="*/ 203 h 1714"/>
                <a:gd name="T102" fmla="*/ 528 w 1500"/>
                <a:gd name="T103" fmla="*/ 102 h 1714"/>
                <a:gd name="T104" fmla="*/ 528 w 1500"/>
                <a:gd name="T105" fmla="*/ 96 h 1714"/>
                <a:gd name="T106" fmla="*/ 534 w 1500"/>
                <a:gd name="T107" fmla="*/ 96 h 1714"/>
                <a:gd name="T108" fmla="*/ 965 w 1500"/>
                <a:gd name="T109" fmla="*/ 96 h 1714"/>
                <a:gd name="T110" fmla="*/ 965 w 1500"/>
                <a:gd name="T111" fmla="*/ 102 h 1714"/>
                <a:gd name="T112" fmla="*/ 965 w 1500"/>
                <a:gd name="T113" fmla="*/ 102 h 1714"/>
                <a:gd name="T114" fmla="*/ 965 w 1500"/>
                <a:gd name="T115" fmla="*/ 102 h 1714"/>
                <a:gd name="T116" fmla="*/ 971 w 1500"/>
                <a:gd name="T117" fmla="*/ 102 h 1714"/>
                <a:gd name="T118" fmla="*/ 1075 w 1500"/>
                <a:gd name="T119" fmla="*/ 203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0" h="1714">
                  <a:moveTo>
                    <a:pt x="965" y="0"/>
                  </a:moveTo>
                  <a:lnTo>
                    <a:pt x="534" y="0"/>
                  </a:lnTo>
                  <a:cubicBezTo>
                    <a:pt x="477" y="0"/>
                    <a:pt x="432" y="45"/>
                    <a:pt x="432" y="102"/>
                  </a:cubicBezTo>
                  <a:lnTo>
                    <a:pt x="432" y="107"/>
                  </a:lnTo>
                  <a:lnTo>
                    <a:pt x="426" y="107"/>
                  </a:lnTo>
                  <a:cubicBezTo>
                    <a:pt x="370" y="107"/>
                    <a:pt x="325" y="152"/>
                    <a:pt x="325" y="209"/>
                  </a:cubicBezTo>
                  <a:lnTo>
                    <a:pt x="325" y="214"/>
                  </a:lnTo>
                  <a:lnTo>
                    <a:pt x="155" y="214"/>
                  </a:lnTo>
                  <a:cubicBezTo>
                    <a:pt x="71" y="214"/>
                    <a:pt x="0" y="285"/>
                    <a:pt x="0" y="370"/>
                  </a:cubicBezTo>
                  <a:lnTo>
                    <a:pt x="0" y="1558"/>
                  </a:lnTo>
                  <a:cubicBezTo>
                    <a:pt x="0" y="1642"/>
                    <a:pt x="71" y="1713"/>
                    <a:pt x="155" y="1713"/>
                  </a:cubicBezTo>
                  <a:lnTo>
                    <a:pt x="1343" y="1713"/>
                  </a:lnTo>
                  <a:cubicBezTo>
                    <a:pt x="1428" y="1713"/>
                    <a:pt x="1499" y="1642"/>
                    <a:pt x="1499" y="1558"/>
                  </a:cubicBezTo>
                  <a:lnTo>
                    <a:pt x="1499" y="370"/>
                  </a:lnTo>
                  <a:cubicBezTo>
                    <a:pt x="1499" y="285"/>
                    <a:pt x="1428" y="214"/>
                    <a:pt x="1343" y="214"/>
                  </a:cubicBezTo>
                  <a:lnTo>
                    <a:pt x="1174" y="214"/>
                  </a:lnTo>
                  <a:lnTo>
                    <a:pt x="1174" y="209"/>
                  </a:lnTo>
                  <a:cubicBezTo>
                    <a:pt x="1174" y="152"/>
                    <a:pt x="1129" y="107"/>
                    <a:pt x="1073" y="107"/>
                  </a:cubicBezTo>
                  <a:lnTo>
                    <a:pt x="1067" y="107"/>
                  </a:lnTo>
                  <a:lnTo>
                    <a:pt x="1067" y="102"/>
                  </a:lnTo>
                  <a:cubicBezTo>
                    <a:pt x="1067" y="45"/>
                    <a:pt x="1022" y="0"/>
                    <a:pt x="965" y="0"/>
                  </a:cubicBezTo>
                  <a:close/>
                  <a:moveTo>
                    <a:pt x="1174" y="319"/>
                  </a:moveTo>
                  <a:lnTo>
                    <a:pt x="1174" y="313"/>
                  </a:lnTo>
                  <a:lnTo>
                    <a:pt x="1343" y="313"/>
                  </a:lnTo>
                  <a:cubicBezTo>
                    <a:pt x="1377" y="313"/>
                    <a:pt x="1406" y="341"/>
                    <a:pt x="1406" y="375"/>
                  </a:cubicBezTo>
                  <a:lnTo>
                    <a:pt x="1406" y="1563"/>
                  </a:lnTo>
                  <a:cubicBezTo>
                    <a:pt x="1406" y="1597"/>
                    <a:pt x="1377" y="1625"/>
                    <a:pt x="1343" y="1625"/>
                  </a:cubicBezTo>
                  <a:lnTo>
                    <a:pt x="155" y="1625"/>
                  </a:lnTo>
                  <a:cubicBezTo>
                    <a:pt x="121" y="1625"/>
                    <a:pt x="93" y="1597"/>
                    <a:pt x="93" y="1563"/>
                  </a:cubicBezTo>
                  <a:lnTo>
                    <a:pt x="93" y="375"/>
                  </a:lnTo>
                  <a:cubicBezTo>
                    <a:pt x="93" y="341"/>
                    <a:pt x="119" y="313"/>
                    <a:pt x="155" y="313"/>
                  </a:cubicBezTo>
                  <a:lnTo>
                    <a:pt x="325" y="313"/>
                  </a:lnTo>
                  <a:lnTo>
                    <a:pt x="325" y="319"/>
                  </a:lnTo>
                  <a:cubicBezTo>
                    <a:pt x="325" y="375"/>
                    <a:pt x="370" y="420"/>
                    <a:pt x="426" y="420"/>
                  </a:cubicBezTo>
                  <a:lnTo>
                    <a:pt x="1073" y="420"/>
                  </a:lnTo>
                  <a:cubicBezTo>
                    <a:pt x="1129" y="418"/>
                    <a:pt x="1174" y="372"/>
                    <a:pt x="1174" y="319"/>
                  </a:cubicBezTo>
                  <a:close/>
                  <a:moveTo>
                    <a:pt x="1075" y="203"/>
                  </a:moveTo>
                  <a:lnTo>
                    <a:pt x="1081" y="203"/>
                  </a:lnTo>
                  <a:lnTo>
                    <a:pt x="1081" y="209"/>
                  </a:lnTo>
                  <a:cubicBezTo>
                    <a:pt x="1081" y="251"/>
                    <a:pt x="1081" y="313"/>
                    <a:pt x="1081" y="316"/>
                  </a:cubicBezTo>
                  <a:lnTo>
                    <a:pt x="1075" y="316"/>
                  </a:lnTo>
                  <a:lnTo>
                    <a:pt x="1075" y="324"/>
                  </a:lnTo>
                  <a:cubicBezTo>
                    <a:pt x="1075" y="324"/>
                    <a:pt x="917" y="324"/>
                    <a:pt x="759" y="324"/>
                  </a:cubicBezTo>
                  <a:cubicBezTo>
                    <a:pt x="677" y="324"/>
                    <a:pt x="593" y="324"/>
                    <a:pt x="528" y="324"/>
                  </a:cubicBezTo>
                  <a:cubicBezTo>
                    <a:pt x="421" y="324"/>
                    <a:pt x="421" y="324"/>
                    <a:pt x="421" y="316"/>
                  </a:cubicBezTo>
                  <a:cubicBezTo>
                    <a:pt x="421" y="276"/>
                    <a:pt x="421" y="214"/>
                    <a:pt x="421" y="209"/>
                  </a:cubicBezTo>
                  <a:lnTo>
                    <a:pt x="426" y="209"/>
                  </a:lnTo>
                  <a:lnTo>
                    <a:pt x="426" y="209"/>
                  </a:lnTo>
                  <a:lnTo>
                    <a:pt x="426" y="209"/>
                  </a:lnTo>
                  <a:lnTo>
                    <a:pt x="426" y="209"/>
                  </a:lnTo>
                  <a:lnTo>
                    <a:pt x="426" y="203"/>
                  </a:lnTo>
                  <a:cubicBezTo>
                    <a:pt x="483" y="203"/>
                    <a:pt x="528" y="158"/>
                    <a:pt x="528" y="102"/>
                  </a:cubicBezTo>
                  <a:lnTo>
                    <a:pt x="528" y="96"/>
                  </a:lnTo>
                  <a:lnTo>
                    <a:pt x="534" y="96"/>
                  </a:lnTo>
                  <a:cubicBezTo>
                    <a:pt x="680" y="96"/>
                    <a:pt x="957" y="96"/>
                    <a:pt x="965" y="96"/>
                  </a:cubicBezTo>
                  <a:lnTo>
                    <a:pt x="965" y="102"/>
                  </a:lnTo>
                  <a:lnTo>
                    <a:pt x="965" y="102"/>
                  </a:lnTo>
                  <a:lnTo>
                    <a:pt x="965" y="102"/>
                  </a:lnTo>
                  <a:lnTo>
                    <a:pt x="971" y="102"/>
                  </a:lnTo>
                  <a:cubicBezTo>
                    <a:pt x="974" y="158"/>
                    <a:pt x="1019" y="203"/>
                    <a:pt x="1075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DC445A2-49A4-4FC6-91AA-E7446951302C}"/>
              </a:ext>
            </a:extLst>
          </p:cNvPr>
          <p:cNvSpPr txBox="1"/>
          <p:nvPr/>
        </p:nvSpPr>
        <p:spPr>
          <a:xfrm>
            <a:off x="4376178" y="3836733"/>
            <a:ext cx="1187675" cy="992291"/>
          </a:xfrm>
          <a:prstGeom prst="rect">
            <a:avLst/>
          </a:prstGeom>
          <a:solidFill>
            <a:srgbClr val="AE2F2F"/>
          </a:solidFill>
        </p:spPr>
        <p:txBody>
          <a:bodyPr wrap="square" rtlCol="0">
            <a:spAutoFit/>
          </a:bodyPr>
          <a:lstStyle/>
          <a:p>
            <a:pPr algn="ctr" defTabSz="914355">
              <a:defRPr/>
            </a:pPr>
            <a:r>
              <a:rPr lang="es-419" sz="100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Estimar el valor de las inversiones usando un enfoque económico racional</a:t>
            </a:r>
          </a:p>
        </p:txBody>
      </p:sp>
      <p:sp>
        <p:nvSpPr>
          <p:cNvPr id="57" name="Rounded Rectangle 113">
            <a:extLst>
              <a:ext uri="{FF2B5EF4-FFF2-40B4-BE49-F238E27FC236}">
                <a16:creationId xmlns:a16="http://schemas.microsoft.com/office/drawing/2014/main" id="{F62513E3-F47C-4A47-A72A-4BA388C6DFE6}"/>
              </a:ext>
            </a:extLst>
          </p:cNvPr>
          <p:cNvSpPr/>
          <p:nvPr/>
        </p:nvSpPr>
        <p:spPr>
          <a:xfrm>
            <a:off x="7436324" y="2827415"/>
            <a:ext cx="1280160" cy="2011680"/>
          </a:xfrm>
          <a:prstGeom prst="roundRect">
            <a:avLst>
              <a:gd name="adj" fmla="val 3271"/>
            </a:avLst>
          </a:prstGeom>
          <a:solidFill>
            <a:srgbClr val="7D22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419" sz="100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 defTabSz="633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419" sz="100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 defTabSz="633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419" sz="100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 defTabSz="633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419" sz="100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7FF34A-B6CE-4427-978B-760D1441658F}"/>
              </a:ext>
            </a:extLst>
          </p:cNvPr>
          <p:cNvSpPr txBox="1"/>
          <p:nvPr/>
        </p:nvSpPr>
        <p:spPr>
          <a:xfrm>
            <a:off x="7534667" y="3035378"/>
            <a:ext cx="1115526" cy="196881"/>
          </a:xfrm>
          <a:prstGeom prst="rect">
            <a:avLst/>
          </a:prstGeom>
          <a:solidFill>
            <a:srgbClr val="7D2223"/>
          </a:solidFill>
        </p:spPr>
        <p:txBody>
          <a:bodyPr wrap="square" rtlCol="0">
            <a:spAutoFit/>
          </a:bodyPr>
          <a:lstStyle/>
          <a:p>
            <a:pPr algn="ctr" defTabSz="914355">
              <a:lnSpc>
                <a:spcPts val="938"/>
              </a:lnSpc>
              <a:defRPr/>
            </a:pPr>
            <a:r>
              <a:rPr lang="es-419" sz="1000" b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OPTIMIZAR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55FE74-DDFF-4062-A786-2A0B04C5A444}"/>
              </a:ext>
            </a:extLst>
          </p:cNvPr>
          <p:cNvGrpSpPr/>
          <p:nvPr/>
        </p:nvGrpSpPr>
        <p:grpSpPr>
          <a:xfrm>
            <a:off x="7909035" y="3373795"/>
            <a:ext cx="334738" cy="313065"/>
            <a:chOff x="8614500" y="428620"/>
            <a:chExt cx="308684" cy="308684"/>
          </a:xfrm>
          <a:solidFill>
            <a:schemeClr val="bg1"/>
          </a:solidFill>
        </p:grpSpPr>
        <p:sp>
          <p:nvSpPr>
            <p:cNvPr id="151" name="Freeform 72">
              <a:extLst>
                <a:ext uri="{FF2B5EF4-FFF2-40B4-BE49-F238E27FC236}">
                  <a16:creationId xmlns:a16="http://schemas.microsoft.com/office/drawing/2014/main" id="{83E65D8A-F972-8D44-B0B1-BFEDAE887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4500" y="428620"/>
              <a:ext cx="308684" cy="308684"/>
            </a:xfrm>
            <a:custGeom>
              <a:avLst/>
              <a:gdLst>
                <a:gd name="T0" fmla="*/ 580 w 691"/>
                <a:gd name="T1" fmla="*/ 222 h 692"/>
                <a:gd name="T2" fmla="*/ 555 w 691"/>
                <a:gd name="T3" fmla="*/ 70 h 692"/>
                <a:gd name="T4" fmla="*/ 422 w 691"/>
                <a:gd name="T5" fmla="*/ 90 h 692"/>
                <a:gd name="T6" fmla="*/ 298 w 691"/>
                <a:gd name="T7" fmla="*/ 0 h 692"/>
                <a:gd name="T8" fmla="*/ 223 w 691"/>
                <a:gd name="T9" fmla="*/ 110 h 692"/>
                <a:gd name="T10" fmla="*/ 70 w 691"/>
                <a:gd name="T11" fmla="*/ 135 h 692"/>
                <a:gd name="T12" fmla="*/ 90 w 691"/>
                <a:gd name="T13" fmla="*/ 268 h 692"/>
                <a:gd name="T14" fmla="*/ 0 w 691"/>
                <a:gd name="T15" fmla="*/ 392 h 692"/>
                <a:gd name="T16" fmla="*/ 110 w 691"/>
                <a:gd name="T17" fmla="*/ 468 h 692"/>
                <a:gd name="T18" fmla="*/ 135 w 691"/>
                <a:gd name="T19" fmla="*/ 620 h 692"/>
                <a:gd name="T20" fmla="*/ 223 w 691"/>
                <a:gd name="T21" fmla="*/ 581 h 692"/>
                <a:gd name="T22" fmla="*/ 298 w 691"/>
                <a:gd name="T23" fmla="*/ 691 h 692"/>
                <a:gd name="T24" fmla="*/ 422 w 691"/>
                <a:gd name="T25" fmla="*/ 601 h 692"/>
                <a:gd name="T26" fmla="*/ 540 w 691"/>
                <a:gd name="T27" fmla="*/ 626 h 692"/>
                <a:gd name="T28" fmla="*/ 622 w 691"/>
                <a:gd name="T29" fmla="*/ 530 h 692"/>
                <a:gd name="T30" fmla="*/ 673 w 691"/>
                <a:gd name="T31" fmla="*/ 411 h 692"/>
                <a:gd name="T32" fmla="*/ 673 w 691"/>
                <a:gd name="T33" fmla="*/ 279 h 692"/>
                <a:gd name="T34" fmla="*/ 586 w 691"/>
                <a:gd name="T35" fmla="*/ 380 h 692"/>
                <a:gd name="T36" fmla="*/ 549 w 691"/>
                <a:gd name="T37" fmla="*/ 426 h 692"/>
                <a:gd name="T38" fmla="*/ 552 w 691"/>
                <a:gd name="T39" fmla="*/ 499 h 692"/>
                <a:gd name="T40" fmla="*/ 501 w 691"/>
                <a:gd name="T41" fmla="*/ 550 h 692"/>
                <a:gd name="T42" fmla="*/ 428 w 691"/>
                <a:gd name="T43" fmla="*/ 547 h 692"/>
                <a:gd name="T44" fmla="*/ 380 w 691"/>
                <a:gd name="T45" fmla="*/ 584 h 692"/>
                <a:gd name="T46" fmla="*/ 315 w 691"/>
                <a:gd name="T47" fmla="*/ 646 h 692"/>
                <a:gd name="T48" fmla="*/ 303 w 691"/>
                <a:gd name="T49" fmla="*/ 561 h 692"/>
                <a:gd name="T50" fmla="*/ 220 w 691"/>
                <a:gd name="T51" fmla="*/ 527 h 692"/>
                <a:gd name="T52" fmla="*/ 152 w 691"/>
                <a:gd name="T53" fmla="*/ 575 h 692"/>
                <a:gd name="T54" fmla="*/ 149 w 691"/>
                <a:gd name="T55" fmla="*/ 485 h 692"/>
                <a:gd name="T56" fmla="*/ 141 w 691"/>
                <a:gd name="T57" fmla="*/ 426 h 692"/>
                <a:gd name="T58" fmla="*/ 81 w 691"/>
                <a:gd name="T59" fmla="*/ 378 h 692"/>
                <a:gd name="T60" fmla="*/ 81 w 691"/>
                <a:gd name="T61" fmla="*/ 310 h 692"/>
                <a:gd name="T62" fmla="*/ 138 w 691"/>
                <a:gd name="T63" fmla="*/ 262 h 692"/>
                <a:gd name="T64" fmla="*/ 146 w 691"/>
                <a:gd name="T65" fmla="*/ 203 h 692"/>
                <a:gd name="T66" fmla="*/ 152 w 691"/>
                <a:gd name="T67" fmla="*/ 112 h 692"/>
                <a:gd name="T68" fmla="*/ 220 w 691"/>
                <a:gd name="T69" fmla="*/ 158 h 692"/>
                <a:gd name="T70" fmla="*/ 303 w 691"/>
                <a:gd name="T71" fmla="*/ 126 h 692"/>
                <a:gd name="T72" fmla="*/ 315 w 691"/>
                <a:gd name="T73" fmla="*/ 42 h 692"/>
                <a:gd name="T74" fmla="*/ 380 w 691"/>
                <a:gd name="T75" fmla="*/ 104 h 692"/>
                <a:gd name="T76" fmla="*/ 428 w 691"/>
                <a:gd name="T77" fmla="*/ 138 h 692"/>
                <a:gd name="T78" fmla="*/ 501 w 691"/>
                <a:gd name="T79" fmla="*/ 135 h 692"/>
                <a:gd name="T80" fmla="*/ 552 w 691"/>
                <a:gd name="T81" fmla="*/ 186 h 692"/>
                <a:gd name="T82" fmla="*/ 549 w 691"/>
                <a:gd name="T83" fmla="*/ 259 h 692"/>
                <a:gd name="T84" fmla="*/ 583 w 691"/>
                <a:gd name="T85" fmla="*/ 307 h 692"/>
                <a:gd name="T86" fmla="*/ 645 w 691"/>
                <a:gd name="T87" fmla="*/ 37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91" h="692">
                  <a:moveTo>
                    <a:pt x="673" y="279"/>
                  </a:moveTo>
                  <a:lnTo>
                    <a:pt x="600" y="268"/>
                  </a:lnTo>
                  <a:cubicBezTo>
                    <a:pt x="594" y="251"/>
                    <a:pt x="588" y="237"/>
                    <a:pt x="580" y="222"/>
                  </a:cubicBezTo>
                  <a:lnTo>
                    <a:pt x="622" y="160"/>
                  </a:lnTo>
                  <a:cubicBezTo>
                    <a:pt x="628" y="152"/>
                    <a:pt x="628" y="141"/>
                    <a:pt x="619" y="135"/>
                  </a:cubicBezTo>
                  <a:lnTo>
                    <a:pt x="555" y="70"/>
                  </a:lnTo>
                  <a:cubicBezTo>
                    <a:pt x="546" y="62"/>
                    <a:pt x="538" y="62"/>
                    <a:pt x="529" y="67"/>
                  </a:cubicBezTo>
                  <a:lnTo>
                    <a:pt x="467" y="110"/>
                  </a:lnTo>
                  <a:cubicBezTo>
                    <a:pt x="453" y="101"/>
                    <a:pt x="439" y="95"/>
                    <a:pt x="422" y="90"/>
                  </a:cubicBezTo>
                  <a:lnTo>
                    <a:pt x="411" y="16"/>
                  </a:lnTo>
                  <a:cubicBezTo>
                    <a:pt x="408" y="5"/>
                    <a:pt x="399" y="0"/>
                    <a:pt x="391" y="0"/>
                  </a:cubicBezTo>
                  <a:lnTo>
                    <a:pt x="298" y="0"/>
                  </a:lnTo>
                  <a:cubicBezTo>
                    <a:pt x="286" y="0"/>
                    <a:pt x="278" y="8"/>
                    <a:pt x="278" y="16"/>
                  </a:cubicBezTo>
                  <a:lnTo>
                    <a:pt x="267" y="90"/>
                  </a:lnTo>
                  <a:cubicBezTo>
                    <a:pt x="250" y="95"/>
                    <a:pt x="236" y="101"/>
                    <a:pt x="223" y="110"/>
                  </a:cubicBezTo>
                  <a:lnTo>
                    <a:pt x="160" y="67"/>
                  </a:lnTo>
                  <a:cubicBezTo>
                    <a:pt x="152" y="62"/>
                    <a:pt x="141" y="62"/>
                    <a:pt x="135" y="70"/>
                  </a:cubicBezTo>
                  <a:lnTo>
                    <a:pt x="70" y="135"/>
                  </a:lnTo>
                  <a:cubicBezTo>
                    <a:pt x="62" y="143"/>
                    <a:pt x="62" y="155"/>
                    <a:pt x="67" y="160"/>
                  </a:cubicBezTo>
                  <a:lnTo>
                    <a:pt x="110" y="222"/>
                  </a:lnTo>
                  <a:cubicBezTo>
                    <a:pt x="101" y="237"/>
                    <a:pt x="96" y="251"/>
                    <a:pt x="90" y="268"/>
                  </a:cubicBezTo>
                  <a:lnTo>
                    <a:pt x="16" y="279"/>
                  </a:lnTo>
                  <a:cubicBezTo>
                    <a:pt x="5" y="282"/>
                    <a:pt x="0" y="290"/>
                    <a:pt x="0" y="299"/>
                  </a:cubicBezTo>
                  <a:lnTo>
                    <a:pt x="0" y="392"/>
                  </a:lnTo>
                  <a:cubicBezTo>
                    <a:pt x="0" y="403"/>
                    <a:pt x="8" y="411"/>
                    <a:pt x="16" y="411"/>
                  </a:cubicBezTo>
                  <a:lnTo>
                    <a:pt x="90" y="423"/>
                  </a:lnTo>
                  <a:cubicBezTo>
                    <a:pt x="96" y="440"/>
                    <a:pt x="101" y="454"/>
                    <a:pt x="110" y="468"/>
                  </a:cubicBezTo>
                  <a:lnTo>
                    <a:pt x="67" y="530"/>
                  </a:lnTo>
                  <a:cubicBezTo>
                    <a:pt x="62" y="538"/>
                    <a:pt x="62" y="550"/>
                    <a:pt x="70" y="555"/>
                  </a:cubicBezTo>
                  <a:lnTo>
                    <a:pt x="135" y="620"/>
                  </a:lnTo>
                  <a:cubicBezTo>
                    <a:pt x="138" y="623"/>
                    <a:pt x="143" y="626"/>
                    <a:pt x="149" y="626"/>
                  </a:cubicBezTo>
                  <a:cubicBezTo>
                    <a:pt x="152" y="626"/>
                    <a:pt x="158" y="626"/>
                    <a:pt x="160" y="623"/>
                  </a:cubicBezTo>
                  <a:lnTo>
                    <a:pt x="223" y="581"/>
                  </a:lnTo>
                  <a:cubicBezTo>
                    <a:pt x="236" y="589"/>
                    <a:pt x="250" y="595"/>
                    <a:pt x="267" y="601"/>
                  </a:cubicBezTo>
                  <a:lnTo>
                    <a:pt x="278" y="674"/>
                  </a:lnTo>
                  <a:cubicBezTo>
                    <a:pt x="281" y="685"/>
                    <a:pt x="289" y="691"/>
                    <a:pt x="298" y="691"/>
                  </a:cubicBezTo>
                  <a:lnTo>
                    <a:pt x="391" y="691"/>
                  </a:lnTo>
                  <a:cubicBezTo>
                    <a:pt x="402" y="691"/>
                    <a:pt x="411" y="682"/>
                    <a:pt x="411" y="674"/>
                  </a:cubicBezTo>
                  <a:lnTo>
                    <a:pt x="422" y="601"/>
                  </a:lnTo>
                  <a:cubicBezTo>
                    <a:pt x="439" y="595"/>
                    <a:pt x="453" y="589"/>
                    <a:pt x="467" y="581"/>
                  </a:cubicBezTo>
                  <a:lnTo>
                    <a:pt x="529" y="623"/>
                  </a:lnTo>
                  <a:cubicBezTo>
                    <a:pt x="532" y="626"/>
                    <a:pt x="538" y="626"/>
                    <a:pt x="540" y="626"/>
                  </a:cubicBezTo>
                  <a:cubicBezTo>
                    <a:pt x="546" y="626"/>
                    <a:pt x="552" y="623"/>
                    <a:pt x="555" y="620"/>
                  </a:cubicBezTo>
                  <a:lnTo>
                    <a:pt x="619" y="555"/>
                  </a:lnTo>
                  <a:cubicBezTo>
                    <a:pt x="628" y="547"/>
                    <a:pt x="628" y="536"/>
                    <a:pt x="622" y="530"/>
                  </a:cubicBezTo>
                  <a:lnTo>
                    <a:pt x="580" y="468"/>
                  </a:lnTo>
                  <a:cubicBezTo>
                    <a:pt x="588" y="454"/>
                    <a:pt x="594" y="440"/>
                    <a:pt x="600" y="423"/>
                  </a:cubicBezTo>
                  <a:lnTo>
                    <a:pt x="673" y="411"/>
                  </a:lnTo>
                  <a:cubicBezTo>
                    <a:pt x="684" y="409"/>
                    <a:pt x="690" y="400"/>
                    <a:pt x="690" y="392"/>
                  </a:cubicBezTo>
                  <a:lnTo>
                    <a:pt x="690" y="299"/>
                  </a:lnTo>
                  <a:cubicBezTo>
                    <a:pt x="690" y="287"/>
                    <a:pt x="682" y="279"/>
                    <a:pt x="673" y="279"/>
                  </a:cubicBezTo>
                  <a:close/>
                  <a:moveTo>
                    <a:pt x="648" y="372"/>
                  </a:moveTo>
                  <a:lnTo>
                    <a:pt x="608" y="378"/>
                  </a:lnTo>
                  <a:lnTo>
                    <a:pt x="586" y="380"/>
                  </a:lnTo>
                  <a:lnTo>
                    <a:pt x="563" y="383"/>
                  </a:lnTo>
                  <a:cubicBezTo>
                    <a:pt x="560" y="397"/>
                    <a:pt x="555" y="411"/>
                    <a:pt x="549" y="426"/>
                  </a:cubicBezTo>
                  <a:lnTo>
                    <a:pt x="549" y="426"/>
                  </a:lnTo>
                  <a:cubicBezTo>
                    <a:pt x="543" y="440"/>
                    <a:pt x="535" y="454"/>
                    <a:pt x="526" y="465"/>
                  </a:cubicBezTo>
                  <a:lnTo>
                    <a:pt x="538" y="482"/>
                  </a:lnTo>
                  <a:lnTo>
                    <a:pt x="552" y="499"/>
                  </a:lnTo>
                  <a:lnTo>
                    <a:pt x="574" y="533"/>
                  </a:lnTo>
                  <a:lnTo>
                    <a:pt x="535" y="572"/>
                  </a:lnTo>
                  <a:lnTo>
                    <a:pt x="501" y="550"/>
                  </a:lnTo>
                  <a:lnTo>
                    <a:pt x="484" y="538"/>
                  </a:lnTo>
                  <a:lnTo>
                    <a:pt x="467" y="527"/>
                  </a:lnTo>
                  <a:cubicBezTo>
                    <a:pt x="456" y="536"/>
                    <a:pt x="442" y="541"/>
                    <a:pt x="428" y="547"/>
                  </a:cubicBezTo>
                  <a:cubicBezTo>
                    <a:pt x="428" y="547"/>
                    <a:pt x="428" y="547"/>
                    <a:pt x="425" y="547"/>
                  </a:cubicBezTo>
                  <a:cubicBezTo>
                    <a:pt x="411" y="553"/>
                    <a:pt x="396" y="555"/>
                    <a:pt x="382" y="561"/>
                  </a:cubicBezTo>
                  <a:lnTo>
                    <a:pt x="380" y="584"/>
                  </a:lnTo>
                  <a:lnTo>
                    <a:pt x="377" y="606"/>
                  </a:lnTo>
                  <a:lnTo>
                    <a:pt x="371" y="646"/>
                  </a:lnTo>
                  <a:lnTo>
                    <a:pt x="315" y="646"/>
                  </a:lnTo>
                  <a:lnTo>
                    <a:pt x="309" y="606"/>
                  </a:lnTo>
                  <a:lnTo>
                    <a:pt x="306" y="584"/>
                  </a:lnTo>
                  <a:lnTo>
                    <a:pt x="303" y="561"/>
                  </a:lnTo>
                  <a:cubicBezTo>
                    <a:pt x="289" y="558"/>
                    <a:pt x="275" y="553"/>
                    <a:pt x="261" y="547"/>
                  </a:cubicBezTo>
                  <a:cubicBezTo>
                    <a:pt x="261" y="547"/>
                    <a:pt x="261" y="547"/>
                    <a:pt x="258" y="547"/>
                  </a:cubicBezTo>
                  <a:cubicBezTo>
                    <a:pt x="244" y="541"/>
                    <a:pt x="233" y="533"/>
                    <a:pt x="220" y="527"/>
                  </a:cubicBezTo>
                  <a:lnTo>
                    <a:pt x="203" y="538"/>
                  </a:lnTo>
                  <a:lnTo>
                    <a:pt x="186" y="553"/>
                  </a:lnTo>
                  <a:lnTo>
                    <a:pt x="152" y="575"/>
                  </a:lnTo>
                  <a:lnTo>
                    <a:pt x="112" y="536"/>
                  </a:lnTo>
                  <a:lnTo>
                    <a:pt x="135" y="502"/>
                  </a:lnTo>
                  <a:lnTo>
                    <a:pt x="149" y="485"/>
                  </a:lnTo>
                  <a:lnTo>
                    <a:pt x="160" y="468"/>
                  </a:lnTo>
                  <a:cubicBezTo>
                    <a:pt x="152" y="457"/>
                    <a:pt x="146" y="443"/>
                    <a:pt x="141" y="428"/>
                  </a:cubicBezTo>
                  <a:cubicBezTo>
                    <a:pt x="141" y="428"/>
                    <a:pt x="141" y="428"/>
                    <a:pt x="141" y="426"/>
                  </a:cubicBezTo>
                  <a:cubicBezTo>
                    <a:pt x="135" y="411"/>
                    <a:pt x="129" y="397"/>
                    <a:pt x="127" y="383"/>
                  </a:cubicBezTo>
                  <a:lnTo>
                    <a:pt x="104" y="380"/>
                  </a:lnTo>
                  <a:lnTo>
                    <a:pt x="81" y="378"/>
                  </a:lnTo>
                  <a:lnTo>
                    <a:pt x="42" y="372"/>
                  </a:lnTo>
                  <a:lnTo>
                    <a:pt x="42" y="316"/>
                  </a:lnTo>
                  <a:lnTo>
                    <a:pt x="81" y="310"/>
                  </a:lnTo>
                  <a:lnTo>
                    <a:pt x="104" y="307"/>
                  </a:lnTo>
                  <a:lnTo>
                    <a:pt x="127" y="304"/>
                  </a:lnTo>
                  <a:cubicBezTo>
                    <a:pt x="129" y="290"/>
                    <a:pt x="132" y="276"/>
                    <a:pt x="138" y="262"/>
                  </a:cubicBezTo>
                  <a:lnTo>
                    <a:pt x="138" y="259"/>
                  </a:lnTo>
                  <a:cubicBezTo>
                    <a:pt x="143" y="245"/>
                    <a:pt x="149" y="234"/>
                    <a:pt x="158" y="220"/>
                  </a:cubicBezTo>
                  <a:lnTo>
                    <a:pt x="146" y="203"/>
                  </a:lnTo>
                  <a:lnTo>
                    <a:pt x="135" y="186"/>
                  </a:lnTo>
                  <a:lnTo>
                    <a:pt x="112" y="152"/>
                  </a:lnTo>
                  <a:lnTo>
                    <a:pt x="152" y="112"/>
                  </a:lnTo>
                  <a:lnTo>
                    <a:pt x="186" y="135"/>
                  </a:lnTo>
                  <a:lnTo>
                    <a:pt x="203" y="146"/>
                  </a:lnTo>
                  <a:lnTo>
                    <a:pt x="220" y="158"/>
                  </a:lnTo>
                  <a:cubicBezTo>
                    <a:pt x="230" y="149"/>
                    <a:pt x="244" y="143"/>
                    <a:pt x="258" y="138"/>
                  </a:cubicBezTo>
                  <a:cubicBezTo>
                    <a:pt x="258" y="138"/>
                    <a:pt x="258" y="138"/>
                    <a:pt x="261" y="138"/>
                  </a:cubicBezTo>
                  <a:cubicBezTo>
                    <a:pt x="275" y="132"/>
                    <a:pt x="289" y="129"/>
                    <a:pt x="303" y="126"/>
                  </a:cubicBezTo>
                  <a:lnTo>
                    <a:pt x="306" y="104"/>
                  </a:lnTo>
                  <a:lnTo>
                    <a:pt x="309" y="81"/>
                  </a:lnTo>
                  <a:lnTo>
                    <a:pt x="315" y="42"/>
                  </a:lnTo>
                  <a:lnTo>
                    <a:pt x="371" y="42"/>
                  </a:lnTo>
                  <a:lnTo>
                    <a:pt x="377" y="81"/>
                  </a:lnTo>
                  <a:lnTo>
                    <a:pt x="380" y="104"/>
                  </a:lnTo>
                  <a:lnTo>
                    <a:pt x="382" y="126"/>
                  </a:lnTo>
                  <a:cubicBezTo>
                    <a:pt x="396" y="129"/>
                    <a:pt x="411" y="132"/>
                    <a:pt x="425" y="138"/>
                  </a:cubicBezTo>
                  <a:cubicBezTo>
                    <a:pt x="425" y="138"/>
                    <a:pt x="425" y="138"/>
                    <a:pt x="428" y="138"/>
                  </a:cubicBezTo>
                  <a:cubicBezTo>
                    <a:pt x="442" y="143"/>
                    <a:pt x="453" y="152"/>
                    <a:pt x="467" y="158"/>
                  </a:cubicBezTo>
                  <a:lnTo>
                    <a:pt x="484" y="146"/>
                  </a:lnTo>
                  <a:lnTo>
                    <a:pt x="501" y="135"/>
                  </a:lnTo>
                  <a:lnTo>
                    <a:pt x="535" y="112"/>
                  </a:lnTo>
                  <a:lnTo>
                    <a:pt x="574" y="152"/>
                  </a:lnTo>
                  <a:lnTo>
                    <a:pt x="552" y="186"/>
                  </a:lnTo>
                  <a:lnTo>
                    <a:pt x="540" y="203"/>
                  </a:lnTo>
                  <a:lnTo>
                    <a:pt x="529" y="220"/>
                  </a:lnTo>
                  <a:cubicBezTo>
                    <a:pt x="538" y="231"/>
                    <a:pt x="543" y="245"/>
                    <a:pt x="549" y="259"/>
                  </a:cubicBezTo>
                  <a:cubicBezTo>
                    <a:pt x="549" y="259"/>
                    <a:pt x="549" y="259"/>
                    <a:pt x="549" y="262"/>
                  </a:cubicBezTo>
                  <a:cubicBezTo>
                    <a:pt x="555" y="276"/>
                    <a:pt x="557" y="290"/>
                    <a:pt x="560" y="304"/>
                  </a:cubicBezTo>
                  <a:lnTo>
                    <a:pt x="583" y="307"/>
                  </a:lnTo>
                  <a:lnTo>
                    <a:pt x="605" y="310"/>
                  </a:lnTo>
                  <a:lnTo>
                    <a:pt x="645" y="316"/>
                  </a:lnTo>
                  <a:lnTo>
                    <a:pt x="645" y="372"/>
                  </a:lnTo>
                  <a:lnTo>
                    <a:pt x="648" y="3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52" name="Freeform 73">
              <a:extLst>
                <a:ext uri="{FF2B5EF4-FFF2-40B4-BE49-F238E27FC236}">
                  <a16:creationId xmlns:a16="http://schemas.microsoft.com/office/drawing/2014/main" id="{5B8D6CC0-BC84-244F-93C9-AE22F495F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2809" y="526927"/>
              <a:ext cx="110104" cy="108138"/>
            </a:xfrm>
            <a:custGeom>
              <a:avLst/>
              <a:gdLst>
                <a:gd name="T0" fmla="*/ 120 w 245"/>
                <a:gd name="T1" fmla="*/ 0 h 244"/>
                <a:gd name="T2" fmla="*/ 0 w 245"/>
                <a:gd name="T3" fmla="*/ 122 h 244"/>
                <a:gd name="T4" fmla="*/ 120 w 245"/>
                <a:gd name="T5" fmla="*/ 243 h 244"/>
                <a:gd name="T6" fmla="*/ 241 w 245"/>
                <a:gd name="T7" fmla="*/ 122 h 244"/>
                <a:gd name="T8" fmla="*/ 120 w 245"/>
                <a:gd name="T9" fmla="*/ 0 h 244"/>
                <a:gd name="T10" fmla="*/ 120 w 245"/>
                <a:gd name="T11" fmla="*/ 204 h 244"/>
                <a:gd name="T12" fmla="*/ 38 w 245"/>
                <a:gd name="T13" fmla="*/ 122 h 244"/>
                <a:gd name="T14" fmla="*/ 120 w 245"/>
                <a:gd name="T15" fmla="*/ 40 h 244"/>
                <a:gd name="T16" fmla="*/ 202 w 245"/>
                <a:gd name="T17" fmla="*/ 122 h 244"/>
                <a:gd name="T18" fmla="*/ 120 w 245"/>
                <a:gd name="T19" fmla="*/ 20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44">
                  <a:moveTo>
                    <a:pt x="120" y="0"/>
                  </a:moveTo>
                  <a:cubicBezTo>
                    <a:pt x="52" y="0"/>
                    <a:pt x="0" y="55"/>
                    <a:pt x="0" y="122"/>
                  </a:cubicBezTo>
                  <a:cubicBezTo>
                    <a:pt x="0" y="190"/>
                    <a:pt x="52" y="243"/>
                    <a:pt x="120" y="243"/>
                  </a:cubicBezTo>
                  <a:cubicBezTo>
                    <a:pt x="188" y="243"/>
                    <a:pt x="241" y="189"/>
                    <a:pt x="241" y="122"/>
                  </a:cubicBezTo>
                  <a:cubicBezTo>
                    <a:pt x="244" y="54"/>
                    <a:pt x="188" y="0"/>
                    <a:pt x="120" y="0"/>
                  </a:cubicBezTo>
                  <a:close/>
                  <a:moveTo>
                    <a:pt x="120" y="204"/>
                  </a:moveTo>
                  <a:cubicBezTo>
                    <a:pt x="75" y="204"/>
                    <a:pt x="38" y="167"/>
                    <a:pt x="38" y="122"/>
                  </a:cubicBezTo>
                  <a:cubicBezTo>
                    <a:pt x="38" y="77"/>
                    <a:pt x="75" y="40"/>
                    <a:pt x="120" y="40"/>
                  </a:cubicBezTo>
                  <a:cubicBezTo>
                    <a:pt x="165" y="40"/>
                    <a:pt x="202" y="77"/>
                    <a:pt x="202" y="122"/>
                  </a:cubicBezTo>
                  <a:cubicBezTo>
                    <a:pt x="202" y="167"/>
                    <a:pt x="165" y="204"/>
                    <a:pt x="120" y="20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0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F4244DE-4EF7-4B7A-90D6-20BF8F61E734}"/>
              </a:ext>
            </a:extLst>
          </p:cNvPr>
          <p:cNvSpPr txBox="1"/>
          <p:nvPr/>
        </p:nvSpPr>
        <p:spPr>
          <a:xfrm>
            <a:off x="7436101" y="3836733"/>
            <a:ext cx="1280160" cy="838451"/>
          </a:xfrm>
          <a:prstGeom prst="rect">
            <a:avLst/>
          </a:prstGeom>
          <a:solidFill>
            <a:srgbClr val="7D2223"/>
          </a:solidFill>
        </p:spPr>
        <p:txBody>
          <a:bodyPr wrap="square" rtlCol="0">
            <a:spAutoFit/>
          </a:bodyPr>
          <a:lstStyle/>
          <a:p>
            <a:pPr algn="ctr" defTabSz="914355">
              <a:defRPr/>
            </a:pPr>
            <a:r>
              <a:rPr lang="es-419" sz="100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Optimizar inversiones de toda la organización con base en valor y restricciones</a:t>
            </a:r>
          </a:p>
        </p:txBody>
      </p:sp>
      <p:sp>
        <p:nvSpPr>
          <p:cNvPr id="94" name="Freeform 1">
            <a:extLst>
              <a:ext uri="{FF2B5EF4-FFF2-40B4-BE49-F238E27FC236}">
                <a16:creationId xmlns:a16="http://schemas.microsoft.com/office/drawing/2014/main" id="{DC39D245-D80D-48F0-8E39-D52AC9A26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593" y="3373793"/>
            <a:ext cx="885763" cy="884598"/>
          </a:xfrm>
          <a:custGeom>
            <a:avLst/>
            <a:gdLst>
              <a:gd name="T0" fmla="*/ 3166 w 3353"/>
              <a:gd name="T1" fmla="*/ 809 h 3346"/>
              <a:gd name="T2" fmla="*/ 2683 w 3353"/>
              <a:gd name="T3" fmla="*/ 894 h 3346"/>
              <a:gd name="T4" fmla="*/ 2480 w 3353"/>
              <a:gd name="T5" fmla="*/ 750 h 3346"/>
              <a:gd name="T6" fmla="*/ 2585 w 3353"/>
              <a:gd name="T7" fmla="*/ 279 h 3346"/>
              <a:gd name="T8" fmla="*/ 2125 w 3353"/>
              <a:gd name="T9" fmla="*/ 14 h 3346"/>
              <a:gd name="T10" fmla="*/ 1843 w 3353"/>
              <a:gd name="T11" fmla="*/ 414 h 3346"/>
              <a:gd name="T12" fmla="*/ 1594 w 3353"/>
              <a:gd name="T13" fmla="*/ 457 h 3346"/>
              <a:gd name="T14" fmla="*/ 1332 w 3353"/>
              <a:gd name="T15" fmla="*/ 50 h 3346"/>
              <a:gd name="T16" fmla="*/ 815 w 3353"/>
              <a:gd name="T17" fmla="*/ 186 h 3346"/>
              <a:gd name="T18" fmla="*/ 900 w 3353"/>
              <a:gd name="T19" fmla="*/ 668 h 3346"/>
              <a:gd name="T20" fmla="*/ 756 w 3353"/>
              <a:gd name="T21" fmla="*/ 872 h 3346"/>
              <a:gd name="T22" fmla="*/ 285 w 3353"/>
              <a:gd name="T23" fmla="*/ 767 h 3346"/>
              <a:gd name="T24" fmla="*/ 14 w 3353"/>
              <a:gd name="T25" fmla="*/ 1227 h 3346"/>
              <a:gd name="T26" fmla="*/ 415 w 3353"/>
              <a:gd name="T27" fmla="*/ 1509 h 3346"/>
              <a:gd name="T28" fmla="*/ 457 w 3353"/>
              <a:gd name="T29" fmla="*/ 1758 h 3346"/>
              <a:gd name="T30" fmla="*/ 51 w 3353"/>
              <a:gd name="T31" fmla="*/ 2020 h 3346"/>
              <a:gd name="T32" fmla="*/ 186 w 3353"/>
              <a:gd name="T33" fmla="*/ 2536 h 3346"/>
              <a:gd name="T34" fmla="*/ 669 w 3353"/>
              <a:gd name="T35" fmla="*/ 2452 h 3346"/>
              <a:gd name="T36" fmla="*/ 872 w 3353"/>
              <a:gd name="T37" fmla="*/ 2596 h 3346"/>
              <a:gd name="T38" fmla="*/ 767 w 3353"/>
              <a:gd name="T39" fmla="*/ 3066 h 3346"/>
              <a:gd name="T40" fmla="*/ 1227 w 3353"/>
              <a:gd name="T41" fmla="*/ 3331 h 3346"/>
              <a:gd name="T42" fmla="*/ 1510 w 3353"/>
              <a:gd name="T43" fmla="*/ 2931 h 3346"/>
              <a:gd name="T44" fmla="*/ 1758 w 3353"/>
              <a:gd name="T45" fmla="*/ 2888 h 3346"/>
              <a:gd name="T46" fmla="*/ 2020 w 3353"/>
              <a:gd name="T47" fmla="*/ 3295 h 3346"/>
              <a:gd name="T48" fmla="*/ 2537 w 3353"/>
              <a:gd name="T49" fmla="*/ 3159 h 3346"/>
              <a:gd name="T50" fmla="*/ 2452 w 3353"/>
              <a:gd name="T51" fmla="*/ 2678 h 3346"/>
              <a:gd name="T52" fmla="*/ 2596 w 3353"/>
              <a:gd name="T53" fmla="*/ 2474 h 3346"/>
              <a:gd name="T54" fmla="*/ 3067 w 3353"/>
              <a:gd name="T55" fmla="*/ 2579 h 3346"/>
              <a:gd name="T56" fmla="*/ 3333 w 3353"/>
              <a:gd name="T57" fmla="*/ 2119 h 3346"/>
              <a:gd name="T58" fmla="*/ 2932 w 3353"/>
              <a:gd name="T59" fmla="*/ 1837 h 3346"/>
              <a:gd name="T60" fmla="*/ 2889 w 3353"/>
              <a:gd name="T61" fmla="*/ 1588 h 3346"/>
              <a:gd name="T62" fmla="*/ 3296 w 3353"/>
              <a:gd name="T63" fmla="*/ 1326 h 3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53" h="3346">
                <a:moveTo>
                  <a:pt x="3338" y="1227"/>
                </a:moveTo>
                <a:lnTo>
                  <a:pt x="3166" y="809"/>
                </a:lnTo>
                <a:cubicBezTo>
                  <a:pt x="3152" y="773"/>
                  <a:pt x="3110" y="753"/>
                  <a:pt x="3073" y="767"/>
                </a:cubicBezTo>
                <a:lnTo>
                  <a:pt x="2683" y="894"/>
                </a:lnTo>
                <a:cubicBezTo>
                  <a:pt x="2652" y="903"/>
                  <a:pt x="2621" y="894"/>
                  <a:pt x="2602" y="872"/>
                </a:cubicBezTo>
                <a:cubicBezTo>
                  <a:pt x="2565" y="826"/>
                  <a:pt x="2523" y="787"/>
                  <a:pt x="2480" y="750"/>
                </a:cubicBezTo>
                <a:cubicBezTo>
                  <a:pt x="2458" y="730"/>
                  <a:pt x="2446" y="697"/>
                  <a:pt x="2458" y="668"/>
                </a:cubicBezTo>
                <a:lnTo>
                  <a:pt x="2585" y="279"/>
                </a:lnTo>
                <a:cubicBezTo>
                  <a:pt x="2596" y="242"/>
                  <a:pt x="2579" y="200"/>
                  <a:pt x="2542" y="186"/>
                </a:cubicBezTo>
                <a:lnTo>
                  <a:pt x="2125" y="14"/>
                </a:lnTo>
                <a:cubicBezTo>
                  <a:pt x="2088" y="0"/>
                  <a:pt x="2046" y="14"/>
                  <a:pt x="2026" y="50"/>
                </a:cubicBezTo>
                <a:lnTo>
                  <a:pt x="1843" y="414"/>
                </a:lnTo>
                <a:cubicBezTo>
                  <a:pt x="1828" y="443"/>
                  <a:pt x="1797" y="457"/>
                  <a:pt x="1766" y="457"/>
                </a:cubicBezTo>
                <a:cubicBezTo>
                  <a:pt x="1710" y="454"/>
                  <a:pt x="1651" y="454"/>
                  <a:pt x="1594" y="457"/>
                </a:cubicBezTo>
                <a:cubicBezTo>
                  <a:pt x="1563" y="459"/>
                  <a:pt x="1532" y="443"/>
                  <a:pt x="1518" y="414"/>
                </a:cubicBezTo>
                <a:lnTo>
                  <a:pt x="1332" y="50"/>
                </a:lnTo>
                <a:cubicBezTo>
                  <a:pt x="1315" y="14"/>
                  <a:pt x="1272" y="0"/>
                  <a:pt x="1233" y="14"/>
                </a:cubicBezTo>
                <a:lnTo>
                  <a:pt x="815" y="186"/>
                </a:lnTo>
                <a:cubicBezTo>
                  <a:pt x="779" y="200"/>
                  <a:pt x="759" y="242"/>
                  <a:pt x="773" y="279"/>
                </a:cubicBezTo>
                <a:lnTo>
                  <a:pt x="900" y="668"/>
                </a:lnTo>
                <a:cubicBezTo>
                  <a:pt x="908" y="699"/>
                  <a:pt x="900" y="730"/>
                  <a:pt x="877" y="750"/>
                </a:cubicBezTo>
                <a:cubicBezTo>
                  <a:pt x="832" y="787"/>
                  <a:pt x="793" y="829"/>
                  <a:pt x="756" y="872"/>
                </a:cubicBezTo>
                <a:cubicBezTo>
                  <a:pt x="736" y="894"/>
                  <a:pt x="702" y="905"/>
                  <a:pt x="674" y="894"/>
                </a:cubicBezTo>
                <a:lnTo>
                  <a:pt x="285" y="767"/>
                </a:lnTo>
                <a:cubicBezTo>
                  <a:pt x="248" y="756"/>
                  <a:pt x="206" y="773"/>
                  <a:pt x="192" y="809"/>
                </a:cubicBezTo>
                <a:lnTo>
                  <a:pt x="14" y="1227"/>
                </a:lnTo>
                <a:cubicBezTo>
                  <a:pt x="0" y="1264"/>
                  <a:pt x="14" y="1306"/>
                  <a:pt x="51" y="1326"/>
                </a:cubicBezTo>
                <a:lnTo>
                  <a:pt x="415" y="1509"/>
                </a:lnTo>
                <a:cubicBezTo>
                  <a:pt x="443" y="1523"/>
                  <a:pt x="457" y="1554"/>
                  <a:pt x="457" y="1585"/>
                </a:cubicBezTo>
                <a:cubicBezTo>
                  <a:pt x="454" y="1642"/>
                  <a:pt x="454" y="1701"/>
                  <a:pt x="457" y="1758"/>
                </a:cubicBezTo>
                <a:cubicBezTo>
                  <a:pt x="460" y="1789"/>
                  <a:pt x="443" y="1820"/>
                  <a:pt x="415" y="1834"/>
                </a:cubicBezTo>
                <a:lnTo>
                  <a:pt x="51" y="2020"/>
                </a:lnTo>
                <a:cubicBezTo>
                  <a:pt x="14" y="2037"/>
                  <a:pt x="0" y="2079"/>
                  <a:pt x="14" y="2119"/>
                </a:cubicBezTo>
                <a:lnTo>
                  <a:pt x="186" y="2536"/>
                </a:lnTo>
                <a:cubicBezTo>
                  <a:pt x="200" y="2573"/>
                  <a:pt x="242" y="2593"/>
                  <a:pt x="279" y="2579"/>
                </a:cubicBezTo>
                <a:lnTo>
                  <a:pt x="669" y="2452"/>
                </a:lnTo>
                <a:cubicBezTo>
                  <a:pt x="700" y="2443"/>
                  <a:pt x="731" y="2452"/>
                  <a:pt x="750" y="2474"/>
                </a:cubicBezTo>
                <a:cubicBezTo>
                  <a:pt x="787" y="2520"/>
                  <a:pt x="829" y="2559"/>
                  <a:pt x="872" y="2596"/>
                </a:cubicBezTo>
                <a:cubicBezTo>
                  <a:pt x="894" y="2615"/>
                  <a:pt x="906" y="2649"/>
                  <a:pt x="894" y="2678"/>
                </a:cubicBezTo>
                <a:lnTo>
                  <a:pt x="767" y="3066"/>
                </a:lnTo>
                <a:cubicBezTo>
                  <a:pt x="756" y="3103"/>
                  <a:pt x="773" y="3145"/>
                  <a:pt x="810" y="3159"/>
                </a:cubicBezTo>
                <a:lnTo>
                  <a:pt x="1227" y="3331"/>
                </a:lnTo>
                <a:cubicBezTo>
                  <a:pt x="1264" y="3345"/>
                  <a:pt x="1306" y="3331"/>
                  <a:pt x="1326" y="3295"/>
                </a:cubicBezTo>
                <a:lnTo>
                  <a:pt x="1510" y="2931"/>
                </a:lnTo>
                <a:cubicBezTo>
                  <a:pt x="1524" y="2902"/>
                  <a:pt x="1555" y="2888"/>
                  <a:pt x="1586" y="2888"/>
                </a:cubicBezTo>
                <a:cubicBezTo>
                  <a:pt x="1642" y="2891"/>
                  <a:pt x="1701" y="2891"/>
                  <a:pt x="1758" y="2888"/>
                </a:cubicBezTo>
                <a:cubicBezTo>
                  <a:pt x="1789" y="2885"/>
                  <a:pt x="1820" y="2902"/>
                  <a:pt x="1834" y="2931"/>
                </a:cubicBezTo>
                <a:lnTo>
                  <a:pt x="2020" y="3295"/>
                </a:lnTo>
                <a:cubicBezTo>
                  <a:pt x="2037" y="3331"/>
                  <a:pt x="2080" y="3345"/>
                  <a:pt x="2119" y="3331"/>
                </a:cubicBezTo>
                <a:lnTo>
                  <a:pt x="2537" y="3159"/>
                </a:lnTo>
                <a:cubicBezTo>
                  <a:pt x="2573" y="3145"/>
                  <a:pt x="2593" y="3103"/>
                  <a:pt x="2579" y="3066"/>
                </a:cubicBezTo>
                <a:lnTo>
                  <a:pt x="2452" y="2678"/>
                </a:lnTo>
                <a:cubicBezTo>
                  <a:pt x="2444" y="2647"/>
                  <a:pt x="2452" y="2615"/>
                  <a:pt x="2475" y="2596"/>
                </a:cubicBezTo>
                <a:cubicBezTo>
                  <a:pt x="2520" y="2559"/>
                  <a:pt x="2559" y="2517"/>
                  <a:pt x="2596" y="2474"/>
                </a:cubicBezTo>
                <a:cubicBezTo>
                  <a:pt x="2616" y="2452"/>
                  <a:pt x="2650" y="2441"/>
                  <a:pt x="2678" y="2452"/>
                </a:cubicBezTo>
                <a:lnTo>
                  <a:pt x="3067" y="2579"/>
                </a:lnTo>
                <a:cubicBezTo>
                  <a:pt x="3104" y="2590"/>
                  <a:pt x="3146" y="2573"/>
                  <a:pt x="3160" y="2536"/>
                </a:cubicBezTo>
                <a:lnTo>
                  <a:pt x="3333" y="2119"/>
                </a:lnTo>
                <a:cubicBezTo>
                  <a:pt x="3347" y="2082"/>
                  <a:pt x="3333" y="2040"/>
                  <a:pt x="3296" y="2020"/>
                </a:cubicBezTo>
                <a:lnTo>
                  <a:pt x="2932" y="1837"/>
                </a:lnTo>
                <a:cubicBezTo>
                  <a:pt x="2904" y="1823"/>
                  <a:pt x="2889" y="1791"/>
                  <a:pt x="2889" y="1760"/>
                </a:cubicBezTo>
                <a:cubicBezTo>
                  <a:pt x="2892" y="1704"/>
                  <a:pt x="2892" y="1645"/>
                  <a:pt x="2889" y="1588"/>
                </a:cubicBezTo>
                <a:cubicBezTo>
                  <a:pt x="2887" y="1557"/>
                  <a:pt x="2904" y="1526"/>
                  <a:pt x="2932" y="1512"/>
                </a:cubicBezTo>
                <a:lnTo>
                  <a:pt x="3296" y="1326"/>
                </a:lnTo>
                <a:cubicBezTo>
                  <a:pt x="3338" y="1306"/>
                  <a:pt x="3352" y="1264"/>
                  <a:pt x="3338" y="1227"/>
                </a:cubicBezTo>
              </a:path>
            </a:pathLst>
          </a:custGeom>
          <a:noFill/>
          <a:ln w="25400" cap="flat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55">
              <a:defRPr/>
            </a:pPr>
            <a:endParaRPr lang="es-419" sz="1800">
              <a:solidFill>
                <a:srgbClr val="002E46"/>
              </a:solidFill>
              <a:latin typeface="Calibri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48AF1F6-C7B6-4F6C-98E5-7B4A67972BF6}"/>
              </a:ext>
            </a:extLst>
          </p:cNvPr>
          <p:cNvGrpSpPr/>
          <p:nvPr/>
        </p:nvGrpSpPr>
        <p:grpSpPr>
          <a:xfrm>
            <a:off x="6141631" y="3581251"/>
            <a:ext cx="469687" cy="469687"/>
            <a:chOff x="6027128" y="4249126"/>
            <a:chExt cx="469687" cy="469687"/>
          </a:xfrm>
        </p:grpSpPr>
        <p:sp>
          <p:nvSpPr>
            <p:cNvPr id="96" name="Freeform 3">
              <a:extLst>
                <a:ext uri="{FF2B5EF4-FFF2-40B4-BE49-F238E27FC236}">
                  <a16:creationId xmlns:a16="http://schemas.microsoft.com/office/drawing/2014/main" id="{895AB901-07DF-470F-9346-28F98D6AF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215" y="4363344"/>
              <a:ext cx="312349" cy="241253"/>
            </a:xfrm>
            <a:custGeom>
              <a:avLst/>
              <a:gdLst>
                <a:gd name="T0" fmla="*/ 384 w 1181"/>
                <a:gd name="T1" fmla="*/ 889 h 913"/>
                <a:gd name="T2" fmla="*/ 14 w 1181"/>
                <a:gd name="T3" fmla="*/ 520 h 913"/>
                <a:gd name="T4" fmla="*/ 14 w 1181"/>
                <a:gd name="T5" fmla="*/ 466 h 913"/>
                <a:gd name="T6" fmla="*/ 136 w 1181"/>
                <a:gd name="T7" fmla="*/ 345 h 913"/>
                <a:gd name="T8" fmla="*/ 189 w 1181"/>
                <a:gd name="T9" fmla="*/ 345 h 913"/>
                <a:gd name="T10" fmla="*/ 398 w 1181"/>
                <a:gd name="T11" fmla="*/ 554 h 913"/>
                <a:gd name="T12" fmla="*/ 452 w 1181"/>
                <a:gd name="T13" fmla="*/ 554 h 913"/>
                <a:gd name="T14" fmla="*/ 991 w 1181"/>
                <a:gd name="T15" fmla="*/ 15 h 913"/>
                <a:gd name="T16" fmla="*/ 1044 w 1181"/>
                <a:gd name="T17" fmla="*/ 15 h 913"/>
                <a:gd name="T18" fmla="*/ 1166 w 1181"/>
                <a:gd name="T19" fmla="*/ 136 h 913"/>
                <a:gd name="T20" fmla="*/ 1166 w 1181"/>
                <a:gd name="T21" fmla="*/ 189 h 913"/>
                <a:gd name="T22" fmla="*/ 466 w 1181"/>
                <a:gd name="T23" fmla="*/ 889 h 913"/>
                <a:gd name="T24" fmla="*/ 384 w 1181"/>
                <a:gd name="T25" fmla="*/ 889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1" h="913">
                  <a:moveTo>
                    <a:pt x="384" y="889"/>
                  </a:moveTo>
                  <a:lnTo>
                    <a:pt x="14" y="520"/>
                  </a:lnTo>
                  <a:cubicBezTo>
                    <a:pt x="0" y="506"/>
                    <a:pt x="0" y="480"/>
                    <a:pt x="14" y="466"/>
                  </a:cubicBezTo>
                  <a:lnTo>
                    <a:pt x="136" y="345"/>
                  </a:lnTo>
                  <a:cubicBezTo>
                    <a:pt x="150" y="331"/>
                    <a:pt x="175" y="331"/>
                    <a:pt x="189" y="345"/>
                  </a:cubicBezTo>
                  <a:lnTo>
                    <a:pt x="398" y="554"/>
                  </a:lnTo>
                  <a:cubicBezTo>
                    <a:pt x="412" y="568"/>
                    <a:pt x="438" y="568"/>
                    <a:pt x="452" y="554"/>
                  </a:cubicBezTo>
                  <a:lnTo>
                    <a:pt x="991" y="15"/>
                  </a:lnTo>
                  <a:cubicBezTo>
                    <a:pt x="1005" y="0"/>
                    <a:pt x="1030" y="0"/>
                    <a:pt x="1044" y="15"/>
                  </a:cubicBezTo>
                  <a:lnTo>
                    <a:pt x="1166" y="136"/>
                  </a:lnTo>
                  <a:cubicBezTo>
                    <a:pt x="1180" y="150"/>
                    <a:pt x="1180" y="175"/>
                    <a:pt x="1166" y="189"/>
                  </a:cubicBezTo>
                  <a:lnTo>
                    <a:pt x="466" y="889"/>
                  </a:lnTo>
                  <a:cubicBezTo>
                    <a:pt x="443" y="912"/>
                    <a:pt x="407" y="912"/>
                    <a:pt x="384" y="889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800">
                <a:solidFill>
                  <a:srgbClr val="002E46"/>
                </a:solidFill>
                <a:latin typeface="Calibri"/>
              </a:endParaRPr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FEBFF51A-ED2C-4357-B0F0-E2E9FB776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128" y="4249126"/>
              <a:ext cx="469687" cy="469687"/>
            </a:xfrm>
            <a:custGeom>
              <a:avLst/>
              <a:gdLst>
                <a:gd name="T0" fmla="*/ 1697 w 1778"/>
                <a:gd name="T1" fmla="*/ 554 h 1778"/>
                <a:gd name="T2" fmla="*/ 1756 w 1778"/>
                <a:gd name="T3" fmla="*/ 1003 h 1778"/>
                <a:gd name="T4" fmla="*/ 1583 w 1778"/>
                <a:gd name="T5" fmla="*/ 1421 h 1778"/>
                <a:gd name="T6" fmla="*/ 1224 w 1778"/>
                <a:gd name="T7" fmla="*/ 1697 h 1778"/>
                <a:gd name="T8" fmla="*/ 775 w 1778"/>
                <a:gd name="T9" fmla="*/ 1756 h 1778"/>
                <a:gd name="T10" fmla="*/ 356 w 1778"/>
                <a:gd name="T11" fmla="*/ 1583 h 1778"/>
                <a:gd name="T12" fmla="*/ 80 w 1778"/>
                <a:gd name="T13" fmla="*/ 1223 h 1778"/>
                <a:gd name="T14" fmla="*/ 21 w 1778"/>
                <a:gd name="T15" fmla="*/ 775 h 1778"/>
                <a:gd name="T16" fmla="*/ 195 w 1778"/>
                <a:gd name="T17" fmla="*/ 356 h 1778"/>
                <a:gd name="T18" fmla="*/ 554 w 1778"/>
                <a:gd name="T19" fmla="*/ 80 h 1778"/>
                <a:gd name="T20" fmla="*/ 1003 w 1778"/>
                <a:gd name="T21" fmla="*/ 21 h 1778"/>
                <a:gd name="T22" fmla="*/ 1421 w 1778"/>
                <a:gd name="T23" fmla="*/ 195 h 1778"/>
                <a:gd name="T24" fmla="*/ 1697 w 1778"/>
                <a:gd name="T25" fmla="*/ 554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8" h="1778">
                  <a:moveTo>
                    <a:pt x="1697" y="554"/>
                  </a:moveTo>
                  <a:cubicBezTo>
                    <a:pt x="1759" y="703"/>
                    <a:pt x="1777" y="843"/>
                    <a:pt x="1756" y="1003"/>
                  </a:cubicBezTo>
                  <a:cubicBezTo>
                    <a:pt x="1735" y="1163"/>
                    <a:pt x="1681" y="1293"/>
                    <a:pt x="1583" y="1421"/>
                  </a:cubicBezTo>
                  <a:cubicBezTo>
                    <a:pt x="1485" y="1549"/>
                    <a:pt x="1373" y="1635"/>
                    <a:pt x="1224" y="1697"/>
                  </a:cubicBezTo>
                  <a:cubicBezTo>
                    <a:pt x="1076" y="1759"/>
                    <a:pt x="935" y="1777"/>
                    <a:pt x="775" y="1756"/>
                  </a:cubicBezTo>
                  <a:cubicBezTo>
                    <a:pt x="616" y="1735"/>
                    <a:pt x="484" y="1681"/>
                    <a:pt x="356" y="1583"/>
                  </a:cubicBezTo>
                  <a:cubicBezTo>
                    <a:pt x="228" y="1485"/>
                    <a:pt x="142" y="1371"/>
                    <a:pt x="80" y="1223"/>
                  </a:cubicBezTo>
                  <a:cubicBezTo>
                    <a:pt x="19" y="1074"/>
                    <a:pt x="0" y="934"/>
                    <a:pt x="21" y="775"/>
                  </a:cubicBezTo>
                  <a:cubicBezTo>
                    <a:pt x="42" y="615"/>
                    <a:pt x="97" y="484"/>
                    <a:pt x="195" y="356"/>
                  </a:cubicBezTo>
                  <a:cubicBezTo>
                    <a:pt x="293" y="228"/>
                    <a:pt x="405" y="141"/>
                    <a:pt x="554" y="80"/>
                  </a:cubicBezTo>
                  <a:cubicBezTo>
                    <a:pt x="703" y="18"/>
                    <a:pt x="843" y="0"/>
                    <a:pt x="1003" y="21"/>
                  </a:cubicBezTo>
                  <a:cubicBezTo>
                    <a:pt x="1163" y="42"/>
                    <a:pt x="1294" y="97"/>
                    <a:pt x="1421" y="195"/>
                  </a:cubicBezTo>
                  <a:cubicBezTo>
                    <a:pt x="1549" y="293"/>
                    <a:pt x="1635" y="405"/>
                    <a:pt x="1697" y="554"/>
                  </a:cubicBezTo>
                </a:path>
              </a:pathLst>
            </a:custGeom>
            <a:noFill/>
            <a:ln w="25400" cap="flat">
              <a:solidFill>
                <a:schemeClr val="accent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>
                <a:defRPr/>
              </a:pPr>
              <a:endParaRPr lang="es-419" sz="1800">
                <a:solidFill>
                  <a:srgbClr val="002E46"/>
                </a:solidFill>
                <a:latin typeface="Calibri"/>
              </a:endParaRPr>
            </a:p>
          </p:txBody>
        </p: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4676536-702A-4620-AA9E-21DE28F2BFD6}"/>
              </a:ext>
            </a:extLst>
          </p:cNvPr>
          <p:cNvSpPr txBox="1">
            <a:spLocks/>
          </p:cNvSpPr>
          <p:nvPr/>
        </p:nvSpPr>
        <p:spPr>
          <a:xfrm>
            <a:off x="306000" y="1927938"/>
            <a:ext cx="8532000" cy="64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8900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55">
              <a:buClr>
                <a:srgbClr val="053B57"/>
              </a:buClr>
              <a:buNone/>
              <a:defRPr/>
            </a:pPr>
            <a:r>
              <a:rPr lang="es-419" sz="18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 toma de decisión basada en valor es un enfoque de decisión de inversión </a:t>
            </a:r>
            <a:br>
              <a:rPr lang="es-419" sz="18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s-419" sz="1800">
                <a:solidFill>
                  <a:srgbClr val="002E4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que se centra en entregar el máximo valor para una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38065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94" grpId="0" animBg="1"/>
      <p:bldP spid="94" grpId="1" animBg="1"/>
      <p:bldP spid="9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6F6A98F-1E7C-8331-DE16-CAA9B9D3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28" y="1347220"/>
            <a:ext cx="6823203" cy="724376"/>
          </a:xfrm>
        </p:spPr>
        <p:txBody>
          <a:bodyPr/>
          <a:lstStyle/>
          <a:p>
            <a:r>
              <a:rPr lang="pt-BR" sz="3000">
                <a:latin typeface="Century Gothic" panose="020B0502020202020204" pitchFamily="34" charset="0"/>
              </a:rPr>
              <a:t>Agenda</a:t>
            </a:r>
          </a:p>
        </p:txBody>
      </p:sp>
      <p:pic>
        <p:nvPicPr>
          <p:cNvPr id="13" name="Picture Placeholder 6" descr="A picture containing plane, sitting, airplane, water&#10;&#10;Description automatically generated">
            <a:extLst>
              <a:ext uri="{FF2B5EF4-FFF2-40B4-BE49-F238E27FC236}">
                <a16:creationId xmlns:a16="http://schemas.microsoft.com/office/drawing/2014/main" id="{5140AA98-D633-69F2-13AC-D11F89A8BE80}"/>
              </a:ext>
            </a:extLst>
          </p:cNvPr>
          <p:cNvPicPr>
            <a:picLocks noGrp="1" noChangeAspect="1"/>
          </p:cNvPicPr>
          <p:nvPr>
            <p:ph type="chart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72000" y="1347220"/>
            <a:ext cx="3561736" cy="4018858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D7BDEBB-8F51-9D45-F6C0-3146706EC81B}"/>
              </a:ext>
            </a:extLst>
          </p:cNvPr>
          <p:cNvSpPr txBox="1">
            <a:spLocks/>
          </p:cNvSpPr>
          <p:nvPr/>
        </p:nvSpPr>
        <p:spPr>
          <a:xfrm>
            <a:off x="904217" y="2405332"/>
            <a:ext cx="3402313" cy="20473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 toma de decisiones </a:t>
            </a:r>
            <a:b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(CAPEX y OPEX)</a:t>
            </a:r>
          </a:p>
          <a:p>
            <a: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Introducción a la </a:t>
            </a:r>
            <a:b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metodología AIPM</a:t>
            </a:r>
          </a:p>
          <a:p>
            <a:r>
              <a:rPr lang="es-419" sz="24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Beneficios</a:t>
            </a:r>
          </a:p>
        </p:txBody>
      </p:sp>
    </p:spTree>
    <p:extLst>
      <p:ext uri="{BB962C8B-B14F-4D97-AF65-F5344CB8AC3E}">
        <p14:creationId xmlns:p14="http://schemas.microsoft.com/office/powerpoint/2010/main" val="236763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7F56-98BA-4FAD-BDF9-034BD21F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99" y="1072036"/>
            <a:ext cx="6823203" cy="724376"/>
          </a:xfrm>
        </p:spPr>
        <p:txBody>
          <a:bodyPr/>
          <a:lstStyle/>
          <a:p>
            <a:pPr algn="ctr"/>
            <a:r>
              <a:rPr lang="es-ES" sz="3000" b="1">
                <a:solidFill>
                  <a:schemeClr val="tx1"/>
                </a:solidFill>
                <a:latin typeface="Century Gothic" panose="020B0502020202020204" pitchFamily="34" charset="0"/>
              </a:rPr>
              <a:t>Beneficios reportados</a:t>
            </a:r>
            <a:endParaRPr lang="es-419" sz="3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17387640-07EC-42B7-93CC-319F97DEFD5F}"/>
              </a:ext>
            </a:extLst>
          </p:cNvPr>
          <p:cNvSpPr txBox="1">
            <a:spLocks/>
          </p:cNvSpPr>
          <p:nvPr/>
        </p:nvSpPr>
        <p:spPr>
          <a:xfrm>
            <a:off x="354804" y="3806854"/>
            <a:ext cx="1731384" cy="13646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80975" indent="0" algn="ctr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361950" indent="0" algn="ctr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53498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71596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lnSpc>
                <a:spcPct val="95000"/>
              </a:lnSpc>
              <a:buClr>
                <a:srgbClr val="053B57"/>
              </a:buClr>
            </a:pPr>
            <a:r>
              <a:rPr lang="es-419" sz="1100">
                <a:solidFill>
                  <a:srgbClr val="053B57"/>
                </a:solidFill>
                <a:cs typeface="Times New Roman" panose="02020603050405020304" pitchFamily="18" charset="0"/>
              </a:rPr>
              <a:t>Clientes de Copperleaf logran un promedio del</a:t>
            </a:r>
            <a:br>
              <a:rPr lang="es-419" sz="1100">
                <a:solidFill>
                  <a:srgbClr val="053B57"/>
                </a:solidFill>
                <a:cs typeface="Times New Roman" panose="02020603050405020304" pitchFamily="18" charset="0"/>
              </a:rPr>
            </a:br>
            <a:r>
              <a:rPr lang="es-419" sz="1100" b="1">
                <a:solidFill>
                  <a:srgbClr val="053B57"/>
                </a:solidFill>
                <a:cs typeface="Times New Roman" panose="02020603050405020304" pitchFamily="18" charset="0"/>
              </a:rPr>
              <a:t>17% de aumento de valor en sus portafolios en el 1</a:t>
            </a:r>
            <a:r>
              <a:rPr lang="es-419" sz="1100" b="1" baseline="30000">
                <a:solidFill>
                  <a:srgbClr val="053B57"/>
                </a:solidFill>
                <a:cs typeface="Times New Roman" panose="02020603050405020304" pitchFamily="18" charset="0"/>
              </a:rPr>
              <a:t>er</a:t>
            </a:r>
            <a:r>
              <a:rPr lang="es-419" sz="1100" b="1">
                <a:solidFill>
                  <a:srgbClr val="053B57"/>
                </a:solidFill>
                <a:cs typeface="Times New Roman" panose="02020603050405020304" pitchFamily="18" charset="0"/>
              </a:rPr>
              <a:t> año de optimización, y el 12% a lo largo de 3 años</a:t>
            </a:r>
            <a:endParaRPr lang="es-419" sz="1100" b="1">
              <a:solidFill>
                <a:srgbClr val="053B57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848999-0D0E-4757-A9E3-DF83B94ACF32}"/>
              </a:ext>
            </a:extLst>
          </p:cNvPr>
          <p:cNvSpPr txBox="1">
            <a:spLocks/>
          </p:cNvSpPr>
          <p:nvPr/>
        </p:nvSpPr>
        <p:spPr>
          <a:xfrm>
            <a:off x="4760379" y="2496052"/>
            <a:ext cx="1815110" cy="5031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85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914355"/>
            <a:r>
              <a:rPr lang="es-419" sz="5000" spc="-300">
                <a:solidFill>
                  <a:srgbClr val="005776"/>
                </a:solidFill>
              </a:rPr>
              <a:t>1</a:t>
            </a:r>
            <a:r>
              <a:rPr lang="es-419" sz="5000">
                <a:solidFill>
                  <a:srgbClr val="005776"/>
                </a:solidFill>
              </a:rPr>
              <a:t>0%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B375F1E-3BFF-4AD4-A3E8-1F59C1EE0A9E}"/>
              </a:ext>
            </a:extLst>
          </p:cNvPr>
          <p:cNvSpPr txBox="1">
            <a:spLocks/>
          </p:cNvSpPr>
          <p:nvPr/>
        </p:nvSpPr>
        <p:spPr>
          <a:xfrm>
            <a:off x="4760378" y="3002746"/>
            <a:ext cx="1693293" cy="5031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85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914355"/>
            <a:r>
              <a:rPr lang="es-419" sz="1200" kern="0">
                <a:solidFill>
                  <a:srgbClr val="005776"/>
                </a:solidFill>
              </a:rPr>
              <a:t>MEJOR DESEMPEÑO EN LA EJECUCIÓN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B252CE74-6435-42A3-BC00-6F833EA3E1C4}"/>
              </a:ext>
            </a:extLst>
          </p:cNvPr>
          <p:cNvSpPr txBox="1">
            <a:spLocks/>
          </p:cNvSpPr>
          <p:nvPr/>
        </p:nvSpPr>
        <p:spPr>
          <a:xfrm>
            <a:off x="6970157" y="3806853"/>
            <a:ext cx="1990719" cy="1483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80975" indent="0" algn="ctr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361950" indent="0" algn="ctr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53498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71596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lnSpc>
                <a:spcPct val="95000"/>
              </a:lnSpc>
              <a:buClr>
                <a:srgbClr val="053B57"/>
              </a:buClr>
            </a:pPr>
            <a:r>
              <a:rPr lang="es-419" sz="1100">
                <a:solidFill>
                  <a:srgbClr val="002E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Copperleaf permite a las organizaciones </a:t>
            </a:r>
            <a:r>
              <a:rPr lang="es-419" sz="1100" b="1">
                <a:solidFill>
                  <a:srgbClr val="002E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alinear sus decisiones a sus objetivos, eliminar silos de planeación, crear un proceso transparente, y</a:t>
            </a:r>
            <a:r>
              <a:rPr lang="es-419" sz="1100">
                <a:solidFill>
                  <a:srgbClr val="002E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1100" b="1">
                <a:solidFill>
                  <a:srgbClr val="002E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alinear a las mejores prácticas de planeación </a:t>
            </a:r>
            <a:endParaRPr lang="es-419" sz="1100" b="1">
              <a:solidFill>
                <a:srgbClr val="053B5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13">
            <a:extLst>
              <a:ext uri="{FF2B5EF4-FFF2-40B4-BE49-F238E27FC236}">
                <a16:creationId xmlns:a16="http://schemas.microsoft.com/office/drawing/2014/main" id="{947761D8-BACA-413E-BA84-EFC06DA9B5DF}"/>
              </a:ext>
            </a:extLst>
          </p:cNvPr>
          <p:cNvSpPr txBox="1">
            <a:spLocks/>
          </p:cNvSpPr>
          <p:nvPr/>
        </p:nvSpPr>
        <p:spPr>
          <a:xfrm>
            <a:off x="4760376" y="3806853"/>
            <a:ext cx="1907844" cy="14984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80975" indent="0" algn="ctr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361950" indent="0" algn="ctr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53498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71596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lnSpc>
                <a:spcPct val="95000"/>
              </a:lnSpc>
              <a:buClr>
                <a:srgbClr val="053B57"/>
              </a:buClr>
            </a:pPr>
            <a:r>
              <a:rPr lang="es-419" sz="1100">
                <a:solidFill>
                  <a:srgbClr val="053B57"/>
                </a:solidFill>
                <a:cs typeface="Times New Roman" panose="02020603050405020304" pitchFamily="18" charset="0"/>
              </a:rPr>
              <a:t>Un cliente de generación eléctrica en los EE.UU. frecuentemente dejaba de ejecutar </a:t>
            </a:r>
            <a:r>
              <a:rPr lang="es-419" sz="1100" b="1">
                <a:solidFill>
                  <a:srgbClr val="053B57"/>
                </a:solidFill>
                <a:cs typeface="Times New Roman" panose="02020603050405020304" pitchFamily="18" charset="0"/>
              </a:rPr>
              <a:t>US$20 MM </a:t>
            </a:r>
            <a:r>
              <a:rPr lang="es-419" sz="1100">
                <a:solidFill>
                  <a:srgbClr val="053B57"/>
                </a:solidFill>
                <a:cs typeface="Times New Roman" panose="02020603050405020304" pitchFamily="18" charset="0"/>
              </a:rPr>
              <a:t>de un presupuesto de </a:t>
            </a:r>
            <a:r>
              <a:rPr lang="es-419" sz="1100" b="1">
                <a:solidFill>
                  <a:srgbClr val="053B57"/>
                </a:solidFill>
                <a:cs typeface="Times New Roman" panose="02020603050405020304" pitchFamily="18" charset="0"/>
              </a:rPr>
              <a:t>US$180 MM</a:t>
            </a:r>
            <a:r>
              <a:rPr lang="es-419" sz="1100">
                <a:solidFill>
                  <a:srgbClr val="053B57"/>
                </a:solidFill>
                <a:cs typeface="Times New Roman" panose="02020603050405020304" pitchFamily="18" charset="0"/>
              </a:rPr>
              <a:t>. Eso fue solucionado usando las funciones de gestión de desempeño de Copperleaf</a:t>
            </a:r>
            <a:endParaRPr lang="es-419" sz="1100">
              <a:solidFill>
                <a:srgbClr val="053B57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A648955-6238-4F24-9ADD-BF89AC216338}"/>
              </a:ext>
            </a:extLst>
          </p:cNvPr>
          <p:cNvSpPr txBox="1">
            <a:spLocks/>
          </p:cNvSpPr>
          <p:nvPr/>
        </p:nvSpPr>
        <p:spPr>
          <a:xfrm>
            <a:off x="2504658" y="2496052"/>
            <a:ext cx="1624460" cy="5031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85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914355"/>
            <a:r>
              <a:rPr lang="es-419" sz="5000" spc="-150">
                <a:solidFill>
                  <a:srgbClr val="005776"/>
                </a:solidFill>
              </a:rPr>
              <a:t>2</a:t>
            </a:r>
            <a:r>
              <a:rPr lang="es-419" sz="5000">
                <a:solidFill>
                  <a:srgbClr val="005776"/>
                </a:solidFill>
              </a:rPr>
              <a:t>0%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5E68B7F-4F12-4D8B-86A3-759250D66171}"/>
              </a:ext>
            </a:extLst>
          </p:cNvPr>
          <p:cNvSpPr txBox="1">
            <a:spLocks/>
          </p:cNvSpPr>
          <p:nvPr/>
        </p:nvSpPr>
        <p:spPr>
          <a:xfrm>
            <a:off x="2531143" y="3002746"/>
            <a:ext cx="1693292" cy="5031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85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914355"/>
            <a:r>
              <a:rPr lang="es-419" sz="1200" kern="0">
                <a:solidFill>
                  <a:srgbClr val="005776"/>
                </a:solidFill>
              </a:rPr>
              <a:t>MENOS ESFUERZO</a:t>
            </a:r>
          </a:p>
          <a:p>
            <a:pPr defTabSz="914355"/>
            <a:r>
              <a:rPr lang="es-419" sz="1200" kern="0">
                <a:solidFill>
                  <a:srgbClr val="005776"/>
                </a:solidFill>
              </a:rPr>
              <a:t>DE PLANEACIÓN</a:t>
            </a:r>
          </a:p>
        </p:txBody>
      </p:sp>
      <p:sp>
        <p:nvSpPr>
          <p:cNvPr id="44" name="Content Placeholder 13">
            <a:extLst>
              <a:ext uri="{FF2B5EF4-FFF2-40B4-BE49-F238E27FC236}">
                <a16:creationId xmlns:a16="http://schemas.microsoft.com/office/drawing/2014/main" id="{A7CA069E-F9ED-4394-A3A6-F6CEE345938B}"/>
              </a:ext>
            </a:extLst>
          </p:cNvPr>
          <p:cNvSpPr txBox="1">
            <a:spLocks/>
          </p:cNvSpPr>
          <p:nvPr/>
        </p:nvSpPr>
        <p:spPr>
          <a:xfrm>
            <a:off x="2521602" y="3806853"/>
            <a:ext cx="1972762" cy="13646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80975" indent="0" algn="ctr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361950" indent="0" algn="ctr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53498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71596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798" indent="-50798" defTabSz="914355">
              <a:lnSpc>
                <a:spcPct val="95000"/>
              </a:lnSpc>
              <a:buClr>
                <a:srgbClr val="053B57"/>
              </a:buClr>
            </a:pPr>
            <a:r>
              <a:rPr lang="es-419" sz="1100" i="1">
                <a:solidFill>
                  <a:srgbClr val="053B5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“Actualizaciones masivas con datos de otras áreas, tal como de ejecución de proyectos, </a:t>
            </a:r>
            <a:r>
              <a:rPr lang="es-419" sz="1100" b="1" i="1">
                <a:solidFill>
                  <a:srgbClr val="053B5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solía tomar algunos días. Ahora con Copperleaf el proceso requiere no más que 2 horas.”</a:t>
            </a:r>
            <a:endParaRPr lang="es-419" sz="1100" i="1">
              <a:solidFill>
                <a:srgbClr val="053B5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BE24284F-C25B-4F69-BE59-AEF949EA3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7129" y="1926275"/>
            <a:ext cx="416725" cy="57700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2D7EAF3-7F2B-4C47-A085-CC7BA2AFB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0648" y="1822545"/>
            <a:ext cx="625165" cy="680735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3B4FE15-8460-4D43-AEF9-05AC970D7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9032" y="1939943"/>
            <a:ext cx="448729" cy="64433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E0C57CF7-DB1A-4D94-BF24-614657839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371391" y="1976435"/>
            <a:ext cx="438994" cy="607838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B6C9AF70-A625-4D75-882F-3E4F00280FFD}"/>
              </a:ext>
            </a:extLst>
          </p:cNvPr>
          <p:cNvSpPr txBox="1">
            <a:spLocks/>
          </p:cNvSpPr>
          <p:nvPr/>
        </p:nvSpPr>
        <p:spPr>
          <a:xfrm>
            <a:off x="327805" y="2547810"/>
            <a:ext cx="1815110" cy="5031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85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914355"/>
            <a:r>
              <a:rPr lang="es-419" sz="5000" spc="-300">
                <a:solidFill>
                  <a:srgbClr val="005776"/>
                </a:solidFill>
              </a:rPr>
              <a:t>12</a:t>
            </a:r>
            <a:r>
              <a:rPr lang="es-419" sz="5000">
                <a:solidFill>
                  <a:srgbClr val="005776"/>
                </a:solidFill>
              </a:rPr>
              <a:t>%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EC303606-39A1-4F47-BA52-C3910123CC2A}"/>
              </a:ext>
            </a:extLst>
          </p:cNvPr>
          <p:cNvSpPr txBox="1">
            <a:spLocks/>
          </p:cNvSpPr>
          <p:nvPr/>
        </p:nvSpPr>
        <p:spPr>
          <a:xfrm>
            <a:off x="363354" y="3002746"/>
            <a:ext cx="1571488" cy="5031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85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914355"/>
            <a:r>
              <a:rPr lang="es-419" sz="1200" kern="0">
                <a:solidFill>
                  <a:srgbClr val="005776"/>
                </a:solidFill>
              </a:rPr>
              <a:t>MÁS VALOR POR EL MISMO COSTO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625EDAA-CC84-48A1-883B-8B81DE15CE52}"/>
              </a:ext>
            </a:extLst>
          </p:cNvPr>
          <p:cNvSpPr txBox="1">
            <a:spLocks/>
          </p:cNvSpPr>
          <p:nvPr/>
        </p:nvSpPr>
        <p:spPr>
          <a:xfrm>
            <a:off x="6945254" y="2480957"/>
            <a:ext cx="1896822" cy="10066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85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914355">
              <a:lnSpc>
                <a:spcPct val="80000"/>
              </a:lnSpc>
            </a:pPr>
            <a:r>
              <a:rPr lang="es-419" sz="2000" kern="0">
                <a:solidFill>
                  <a:srgbClr val="005776"/>
                </a:solidFill>
              </a:rPr>
              <a:t>PROMOVER LA ESTRATÉGIA</a:t>
            </a:r>
          </a:p>
        </p:txBody>
      </p:sp>
      <p:sp>
        <p:nvSpPr>
          <p:cNvPr id="60" name="Content Placeholder 1">
            <a:extLst>
              <a:ext uri="{FF2B5EF4-FFF2-40B4-BE49-F238E27FC236}">
                <a16:creationId xmlns:a16="http://schemas.microsoft.com/office/drawing/2014/main" id="{6B3D2FF0-8AEC-4682-8C4D-C13A3AA31D0F}"/>
              </a:ext>
            </a:extLst>
          </p:cNvPr>
          <p:cNvSpPr txBox="1">
            <a:spLocks/>
          </p:cNvSpPr>
          <p:nvPr/>
        </p:nvSpPr>
        <p:spPr>
          <a:xfrm>
            <a:off x="327804" y="5305309"/>
            <a:ext cx="8816196" cy="358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56758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8900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buClr>
                <a:srgbClr val="053B57"/>
              </a:buClr>
            </a:pPr>
            <a:endParaRPr lang="es-419" sz="1400" b="1" i="1">
              <a:solidFill>
                <a:srgbClr val="053B57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11B21CC-0364-4345-80A7-6F890E69C87E}"/>
              </a:ext>
            </a:extLst>
          </p:cNvPr>
          <p:cNvCxnSpPr>
            <a:cxnSpLocks/>
          </p:cNvCxnSpPr>
          <p:nvPr/>
        </p:nvCxnSpPr>
        <p:spPr>
          <a:xfrm>
            <a:off x="462386" y="3647844"/>
            <a:ext cx="900000" cy="0"/>
          </a:xfrm>
          <a:prstGeom prst="line">
            <a:avLst/>
          </a:prstGeom>
          <a:ln w="254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63E2881-4D19-8147-984D-B9CB450531E4}"/>
              </a:ext>
            </a:extLst>
          </p:cNvPr>
          <p:cNvCxnSpPr>
            <a:cxnSpLocks/>
          </p:cNvCxnSpPr>
          <p:nvPr/>
        </p:nvCxnSpPr>
        <p:spPr>
          <a:xfrm>
            <a:off x="2659098" y="3647844"/>
            <a:ext cx="900000" cy="0"/>
          </a:xfrm>
          <a:prstGeom prst="line">
            <a:avLst/>
          </a:prstGeom>
          <a:ln w="254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5AC928D-0129-9143-AF36-377D25E49EB6}"/>
              </a:ext>
            </a:extLst>
          </p:cNvPr>
          <p:cNvCxnSpPr>
            <a:cxnSpLocks/>
          </p:cNvCxnSpPr>
          <p:nvPr/>
        </p:nvCxnSpPr>
        <p:spPr>
          <a:xfrm>
            <a:off x="4855811" y="3647844"/>
            <a:ext cx="900000" cy="0"/>
          </a:xfrm>
          <a:prstGeom prst="line">
            <a:avLst/>
          </a:prstGeom>
          <a:ln w="254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A803437-4D90-944A-AE6B-85AADE330AC7}"/>
              </a:ext>
            </a:extLst>
          </p:cNvPr>
          <p:cNvCxnSpPr>
            <a:cxnSpLocks/>
          </p:cNvCxnSpPr>
          <p:nvPr/>
        </p:nvCxnSpPr>
        <p:spPr>
          <a:xfrm>
            <a:off x="7052522" y="3647844"/>
            <a:ext cx="900000" cy="0"/>
          </a:xfrm>
          <a:prstGeom prst="line">
            <a:avLst/>
          </a:prstGeom>
          <a:ln w="254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7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35" grpId="0"/>
      <p:bldP spid="42" grpId="0"/>
      <p:bldP spid="43" grpId="0"/>
      <p:bldP spid="44" grpId="0"/>
      <p:bldP spid="54" grpId="0"/>
      <p:bldP spid="55" grpId="0"/>
      <p:bldP spid="57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63CA6CB-0163-4D06-8845-B8B2426D7B05}"/>
              </a:ext>
            </a:extLst>
          </p:cNvPr>
          <p:cNvSpPr/>
          <p:nvPr/>
        </p:nvSpPr>
        <p:spPr>
          <a:xfrm>
            <a:off x="4735514" y="1432766"/>
            <a:ext cx="4402318" cy="3843099"/>
          </a:xfrm>
          <a:prstGeom prst="rect">
            <a:avLst/>
          </a:prstGeom>
          <a:solidFill>
            <a:srgbClr val="7D2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324902-1446-4E19-A21A-A4CC1980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57" y="1016698"/>
            <a:ext cx="6823203" cy="724376"/>
          </a:xfrm>
        </p:spPr>
        <p:txBody>
          <a:bodyPr/>
          <a:lstStyle/>
          <a:p>
            <a:r>
              <a:rPr lang="es-CL" sz="3000" b="1">
                <a:latin typeface="Century Gothic" panose="020B0502020202020204" pitchFamily="34" charset="0"/>
                <a:cs typeface="Calibri Light" panose="020F0302020204030204" pitchFamily="34" charset="0"/>
              </a:rPr>
              <a:t>Beneficios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70D35-64C6-4948-BC56-CAA3BFCE8E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3198" y="1646127"/>
            <a:ext cx="4238803" cy="3843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35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SRP ha sido capaz de:</a:t>
            </a:r>
          </a:p>
          <a:p>
            <a:r>
              <a:rPr lang="es-ES" sz="135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Mejorar las decisiones de asignación de capital en una flota diversa de activos</a:t>
            </a:r>
          </a:p>
          <a:p>
            <a:r>
              <a:rPr lang="es-ES" sz="135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Demostrar cómo las inversiones están vinculadas a los objetivos estratégicos del SRP</a:t>
            </a:r>
          </a:p>
          <a:p>
            <a:r>
              <a:rPr lang="es-ES" sz="135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Optimizar las carteras tanto dentro como entre departamentos y comunicar claramente la base para las decisiones de compensación</a:t>
            </a:r>
          </a:p>
          <a:p>
            <a:r>
              <a:rPr lang="es-ES" sz="135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Comprender el impacto del riesgo de la reducción de los niveles de mantenimiento y sostenimiento</a:t>
            </a:r>
          </a:p>
          <a:p>
            <a:r>
              <a:rPr lang="es-ES" sz="135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Establecer un repositorio central para la creación y evolución de las necesidades comerciales en proyectos</a:t>
            </a:r>
          </a:p>
          <a:p>
            <a:r>
              <a:rPr lang="es-ES" sz="135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Mejorar la eficiencia del ciclo presupuestario</a:t>
            </a:r>
            <a:endParaRPr lang="en-US" sz="135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C2A4F-8FD0-856A-86E0-0547278814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31046" y="2609562"/>
            <a:ext cx="3428426" cy="1586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500" i="1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SRP ya se está dando cuenta de los beneficios del software de Copperleaf en evaluaciones de proyectos más consistentes, exhaustivas y completas. El marco basado en el valor nos ayuda a comprender las compensaciones entre inversiones de todo tipo”</a:t>
            </a:r>
            <a:endParaRPr lang="en-US" sz="1500" i="1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C9672D-5451-4150-BD5B-435BD9D8951F}"/>
              </a:ext>
            </a:extLst>
          </p:cNvPr>
          <p:cNvCxnSpPr>
            <a:cxnSpLocks/>
          </p:cNvCxnSpPr>
          <p:nvPr/>
        </p:nvCxnSpPr>
        <p:spPr>
          <a:xfrm>
            <a:off x="5452928" y="4211520"/>
            <a:ext cx="360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60DF96B-4ED1-4DD7-9016-FEF478042B99}"/>
              </a:ext>
            </a:extLst>
          </p:cNvPr>
          <p:cNvSpPr txBox="1">
            <a:spLocks/>
          </p:cNvSpPr>
          <p:nvPr/>
        </p:nvSpPr>
        <p:spPr>
          <a:xfrm>
            <a:off x="5356408" y="4223057"/>
            <a:ext cx="3662681" cy="5203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56758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8900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  <a:buClrTx/>
              <a:defRPr/>
            </a:pPr>
            <a:r>
              <a:rPr lang="en-US" sz="150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KEVIN NIELSEN </a:t>
            </a:r>
            <a:br>
              <a:rPr lang="en-US" sz="150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120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Senior Director, Valley Generation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1B2E16-DB44-41D4-89B5-AD8C40FF37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754" y="1741074"/>
            <a:ext cx="610174" cy="600198"/>
          </a:xfrm>
          <a:prstGeom prst="rect">
            <a:avLst/>
          </a:prstGeom>
        </p:spPr>
      </p:pic>
      <p:pic>
        <p:nvPicPr>
          <p:cNvPr id="1026" name="Picture 2" descr="Offering support for teachers | SRP">
            <a:extLst>
              <a:ext uri="{FF2B5EF4-FFF2-40B4-BE49-F238E27FC236}">
                <a16:creationId xmlns:a16="http://schemas.microsoft.com/office/drawing/2014/main" id="{FF7E2291-6112-2525-E379-980188D45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3812" r="14796" b="24132"/>
          <a:stretch/>
        </p:blipFill>
        <p:spPr bwMode="auto">
          <a:xfrm>
            <a:off x="7204992" y="1491931"/>
            <a:ext cx="1554480" cy="6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F9D8A-B88C-A800-5A7E-DFA171B9801D}"/>
              </a:ext>
            </a:extLst>
          </p:cNvPr>
          <p:cNvSpPr txBox="1">
            <a:spLocks/>
          </p:cNvSpPr>
          <p:nvPr/>
        </p:nvSpPr>
        <p:spPr>
          <a:xfrm>
            <a:off x="2013298" y="1240818"/>
            <a:ext cx="5117402" cy="724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50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CONCLUSIONES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EDD9030-B77A-176F-B155-694C3F1E4B5F}"/>
              </a:ext>
            </a:extLst>
          </p:cNvPr>
          <p:cNvSpPr txBox="1"/>
          <p:nvPr/>
        </p:nvSpPr>
        <p:spPr>
          <a:xfrm>
            <a:off x="1598587" y="2314360"/>
            <a:ext cx="5946824" cy="339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valoración de las inversiones debe ser alineada con los objetivos estratégicos</a:t>
            </a:r>
            <a:endParaRPr lang="en-CA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 que usar un método cuantitativo, riguroso y coherente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C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Usar una escala económica común</a:t>
            </a:r>
            <a:endParaRPr lang="en-CA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C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Consideración del impacto de tiempo es fundamental  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toma de decisiones es un viaje de madurez</a:t>
            </a: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1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F575-B6D1-D64A-BA22-09789958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28" y="1347220"/>
            <a:ext cx="6823203" cy="724376"/>
          </a:xfrm>
        </p:spPr>
        <p:txBody>
          <a:bodyPr/>
          <a:lstStyle/>
          <a:p>
            <a:r>
              <a:rPr lang="pt-BR" sz="3000">
                <a:latin typeface="Century Gothic" panose="020B0502020202020204" pitchFamily="34" charset="0"/>
              </a:rPr>
              <a:t>Agenda</a:t>
            </a:r>
          </a:p>
        </p:txBody>
      </p:sp>
      <p:pic>
        <p:nvPicPr>
          <p:cNvPr id="7" name="Picture Placeholder 6" descr="A picture containing plane, sitting, airplane, water&#10;&#10;Description automatically generated">
            <a:extLst>
              <a:ext uri="{FF2B5EF4-FFF2-40B4-BE49-F238E27FC236}">
                <a16:creationId xmlns:a16="http://schemas.microsoft.com/office/drawing/2014/main" id="{44698D96-FF53-F243-B135-BF9C7B5B2950}"/>
              </a:ext>
            </a:extLst>
          </p:cNvPr>
          <p:cNvPicPr>
            <a:picLocks noGrp="1" noChangeAspect="1"/>
          </p:cNvPicPr>
          <p:nvPr>
            <p:ph type="chart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72000" y="1347220"/>
            <a:ext cx="3561736" cy="401885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3F9C2-D5F3-5046-B8E2-A0FF5CF43A9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04217" y="2405332"/>
            <a:ext cx="3402313" cy="2047337"/>
          </a:xfrm>
        </p:spPr>
        <p:txBody>
          <a:bodyPr>
            <a:normAutofit/>
          </a:bodyPr>
          <a:lstStyle/>
          <a:p>
            <a:r>
              <a:rPr lang="es-419" sz="24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 toma de decisiones </a:t>
            </a:r>
            <a:br>
              <a:rPr lang="es-419" sz="24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s-419" sz="24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(CAPEX y OPEX)</a:t>
            </a:r>
          </a:p>
          <a:p>
            <a: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Introducción a la </a:t>
            </a:r>
            <a:b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metodología AIPM</a:t>
            </a:r>
          </a:p>
          <a:p>
            <a: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Beneficios</a:t>
            </a:r>
          </a:p>
        </p:txBody>
      </p:sp>
    </p:spTree>
    <p:extLst>
      <p:ext uri="{BB962C8B-B14F-4D97-AF65-F5344CB8AC3E}">
        <p14:creationId xmlns:p14="http://schemas.microsoft.com/office/powerpoint/2010/main" val="211363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3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8A62C7-A2E3-6484-7275-09D2D8D858AB}"/>
              </a:ext>
            </a:extLst>
          </p:cNvPr>
          <p:cNvSpPr txBox="1">
            <a:spLocks/>
          </p:cNvSpPr>
          <p:nvPr/>
        </p:nvSpPr>
        <p:spPr>
          <a:xfrm>
            <a:off x="1710890" y="2772300"/>
            <a:ext cx="5722220" cy="240778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C" sz="240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Mostrar cómo se puede tomar decisiones que permiten optimizar el portafolio de proyectos, para mejorar la gestión de activos, mejorar la confiabilidad y proveer mejor transparencia. </a:t>
            </a:r>
            <a:endParaRPr lang="en-US" sz="240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endParaRPr lang="en-US" sz="180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4198810-A7A0-18CD-9C9B-BE8CFDC2D2DB}"/>
              </a:ext>
            </a:extLst>
          </p:cNvPr>
          <p:cNvSpPr txBox="1"/>
          <p:nvPr/>
        </p:nvSpPr>
        <p:spPr>
          <a:xfrm>
            <a:off x="1054663" y="1677917"/>
            <a:ext cx="3929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>
                <a:solidFill>
                  <a:schemeClr val="bg1"/>
                </a:solidFill>
                <a:latin typeface="Century Gothic" panose="020B0502020202020204" pitchFamily="34" charset="0"/>
              </a:rPr>
              <a:t>Objetivo</a:t>
            </a:r>
            <a:endParaRPr lang="en-US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3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3D116E-3C6B-0242-8A52-5FEBD6FE051B}"/>
              </a:ext>
            </a:extLst>
          </p:cNvPr>
          <p:cNvSpPr/>
          <p:nvPr/>
        </p:nvSpPr>
        <p:spPr>
          <a:xfrm>
            <a:off x="6505536" y="857250"/>
            <a:ext cx="2638464" cy="5143500"/>
          </a:xfrm>
          <a:prstGeom prst="rect">
            <a:avLst/>
          </a:prstGeom>
          <a:solidFill>
            <a:srgbClr val="1E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s-419" altLang="zh-CN" sz="180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20968-74E1-B04D-8D66-4A70720D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6854"/>
            <a:ext cx="5068369" cy="965835"/>
          </a:xfrm>
        </p:spPr>
        <p:txBody>
          <a:bodyPr>
            <a:normAutofit/>
          </a:bodyPr>
          <a:lstStyle/>
          <a:p>
            <a:r>
              <a:rPr lang="es-419" b="1" dirty="0">
                <a:latin typeface="+mj-lt"/>
                <a:cs typeface="Calibri" panose="020F0502020204030204" pitchFamily="34" charset="0"/>
              </a:rPr>
              <a:t>Algunas buenas preguntas…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85DB6-3A26-0C4F-9206-765803789B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944291"/>
            <a:ext cx="5413829" cy="3590925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s-419"/>
              <a:t>¿</a:t>
            </a:r>
            <a:r>
              <a:rPr lang="es-419" sz="1800"/>
              <a:t>Estás seguro de que estás dirigiendo tu presupuesto y recursos para las cosas que traen el mayor valor a tu negocio?</a:t>
            </a:r>
          </a:p>
          <a:p>
            <a:r>
              <a:rPr lang="es-419" sz="1800"/>
              <a:t>¿Entiendes el perfil de riesgo asociado a tu cartera de activos, y cómo varía con el tiempo?</a:t>
            </a:r>
          </a:p>
          <a:p>
            <a:r>
              <a:rPr lang="es-419" sz="1800"/>
              <a:t>¿Puedes demostrar las consecuencias al negocio de una reducción de un 10% de tu presupuesto en los próximos 5 años?</a:t>
            </a:r>
          </a:p>
          <a:p>
            <a:r>
              <a:rPr lang="es-419" sz="1800"/>
              <a:t>¿Puedes identificar fácilmente qué inversiones deben ser aplazadas en caso de tener restricciones en el presupuesto</a:t>
            </a:r>
            <a:r>
              <a:rPr lang="es-419"/>
              <a:t>?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560A522-3AAE-374D-BE72-BD64E897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0594" y="1674022"/>
            <a:ext cx="2462981" cy="348128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4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A013-60CD-37F6-F961-ADCCC853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88" y="716557"/>
            <a:ext cx="8479854" cy="965835"/>
          </a:xfrm>
        </p:spPr>
        <p:txBody>
          <a:bodyPr/>
          <a:lstStyle/>
          <a:p>
            <a:r>
              <a:rPr lang="es-CL" sz="3200" dirty="0"/>
              <a:t>Desafíos comunes para decisiones de Capex y Opex</a:t>
            </a:r>
            <a:endParaRPr lang="es-CL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D21B07B-67AB-666D-2538-6CBC14A06F35}"/>
              </a:ext>
            </a:extLst>
          </p:cNvPr>
          <p:cNvSpPr txBox="1">
            <a:spLocks/>
          </p:cNvSpPr>
          <p:nvPr/>
        </p:nvSpPr>
        <p:spPr>
          <a:xfrm>
            <a:off x="2723631" y="1657097"/>
            <a:ext cx="4416832" cy="376642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Font typeface="Arial" panose="020B0604020202020204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89000" indent="-173038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Font typeface="Arial" panose="020B0604020202020204" pitchFamily="34" charset="0"/>
              <a:buChar char="»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Incapacidad de comparar diferentes inversiones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Dependencia de intuición frente a dados objetivos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Falta de consenso sobre la definición de valor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Tomada de decisiones en silos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500" b="0" i="0" u="none" strike="noStrike" kern="1200" cap="none" spc="0" normalizeH="0" baseline="0" dirty="0">
              <a:ln>
                <a:noFill/>
              </a:ln>
              <a:solidFill>
                <a:srgbClr val="002E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Visibilidad limitada del impacto de las decisiones de inversión en los objetivos estratégicos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Falta de transparencia e confianza en las decisiones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500" b="0" i="0" u="none" strike="noStrike" kern="1200" cap="none" spc="0" normalizeH="0" baseline="0" dirty="0">
              <a:ln>
                <a:noFill/>
              </a:ln>
              <a:solidFill>
                <a:srgbClr val="002E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Comunicación ineficaz con partes relacionadas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Dificultad para escalar decisiones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Falta de agilidad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D773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Uso limitado de datos de otras áreas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C7AE25-5BA9-6B7C-2F8E-57D6A191AF73}"/>
              </a:ext>
            </a:extLst>
          </p:cNvPr>
          <p:cNvGrpSpPr/>
          <p:nvPr/>
        </p:nvGrpSpPr>
        <p:grpSpPr>
          <a:xfrm>
            <a:off x="7071655" y="1725016"/>
            <a:ext cx="1853261" cy="3605982"/>
            <a:chOff x="7208290" y="1031334"/>
            <a:chExt cx="1853261" cy="36059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4A0A6D-EC6B-5A8C-26D4-A2B9C99BCC7F}"/>
                </a:ext>
              </a:extLst>
            </p:cNvPr>
            <p:cNvSpPr txBox="1"/>
            <p:nvPr/>
          </p:nvSpPr>
          <p:spPr>
            <a:xfrm>
              <a:off x="7396746" y="3855990"/>
              <a:ext cx="131653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0" cap="none" spc="0" normalizeH="0" baseline="0" dirty="0">
                  <a:ln>
                    <a:noFill/>
                  </a:ln>
                  <a:solidFill>
                    <a:srgbClr val="002E46"/>
                  </a:solidFill>
                  <a:effectLst/>
                  <a:uLnTx/>
                  <a:uFillTx/>
                </a:rPr>
                <a:t>Colaboración y comunicación </a:t>
              </a:r>
              <a:r>
                <a:rPr kumimoji="0" lang="es-CL" sz="1100" b="1" i="0" u="none" strike="noStrike" kern="0" cap="none" spc="0" normalizeH="0" baseline="0" dirty="0">
                  <a:ln>
                    <a:noFill/>
                  </a:ln>
                  <a:solidFill>
                    <a:srgbClr val="002E46"/>
                  </a:solidFill>
                  <a:effectLst/>
                  <a:uLnTx/>
                  <a:uFillTx/>
                </a:rPr>
                <a:t>apoyada por datos</a:t>
              </a:r>
              <a:endParaRPr kumimoji="0" lang="es-CL" sz="1600" b="1" i="0" u="none" strike="noStrike" kern="0" cap="none" spc="0" normalizeH="0" baseline="0" dirty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E92C1666-924B-A037-7E7B-5281F5BA9F8C}"/>
                </a:ext>
              </a:extLst>
            </p:cNvPr>
            <p:cNvSpPr/>
            <p:nvPr/>
          </p:nvSpPr>
          <p:spPr>
            <a:xfrm>
              <a:off x="7214071" y="3613380"/>
              <a:ext cx="178375" cy="1023936"/>
            </a:xfrm>
            <a:prstGeom prst="rightBrace">
              <a:avLst>
                <a:gd name="adj1" fmla="val 29693"/>
                <a:gd name="adj2" fmla="val 50000"/>
              </a:avLst>
            </a:prstGeom>
            <a:noFill/>
            <a:ln w="9525" cap="flat" cmpd="sng" algn="ctr">
              <a:solidFill>
                <a:srgbClr val="053B57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C3636D34-7932-3796-24D6-23D929CE27DB}"/>
                </a:ext>
              </a:extLst>
            </p:cNvPr>
            <p:cNvSpPr/>
            <p:nvPr/>
          </p:nvSpPr>
          <p:spPr>
            <a:xfrm>
              <a:off x="7208290" y="1031334"/>
              <a:ext cx="178375" cy="1083602"/>
            </a:xfrm>
            <a:prstGeom prst="rightBrace">
              <a:avLst>
                <a:gd name="adj1" fmla="val 29693"/>
                <a:gd name="adj2" fmla="val 50000"/>
              </a:avLst>
            </a:prstGeom>
            <a:noFill/>
            <a:ln w="9525" cap="flat" cmpd="sng" algn="ctr">
              <a:solidFill>
                <a:srgbClr val="053B57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67EEE6-B713-C89C-7764-D390B207D159}"/>
                </a:ext>
              </a:extLst>
            </p:cNvPr>
            <p:cNvSpPr txBox="1"/>
            <p:nvPr/>
          </p:nvSpPr>
          <p:spPr>
            <a:xfrm>
              <a:off x="7358617" y="1311525"/>
              <a:ext cx="1184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0" cap="none" spc="0" normalizeH="0" baseline="0">
                  <a:ln>
                    <a:noFill/>
                  </a:ln>
                  <a:solidFill>
                    <a:srgbClr val="002E46"/>
                  </a:solidFill>
                  <a:effectLst/>
                  <a:uLnTx/>
                  <a:uFillTx/>
                </a:rPr>
                <a:t>Definición de valor</a:t>
              </a:r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83B522EB-CD3C-9450-B15C-56B1B152BB49}"/>
                </a:ext>
              </a:extLst>
            </p:cNvPr>
            <p:cNvSpPr/>
            <p:nvPr/>
          </p:nvSpPr>
          <p:spPr>
            <a:xfrm>
              <a:off x="7218371" y="2488073"/>
              <a:ext cx="178375" cy="703177"/>
            </a:xfrm>
            <a:prstGeom prst="rightBrace">
              <a:avLst>
                <a:gd name="adj1" fmla="val 29693"/>
                <a:gd name="adj2" fmla="val 50000"/>
              </a:avLst>
            </a:prstGeom>
            <a:noFill/>
            <a:ln w="9525" cap="flat" cmpd="sng" algn="ctr">
              <a:solidFill>
                <a:srgbClr val="053B57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>
                <a:ln>
                  <a:noFill/>
                </a:ln>
                <a:solidFill>
                  <a:srgbClr val="002E4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C7DB2E-98C7-D2A9-F995-E1DAE7EFEE59}"/>
                </a:ext>
              </a:extLst>
            </p:cNvPr>
            <p:cNvSpPr txBox="1"/>
            <p:nvPr/>
          </p:nvSpPr>
          <p:spPr>
            <a:xfrm>
              <a:off x="7386070" y="2577492"/>
              <a:ext cx="1256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0" cap="none" spc="0" normalizeH="0" baseline="0">
                  <a:ln>
                    <a:noFill/>
                  </a:ln>
                  <a:solidFill>
                    <a:srgbClr val="002E46"/>
                  </a:solidFill>
                  <a:effectLst/>
                  <a:uLnTx/>
                  <a:uFillTx/>
                </a:rPr>
                <a:t>Vínculo entre micro y macro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75CDAB7-EAEC-45BA-822E-C4A093CA1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76942" y="1391466"/>
              <a:ext cx="331637" cy="312686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B56C83D-7EF7-55AD-A043-E94974788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81405" y="2685881"/>
              <a:ext cx="378657" cy="320402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4A831B15-AE81-83C9-D433-8AAFD579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84024" y="3936869"/>
              <a:ext cx="377527" cy="36146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DB934F8-B52B-C1E4-DFF4-4F0C5B22200C}"/>
              </a:ext>
            </a:extLst>
          </p:cNvPr>
          <p:cNvSpPr txBox="1"/>
          <p:nvPr/>
        </p:nvSpPr>
        <p:spPr>
          <a:xfrm>
            <a:off x="286705" y="1851318"/>
            <a:ext cx="208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</a:rPr>
              <a:t>Proceso Típico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9314A9E4-81CC-57A9-7910-A67C1190F5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9923" y="4556978"/>
            <a:ext cx="325464" cy="40402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45EFDC5-877A-213B-A139-5E0D09C5E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5026" y="3192740"/>
            <a:ext cx="294640" cy="36576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6C6AE60C-FB26-8373-0997-FB9813477A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6298" y="2575510"/>
            <a:ext cx="360045" cy="32004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78B38087-5C19-EC49-DD8A-34B9327077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35498" y="2519227"/>
            <a:ext cx="313696" cy="313696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A6F6A1F-C365-78E3-6C91-CDB20A3F39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7645" y="3842834"/>
            <a:ext cx="289403" cy="400712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76E59AED-2AD9-6D61-0CEE-0849AFB66DA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96320" y="4557803"/>
            <a:ext cx="320000" cy="4032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57A6B187-74BD-E82D-05CC-0C56721D36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32874" y="2550312"/>
            <a:ext cx="379562" cy="44282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4FDA2008-9184-9E73-6CF3-07A02DF843B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99158" y="2940128"/>
            <a:ext cx="314325" cy="31432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CF3D34C-A05E-E06A-3432-52CCFFF9A24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065493" y="3617894"/>
            <a:ext cx="314325" cy="31432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938C64CF-8C8C-C611-51E8-E26450C0960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2346" y="4557803"/>
            <a:ext cx="320000" cy="403200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51C3F64-4D83-4EC7-9D58-D7C63D054757}"/>
              </a:ext>
            </a:extLst>
          </p:cNvPr>
          <p:cNvCxnSpPr>
            <a:cxnSpLocks/>
          </p:cNvCxnSpPr>
          <p:nvPr/>
        </p:nvCxnSpPr>
        <p:spPr>
          <a:xfrm>
            <a:off x="392854" y="2880172"/>
            <a:ext cx="1" cy="272088"/>
          </a:xfrm>
          <a:prstGeom prst="straightConnector1">
            <a:avLst/>
          </a:prstGeom>
          <a:noFill/>
          <a:ln w="9525" cap="flat" cmpd="sng" algn="ctr">
            <a:solidFill>
              <a:srgbClr val="005776"/>
            </a:solidFill>
            <a:prstDash val="solid"/>
            <a:tailEnd type="arrow" w="sm" len="med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8F6979E-5647-2127-99D2-D7723B470A1A}"/>
              </a:ext>
            </a:extLst>
          </p:cNvPr>
          <p:cNvCxnSpPr>
            <a:cxnSpLocks/>
          </p:cNvCxnSpPr>
          <p:nvPr/>
        </p:nvCxnSpPr>
        <p:spPr>
          <a:xfrm flipV="1">
            <a:off x="575940" y="3163694"/>
            <a:ext cx="579550" cy="201772"/>
          </a:xfrm>
          <a:prstGeom prst="straightConnector1">
            <a:avLst/>
          </a:prstGeom>
          <a:noFill/>
          <a:ln w="9525" cap="flat" cmpd="sng" algn="ctr">
            <a:solidFill>
              <a:srgbClr val="005776"/>
            </a:solidFill>
            <a:prstDash val="solid"/>
            <a:tailEnd type="arrow" w="sm" len="med"/>
          </a:ln>
          <a:effectLst/>
        </p:spPr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7CBF7C97-4EC9-0B73-DAA6-D3A8758748FD}"/>
              </a:ext>
            </a:extLst>
          </p:cNvPr>
          <p:cNvCxnSpPr>
            <a:cxnSpLocks/>
          </p:cNvCxnSpPr>
          <p:nvPr/>
        </p:nvCxnSpPr>
        <p:spPr>
          <a:xfrm rot="5400000">
            <a:off x="541587" y="3284259"/>
            <a:ext cx="745807" cy="711953"/>
          </a:xfrm>
          <a:prstGeom prst="curvedConnector2">
            <a:avLst/>
          </a:prstGeom>
          <a:noFill/>
          <a:ln w="9525" cap="flat" cmpd="sng" algn="ctr">
            <a:solidFill>
              <a:srgbClr val="005776"/>
            </a:solidFill>
            <a:prstDash val="solid"/>
            <a:headEnd type="arrow" w="sm" len="med"/>
            <a:tailEnd type="arrow" w="sm" len="med"/>
          </a:ln>
          <a:effectLst/>
        </p:spPr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C72FBA86-2356-16E7-544E-E1DAFEDB53DD}"/>
              </a:ext>
            </a:extLst>
          </p:cNvPr>
          <p:cNvCxnSpPr>
            <a:cxnSpLocks/>
          </p:cNvCxnSpPr>
          <p:nvPr/>
        </p:nvCxnSpPr>
        <p:spPr>
          <a:xfrm rot="5400000">
            <a:off x="657961" y="4074661"/>
            <a:ext cx="652955" cy="747640"/>
          </a:xfrm>
          <a:prstGeom prst="curvedConnector2">
            <a:avLst/>
          </a:prstGeom>
          <a:noFill/>
          <a:ln w="9525" cap="flat" cmpd="sng" algn="ctr">
            <a:solidFill>
              <a:srgbClr val="005776"/>
            </a:solidFill>
            <a:prstDash val="solid"/>
            <a:tailEnd type="arrow" w="sm" len="med"/>
          </a:ln>
          <a:effectLst/>
        </p:spPr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2782499E-7DEA-C602-71FE-44176AFE8A29}"/>
              </a:ext>
            </a:extLst>
          </p:cNvPr>
          <p:cNvCxnSpPr>
            <a:cxnSpLocks/>
          </p:cNvCxnSpPr>
          <p:nvPr/>
        </p:nvCxnSpPr>
        <p:spPr>
          <a:xfrm flipV="1">
            <a:off x="590319" y="3903401"/>
            <a:ext cx="1473525" cy="754347"/>
          </a:xfrm>
          <a:prstGeom prst="curvedConnector3">
            <a:avLst>
              <a:gd name="adj1" fmla="val 61059"/>
            </a:avLst>
          </a:prstGeom>
          <a:noFill/>
          <a:ln w="9525" cap="flat" cmpd="sng" algn="ctr">
            <a:solidFill>
              <a:srgbClr val="005776"/>
            </a:solidFill>
            <a:prstDash val="solid"/>
            <a:tailEnd type="arrow" w="sm" len="med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CF7D5BC-E2BF-A386-B175-39276BDB1A6F}"/>
              </a:ext>
            </a:extLst>
          </p:cNvPr>
          <p:cNvCxnSpPr>
            <a:cxnSpLocks/>
          </p:cNvCxnSpPr>
          <p:nvPr/>
        </p:nvCxnSpPr>
        <p:spPr>
          <a:xfrm flipV="1">
            <a:off x="2221390" y="3066626"/>
            <a:ext cx="0" cy="491042"/>
          </a:xfrm>
          <a:prstGeom prst="straightConnector1">
            <a:avLst/>
          </a:prstGeom>
          <a:noFill/>
          <a:ln w="9525" cap="flat" cmpd="sng" algn="ctr">
            <a:solidFill>
              <a:srgbClr val="005776"/>
            </a:solidFill>
            <a:prstDash val="solid"/>
            <a:tailEnd type="arrow" w="sm" len="med"/>
          </a:ln>
          <a:effectLst/>
        </p:spPr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9FBD7D9D-0568-266B-85DB-C8BD03B1DD56}"/>
              </a:ext>
            </a:extLst>
          </p:cNvPr>
          <p:cNvCxnSpPr>
            <a:cxnSpLocks/>
          </p:cNvCxnSpPr>
          <p:nvPr/>
        </p:nvCxnSpPr>
        <p:spPr>
          <a:xfrm rot="16200000" flipV="1">
            <a:off x="1296676" y="3459307"/>
            <a:ext cx="1191453" cy="834118"/>
          </a:xfrm>
          <a:prstGeom prst="curvedConnector3">
            <a:avLst>
              <a:gd name="adj1" fmla="val 32945"/>
            </a:avLst>
          </a:prstGeom>
          <a:noFill/>
          <a:ln w="9525" cap="flat" cmpd="sng" algn="ctr">
            <a:solidFill>
              <a:srgbClr val="005776"/>
            </a:solidFill>
            <a:prstDash val="solid"/>
            <a:tailEnd type="arrow" w="sm" len="med"/>
          </a:ln>
          <a:effectLst/>
        </p:spPr>
      </p:cxnSp>
      <p:pic>
        <p:nvPicPr>
          <p:cNvPr id="66" name="Graphic 65">
            <a:extLst>
              <a:ext uri="{FF2B5EF4-FFF2-40B4-BE49-F238E27FC236}">
                <a16:creationId xmlns:a16="http://schemas.microsoft.com/office/drawing/2014/main" id="{DAAC27E5-A882-6580-0379-6FE72B5AD34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75265" y="3723474"/>
            <a:ext cx="362111" cy="362111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72E74E9-01F0-60DD-9B5F-20093084EE20}"/>
              </a:ext>
            </a:extLst>
          </p:cNvPr>
          <p:cNvCxnSpPr>
            <a:cxnSpLocks/>
          </p:cNvCxnSpPr>
          <p:nvPr/>
        </p:nvCxnSpPr>
        <p:spPr>
          <a:xfrm>
            <a:off x="1360617" y="3282193"/>
            <a:ext cx="0" cy="406070"/>
          </a:xfrm>
          <a:prstGeom prst="straightConnector1">
            <a:avLst/>
          </a:prstGeom>
          <a:noFill/>
          <a:ln w="9525" cap="flat" cmpd="sng" algn="ctr">
            <a:solidFill>
              <a:srgbClr val="005776"/>
            </a:solidFill>
            <a:prstDash val="solid"/>
            <a:headEnd type="arrow" w="sm" len="med"/>
            <a:tailEnd type="arrow" w="sm" len="med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7B37CA6-A79F-06B6-9BB8-FCCD6EDC0E0C}"/>
              </a:ext>
            </a:extLst>
          </p:cNvPr>
          <p:cNvCxnSpPr>
            <a:cxnSpLocks/>
          </p:cNvCxnSpPr>
          <p:nvPr/>
        </p:nvCxnSpPr>
        <p:spPr>
          <a:xfrm>
            <a:off x="1538992" y="4763201"/>
            <a:ext cx="491068" cy="0"/>
          </a:xfrm>
          <a:prstGeom prst="straightConnector1">
            <a:avLst/>
          </a:prstGeom>
          <a:noFill/>
          <a:ln w="9525" cap="flat" cmpd="sng" algn="ctr">
            <a:solidFill>
              <a:srgbClr val="005776"/>
            </a:solidFill>
            <a:prstDash val="solid"/>
            <a:headEnd type="arrow" w="sm" len="med"/>
            <a:tailEnd type="arrow" w="sm" len="med"/>
          </a:ln>
          <a:effectLst/>
        </p:spPr>
      </p:cxnSp>
      <p:sp>
        <p:nvSpPr>
          <p:cNvPr id="69" name="Freeform 40">
            <a:extLst>
              <a:ext uri="{FF2B5EF4-FFF2-40B4-BE49-F238E27FC236}">
                <a16:creationId xmlns:a16="http://schemas.microsoft.com/office/drawing/2014/main" id="{4A05FA74-2A0A-8162-9F67-0C30C3A5A37D}"/>
              </a:ext>
            </a:extLst>
          </p:cNvPr>
          <p:cNvSpPr/>
          <p:nvPr/>
        </p:nvSpPr>
        <p:spPr>
          <a:xfrm>
            <a:off x="567355" y="4078093"/>
            <a:ext cx="570963" cy="711855"/>
          </a:xfrm>
          <a:custGeom>
            <a:avLst/>
            <a:gdLst>
              <a:gd name="connsiteX0" fmla="*/ 0 w 570963"/>
              <a:gd name="connsiteY0" fmla="*/ 0 h 699752"/>
              <a:gd name="connsiteX1" fmla="*/ 266163 w 570963"/>
              <a:gd name="connsiteY1" fmla="*/ 0 h 699752"/>
              <a:gd name="connsiteX2" fmla="*/ 266163 w 570963"/>
              <a:gd name="connsiteY2" fmla="*/ 699752 h 699752"/>
              <a:gd name="connsiteX3" fmla="*/ 570963 w 570963"/>
              <a:gd name="connsiteY3" fmla="*/ 699752 h 6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963" h="699752">
                <a:moveTo>
                  <a:pt x="0" y="0"/>
                </a:moveTo>
                <a:lnTo>
                  <a:pt x="266163" y="0"/>
                </a:lnTo>
                <a:lnTo>
                  <a:pt x="266163" y="699752"/>
                </a:lnTo>
                <a:lnTo>
                  <a:pt x="570963" y="699752"/>
                </a:lnTo>
              </a:path>
            </a:pathLst>
          </a:custGeom>
          <a:noFill/>
          <a:ln w="9525" cap="flat" cmpd="sng" algn="ctr">
            <a:solidFill>
              <a:srgbClr val="005776"/>
            </a:solidFill>
            <a:prstDash val="solid"/>
            <a:headEnd type="arrow" w="sm" len="med"/>
            <a:tailEnd type="arrow" w="sm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reeform 53">
            <a:extLst>
              <a:ext uri="{FF2B5EF4-FFF2-40B4-BE49-F238E27FC236}">
                <a16:creationId xmlns:a16="http://schemas.microsoft.com/office/drawing/2014/main" id="{257727C2-03FC-6D40-5FB0-20CD416C4EBE}"/>
              </a:ext>
            </a:extLst>
          </p:cNvPr>
          <p:cNvSpPr/>
          <p:nvPr/>
        </p:nvSpPr>
        <p:spPr>
          <a:xfrm>
            <a:off x="1912343" y="2637988"/>
            <a:ext cx="304800" cy="1850834"/>
          </a:xfrm>
          <a:custGeom>
            <a:avLst/>
            <a:gdLst>
              <a:gd name="connsiteX0" fmla="*/ 249716 w 429658"/>
              <a:gd name="connsiteY0" fmla="*/ 0 h 1799422"/>
              <a:gd name="connsiteX1" fmla="*/ 0 w 429658"/>
              <a:gd name="connsiteY1" fmla="*/ 0 h 1799422"/>
              <a:gd name="connsiteX2" fmla="*/ 0 w 429658"/>
              <a:gd name="connsiteY2" fmla="*/ 1344058 h 1799422"/>
              <a:gd name="connsiteX3" fmla="*/ 58757 w 429658"/>
              <a:gd name="connsiteY3" fmla="*/ 1344058 h 1799422"/>
              <a:gd name="connsiteX4" fmla="*/ 429658 w 429658"/>
              <a:gd name="connsiteY4" fmla="*/ 1344058 h 1799422"/>
              <a:gd name="connsiteX5" fmla="*/ 429658 w 429658"/>
              <a:gd name="connsiteY5" fmla="*/ 1799422 h 1799422"/>
              <a:gd name="connsiteX0" fmla="*/ 187598 w 429658"/>
              <a:gd name="connsiteY0" fmla="*/ 0 h 1802992"/>
              <a:gd name="connsiteX1" fmla="*/ 0 w 429658"/>
              <a:gd name="connsiteY1" fmla="*/ 3570 h 1802992"/>
              <a:gd name="connsiteX2" fmla="*/ 0 w 429658"/>
              <a:gd name="connsiteY2" fmla="*/ 1347628 h 1802992"/>
              <a:gd name="connsiteX3" fmla="*/ 58757 w 429658"/>
              <a:gd name="connsiteY3" fmla="*/ 1347628 h 1802992"/>
              <a:gd name="connsiteX4" fmla="*/ 429658 w 429658"/>
              <a:gd name="connsiteY4" fmla="*/ 1347628 h 1802992"/>
              <a:gd name="connsiteX5" fmla="*/ 429658 w 429658"/>
              <a:gd name="connsiteY5" fmla="*/ 1802992 h 1802992"/>
              <a:gd name="connsiteX0" fmla="*/ 182421 w 429658"/>
              <a:gd name="connsiteY0" fmla="*/ 7141 h 1799422"/>
              <a:gd name="connsiteX1" fmla="*/ 0 w 429658"/>
              <a:gd name="connsiteY1" fmla="*/ 0 h 1799422"/>
              <a:gd name="connsiteX2" fmla="*/ 0 w 429658"/>
              <a:gd name="connsiteY2" fmla="*/ 1344058 h 1799422"/>
              <a:gd name="connsiteX3" fmla="*/ 58757 w 429658"/>
              <a:gd name="connsiteY3" fmla="*/ 1344058 h 1799422"/>
              <a:gd name="connsiteX4" fmla="*/ 429658 w 429658"/>
              <a:gd name="connsiteY4" fmla="*/ 1344058 h 1799422"/>
              <a:gd name="connsiteX5" fmla="*/ 429658 w 429658"/>
              <a:gd name="connsiteY5" fmla="*/ 1799422 h 1799422"/>
              <a:gd name="connsiteX0" fmla="*/ 182421 w 429658"/>
              <a:gd name="connsiteY0" fmla="*/ 967 h 1799422"/>
              <a:gd name="connsiteX1" fmla="*/ 0 w 429658"/>
              <a:gd name="connsiteY1" fmla="*/ 0 h 1799422"/>
              <a:gd name="connsiteX2" fmla="*/ 0 w 429658"/>
              <a:gd name="connsiteY2" fmla="*/ 1344058 h 1799422"/>
              <a:gd name="connsiteX3" fmla="*/ 58757 w 429658"/>
              <a:gd name="connsiteY3" fmla="*/ 1344058 h 1799422"/>
              <a:gd name="connsiteX4" fmla="*/ 429658 w 429658"/>
              <a:gd name="connsiteY4" fmla="*/ 1344058 h 1799422"/>
              <a:gd name="connsiteX5" fmla="*/ 429658 w 429658"/>
              <a:gd name="connsiteY5" fmla="*/ 1799422 h 179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658" h="1799422">
                <a:moveTo>
                  <a:pt x="182421" y="967"/>
                </a:moveTo>
                <a:lnTo>
                  <a:pt x="0" y="0"/>
                </a:lnTo>
                <a:lnTo>
                  <a:pt x="0" y="1344058"/>
                </a:lnTo>
                <a:lnTo>
                  <a:pt x="58757" y="1344058"/>
                </a:lnTo>
                <a:lnTo>
                  <a:pt x="429658" y="1344058"/>
                </a:lnTo>
                <a:lnTo>
                  <a:pt x="429658" y="1799422"/>
                </a:lnTo>
              </a:path>
            </a:pathLst>
          </a:custGeom>
          <a:noFill/>
          <a:ln w="9525" cap="flat" cmpd="sng" algn="ctr">
            <a:solidFill>
              <a:srgbClr val="005776"/>
            </a:solidFill>
            <a:prstDash val="solid"/>
            <a:tailEnd type="arrow" w="sm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9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BA7B2D-64A5-C7F5-C8B0-6FC50EC8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28" y="1347220"/>
            <a:ext cx="6823203" cy="724376"/>
          </a:xfrm>
        </p:spPr>
        <p:txBody>
          <a:bodyPr/>
          <a:lstStyle/>
          <a:p>
            <a:r>
              <a:rPr lang="pt-BR" sz="3000">
                <a:latin typeface="Century Gothic" panose="020B0502020202020204" pitchFamily="34" charset="0"/>
              </a:rPr>
              <a:t>Agenda</a:t>
            </a:r>
          </a:p>
        </p:txBody>
      </p:sp>
      <p:pic>
        <p:nvPicPr>
          <p:cNvPr id="10" name="Picture Placeholder 6" descr="A picture containing plane, sitting, airplane, water&#10;&#10;Description automatically generated">
            <a:extLst>
              <a:ext uri="{FF2B5EF4-FFF2-40B4-BE49-F238E27FC236}">
                <a16:creationId xmlns:a16="http://schemas.microsoft.com/office/drawing/2014/main" id="{0B4E0C16-8829-18E1-8B99-627CAB8C6085}"/>
              </a:ext>
            </a:extLst>
          </p:cNvPr>
          <p:cNvPicPr>
            <a:picLocks noGrp="1" noChangeAspect="1"/>
          </p:cNvPicPr>
          <p:nvPr>
            <p:ph type="chart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72000" y="1347220"/>
            <a:ext cx="3561736" cy="4018858"/>
          </a:xfr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0A55D23-CC6A-535C-88BC-1895A21A25F6}"/>
              </a:ext>
            </a:extLst>
          </p:cNvPr>
          <p:cNvSpPr txBox="1">
            <a:spLocks/>
          </p:cNvSpPr>
          <p:nvPr/>
        </p:nvSpPr>
        <p:spPr>
          <a:xfrm>
            <a:off x="904217" y="2405332"/>
            <a:ext cx="3402313" cy="20473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 toma de decisiones </a:t>
            </a:r>
            <a:b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(CAPEX y OPEX)</a:t>
            </a:r>
          </a:p>
          <a:p>
            <a:r>
              <a:rPr lang="es-419" sz="24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Introducción a la </a:t>
            </a:r>
            <a:br>
              <a:rPr lang="es-419" sz="24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s-419" sz="24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metodología AIPM</a:t>
            </a:r>
          </a:p>
          <a:p>
            <a:r>
              <a:rPr lang="es-419"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Beneficios</a:t>
            </a:r>
          </a:p>
        </p:txBody>
      </p:sp>
    </p:spTree>
    <p:extLst>
      <p:ext uri="{BB962C8B-B14F-4D97-AF65-F5344CB8AC3E}">
        <p14:creationId xmlns:p14="http://schemas.microsoft.com/office/powerpoint/2010/main" val="386917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6027-7935-D1CD-2DA5-6A6A79B2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75" y="890574"/>
            <a:ext cx="6823203" cy="547102"/>
          </a:xfrm>
        </p:spPr>
        <p:txBody>
          <a:bodyPr/>
          <a:lstStyle/>
          <a:p>
            <a:r>
              <a:rPr lang="es-MX" sz="3000" dirty="0">
                <a:latin typeface="Century Gothic" panose="020B0502020202020204" pitchFamily="34" charset="0"/>
              </a:rPr>
              <a:t>La toma de decisiones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EF98A7C-C5BB-27A4-E97C-BDBEF978C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723495"/>
              </p:ext>
            </p:extLst>
          </p:nvPr>
        </p:nvGraphicFramePr>
        <p:xfrm>
          <a:off x="1395924" y="1825153"/>
          <a:ext cx="5784942" cy="348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EFD93F55-85F0-0663-14BA-7FBFD1B177E5}"/>
              </a:ext>
            </a:extLst>
          </p:cNvPr>
          <p:cNvSpPr/>
          <p:nvPr/>
        </p:nvSpPr>
        <p:spPr>
          <a:xfrm rot="1544444">
            <a:off x="1260310" y="3039995"/>
            <a:ext cx="1523210" cy="737037"/>
          </a:xfrm>
          <a:prstGeom prst="rightArrow">
            <a:avLst/>
          </a:prstGeom>
          <a:solidFill>
            <a:srgbClr val="053B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Regulador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D1D99F2-1CDB-D485-88C2-D7B9455F429C}"/>
              </a:ext>
            </a:extLst>
          </p:cNvPr>
          <p:cNvSpPr/>
          <p:nvPr/>
        </p:nvSpPr>
        <p:spPr>
          <a:xfrm rot="1544444">
            <a:off x="2173222" y="2520686"/>
            <a:ext cx="1523210" cy="737037"/>
          </a:xfrm>
          <a:prstGeom prst="rightArrow">
            <a:avLst/>
          </a:prstGeom>
          <a:solidFill>
            <a:srgbClr val="053B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800" kern="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Ingeniero</a:t>
            </a:r>
            <a:endParaRPr kumimoji="0" lang="es-CL" sz="18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8BC970E-BB30-B31F-6958-B5A0D8E57EC3}"/>
              </a:ext>
            </a:extLst>
          </p:cNvPr>
          <p:cNvSpPr/>
          <p:nvPr/>
        </p:nvSpPr>
        <p:spPr>
          <a:xfrm rot="1544444">
            <a:off x="3173766" y="2110172"/>
            <a:ext cx="1523210" cy="737037"/>
          </a:xfrm>
          <a:prstGeom prst="rightArrow">
            <a:avLst/>
          </a:prstGeom>
          <a:solidFill>
            <a:srgbClr val="053B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Financiero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54C7D6A-1157-855B-D9AB-0111F152D2F6}"/>
              </a:ext>
            </a:extLst>
          </p:cNvPr>
          <p:cNvSpPr/>
          <p:nvPr/>
        </p:nvSpPr>
        <p:spPr>
          <a:xfrm rot="1544444">
            <a:off x="4315667" y="1742371"/>
            <a:ext cx="1540664" cy="737037"/>
          </a:xfrm>
          <a:prstGeom prst="rightArrow">
            <a:avLst/>
          </a:prstGeom>
          <a:solidFill>
            <a:srgbClr val="053B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Economista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5C7B281-0E2D-B7E7-5463-507A2CD8F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88" y="3625693"/>
            <a:ext cx="3001306" cy="17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221FDA-0BC9-4281-ACF5-761415C7E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E1221FDA-0BC9-4281-ACF5-761415C7E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BF5784-9A53-4E84-8AB0-9D2D06951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3ABF5784-9A53-4E84-8AB0-9D2D06951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3E74F5-623B-4CEE-857A-295B80D6E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823E74F5-623B-4CEE-857A-295B80D6E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332B18-4C50-4C99-800D-7EB73F77C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C332B18-4C50-4C99-800D-7EB73F77C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4D6510-E09C-487B-8E1A-26430EEF0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564D6510-E09C-487B-8E1A-26430EEF0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A66419-0738-4028-875C-5C63DBD7B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DFA66419-0738-4028-875C-5C63DBD7B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776847A-1E05-4CD5-BC2F-1B28FA473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B776847A-1E05-4CD5-BC2F-1B28FA473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DA9CA1-20BF-4F17-9B68-C7E673CA2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EDDA9CA1-20BF-4F17-9B68-C7E673CA2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9B199C-AEC2-4E4C-8F1C-C8945635B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dgm id="{019B199C-AEC2-4E4C-8F1C-C8945635B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C3BEED-BD90-419F-A552-160D1261D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A1C3BEED-BD90-419F-A552-160D1261D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0399" y="1112428"/>
            <a:ext cx="6823203" cy="724376"/>
          </a:xfrm>
        </p:spPr>
        <p:txBody>
          <a:bodyPr/>
          <a:lstStyle/>
          <a:p>
            <a:pPr algn="ctr"/>
            <a:r>
              <a:rPr lang="es-ES" sz="3000" dirty="0">
                <a:latin typeface="Century Gothic" panose="020B0502020202020204" pitchFamily="34" charset="0"/>
              </a:rPr>
              <a:t>Metodología AIPM y ISO 55000</a:t>
            </a:r>
            <a:endParaRPr lang="en-CA" sz="3000" dirty="0"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331844" y="2032436"/>
            <a:ext cx="6524556" cy="3764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b="1" dirty="0">
                <a:cs typeface="Calibri" panose="020F0502020204030204" pitchFamily="34" charset="0"/>
              </a:rPr>
              <a:t>AIPM – Asset Investment Planning and Management</a:t>
            </a:r>
          </a:p>
          <a:p>
            <a:pPr marL="0" indent="0">
              <a:buNone/>
            </a:pPr>
            <a:r>
              <a:rPr lang="es-ES" sz="1800" dirty="0">
                <a:cs typeface="Calibri" panose="020F0502020204030204" pitchFamily="34" charset="0"/>
              </a:rPr>
              <a:t>AIPM es una práctica de la </a:t>
            </a:r>
            <a:r>
              <a:rPr lang="es-ES" sz="1800" b="1" dirty="0">
                <a:cs typeface="Calibri" panose="020F0502020204030204" pitchFamily="34" charset="0"/>
              </a:rPr>
              <a:t>planificación y optimización integrada </a:t>
            </a:r>
            <a:r>
              <a:rPr lang="es-ES" sz="1800" dirty="0">
                <a:cs typeface="Calibri" panose="020F0502020204030204" pitchFamily="34" charset="0"/>
              </a:rPr>
              <a:t>usada para mejorar sus procesos de toma de decisiones y planeación de inversiones. Es un 'puente' entre la gestión de activos, finanzas, ingeniería, operaciones, mantenimiento y estrategia corporativa.</a:t>
            </a:r>
          </a:p>
          <a:p>
            <a:pPr marL="0" indent="0">
              <a:buNone/>
            </a:pPr>
            <a:endParaRPr lang="es-ES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1800" b="1" dirty="0">
                <a:cs typeface="Calibri" panose="020F0502020204030204" pitchFamily="34" charset="0"/>
              </a:rPr>
              <a:t>ISO 55000</a:t>
            </a:r>
          </a:p>
          <a:p>
            <a:pPr marL="0" indent="0">
              <a:buNone/>
            </a:pPr>
            <a:r>
              <a:rPr lang="es-ES" sz="1800" dirty="0">
                <a:cs typeface="Calibri" panose="020F0502020204030204" pitchFamily="34" charset="0"/>
              </a:rPr>
              <a:t>Una norma global centrada en ayudar a las organizaciones a obtener el </a:t>
            </a:r>
            <a:r>
              <a:rPr lang="es-ES" sz="1800" b="1" dirty="0">
                <a:cs typeface="Calibri" panose="020F0502020204030204" pitchFamily="34" charset="0"/>
              </a:rPr>
              <a:t>máximo valor </a:t>
            </a:r>
            <a:r>
              <a:rPr lang="es-ES" sz="1800" dirty="0">
                <a:cs typeface="Calibri" panose="020F0502020204030204" pitchFamily="34" charset="0"/>
              </a:rPr>
              <a:t>de sus activos. Se enfoca en la sostenibilidad de la base de activos, ofreciendo el valor que los distintos grupos de interés esperan de esos activos.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>
            <a:extLst>
              <a:ext uri="{FF2B5EF4-FFF2-40B4-BE49-F238E27FC236}">
                <a16:creationId xmlns:a16="http://schemas.microsoft.com/office/drawing/2014/main" id="{F7CD316C-3DE7-417A-8255-D9C4A500ED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60399" y="1017709"/>
            <a:ext cx="6823203" cy="7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CA" altLang="es-ES" sz="3000" b="1" dirty="0">
                <a:latin typeface="Century Gothic" panose="020B0502020202020204" pitchFamily="34" charset="0"/>
              </a:rPr>
              <a:t>Marco de valor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C0ADE839-FA9E-4644-9D62-A64F0A04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10" y="1810149"/>
            <a:ext cx="5336381" cy="17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288ED-0181-440E-8B0F-42897D0D3565}"/>
              </a:ext>
            </a:extLst>
          </p:cNvPr>
          <p:cNvSpPr txBox="1"/>
          <p:nvPr/>
        </p:nvSpPr>
        <p:spPr>
          <a:xfrm>
            <a:off x="1160399" y="3661286"/>
            <a:ext cx="6823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ES" sz="180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 marco sistemático para cuantificar el beneficio de todas las inversiones en una organización</a:t>
            </a:r>
          </a:p>
          <a:p>
            <a:pPr>
              <a:defRPr/>
            </a:pPr>
            <a:endParaRPr lang="en-CA" sz="1800">
              <a:solidFill>
                <a:prstClr val="black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ES" sz="180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Ayuda a identificar el conjunto óptimo de las inversiones que ofrecen el mayor valor a la organización respetando las restricciones de financieras, de riesgo, de recursos y de tiempo</a:t>
            </a:r>
            <a:endParaRPr lang="en-CA" sz="1800">
              <a:solidFill>
                <a:prstClr val="black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tron Maestro CMC Brúju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94C4820-5E42-4825-B5DF-91DBBA5BAC82}"/>
    </a:ext>
  </a:extLst>
</a:theme>
</file>

<file path=ppt/theme/theme2.xml><?xml version="1.0" encoding="utf-8"?>
<a:theme xmlns:a="http://schemas.openxmlformats.org/drawingml/2006/main" name="Maestro Sección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6DF0327-063B-4621-91FB-1A194800E826}"/>
    </a:ext>
  </a:extLst>
</a:theme>
</file>

<file path=ppt/theme/theme3.xml><?xml version="1.0" encoding="utf-8"?>
<a:theme xmlns:a="http://schemas.openxmlformats.org/drawingml/2006/main" name="Patrón Maestro Cuerpo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2771E6A7-1CBA-4933-993C-BCFFD12F954E}"/>
    </a:ext>
  </a:extLst>
</a:theme>
</file>

<file path=ppt/theme/theme4.xml><?xml version="1.0" encoding="utf-8"?>
<a:theme xmlns:a="http://schemas.openxmlformats.org/drawingml/2006/main" name="Maestro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E6528C21-401A-4C8C-9A32-CA64ACFCBF0B}"/>
    </a:ext>
  </a:extLst>
</a:theme>
</file>

<file path=ppt/theme/theme5.xml><?xml version="1.0" encoding="utf-8"?>
<a:theme xmlns:a="http://schemas.openxmlformats.org/drawingml/2006/main" name="1_Maestro Sección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6DF0327-063B-4621-91FB-1A194800E826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69b8d-7120-4068-b452-55feebc5ffa4">
      <UserInfo>
        <DisplayName/>
        <AccountId xsi:nil="true"/>
        <AccountType/>
      </UserInfo>
    </SharedWithUsers>
    <lcf76f155ced4ddcb4097134ff3c332f xmlns="cde33698-54d1-4413-9454-ee6d5558439e">
      <Terms xmlns="http://schemas.microsoft.com/office/infopath/2007/PartnerControls"/>
    </lcf76f155ced4ddcb4097134ff3c332f>
    <TaxCatchAll xmlns="d0569b8d-7120-4068-b452-55feebc5ff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3C33CA3215034A9B71065C3BBCF5A3" ma:contentTypeVersion="16" ma:contentTypeDescription="Crear nuevo documento." ma:contentTypeScope="" ma:versionID="b94b6a5251e624e48646e3514faff0df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3b7280437edee63d0472e65097a56d61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762477-F44D-471D-AE3C-78E64370B2DD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de33698-54d1-4413-9454-ee6d5558439e"/>
    <ds:schemaRef ds:uri="d0569b8d-7120-4068-b452-55feebc5ffa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B9F2F1-81EB-450F-A875-7A696119F974}">
  <ds:schemaRefs>
    <ds:schemaRef ds:uri="cde33698-54d1-4413-9454-ee6d5558439e"/>
    <ds:schemaRef ds:uri="d0569b8d-7120-4068-b452-55feebc5ff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E408F0-59FF-4391-91BF-E47ED422AF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1261</Words>
  <Application>Microsoft Office PowerPoint</Application>
  <PresentationFormat>Presentación en pantalla (4:3)</PresentationFormat>
  <Paragraphs>229</Paragraphs>
  <Slides>20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Gotham Black</vt:lpstr>
      <vt:lpstr>Myriad Pro</vt:lpstr>
      <vt:lpstr>Segoe UI Historic</vt:lpstr>
      <vt:lpstr>Patron Maestro CMC Brújula</vt:lpstr>
      <vt:lpstr>Maestro Sección CMC-LATAM</vt:lpstr>
      <vt:lpstr>Patrón Maestro Cuerpo CMC-LATAM</vt:lpstr>
      <vt:lpstr>Maestro Final</vt:lpstr>
      <vt:lpstr>1_Maestro Sección CMC-LATAM</vt:lpstr>
      <vt:lpstr>Presentación de PowerPoint</vt:lpstr>
      <vt:lpstr>Agenda</vt:lpstr>
      <vt:lpstr>Presentación de PowerPoint</vt:lpstr>
      <vt:lpstr>Algunas buenas preguntas…</vt:lpstr>
      <vt:lpstr>Desafíos comunes para decisiones de Capex y Opex</vt:lpstr>
      <vt:lpstr>Agenda</vt:lpstr>
      <vt:lpstr>La toma de decisiones</vt:lpstr>
      <vt:lpstr>Metodología AIPM y ISO 55000</vt:lpstr>
      <vt:lpstr>Marco de valor</vt:lpstr>
      <vt:lpstr>Valor estratégico</vt:lpstr>
      <vt:lpstr>Ejemplo</vt:lpstr>
      <vt:lpstr>Consecuencias alineadas</vt:lpstr>
      <vt:lpstr>Evalúe inversiones en una escala económica común</vt:lpstr>
      <vt:lpstr>La mayoría de los factores cambian con el tiempo</vt:lpstr>
      <vt:lpstr>Toma de decisión basada en valor</vt:lpstr>
      <vt:lpstr>Agenda</vt:lpstr>
      <vt:lpstr>Beneficios reportados</vt:lpstr>
      <vt:lpstr>Beneficios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Trujillo</dc:creator>
  <cp:lastModifiedBy>Marisol León</cp:lastModifiedBy>
  <cp:revision>4</cp:revision>
  <dcterms:created xsi:type="dcterms:W3CDTF">2019-07-22T17:42:45Z</dcterms:created>
  <dcterms:modified xsi:type="dcterms:W3CDTF">2022-11-01T21:10:16Z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0x0101004B3C33CA3215034A9B71065C3BBCF5A3</vt:lpwstr>
  </property>
  <property fmtid="{D5CDD505-2E9C-101B-9397-08002B2CF9AE}" pid="3" name="MediaServiceImageTags">
    <vt:lpwstr/>
  </property>
</Properties>
</file>