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</p:sldMasterIdLst>
  <p:notesMasterIdLst>
    <p:notesMasterId r:id="rId22"/>
  </p:notesMasterIdLst>
  <p:sldIdLst>
    <p:sldId id="258" r:id="rId8"/>
    <p:sldId id="505" r:id="rId9"/>
    <p:sldId id="2145706019" r:id="rId10"/>
    <p:sldId id="2145706020" r:id="rId11"/>
    <p:sldId id="2145706021" r:id="rId12"/>
    <p:sldId id="2145706022" r:id="rId13"/>
    <p:sldId id="2145706028" r:id="rId14"/>
    <p:sldId id="2145706023" r:id="rId15"/>
    <p:sldId id="2145706024" r:id="rId16"/>
    <p:sldId id="2145706025" r:id="rId17"/>
    <p:sldId id="2145706026" r:id="rId18"/>
    <p:sldId id="2145706027" r:id="rId19"/>
    <p:sldId id="2145706014" r:id="rId20"/>
    <p:sldId id="2145706016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258"/>
            <p14:sldId id="505"/>
            <p14:sldId id="2145706019"/>
            <p14:sldId id="2145706020"/>
            <p14:sldId id="2145706021"/>
            <p14:sldId id="2145706022"/>
            <p14:sldId id="2145706028"/>
            <p14:sldId id="2145706023"/>
            <p14:sldId id="2145706024"/>
            <p14:sldId id="2145706025"/>
            <p14:sldId id="2145706026"/>
            <p14:sldId id="2145706027"/>
          </p14:sldIdLst>
        </p14:section>
        <p14:section name="Inicio de Sección" id="{2261FC81-D8DE-DA43-81B4-4B5B396F5083}">
          <p14:sldIdLst/>
        </p14:section>
        <p14:section name="Contenido" id="{F23B10C3-D8A9-C349-8395-AD9FB2EF428F}">
          <p14:sldIdLst/>
        </p14:section>
        <p14:section name="Mensajes importantes" id="{670A4AEA-593D-F449-B47F-B0B89EF3CF80}">
          <p14:sldIdLst/>
        </p14:section>
        <p14:section name="Pre-diseñadas" id="{B782C5C3-CC40-3447-BFD6-3348007433F8}">
          <p14:sldIdLst/>
        </p14:section>
        <p14:section name="Conclusiones y cierre" id="{D2CB4710-98CA-8C4C-863D-841536BCA5A2}">
          <p14:sldIdLst>
            <p14:sldId id="2145706014"/>
            <p14:sldId id="21457060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F60"/>
    <a:srgbClr val="1E1F3E"/>
    <a:srgbClr val="601111"/>
    <a:srgbClr val="1C2040"/>
    <a:srgbClr val="350909"/>
    <a:srgbClr val="00563F"/>
    <a:srgbClr val="004F58"/>
    <a:srgbClr val="AEADB3"/>
    <a:srgbClr val="8E30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18092-1C6A-FD0D-9FFA-B3C52D76BF98}" v="3" dt="2022-11-01T01:32:19.925"/>
    <p1510:client id="{EFDED481-39A7-4124-92B9-8543BBDFE4B2}" v="13" dt="2022-11-01T01:29:00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06/11/2022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935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549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2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844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33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2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n 473">
            <a:extLst>
              <a:ext uri="{FF2B5EF4-FFF2-40B4-BE49-F238E27FC236}">
                <a16:creationId xmlns:a16="http://schemas.microsoft.com/office/drawing/2014/main" id="{E8BDA0C5-A8E3-4B71-9895-98F296EE7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2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F811D5BB-9A45-FB2E-1010-FA8FEA7F6D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60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n 459">
            <a:extLst>
              <a:ext uri="{FF2B5EF4-FFF2-40B4-BE49-F238E27FC236}">
                <a16:creationId xmlns:a16="http://schemas.microsoft.com/office/drawing/2014/main" id="{C95731D4-0918-4E75-B7D7-397C732A7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8833" y="-58189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8CCD53AA-02C7-B41F-6335-B035AD2F50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60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Imagen 931">
            <a:extLst>
              <a:ext uri="{FF2B5EF4-FFF2-40B4-BE49-F238E27FC236}">
                <a16:creationId xmlns:a16="http://schemas.microsoft.com/office/drawing/2014/main" id="{2D18413A-53ED-448C-AB9D-6C4C8059A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35E9FA8-EF4C-D277-2271-0728883CC8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60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Imagen 923">
            <a:extLst>
              <a:ext uri="{FF2B5EF4-FFF2-40B4-BE49-F238E27FC236}">
                <a16:creationId xmlns:a16="http://schemas.microsoft.com/office/drawing/2014/main" id="{8A1B2119-8259-4180-AC52-76CAFD0BE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18288" y="12574"/>
            <a:ext cx="9162288" cy="6859124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72B25641-8CE2-377E-F0E3-710F35C8F6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60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1856" b="0">
                <a:solidFill>
                  <a:schemeClr val="bg1"/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013">
                <a:solidFill>
                  <a:schemeClr val="bg1"/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8997" y="123140"/>
            <a:ext cx="6823203" cy="965835"/>
          </a:xfrm>
        </p:spPr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 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1406" b="1">
                <a:solidFill>
                  <a:srgbClr val="292F6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013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29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29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844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CFA87B-F0B0-969B-AA0B-2A94603FE4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5"/>
            <a:ext cx="9142419" cy="68568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EF6F12D-5095-2D9C-0EA1-C73CF11A1B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60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" y="2777"/>
            <a:ext cx="9136605" cy="685245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DC5FF421-343A-D49C-1354-3214FA8D40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60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2D7B3E8-A1C9-47FA-8B2B-7190871E5F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2" y="274320"/>
            <a:ext cx="1372909" cy="38847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8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DAFD58-D6EF-E6FC-1E8D-451F23E6BFC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3" y="6004324"/>
            <a:ext cx="83343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875" b="1" kern="1200">
          <a:solidFill>
            <a:srgbClr val="292F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142"/>
            <a:ext cx="9144002" cy="6858001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309D4FBA-741D-8B31-3CB4-F18CBD23B14A}"/>
              </a:ext>
            </a:extLst>
          </p:cNvPr>
          <p:cNvSpPr/>
          <p:nvPr userDrawn="1"/>
        </p:nvSpPr>
        <p:spPr>
          <a:xfrm>
            <a:off x="2317599" y="5090821"/>
            <a:ext cx="4508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661" marR="0" lvl="0" indent="-144661" algn="ctr" defTabSz="3857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Cristián Solís Calderón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D19D78D-2C62-CB1D-8144-36BA348CEDC9}"/>
              </a:ext>
            </a:extLst>
          </p:cNvPr>
          <p:cNvSpPr/>
          <p:nvPr userDrawn="1"/>
        </p:nvSpPr>
        <p:spPr>
          <a:xfrm>
            <a:off x="2714431" y="5531748"/>
            <a:ext cx="3715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661" marR="0" lvl="0" indent="-144661" algn="ctr" defTabSz="3857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csolis@iquantconsulting.com</a:t>
            </a: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B2B9B094-C587-9B68-5488-B8C95B2B80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1429" y="1892954"/>
            <a:ext cx="621141" cy="691810"/>
          </a:xfrm>
          <a:prstGeom prst="rect">
            <a:avLst/>
          </a:prstGeom>
        </p:spPr>
      </p:pic>
      <p:sp>
        <p:nvSpPr>
          <p:cNvPr id="4" name="14 Subtítulo">
            <a:extLst>
              <a:ext uri="{FF2B5EF4-FFF2-40B4-BE49-F238E27FC236}">
                <a16:creationId xmlns:a16="http://schemas.microsoft.com/office/drawing/2014/main" id="{0EEFDFD6-1204-5EDE-8D50-29B57C62B8C6}"/>
              </a:ext>
            </a:extLst>
          </p:cNvPr>
          <p:cNvSpPr txBox="1">
            <a:spLocks/>
          </p:cNvSpPr>
          <p:nvPr userDrawn="1"/>
        </p:nvSpPr>
        <p:spPr>
          <a:xfrm>
            <a:off x="1223628" y="3307326"/>
            <a:ext cx="6696744" cy="1863987"/>
          </a:xfrm>
          <a:prstGeom prst="rect">
            <a:avLst/>
          </a:prstGeom>
        </p:spPr>
        <p:txBody>
          <a:bodyPr/>
          <a:lstStyle/>
          <a:p>
            <a:pPr marL="192881" marR="0" lvl="0" indent="-192881" algn="ctr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D05996-8912-946E-D557-A1B2FF586987}"/>
              </a:ext>
            </a:extLst>
          </p:cNvPr>
          <p:cNvSpPr txBox="1"/>
          <p:nvPr userDrawn="1"/>
        </p:nvSpPr>
        <p:spPr>
          <a:xfrm>
            <a:off x="3413670" y="2972338"/>
            <a:ext cx="245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:a16="http://schemas.microsoft.com/office/drawing/2014/main" id="{698772A9-EA29-52DB-3993-23F75791DEF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7"/>
            <a:ext cx="2090706" cy="5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50D353A8-5110-BD5A-6F1D-EBFE148DDD7C}"/>
              </a:ext>
            </a:extLst>
          </p:cNvPr>
          <p:cNvSpPr>
            <a:spLocks noGrp="1"/>
          </p:cNvSpPr>
          <p:nvPr/>
        </p:nvSpPr>
        <p:spPr>
          <a:xfrm>
            <a:off x="3685004" y="5276446"/>
            <a:ext cx="5143500" cy="514172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75" b="1" dirty="0">
                <a:latin typeface="Century Gothic" panose="020B0502020202020204" pitchFamily="34" charset="0"/>
              </a:rPr>
              <a:t>CRISTIAN SOLÍS CALDERÓN</a:t>
            </a:r>
            <a:endParaRPr lang="es-MX" sz="1875" b="1" dirty="0">
              <a:latin typeface="Century Gothic" panose="020B0502020202020204" pitchFamily="34" charset="0"/>
            </a:endParaRPr>
          </a:p>
          <a:p>
            <a:pPr algn="r"/>
            <a:r>
              <a:rPr lang="es-CO" sz="1875" dirty="0">
                <a:latin typeface="Century Gothic" panose="020B0502020202020204" pitchFamily="34" charset="0"/>
              </a:rPr>
              <a:t>CMC CHILE, 2022</a:t>
            </a:r>
          </a:p>
        </p:txBody>
      </p:sp>
      <p:sp>
        <p:nvSpPr>
          <p:cNvPr id="2" name="Título 5">
            <a:extLst>
              <a:ext uri="{FF2B5EF4-FFF2-40B4-BE49-F238E27FC236}">
                <a16:creationId xmlns:a16="http://schemas.microsoft.com/office/drawing/2014/main" id="{CF873E00-B242-9DC5-7E02-F826BAED08AC}"/>
              </a:ext>
            </a:extLst>
          </p:cNvPr>
          <p:cNvSpPr txBox="1">
            <a:spLocks/>
          </p:cNvSpPr>
          <p:nvPr/>
        </p:nvSpPr>
        <p:spPr>
          <a:xfrm>
            <a:off x="1278730" y="3792381"/>
            <a:ext cx="6586538" cy="366352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2625" dirty="0">
                <a:solidFill>
                  <a:schemeClr val="bg1"/>
                </a:solidFill>
                <a:latin typeface="Century Gothic" panose="020B0502020202020204" pitchFamily="34" charset="0"/>
              </a:rPr>
              <a:t>¡LOGRA UN CAMBIO RÁPIDO</a:t>
            </a:r>
          </a:p>
          <a:p>
            <a:pPr algn="ctr">
              <a:lnSpc>
                <a:spcPct val="100000"/>
              </a:lnSpc>
            </a:pPr>
            <a:r>
              <a:rPr lang="es-MX" sz="2625" dirty="0">
                <a:solidFill>
                  <a:schemeClr val="bg1"/>
                </a:solidFill>
                <a:latin typeface="Century Gothic" panose="020B0502020202020204" pitchFamily="34" charset="0"/>
              </a:rPr>
              <a:t>Y POTENTE!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92135C-2C07-62CB-011D-BB673546DF64}"/>
              </a:ext>
            </a:extLst>
          </p:cNvPr>
          <p:cNvSpPr txBox="1"/>
          <p:nvPr/>
        </p:nvSpPr>
        <p:spPr>
          <a:xfrm>
            <a:off x="1668444" y="2119187"/>
            <a:ext cx="580711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“APLICA INMEDIATAMENTE…”</a:t>
            </a:r>
            <a:endParaRPr lang="es-MX" sz="4500" dirty="0"/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B0739594-91C6-AFE3-8656-1BD732207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8222" y="1037509"/>
            <a:ext cx="465856" cy="5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A3F4C9C8-F484-18DB-786F-8A8219FDCA2E}"/>
              </a:ext>
            </a:extLst>
          </p:cNvPr>
          <p:cNvSpPr txBox="1">
            <a:spLocks/>
          </p:cNvSpPr>
          <p:nvPr/>
        </p:nvSpPr>
        <p:spPr>
          <a:xfrm>
            <a:off x="5305374" y="1634733"/>
            <a:ext cx="3730985" cy="3624069"/>
          </a:xfrm>
          <a:prstGeom prst="rect">
            <a:avLst/>
          </a:prstGeom>
          <a:solidFill>
            <a:srgbClr val="F4C867">
              <a:lumMod val="40000"/>
              <a:lumOff val="60000"/>
            </a:srgbClr>
          </a:solidFill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buClrTx/>
              <a:defRPr/>
            </a:pPr>
            <a:r>
              <a:rPr lang="es-ES" sz="2100" dirty="0">
                <a:solidFill>
                  <a:srgbClr val="003C56"/>
                </a:solidFill>
                <a:latin typeface="Arial Black"/>
                <a:cs typeface="Arial"/>
              </a:rPr>
              <a:t>El rápido proceso de implementación, la precisión de la detección de eventos y la medición precisa del impacto de las actividades de mantenimiento en la salud de los activos </a:t>
            </a:r>
            <a:r>
              <a:rPr lang="es-ES" sz="2100" dirty="0">
                <a:solidFill>
                  <a:srgbClr val="FFC000"/>
                </a:solidFill>
                <a:latin typeface="Arial Black"/>
                <a:cs typeface="Arial"/>
              </a:rPr>
              <a:t>superaron con creces nuestras expectativas</a:t>
            </a:r>
            <a:r>
              <a:rPr lang="es-ES" sz="2100" dirty="0">
                <a:solidFill>
                  <a:srgbClr val="003C56"/>
                </a:solidFill>
                <a:latin typeface="Arial Black"/>
                <a:cs typeface="Arial"/>
              </a:rPr>
              <a:t>.</a:t>
            </a:r>
            <a:endParaRPr lang="es-CL" sz="2100" dirty="0">
              <a:solidFill>
                <a:srgbClr val="003C56"/>
              </a:solidFill>
              <a:latin typeface="Arial Black"/>
            </a:endParaRP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42536EF2-CAF7-B589-AFE5-5B7212AD30EE}"/>
              </a:ext>
            </a:extLst>
          </p:cNvPr>
          <p:cNvSpPr txBox="1">
            <a:spLocks/>
          </p:cNvSpPr>
          <p:nvPr/>
        </p:nvSpPr>
        <p:spPr>
          <a:xfrm>
            <a:off x="302316" y="1461609"/>
            <a:ext cx="1652974" cy="64633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1" kern="1200">
                <a:solidFill>
                  <a:srgbClr val="00B2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es-CL" sz="3750" dirty="0">
                <a:solidFill>
                  <a:srgbClr val="00817D">
                    <a:lumMod val="75000"/>
                  </a:srgbClr>
                </a:solidFill>
              </a:rPr>
              <a:t>100%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988CB95-95FC-1F26-15AC-CA908909A479}"/>
              </a:ext>
            </a:extLst>
          </p:cNvPr>
          <p:cNvSpPr txBox="1">
            <a:spLocks/>
          </p:cNvSpPr>
          <p:nvPr/>
        </p:nvSpPr>
        <p:spPr>
          <a:xfrm>
            <a:off x="1756849" y="1634733"/>
            <a:ext cx="4049147" cy="30008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Tx/>
              <a:defRPr/>
            </a:pPr>
            <a:r>
              <a:rPr lang="es-ES" sz="1500" b="1" dirty="0">
                <a:solidFill>
                  <a:srgbClr val="003C56"/>
                </a:solidFill>
              </a:rPr>
              <a:t>Alertas reales, precisas y confiables</a:t>
            </a:r>
            <a:endParaRPr lang="en-US" sz="1500" b="1" dirty="0">
              <a:solidFill>
                <a:srgbClr val="003C5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742705-4CD1-DDBA-136A-126D824EAFDB}"/>
              </a:ext>
            </a:extLst>
          </p:cNvPr>
          <p:cNvGrpSpPr/>
          <p:nvPr/>
        </p:nvGrpSpPr>
        <p:grpSpPr>
          <a:xfrm>
            <a:off x="239146" y="2204269"/>
            <a:ext cx="5295038" cy="3362879"/>
            <a:chOff x="-1" y="1754831"/>
            <a:chExt cx="7060050" cy="43065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DEF5C0-A747-4924-32D7-4AA99E34B190}"/>
                </a:ext>
              </a:extLst>
            </p:cNvPr>
            <p:cNvSpPr txBox="1"/>
            <p:nvPr/>
          </p:nvSpPr>
          <p:spPr>
            <a:xfrm>
              <a:off x="0" y="1754831"/>
              <a:ext cx="3251198" cy="384285"/>
            </a:xfrm>
            <a:prstGeom prst="rect">
              <a:avLst/>
            </a:prstGeom>
            <a:solidFill>
              <a:srgbClr val="E18554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nb-NO" sz="1350" dirty="0">
                  <a:solidFill>
                    <a:prstClr val="black"/>
                  </a:solidFill>
                </a:rPr>
                <a:t>DURACIÓN DEL PROYECTO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A18BE4-87FB-336C-1EE7-D1FD06B93CED}"/>
                </a:ext>
              </a:extLst>
            </p:cNvPr>
            <p:cNvSpPr txBox="1"/>
            <p:nvPr/>
          </p:nvSpPr>
          <p:spPr>
            <a:xfrm>
              <a:off x="3410529" y="1754831"/>
              <a:ext cx="3251198" cy="384285"/>
            </a:xfrm>
            <a:prstGeom prst="rect">
              <a:avLst/>
            </a:prstGeom>
            <a:solidFill>
              <a:srgbClr val="00B1B9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nb-NO" sz="1350" dirty="0">
                  <a:solidFill>
                    <a:prstClr val="black"/>
                  </a:solidFill>
                </a:rPr>
                <a:t>AHORRO EN TIEMPO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E50683-21DF-8CD1-690F-4E891DCD1B11}"/>
                </a:ext>
              </a:extLst>
            </p:cNvPr>
            <p:cNvSpPr txBox="1"/>
            <p:nvPr/>
          </p:nvSpPr>
          <p:spPr>
            <a:xfrm>
              <a:off x="-1" y="3984658"/>
              <a:ext cx="3257989" cy="384285"/>
            </a:xfrm>
            <a:prstGeom prst="rect">
              <a:avLst/>
            </a:prstGeom>
            <a:solidFill>
              <a:srgbClr val="67AE6E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nb-NO" sz="1350" dirty="0">
                  <a:solidFill>
                    <a:prstClr val="black"/>
                  </a:solidFill>
                </a:rPr>
                <a:t>PERDIDAS PRODUCCIÓN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F72DE4-9F29-4D7E-D6AD-62F07816F0A0}"/>
                </a:ext>
              </a:extLst>
            </p:cNvPr>
            <p:cNvSpPr txBox="1"/>
            <p:nvPr/>
          </p:nvSpPr>
          <p:spPr>
            <a:xfrm>
              <a:off x="3410529" y="3984658"/>
              <a:ext cx="3251198" cy="384285"/>
            </a:xfrm>
            <a:prstGeom prst="rect">
              <a:avLst/>
            </a:prstGeom>
            <a:solidFill>
              <a:srgbClr val="278CBC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nb-NO" sz="1350" dirty="0">
                  <a:solidFill>
                    <a:prstClr val="black"/>
                  </a:solidFill>
                </a:rPr>
                <a:t>EMISIONES DE CO2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E68C05-1370-A39C-F111-F1FE53E0086E}"/>
                </a:ext>
              </a:extLst>
            </p:cNvPr>
            <p:cNvSpPr txBox="1"/>
            <p:nvPr/>
          </p:nvSpPr>
          <p:spPr>
            <a:xfrm>
              <a:off x="457651" y="2126960"/>
              <a:ext cx="1885560" cy="857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nb-NO" sz="3750" b="1" dirty="0">
                  <a:solidFill>
                    <a:srgbClr val="E18554"/>
                  </a:solidFill>
                </a:rPr>
                <a:t>7</a:t>
              </a:r>
              <a:r>
                <a:rPr lang="nb-NO" sz="2700" b="1" dirty="0">
                  <a:solidFill>
                    <a:srgbClr val="E18554"/>
                  </a:solidFill>
                </a:rPr>
                <a:t> meses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DFF069-7794-C8C0-7ED7-354AC7950EB8}"/>
                </a:ext>
              </a:extLst>
            </p:cNvPr>
            <p:cNvSpPr txBox="1"/>
            <p:nvPr/>
          </p:nvSpPr>
          <p:spPr>
            <a:xfrm>
              <a:off x="3656312" y="2101686"/>
              <a:ext cx="1560684" cy="857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nb-NO" sz="3750" b="1" dirty="0">
                  <a:solidFill>
                    <a:srgbClr val="00B1B9"/>
                  </a:solidFill>
                </a:rPr>
                <a:t>-35%</a:t>
              </a:r>
              <a:endParaRPr lang="nb-NO" sz="2700" b="1" dirty="0">
                <a:solidFill>
                  <a:srgbClr val="00B1B9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32A1CA-3B71-53E2-A1B4-CB5092E9EE36}"/>
                </a:ext>
              </a:extLst>
            </p:cNvPr>
            <p:cNvSpPr txBox="1"/>
            <p:nvPr/>
          </p:nvSpPr>
          <p:spPr>
            <a:xfrm>
              <a:off x="530352" y="4400088"/>
              <a:ext cx="1560684" cy="857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nb-NO" sz="3750" b="1" dirty="0">
                  <a:solidFill>
                    <a:srgbClr val="00B050"/>
                  </a:solidFill>
                </a:rPr>
                <a:t>-11%</a:t>
              </a:r>
              <a:endParaRPr lang="nb-NO" sz="27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2B1C2C-3444-EB01-E718-91E1AF62FCBD}"/>
                </a:ext>
              </a:extLst>
            </p:cNvPr>
            <p:cNvSpPr txBox="1"/>
            <p:nvPr/>
          </p:nvSpPr>
          <p:spPr>
            <a:xfrm>
              <a:off x="3765720" y="4400088"/>
              <a:ext cx="1560684" cy="857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nb-NO" sz="3750" b="1" dirty="0">
                  <a:solidFill>
                    <a:srgbClr val="278CBC"/>
                  </a:solidFill>
                </a:rPr>
                <a:t>-10%</a:t>
              </a:r>
              <a:endParaRPr lang="nb-NO" sz="2700" b="1" dirty="0">
                <a:solidFill>
                  <a:srgbClr val="278CBC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B8992D-0288-32A9-221B-57EDB4CE1A90}"/>
                </a:ext>
              </a:extLst>
            </p:cNvPr>
            <p:cNvSpPr txBox="1"/>
            <p:nvPr/>
          </p:nvSpPr>
          <p:spPr>
            <a:xfrm>
              <a:off x="84223" y="2892309"/>
              <a:ext cx="3419546" cy="87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es-CL" sz="1350" dirty="0">
                  <a:solidFill>
                    <a:srgbClr val="003C56"/>
                  </a:solidFill>
                </a:rPr>
                <a:t>4 meses de preparación</a:t>
              </a:r>
            </a:p>
            <a:p>
              <a:pPr defTabSz="685800">
                <a:lnSpc>
                  <a:spcPct val="150000"/>
                </a:lnSpc>
                <a:defRPr/>
              </a:pPr>
              <a:r>
                <a:rPr lang="es-CL" sz="1350" dirty="0">
                  <a:solidFill>
                    <a:srgbClr val="003C56"/>
                  </a:solidFill>
                </a:rPr>
                <a:t>3 meses de uso en producción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63AE7E-6F24-B742-6231-0F76DF86FC78}"/>
                </a:ext>
              </a:extLst>
            </p:cNvPr>
            <p:cNvSpPr txBox="1"/>
            <p:nvPr/>
          </p:nvSpPr>
          <p:spPr>
            <a:xfrm>
              <a:off x="3516177" y="2892309"/>
              <a:ext cx="3543872" cy="87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nb-NO" sz="1350" dirty="0">
                  <a:solidFill>
                    <a:srgbClr val="003C56"/>
                  </a:solidFill>
                </a:rPr>
                <a:t>-</a:t>
              </a:r>
              <a:r>
                <a:rPr lang="es-CL" sz="1350" dirty="0">
                  <a:solidFill>
                    <a:srgbClr val="003C56"/>
                  </a:solidFill>
                </a:rPr>
                <a:t>25% en actividades predictivas</a:t>
              </a:r>
            </a:p>
            <a:p>
              <a:pPr defTabSz="685800">
                <a:lnSpc>
                  <a:spcPct val="150000"/>
                </a:lnSpc>
                <a:defRPr/>
              </a:pPr>
              <a:r>
                <a:rPr lang="es-CL" sz="1350" dirty="0">
                  <a:solidFill>
                    <a:srgbClr val="003C56"/>
                  </a:solidFill>
                </a:rPr>
                <a:t>-10% por rápido diagnostico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DC8ABE-123B-BD85-824B-9E0312ECF7BD}"/>
                </a:ext>
              </a:extLst>
            </p:cNvPr>
            <p:cNvSpPr txBox="1"/>
            <p:nvPr/>
          </p:nvSpPr>
          <p:spPr>
            <a:xfrm>
              <a:off x="-1" y="5117115"/>
              <a:ext cx="3503770" cy="87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es-CL" sz="1350" dirty="0">
                  <a:solidFill>
                    <a:srgbClr val="003C56"/>
                  </a:solidFill>
                </a:rPr>
                <a:t>Reemplazo rápido</a:t>
              </a:r>
            </a:p>
            <a:p>
              <a:pPr defTabSz="685800">
                <a:lnSpc>
                  <a:spcPct val="150000"/>
                </a:lnSpc>
                <a:defRPr/>
              </a:pPr>
              <a:r>
                <a:rPr lang="es-CL" sz="1350" dirty="0">
                  <a:solidFill>
                    <a:srgbClr val="003C56"/>
                  </a:solidFill>
                </a:rPr>
                <a:t>Alertas sobre limpieza y desgaste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031B7C-5B67-54A7-D727-279CD0140875}"/>
                </a:ext>
              </a:extLst>
            </p:cNvPr>
            <p:cNvSpPr txBox="1"/>
            <p:nvPr/>
          </p:nvSpPr>
          <p:spPr>
            <a:xfrm>
              <a:off x="3503769" y="5186185"/>
              <a:ext cx="3270158" cy="875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nb-NO" sz="1350" dirty="0">
                  <a:solidFill>
                    <a:srgbClr val="003C56"/>
                  </a:solidFill>
                </a:rPr>
                <a:t>Evitar viajes innecesarios de la cuadrilla de mantenimiento</a:t>
              </a:r>
            </a:p>
          </p:txBody>
        </p:sp>
      </p:grpSp>
      <p:pic>
        <p:nvPicPr>
          <p:cNvPr id="21" name="Picture 3" descr="Logo&#10;&#10;Description automatically generated">
            <a:extLst>
              <a:ext uri="{FF2B5EF4-FFF2-40B4-BE49-F238E27FC236}">
                <a16:creationId xmlns:a16="http://schemas.microsoft.com/office/drawing/2014/main" id="{7345E886-D394-354D-8C87-B4B8EA13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906" y="997455"/>
            <a:ext cx="952384" cy="38129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3847695-D845-9281-138C-92D0C9AA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963" y="1050147"/>
            <a:ext cx="7125575" cy="328606"/>
          </a:xfrm>
        </p:spPr>
        <p:txBody>
          <a:bodyPr/>
          <a:lstStyle/>
          <a:p>
            <a:r>
              <a:rPr lang="es-CL" sz="2250" dirty="0">
                <a:latin typeface="Arial" panose="020B0604020202020204" pitchFamily="34" charset="0"/>
                <a:cs typeface="Arial" panose="020B0604020202020204" pitchFamily="34" charset="0"/>
              </a:rPr>
              <a:t>Historia de éxito: Digital Twin en Planta Solar</a:t>
            </a:r>
          </a:p>
        </p:txBody>
      </p:sp>
    </p:spTree>
    <p:extLst>
      <p:ext uri="{BB962C8B-B14F-4D97-AF65-F5344CB8AC3E}">
        <p14:creationId xmlns:p14="http://schemas.microsoft.com/office/powerpoint/2010/main" val="27883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277;p29">
            <a:extLst>
              <a:ext uri="{FF2B5EF4-FFF2-40B4-BE49-F238E27FC236}">
                <a16:creationId xmlns:a16="http://schemas.microsoft.com/office/drawing/2014/main" id="{E95C606B-A1D0-A6AD-27DE-27F8571EA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5401292"/>
              </p:ext>
            </p:extLst>
          </p:nvPr>
        </p:nvGraphicFramePr>
        <p:xfrm>
          <a:off x="629264" y="1457672"/>
          <a:ext cx="7364807" cy="419222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AAC9DB"/>
                    </a:gs>
                    <a:gs pos="35000">
                      <a:srgbClr val="C4D9E5"/>
                    </a:gs>
                    <a:gs pos="100000">
                      <a:srgbClr val="E8EFF6"/>
                    </a:gs>
                  </a:gsLst>
                  <a:lin ang="16200000" scaled="0"/>
                </a:gradFill>
              </a:tblPr>
              <a:tblGrid>
                <a:gridCol w="1547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4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19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" sz="1400" u="none" strike="noStrike" cap="none" dirty="0"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Industría</a:t>
                      </a:r>
                      <a:endParaRPr sz="800" u="none" strike="noStrike" cap="none" dirty="0"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7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" sz="1400" u="none" strike="noStrike" cap="none" dirty="0"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Sistemas/Subsistemas</a:t>
                      </a:r>
                      <a:endParaRPr sz="800" u="none" strike="noStrike" cap="none" dirty="0"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7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" sz="1400" u="none" strike="noStrike" cap="none" dirty="0"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Activos (ejemplos)</a:t>
                      </a:r>
                      <a:endParaRPr sz="800" u="none" strike="noStrike" cap="none" dirty="0"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9667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1500" b="1" u="none" strike="noStrike" cap="none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POWER PLANT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Centrales termoeléctricas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Compresores 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Calderas</a:t>
                      </a:r>
                      <a:r>
                        <a:rPr lang="es-CL" sz="12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&amp; Bombas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Ventiladores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Tuberías, válvulas y accesorios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1500" b="1" u="none" strike="noStrike" cap="none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RENEWABLE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Generación solar, eólica e hidráulica 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Paneles solares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Turbinas eólicas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Turbinas hidráulicas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63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1500" b="1" u="none" strike="noStrike" cap="none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ENERGY STORAGE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Hidrogeno verde, baterías y almacenamiento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Baterías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Procesos de electrolisis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1500" b="1" u="none" strike="noStrike" cap="none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ELECTRIC GRID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Distribución y Transmisión eléctrica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Conversores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Inversores eléctricos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Transformadores</a:t>
                      </a:r>
                      <a:endParaRPr lang="es-CL" sz="14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54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1500" b="1" u="none" strike="noStrike" cap="none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DISTRICT ENERGY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Plantas de cogeneración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Torres de enfriamiento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Sistemas de calefacción y refrigeración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Hornos industriales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Noto Sans Symbols"/>
                        <a:buChar char="✔"/>
                      </a:pPr>
                      <a:r>
                        <a:rPr lang="es-CL" sz="1400" u="none" strike="noStrike" cap="none" noProof="0" dirty="0">
                          <a:solidFill>
                            <a:schemeClr val="dk1"/>
                          </a:solidFill>
                          <a:latin typeface="Tenorite" panose="00000500000000000000" pitchFamily="2" charset="0"/>
                          <a:cs typeface="Calibri" panose="020F0502020204030204" pitchFamily="34" charset="0"/>
                        </a:rPr>
                        <a:t>Bombas de calor y chiller</a:t>
                      </a:r>
                      <a:endParaRPr lang="es-CL" sz="1200" u="none" strike="noStrike" cap="none" noProof="0" dirty="0">
                        <a:solidFill>
                          <a:schemeClr val="dk1"/>
                        </a:solidFill>
                        <a:latin typeface="Tenorite" panose="000005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8" marR="68588" marT="34294" marB="34294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Google Shape;278;p29">
            <a:extLst>
              <a:ext uri="{FF2B5EF4-FFF2-40B4-BE49-F238E27FC236}">
                <a16:creationId xmlns:a16="http://schemas.microsoft.com/office/drawing/2014/main" id="{A309E98E-1990-0DEE-F99B-80AB2490AB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1219" y="1903941"/>
            <a:ext cx="461271" cy="4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79;p29">
            <a:extLst>
              <a:ext uri="{FF2B5EF4-FFF2-40B4-BE49-F238E27FC236}">
                <a16:creationId xmlns:a16="http://schemas.microsoft.com/office/drawing/2014/main" id="{6233F852-74DF-62FA-29A8-98A189F9E6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1219" y="2738578"/>
            <a:ext cx="461271" cy="4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0;p29">
            <a:extLst>
              <a:ext uri="{FF2B5EF4-FFF2-40B4-BE49-F238E27FC236}">
                <a16:creationId xmlns:a16="http://schemas.microsoft.com/office/drawing/2014/main" id="{33B901D1-AC03-894E-F4BB-E70779D8F8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1219" y="3379873"/>
            <a:ext cx="461271" cy="461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81;p29">
            <a:extLst>
              <a:ext uri="{FF2B5EF4-FFF2-40B4-BE49-F238E27FC236}">
                <a16:creationId xmlns:a16="http://schemas.microsoft.com/office/drawing/2014/main" id="{94E20127-341F-E7F2-269F-A66645C38D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1219" y="4043510"/>
            <a:ext cx="441471" cy="39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82;p29">
            <a:extLst>
              <a:ext uri="{FF2B5EF4-FFF2-40B4-BE49-F238E27FC236}">
                <a16:creationId xmlns:a16="http://schemas.microsoft.com/office/drawing/2014/main" id="{E3D51EBB-BB23-0B3F-9BE1-74507E0149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1219" y="4840604"/>
            <a:ext cx="461271" cy="4612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91;g13e65f99d50_1_8">
            <a:extLst>
              <a:ext uri="{FF2B5EF4-FFF2-40B4-BE49-F238E27FC236}">
                <a16:creationId xmlns:a16="http://schemas.microsoft.com/office/drawing/2014/main" id="{21A64A37-CA15-E34E-AF0D-D3F1A610FD3F}"/>
              </a:ext>
            </a:extLst>
          </p:cNvPr>
          <p:cNvSpPr txBox="1">
            <a:spLocks/>
          </p:cNvSpPr>
          <p:nvPr/>
        </p:nvSpPr>
        <p:spPr>
          <a:xfrm>
            <a:off x="1933874" y="1028309"/>
            <a:ext cx="7125525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9667F"/>
              </a:buClr>
            </a:pPr>
            <a:r>
              <a:rPr lang="es-CL" sz="2250" dirty="0">
                <a:solidFill>
                  <a:srgbClr val="292F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Activos donde se recomienda aplicar iDDS</a:t>
            </a:r>
          </a:p>
        </p:txBody>
      </p:sp>
    </p:spTree>
    <p:extLst>
      <p:ext uri="{BB962C8B-B14F-4D97-AF65-F5344CB8AC3E}">
        <p14:creationId xmlns:p14="http://schemas.microsoft.com/office/powerpoint/2010/main" val="1233589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2;p29">
            <a:extLst>
              <a:ext uri="{FF2B5EF4-FFF2-40B4-BE49-F238E27FC236}">
                <a16:creationId xmlns:a16="http://schemas.microsoft.com/office/drawing/2014/main" id="{5CE1D561-36E7-7C16-4AB2-251E1901840B}"/>
              </a:ext>
            </a:extLst>
          </p:cNvPr>
          <p:cNvSpPr txBox="1"/>
          <p:nvPr/>
        </p:nvSpPr>
        <p:spPr>
          <a:xfrm>
            <a:off x="1720048" y="1017364"/>
            <a:ext cx="7423952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s-CL" sz="2250" b="1" dirty="0">
                <a:solidFill>
                  <a:srgbClr val="292F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Softwares disponibles en el mercado con enfoque DT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5BDD4-386F-73A7-529C-1D84AC03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17" y="3624780"/>
            <a:ext cx="2293607" cy="1843076"/>
          </a:xfrm>
          <a:prstGeom prst="rect">
            <a:avLst/>
          </a:prstGeom>
        </p:spPr>
      </p:pic>
      <p:pic>
        <p:nvPicPr>
          <p:cNvPr id="6" name="Picture 2" descr="To help accurately and efficiently simulate bulk motions and their interactions with fluids and structures, Ansys is introducing a new product: Ansys Rocky.">
            <a:extLst>
              <a:ext uri="{FF2B5EF4-FFF2-40B4-BE49-F238E27FC236}">
                <a16:creationId xmlns:a16="http://schemas.microsoft.com/office/drawing/2014/main" id="{DAF3491A-B9FF-CF3A-FFC9-13164DE5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70" y="4132891"/>
            <a:ext cx="4349690" cy="124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ocky DEM, Inc. innovates with new visual identity and software release -  Rocky DEM">
            <a:extLst>
              <a:ext uri="{FF2B5EF4-FFF2-40B4-BE49-F238E27FC236}">
                <a16:creationId xmlns:a16="http://schemas.microsoft.com/office/drawing/2014/main" id="{F74AFB04-682D-3E4E-5D36-FBB6EE97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70" y="3620092"/>
            <a:ext cx="1896701" cy="39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ystems Modeling and Simulation Software | Modelon">
            <a:extLst>
              <a:ext uri="{FF2B5EF4-FFF2-40B4-BE49-F238E27FC236}">
                <a16:creationId xmlns:a16="http://schemas.microsoft.com/office/drawing/2014/main" id="{BF621864-8455-7789-C99D-7FD98EA1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4" y="1575503"/>
            <a:ext cx="1251494" cy="3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as Turbine Blade Simulation and Design Software | Ansys">
            <a:extLst>
              <a:ext uri="{FF2B5EF4-FFF2-40B4-BE49-F238E27FC236}">
                <a16:creationId xmlns:a16="http://schemas.microsoft.com/office/drawing/2014/main" id="{524A1B77-0F3B-D155-0C94-773A6E0AF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70" y="2232979"/>
            <a:ext cx="1979086" cy="116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Wind Turbine CFD Simulation | CFD Simulation Library | FetchCFD">
            <a:extLst>
              <a:ext uri="{FF2B5EF4-FFF2-40B4-BE49-F238E27FC236}">
                <a16:creationId xmlns:a16="http://schemas.microsoft.com/office/drawing/2014/main" id="{4C160684-CDEC-5EC7-8F34-DE9CE7556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55" y="2232979"/>
            <a:ext cx="2179377" cy="119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92D9205-49AF-02CF-963C-E342E178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77" y="1604638"/>
            <a:ext cx="1251494" cy="39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A9AB0EAC-33F0-F7AE-33BF-A6A793DF3E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5" y="2094920"/>
            <a:ext cx="1560361" cy="12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3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C812705-258A-27A7-1E9B-663A4DED84E0}"/>
              </a:ext>
            </a:extLst>
          </p:cNvPr>
          <p:cNvSpPr txBox="1">
            <a:spLocks/>
          </p:cNvSpPr>
          <p:nvPr/>
        </p:nvSpPr>
        <p:spPr>
          <a:xfrm>
            <a:off x="2534352" y="1112781"/>
            <a:ext cx="5961578" cy="543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que hacen la diferencia en un proyecto DT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22879FE-DE40-F8C3-F0A4-CE7385D8BCAE}"/>
              </a:ext>
            </a:extLst>
          </p:cNvPr>
          <p:cNvSpPr txBox="1">
            <a:spLocks/>
          </p:cNvSpPr>
          <p:nvPr/>
        </p:nvSpPr>
        <p:spPr>
          <a:xfrm>
            <a:off x="453047" y="1904894"/>
            <a:ext cx="8237906" cy="3707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ES" sz="21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No hay dependencia con datos históricos (fallas o sensores)</a:t>
            </a:r>
          </a:p>
          <a:p>
            <a:pPr marL="342900" indent="-342900">
              <a:buFont typeface="+mj-lt"/>
              <a:buAutoNum type="arabicPeriod"/>
            </a:pPr>
            <a:endParaRPr lang="es-ES" sz="2100" dirty="0">
              <a:solidFill>
                <a:schemeClr val="bg1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1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Dedicación eficiente de los expertos de mantenimiento (solo en la etapa inicial)</a:t>
            </a:r>
          </a:p>
          <a:p>
            <a:pPr marL="342900" indent="-342900">
              <a:buFont typeface="+mj-lt"/>
              <a:buAutoNum type="arabicPeriod"/>
            </a:pPr>
            <a:endParaRPr lang="es-ES" sz="2100" dirty="0">
              <a:solidFill>
                <a:schemeClr val="bg1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1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Casos de negocios con alta rentabilidad en un plazo de 3 años</a:t>
            </a:r>
          </a:p>
          <a:p>
            <a:pPr marL="342900" indent="-342900">
              <a:buFont typeface="+mj-lt"/>
              <a:buAutoNum type="arabicPeriod"/>
            </a:pPr>
            <a:endParaRPr lang="es-ES" sz="2100" dirty="0">
              <a:solidFill>
                <a:schemeClr val="bg1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1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Implementaciones de corta duración, entre 3 a 4 meses</a:t>
            </a:r>
          </a:p>
          <a:p>
            <a:pPr marL="342900" indent="-342900">
              <a:buFont typeface="+mj-lt"/>
              <a:buAutoNum type="arabicPeriod"/>
            </a:pPr>
            <a:endParaRPr lang="es-ES" sz="2100" dirty="0">
              <a:solidFill>
                <a:schemeClr val="bg1"/>
              </a:solidFill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1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Integración bidireccional con cualquier ERP o APM</a:t>
            </a:r>
          </a:p>
        </p:txBody>
      </p:sp>
    </p:spTree>
    <p:extLst>
      <p:ext uri="{BB962C8B-B14F-4D97-AF65-F5344CB8AC3E}">
        <p14:creationId xmlns:p14="http://schemas.microsoft.com/office/powerpoint/2010/main" val="299415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22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ED0EFBB5-832C-8DB8-C757-B2B8ABE2E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1" y="2107218"/>
            <a:ext cx="2839654" cy="3197917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72000" y="2112766"/>
            <a:ext cx="2831523" cy="2059712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3089820" y="1768423"/>
            <a:ext cx="5795882" cy="212182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MX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Ámbitos de aplicación de gemelos digitales</a:t>
            </a:r>
          </a:p>
          <a:p>
            <a:endParaRPr lang="es-MX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86481696-A521-45FE-9CB8-1BE0CD00E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574899" y="2316975"/>
            <a:ext cx="2033465" cy="2032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49D42B8F-1E01-21D4-E006-2B03AA42E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331" y="6251406"/>
            <a:ext cx="755675" cy="201566"/>
          </a:xfrm>
          <a:prstGeom prst="rect">
            <a:avLst/>
          </a:prstGeom>
        </p:spPr>
      </p:pic>
      <p:sp>
        <p:nvSpPr>
          <p:cNvPr id="11" name="15 CuadroTexto">
            <a:extLst>
              <a:ext uri="{FF2B5EF4-FFF2-40B4-BE49-F238E27FC236}">
                <a16:creationId xmlns:a16="http://schemas.microsoft.com/office/drawing/2014/main" id="{89B73C4F-1A09-20B4-38D5-9295C3F80A6B}"/>
              </a:ext>
            </a:extLst>
          </p:cNvPr>
          <p:cNvSpPr txBox="1"/>
          <p:nvPr/>
        </p:nvSpPr>
        <p:spPr>
          <a:xfrm>
            <a:off x="3089820" y="3526122"/>
            <a:ext cx="4078878" cy="41549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2250" b="1" dirty="0">
                <a:solidFill>
                  <a:srgbClr val="1E1F3E"/>
                </a:solidFill>
                <a:latin typeface="Century Gothic"/>
              </a:rPr>
              <a:t>CRISTIÁN SOLÍS CALDERÓN</a:t>
            </a:r>
            <a:endParaRPr lang="es-MX" sz="2250" b="1" dirty="0">
              <a:solidFill>
                <a:srgbClr val="1E1F3E"/>
              </a:solidFill>
              <a:latin typeface="Century Gothic"/>
            </a:endParaRPr>
          </a:p>
        </p:txBody>
      </p:sp>
      <p:sp>
        <p:nvSpPr>
          <p:cNvPr id="13" name="16 CuadroTexto">
            <a:extLst>
              <a:ext uri="{FF2B5EF4-FFF2-40B4-BE49-F238E27FC236}">
                <a16:creationId xmlns:a16="http://schemas.microsoft.com/office/drawing/2014/main" id="{C5321C46-CFF7-6C38-6C99-7065C6556A2A}"/>
              </a:ext>
            </a:extLst>
          </p:cNvPr>
          <p:cNvSpPr txBox="1"/>
          <p:nvPr/>
        </p:nvSpPr>
        <p:spPr>
          <a:xfrm>
            <a:off x="3111539" y="4121104"/>
            <a:ext cx="481024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Socio Iquant Consulting </a:t>
            </a:r>
          </a:p>
          <a:p>
            <a:r>
              <a:rPr lang="en-US" sz="1875" dirty="0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csolis@iquantconsulting.com</a:t>
            </a:r>
          </a:p>
        </p:txBody>
      </p:sp>
    </p:spTree>
    <p:extLst>
      <p:ext uri="{BB962C8B-B14F-4D97-AF65-F5344CB8AC3E}">
        <p14:creationId xmlns:p14="http://schemas.microsoft.com/office/powerpoint/2010/main" val="9150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5;p28">
            <a:extLst>
              <a:ext uri="{FF2B5EF4-FFF2-40B4-BE49-F238E27FC236}">
                <a16:creationId xmlns:a16="http://schemas.microsoft.com/office/drawing/2014/main" id="{88EB3B36-566D-52E8-4C96-1631F10CA3F9}"/>
              </a:ext>
            </a:extLst>
          </p:cNvPr>
          <p:cNvSpPr/>
          <p:nvPr/>
        </p:nvSpPr>
        <p:spPr>
          <a:xfrm>
            <a:off x="304713" y="3194685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Datos históricos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36;p28">
            <a:extLst>
              <a:ext uri="{FF2B5EF4-FFF2-40B4-BE49-F238E27FC236}">
                <a16:creationId xmlns:a16="http://schemas.microsoft.com/office/drawing/2014/main" id="{22FE2C08-B4F5-A4DE-9AD8-6217F213322B}"/>
              </a:ext>
            </a:extLst>
          </p:cNvPr>
          <p:cNvSpPr/>
          <p:nvPr/>
        </p:nvSpPr>
        <p:spPr>
          <a:xfrm>
            <a:off x="304712" y="3636085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Cantidad de sensores</a:t>
            </a:r>
          </a:p>
        </p:txBody>
      </p:sp>
      <p:sp>
        <p:nvSpPr>
          <p:cNvPr id="6" name="Google Shape;237;p28">
            <a:extLst>
              <a:ext uri="{FF2B5EF4-FFF2-40B4-BE49-F238E27FC236}">
                <a16:creationId xmlns:a16="http://schemas.microsoft.com/office/drawing/2014/main" id="{D928274F-10AA-506F-4D39-F2350EC2E7B2}"/>
              </a:ext>
            </a:extLst>
          </p:cNvPr>
          <p:cNvSpPr/>
          <p:nvPr/>
        </p:nvSpPr>
        <p:spPr>
          <a:xfrm>
            <a:off x="304712" y="4070761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Velocidad de implementación</a:t>
            </a:r>
          </a:p>
        </p:txBody>
      </p:sp>
      <p:sp>
        <p:nvSpPr>
          <p:cNvPr id="7" name="Google Shape;238;p28">
            <a:extLst>
              <a:ext uri="{FF2B5EF4-FFF2-40B4-BE49-F238E27FC236}">
                <a16:creationId xmlns:a16="http://schemas.microsoft.com/office/drawing/2014/main" id="{B362303C-419D-6FB8-63B7-1E4FE9B619C0}"/>
              </a:ext>
            </a:extLst>
          </p:cNvPr>
          <p:cNvSpPr/>
          <p:nvPr/>
        </p:nvSpPr>
        <p:spPr>
          <a:xfrm>
            <a:off x="304711" y="4933389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Asertividad de Alertas</a:t>
            </a:r>
          </a:p>
        </p:txBody>
      </p:sp>
      <p:cxnSp>
        <p:nvCxnSpPr>
          <p:cNvPr id="8" name="Google Shape;239;p28">
            <a:extLst>
              <a:ext uri="{FF2B5EF4-FFF2-40B4-BE49-F238E27FC236}">
                <a16:creationId xmlns:a16="http://schemas.microsoft.com/office/drawing/2014/main" id="{E643744D-E583-3A18-2F0F-E692167DCB1C}"/>
              </a:ext>
            </a:extLst>
          </p:cNvPr>
          <p:cNvCxnSpPr>
            <a:cxnSpLocks/>
          </p:cNvCxnSpPr>
          <p:nvPr/>
        </p:nvCxnSpPr>
        <p:spPr>
          <a:xfrm>
            <a:off x="2581252" y="2343803"/>
            <a:ext cx="4531703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9" name="Google Shape;240;p28">
            <a:extLst>
              <a:ext uri="{FF2B5EF4-FFF2-40B4-BE49-F238E27FC236}">
                <a16:creationId xmlns:a16="http://schemas.microsoft.com/office/drawing/2014/main" id="{FF6A5C37-1184-8B0A-5E8C-67CBA6F7B6A0}"/>
              </a:ext>
            </a:extLst>
          </p:cNvPr>
          <p:cNvSpPr txBox="1"/>
          <p:nvPr/>
        </p:nvSpPr>
        <p:spPr>
          <a:xfrm>
            <a:off x="3221486" y="3234540"/>
            <a:ext cx="552449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42;p28">
            <a:extLst>
              <a:ext uri="{FF2B5EF4-FFF2-40B4-BE49-F238E27FC236}">
                <a16:creationId xmlns:a16="http://schemas.microsoft.com/office/drawing/2014/main" id="{5279B27C-5CD0-6C18-85AF-C1F706FDA81C}"/>
              </a:ext>
            </a:extLst>
          </p:cNvPr>
          <p:cNvSpPr txBox="1"/>
          <p:nvPr/>
        </p:nvSpPr>
        <p:spPr>
          <a:xfrm>
            <a:off x="5549110" y="3234540"/>
            <a:ext cx="1062611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1 - 5 años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43;p28">
            <a:extLst>
              <a:ext uri="{FF2B5EF4-FFF2-40B4-BE49-F238E27FC236}">
                <a16:creationId xmlns:a16="http://schemas.microsoft.com/office/drawing/2014/main" id="{E041E527-E351-4E53-4DD7-8B7084B4A605}"/>
              </a:ext>
            </a:extLst>
          </p:cNvPr>
          <p:cNvSpPr txBox="1"/>
          <p:nvPr/>
        </p:nvSpPr>
        <p:spPr>
          <a:xfrm>
            <a:off x="3236342" y="3676081"/>
            <a:ext cx="50176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Baja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4;p28">
            <a:extLst>
              <a:ext uri="{FF2B5EF4-FFF2-40B4-BE49-F238E27FC236}">
                <a16:creationId xmlns:a16="http://schemas.microsoft.com/office/drawing/2014/main" id="{43EFD3A8-C40F-6129-8DCF-EF0F22DB5CCF}"/>
              </a:ext>
            </a:extLst>
          </p:cNvPr>
          <p:cNvSpPr txBox="1"/>
          <p:nvPr/>
        </p:nvSpPr>
        <p:spPr>
          <a:xfrm>
            <a:off x="5674514" y="3676112"/>
            <a:ext cx="81180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46;p28">
            <a:extLst>
              <a:ext uri="{FF2B5EF4-FFF2-40B4-BE49-F238E27FC236}">
                <a16:creationId xmlns:a16="http://schemas.microsoft.com/office/drawing/2014/main" id="{48740447-125A-6499-394B-268A2B84C669}"/>
              </a:ext>
            </a:extLst>
          </p:cNvPr>
          <p:cNvSpPr txBox="1"/>
          <p:nvPr/>
        </p:nvSpPr>
        <p:spPr>
          <a:xfrm>
            <a:off x="2920402" y="4117654"/>
            <a:ext cx="115461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≈ 1 Mes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7;p28">
            <a:extLst>
              <a:ext uri="{FF2B5EF4-FFF2-40B4-BE49-F238E27FC236}">
                <a16:creationId xmlns:a16="http://schemas.microsoft.com/office/drawing/2014/main" id="{244B5AF7-DF49-087F-4DF6-27A5B3E1DC95}"/>
              </a:ext>
            </a:extLst>
          </p:cNvPr>
          <p:cNvSpPr txBox="1"/>
          <p:nvPr/>
        </p:nvSpPr>
        <p:spPr>
          <a:xfrm>
            <a:off x="5437594" y="4117654"/>
            <a:ext cx="128564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6 - 18 Meses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49;p28">
            <a:extLst>
              <a:ext uri="{FF2B5EF4-FFF2-40B4-BE49-F238E27FC236}">
                <a16:creationId xmlns:a16="http://schemas.microsoft.com/office/drawing/2014/main" id="{9E163D9A-4BB6-FB6C-AE9A-14C403885314}"/>
              </a:ext>
            </a:extLst>
          </p:cNvPr>
          <p:cNvSpPr txBox="1"/>
          <p:nvPr/>
        </p:nvSpPr>
        <p:spPr>
          <a:xfrm>
            <a:off x="2920402" y="5000737"/>
            <a:ext cx="101444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25% - 75%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50;p28">
            <a:extLst>
              <a:ext uri="{FF2B5EF4-FFF2-40B4-BE49-F238E27FC236}">
                <a16:creationId xmlns:a16="http://schemas.microsoft.com/office/drawing/2014/main" id="{29474B55-62FA-3D57-42E5-0517EFACAF55}"/>
              </a:ext>
            </a:extLst>
          </p:cNvPr>
          <p:cNvSpPr txBox="1"/>
          <p:nvPr/>
        </p:nvSpPr>
        <p:spPr>
          <a:xfrm>
            <a:off x="5537504" y="5000737"/>
            <a:ext cx="980051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50% - 85%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52;p28">
            <a:extLst>
              <a:ext uri="{FF2B5EF4-FFF2-40B4-BE49-F238E27FC236}">
                <a16:creationId xmlns:a16="http://schemas.microsoft.com/office/drawing/2014/main" id="{1151866E-7835-F975-2334-ED1F50971796}"/>
              </a:ext>
            </a:extLst>
          </p:cNvPr>
          <p:cNvSpPr/>
          <p:nvPr/>
        </p:nvSpPr>
        <p:spPr>
          <a:xfrm>
            <a:off x="2581252" y="1475110"/>
            <a:ext cx="1990748" cy="418193"/>
          </a:xfrm>
          <a:prstGeom prst="rect">
            <a:avLst/>
          </a:prstGeom>
          <a:solidFill>
            <a:srgbClr val="19667F">
              <a:alpha val="6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Monitoreo por condición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3;p28">
            <a:extLst>
              <a:ext uri="{FF2B5EF4-FFF2-40B4-BE49-F238E27FC236}">
                <a16:creationId xmlns:a16="http://schemas.microsoft.com/office/drawing/2014/main" id="{33AC7B5B-38DE-69C2-BDCB-86CA63261727}"/>
              </a:ext>
            </a:extLst>
          </p:cNvPr>
          <p:cNvSpPr/>
          <p:nvPr/>
        </p:nvSpPr>
        <p:spPr>
          <a:xfrm>
            <a:off x="5093951" y="1467575"/>
            <a:ext cx="2021210" cy="423721"/>
          </a:xfrm>
          <a:prstGeom prst="rect">
            <a:avLst/>
          </a:prstGeom>
          <a:solidFill>
            <a:srgbClr val="19667F">
              <a:alpha val="6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Machine Learning</a:t>
            </a:r>
            <a:endParaRPr sz="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255;p28">
            <a:extLst>
              <a:ext uri="{FF2B5EF4-FFF2-40B4-BE49-F238E27FC236}">
                <a16:creationId xmlns:a16="http://schemas.microsoft.com/office/drawing/2014/main" id="{12B2569B-12C7-F16A-0838-D6FCA1514C0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67002" y="3230454"/>
            <a:ext cx="279972" cy="27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56;p28">
            <a:extLst>
              <a:ext uri="{FF2B5EF4-FFF2-40B4-BE49-F238E27FC236}">
                <a16:creationId xmlns:a16="http://schemas.microsoft.com/office/drawing/2014/main" id="{13BF09B0-2998-E019-EBD9-3B0A5630CB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3798" y="3228014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57;p28">
            <a:extLst>
              <a:ext uri="{FF2B5EF4-FFF2-40B4-BE49-F238E27FC236}">
                <a16:creationId xmlns:a16="http://schemas.microsoft.com/office/drawing/2014/main" id="{71190A84-2B5E-4535-14B7-83DCC8C532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3798" y="4998410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58;p28">
            <a:extLst>
              <a:ext uri="{FF2B5EF4-FFF2-40B4-BE49-F238E27FC236}">
                <a16:creationId xmlns:a16="http://schemas.microsoft.com/office/drawing/2014/main" id="{0AB7D906-D2A4-50D3-23DD-C4727C23EC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3798" y="3670613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59;p28">
            <a:extLst>
              <a:ext uri="{FF2B5EF4-FFF2-40B4-BE49-F238E27FC236}">
                <a16:creationId xmlns:a16="http://schemas.microsoft.com/office/drawing/2014/main" id="{C7429B61-AAAF-522D-3D06-67DF5A5B80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3798" y="4113212"/>
            <a:ext cx="281178" cy="28117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64;p28">
            <a:extLst>
              <a:ext uri="{FF2B5EF4-FFF2-40B4-BE49-F238E27FC236}">
                <a16:creationId xmlns:a16="http://schemas.microsoft.com/office/drawing/2014/main" id="{17BC4830-DE61-F131-E2E3-0278CDF0FFA8}"/>
              </a:ext>
            </a:extLst>
          </p:cNvPr>
          <p:cNvSpPr/>
          <p:nvPr/>
        </p:nvSpPr>
        <p:spPr>
          <a:xfrm>
            <a:off x="304712" y="4505437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Redundancia de Alertas</a:t>
            </a:r>
          </a:p>
        </p:txBody>
      </p:sp>
      <p:sp>
        <p:nvSpPr>
          <p:cNvPr id="25" name="Google Shape;265;p28">
            <a:extLst>
              <a:ext uri="{FF2B5EF4-FFF2-40B4-BE49-F238E27FC236}">
                <a16:creationId xmlns:a16="http://schemas.microsoft.com/office/drawing/2014/main" id="{6F44F03E-50E6-FDDE-1007-87692CD557DF}"/>
              </a:ext>
            </a:extLst>
          </p:cNvPr>
          <p:cNvSpPr txBox="1"/>
          <p:nvPr/>
        </p:nvSpPr>
        <p:spPr>
          <a:xfrm>
            <a:off x="3236341" y="4559195"/>
            <a:ext cx="52273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6;p28">
            <a:extLst>
              <a:ext uri="{FF2B5EF4-FFF2-40B4-BE49-F238E27FC236}">
                <a16:creationId xmlns:a16="http://schemas.microsoft.com/office/drawing/2014/main" id="{9DB09BCE-7C40-D632-F885-68DAA2DCCAF6}"/>
              </a:ext>
            </a:extLst>
          </p:cNvPr>
          <p:cNvSpPr txBox="1"/>
          <p:nvPr/>
        </p:nvSpPr>
        <p:spPr>
          <a:xfrm>
            <a:off x="5685565" y="4559195"/>
            <a:ext cx="78970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68;p28">
            <a:extLst>
              <a:ext uri="{FF2B5EF4-FFF2-40B4-BE49-F238E27FC236}">
                <a16:creationId xmlns:a16="http://schemas.microsoft.com/office/drawing/2014/main" id="{5C0BE575-415B-186D-6EC9-E1243A685C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43798" y="4555811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70;p28">
            <a:extLst>
              <a:ext uri="{FF2B5EF4-FFF2-40B4-BE49-F238E27FC236}">
                <a16:creationId xmlns:a16="http://schemas.microsoft.com/office/drawing/2014/main" id="{2C32EFD1-550A-143C-37B9-9A3492D605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5796" y="4553858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71;p28">
            <a:extLst>
              <a:ext uri="{FF2B5EF4-FFF2-40B4-BE49-F238E27FC236}">
                <a16:creationId xmlns:a16="http://schemas.microsoft.com/office/drawing/2014/main" id="{3D4B7404-90A9-97EA-F281-040B221AD8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5796" y="4997433"/>
            <a:ext cx="281178" cy="28117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273;p28">
            <a:extLst>
              <a:ext uri="{FF2B5EF4-FFF2-40B4-BE49-F238E27FC236}">
                <a16:creationId xmlns:a16="http://schemas.microsoft.com/office/drawing/2014/main" id="{209C8602-A030-F810-32E7-FE8D543373CE}"/>
              </a:ext>
            </a:extLst>
          </p:cNvPr>
          <p:cNvSpPr/>
          <p:nvPr/>
        </p:nvSpPr>
        <p:spPr>
          <a:xfrm>
            <a:off x="304711" y="2386833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Retorno de inversión (ROI)</a:t>
            </a:r>
          </a:p>
        </p:txBody>
      </p:sp>
      <p:sp>
        <p:nvSpPr>
          <p:cNvPr id="31" name="Google Shape;274;p28">
            <a:extLst>
              <a:ext uri="{FF2B5EF4-FFF2-40B4-BE49-F238E27FC236}">
                <a16:creationId xmlns:a16="http://schemas.microsoft.com/office/drawing/2014/main" id="{C0C2CFDB-4F90-07AF-F567-6BBDE43F1994}"/>
              </a:ext>
            </a:extLst>
          </p:cNvPr>
          <p:cNvSpPr txBox="1"/>
          <p:nvPr/>
        </p:nvSpPr>
        <p:spPr>
          <a:xfrm>
            <a:off x="2728575" y="2427461"/>
            <a:ext cx="134927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Mediano Plazo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275;p28">
            <a:extLst>
              <a:ext uri="{FF2B5EF4-FFF2-40B4-BE49-F238E27FC236}">
                <a16:creationId xmlns:a16="http://schemas.microsoft.com/office/drawing/2014/main" id="{EA0A256E-5930-8C88-0321-BED7912D755B}"/>
              </a:ext>
            </a:extLst>
          </p:cNvPr>
          <p:cNvSpPr txBox="1"/>
          <p:nvPr/>
        </p:nvSpPr>
        <p:spPr>
          <a:xfrm>
            <a:off x="5437594" y="2427461"/>
            <a:ext cx="113096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Largo Plazo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277;p28">
            <a:extLst>
              <a:ext uri="{FF2B5EF4-FFF2-40B4-BE49-F238E27FC236}">
                <a16:creationId xmlns:a16="http://schemas.microsoft.com/office/drawing/2014/main" id="{7BD6C0DE-1DEE-0B4E-AD8C-7481221E5B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5288" y="2426161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79;p28">
            <a:extLst>
              <a:ext uri="{FF2B5EF4-FFF2-40B4-BE49-F238E27FC236}">
                <a16:creationId xmlns:a16="http://schemas.microsoft.com/office/drawing/2014/main" id="{81F2E6EB-725B-BC4F-6AA4-C7F6A49E60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3797" y="2426161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80;p28">
            <a:extLst>
              <a:ext uri="{FF2B5EF4-FFF2-40B4-BE49-F238E27FC236}">
                <a16:creationId xmlns:a16="http://schemas.microsoft.com/office/drawing/2014/main" id="{2102B64E-D593-2741-F6E5-5B893B1C19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67002" y="3671589"/>
            <a:ext cx="279972" cy="27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81;p28">
            <a:extLst>
              <a:ext uri="{FF2B5EF4-FFF2-40B4-BE49-F238E27FC236}">
                <a16:creationId xmlns:a16="http://schemas.microsoft.com/office/drawing/2014/main" id="{601E3F34-0CF3-1F2C-A59D-B4481D709A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67002" y="4112724"/>
            <a:ext cx="279972" cy="278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282;p28">
            <a:extLst>
              <a:ext uri="{FF2B5EF4-FFF2-40B4-BE49-F238E27FC236}">
                <a16:creationId xmlns:a16="http://schemas.microsoft.com/office/drawing/2014/main" id="{D33FB97A-C212-E511-DB84-2731342C7D1C}"/>
              </a:ext>
            </a:extLst>
          </p:cNvPr>
          <p:cNvCxnSpPr>
            <a:cxnSpLocks/>
          </p:cNvCxnSpPr>
          <p:nvPr/>
        </p:nvCxnSpPr>
        <p:spPr>
          <a:xfrm flipV="1">
            <a:off x="2581252" y="2766835"/>
            <a:ext cx="4531703" cy="11339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8" name="Google Shape;283;p28">
            <a:extLst>
              <a:ext uri="{FF2B5EF4-FFF2-40B4-BE49-F238E27FC236}">
                <a16:creationId xmlns:a16="http://schemas.microsoft.com/office/drawing/2014/main" id="{A7061CBD-4E76-47EE-576D-FA5CBCBB63F9}"/>
              </a:ext>
            </a:extLst>
          </p:cNvPr>
          <p:cNvCxnSpPr>
            <a:cxnSpLocks/>
          </p:cNvCxnSpPr>
          <p:nvPr/>
        </p:nvCxnSpPr>
        <p:spPr>
          <a:xfrm>
            <a:off x="2581252" y="3595985"/>
            <a:ext cx="4531703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9" name="Google Shape;284;p28">
            <a:extLst>
              <a:ext uri="{FF2B5EF4-FFF2-40B4-BE49-F238E27FC236}">
                <a16:creationId xmlns:a16="http://schemas.microsoft.com/office/drawing/2014/main" id="{6F0C0927-B00C-B148-A92B-9F26C5B805F6}"/>
              </a:ext>
            </a:extLst>
          </p:cNvPr>
          <p:cNvCxnSpPr>
            <a:cxnSpLocks/>
          </p:cNvCxnSpPr>
          <p:nvPr/>
        </p:nvCxnSpPr>
        <p:spPr>
          <a:xfrm>
            <a:off x="2581252" y="4013275"/>
            <a:ext cx="4531703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285;p28">
            <a:extLst>
              <a:ext uri="{FF2B5EF4-FFF2-40B4-BE49-F238E27FC236}">
                <a16:creationId xmlns:a16="http://schemas.microsoft.com/office/drawing/2014/main" id="{A0ABDDF7-25A4-6C8E-A546-F977D669BB72}"/>
              </a:ext>
            </a:extLst>
          </p:cNvPr>
          <p:cNvCxnSpPr>
            <a:cxnSpLocks/>
          </p:cNvCxnSpPr>
          <p:nvPr/>
        </p:nvCxnSpPr>
        <p:spPr>
          <a:xfrm>
            <a:off x="2581252" y="4472316"/>
            <a:ext cx="4531703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286;p28">
            <a:extLst>
              <a:ext uri="{FF2B5EF4-FFF2-40B4-BE49-F238E27FC236}">
                <a16:creationId xmlns:a16="http://schemas.microsoft.com/office/drawing/2014/main" id="{EAFDA7BD-9518-8E59-B0A0-C2C16FF2CDBD}"/>
              </a:ext>
            </a:extLst>
          </p:cNvPr>
          <p:cNvCxnSpPr>
            <a:cxnSpLocks/>
          </p:cNvCxnSpPr>
          <p:nvPr/>
        </p:nvCxnSpPr>
        <p:spPr>
          <a:xfrm flipV="1">
            <a:off x="2630481" y="4916578"/>
            <a:ext cx="4482475" cy="1478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42" name="Google Shape;287;p28">
            <a:extLst>
              <a:ext uri="{FF2B5EF4-FFF2-40B4-BE49-F238E27FC236}">
                <a16:creationId xmlns:a16="http://schemas.microsoft.com/office/drawing/2014/main" id="{7233A1A4-67BC-2121-0F07-DD580336E870}"/>
              </a:ext>
            </a:extLst>
          </p:cNvPr>
          <p:cNvSpPr/>
          <p:nvPr/>
        </p:nvSpPr>
        <p:spPr>
          <a:xfrm>
            <a:off x="304711" y="1943759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Costos Totales (en 3 años) </a:t>
            </a:r>
          </a:p>
        </p:txBody>
      </p:sp>
      <p:sp>
        <p:nvSpPr>
          <p:cNvPr id="43" name="Google Shape;289;p28">
            <a:extLst>
              <a:ext uri="{FF2B5EF4-FFF2-40B4-BE49-F238E27FC236}">
                <a16:creationId xmlns:a16="http://schemas.microsoft.com/office/drawing/2014/main" id="{2CE2E9D5-AF26-DF0B-CFF4-8A83483F16D3}"/>
              </a:ext>
            </a:extLst>
          </p:cNvPr>
          <p:cNvSpPr txBox="1"/>
          <p:nvPr/>
        </p:nvSpPr>
        <p:spPr>
          <a:xfrm>
            <a:off x="2966742" y="1984527"/>
            <a:ext cx="93341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Promedio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290;p28">
            <a:extLst>
              <a:ext uri="{FF2B5EF4-FFF2-40B4-BE49-F238E27FC236}">
                <a16:creationId xmlns:a16="http://schemas.microsoft.com/office/drawing/2014/main" id="{D9CFB282-2F5A-16F5-3E23-25053940585E}"/>
              </a:ext>
            </a:extLst>
          </p:cNvPr>
          <p:cNvSpPr txBox="1"/>
          <p:nvPr/>
        </p:nvSpPr>
        <p:spPr>
          <a:xfrm>
            <a:off x="5419375" y="1984527"/>
            <a:ext cx="114918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Costoso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292;p28" descr="Dollar con relleno sólido">
            <a:extLst>
              <a:ext uri="{FF2B5EF4-FFF2-40B4-BE49-F238E27FC236}">
                <a16:creationId xmlns:a16="http://schemas.microsoft.com/office/drawing/2014/main" id="{E973193C-9161-55C2-20C3-C2F1F3E910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2178" y="1995423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93;p28" descr="Dollar con relleno sólido">
            <a:extLst>
              <a:ext uri="{FF2B5EF4-FFF2-40B4-BE49-F238E27FC236}">
                <a16:creationId xmlns:a16="http://schemas.microsoft.com/office/drawing/2014/main" id="{E6EF5CA7-1FEE-976A-CA0A-A9FA8073EC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8040" y="1995423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94;p28" descr="Dollar con relleno sólido">
            <a:extLst>
              <a:ext uri="{FF2B5EF4-FFF2-40B4-BE49-F238E27FC236}">
                <a16:creationId xmlns:a16="http://schemas.microsoft.com/office/drawing/2014/main" id="{F02B649D-7BA8-137A-9976-405DE4F0E2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6194" y="1995423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95;p28" descr="Dollar con relleno sólido">
            <a:extLst>
              <a:ext uri="{FF2B5EF4-FFF2-40B4-BE49-F238E27FC236}">
                <a16:creationId xmlns:a16="http://schemas.microsoft.com/office/drawing/2014/main" id="{0AF41D02-D5E1-8BF4-9D28-BAB4F18938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3187" y="1990704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96;p28" descr="Dollar con relleno sólido">
            <a:extLst>
              <a:ext uri="{FF2B5EF4-FFF2-40B4-BE49-F238E27FC236}">
                <a16:creationId xmlns:a16="http://schemas.microsoft.com/office/drawing/2014/main" id="{73B534B7-F3BF-A4E3-C623-F63CA3994B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8331" y="1984528"/>
            <a:ext cx="336761" cy="27865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298;p28">
            <a:extLst>
              <a:ext uri="{FF2B5EF4-FFF2-40B4-BE49-F238E27FC236}">
                <a16:creationId xmlns:a16="http://schemas.microsoft.com/office/drawing/2014/main" id="{1C49461E-3CA9-8578-DD92-2F244E9D34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7292" y="1015977"/>
            <a:ext cx="7125525" cy="32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s-CL" sz="2250" dirty="0">
                <a:latin typeface="Arial"/>
                <a:ea typeface="Arial"/>
                <a:cs typeface="Arial"/>
                <a:sym typeface="Arial"/>
              </a:rPr>
              <a:t>Actuales Modelos de Predicción de Fallas</a:t>
            </a:r>
          </a:p>
        </p:txBody>
      </p:sp>
      <p:sp>
        <p:nvSpPr>
          <p:cNvPr id="51" name="Google Shape;299;p28">
            <a:extLst>
              <a:ext uri="{FF2B5EF4-FFF2-40B4-BE49-F238E27FC236}">
                <a16:creationId xmlns:a16="http://schemas.microsoft.com/office/drawing/2014/main" id="{7ED3EF51-0F5C-3A81-FAD4-C6372FA1FC56}"/>
              </a:ext>
            </a:extLst>
          </p:cNvPr>
          <p:cNvSpPr/>
          <p:nvPr/>
        </p:nvSpPr>
        <p:spPr>
          <a:xfrm>
            <a:off x="304711" y="2786898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</a:rPr>
              <a:t>Dedicación del personal</a:t>
            </a:r>
            <a:endParaRPr lang="es-CL" sz="1200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52" name="Google Shape;300;p28">
            <a:extLst>
              <a:ext uri="{FF2B5EF4-FFF2-40B4-BE49-F238E27FC236}">
                <a16:creationId xmlns:a16="http://schemas.microsoft.com/office/drawing/2014/main" id="{DD9EA6D3-2F1A-0F51-AAD2-5EDE4CE6BBBE}"/>
              </a:ext>
            </a:extLst>
          </p:cNvPr>
          <p:cNvSpPr txBox="1"/>
          <p:nvPr/>
        </p:nvSpPr>
        <p:spPr>
          <a:xfrm>
            <a:off x="3221486" y="2827209"/>
            <a:ext cx="53759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301;p28">
            <a:extLst>
              <a:ext uri="{FF2B5EF4-FFF2-40B4-BE49-F238E27FC236}">
                <a16:creationId xmlns:a16="http://schemas.microsoft.com/office/drawing/2014/main" id="{3F923DE7-78BE-5D5C-D1AB-FEBC3B79D52E}"/>
              </a:ext>
            </a:extLst>
          </p:cNvPr>
          <p:cNvSpPr txBox="1"/>
          <p:nvPr/>
        </p:nvSpPr>
        <p:spPr>
          <a:xfrm>
            <a:off x="5685564" y="2827209"/>
            <a:ext cx="78970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303;p28">
            <a:extLst>
              <a:ext uri="{FF2B5EF4-FFF2-40B4-BE49-F238E27FC236}">
                <a16:creationId xmlns:a16="http://schemas.microsoft.com/office/drawing/2014/main" id="{A17041DD-8CA1-2416-B7DD-6C35D35B9125}"/>
              </a:ext>
            </a:extLst>
          </p:cNvPr>
          <p:cNvCxnSpPr>
            <a:cxnSpLocks/>
          </p:cNvCxnSpPr>
          <p:nvPr/>
        </p:nvCxnSpPr>
        <p:spPr>
          <a:xfrm flipV="1">
            <a:off x="2581252" y="3164089"/>
            <a:ext cx="4531703" cy="4133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55" name="Google Shape;304;p28" descr="Tired face outline with solid fill">
            <a:extLst>
              <a:ext uri="{FF2B5EF4-FFF2-40B4-BE49-F238E27FC236}">
                <a16:creationId xmlns:a16="http://schemas.microsoft.com/office/drawing/2014/main" id="{72D36908-C506-D521-D1D6-291557EFE1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2606" y="2810202"/>
            <a:ext cx="343232" cy="34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306;p28" descr="Tired face outline with solid fill">
            <a:extLst>
              <a:ext uri="{FF2B5EF4-FFF2-40B4-BE49-F238E27FC236}">
                <a16:creationId xmlns:a16="http://schemas.microsoft.com/office/drawing/2014/main" id="{CCE9C894-94B7-C3EC-51FC-3C669A39CA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5454" y="2810202"/>
            <a:ext cx="343232" cy="343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65DEEA-5502-6DBA-5EC6-6A645FC42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951" y="1081087"/>
            <a:ext cx="6468814" cy="328606"/>
          </a:xfrm>
        </p:spPr>
        <p:txBody>
          <a:bodyPr/>
          <a:lstStyle/>
          <a:p>
            <a:r>
              <a:rPr lang="es-ES" sz="2250" dirty="0">
                <a:latin typeface="Arial" panose="020B0604020202020204" pitchFamily="34" charset="0"/>
                <a:cs typeface="Arial" panose="020B0604020202020204" pitchFamily="34" charset="0"/>
              </a:rPr>
              <a:t>Arthur Eddington, el hombre hizo famoso a Albert Einstein</a:t>
            </a:r>
          </a:p>
        </p:txBody>
      </p:sp>
      <p:sp>
        <p:nvSpPr>
          <p:cNvPr id="5" name="Google Shape;331;p5">
            <a:extLst>
              <a:ext uri="{FF2B5EF4-FFF2-40B4-BE49-F238E27FC236}">
                <a16:creationId xmlns:a16="http://schemas.microsoft.com/office/drawing/2014/main" id="{5A81C13E-923F-096C-EE89-6C1F949E2CB7}"/>
              </a:ext>
            </a:extLst>
          </p:cNvPr>
          <p:cNvSpPr txBox="1"/>
          <p:nvPr/>
        </p:nvSpPr>
        <p:spPr>
          <a:xfrm>
            <a:off x="3145715" y="1847925"/>
            <a:ext cx="5783265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" sz="3000" dirty="0">
                <a:solidFill>
                  <a:srgbClr val="124C5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Si se descubre que su teoría va en contra de </a:t>
            </a:r>
            <a:r>
              <a:rPr lang="es-ES" sz="3000" b="1" dirty="0">
                <a:solidFill>
                  <a:srgbClr val="124C5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la segunda ley de la termodinámica</a:t>
            </a:r>
            <a:r>
              <a:rPr lang="es-ES" sz="3000" dirty="0">
                <a:solidFill>
                  <a:srgbClr val="124C5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no le doy ninguna esperanza; no le queda más que derrumbarse en la más </a:t>
            </a:r>
            <a:r>
              <a:rPr lang="es-ES" sz="3000" b="1" dirty="0">
                <a:solidFill>
                  <a:srgbClr val="124C5F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profunda humillación.</a:t>
            </a:r>
            <a:endParaRPr lang="en" sz="3000" b="1" dirty="0">
              <a:solidFill>
                <a:srgbClr val="124C5F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AE7C1-BFB6-DD46-5A09-89A09227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98" y="1847925"/>
            <a:ext cx="2524659" cy="33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60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4">
            <a:extLst>
              <a:ext uri="{FF2B5EF4-FFF2-40B4-BE49-F238E27FC236}">
                <a16:creationId xmlns:a16="http://schemas.microsoft.com/office/drawing/2014/main" id="{D8BBC59F-7F08-156D-E578-82FC1C248A4B}"/>
              </a:ext>
            </a:extLst>
          </p:cNvPr>
          <p:cNvSpPr/>
          <p:nvPr/>
        </p:nvSpPr>
        <p:spPr>
          <a:xfrm>
            <a:off x="4815680" y="2478592"/>
            <a:ext cx="2157274" cy="169119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F9248E4-A076-04C4-01E9-EEAC0DC3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754" y="1043060"/>
            <a:ext cx="6767992" cy="328606"/>
          </a:xfrm>
        </p:spPr>
        <p:txBody>
          <a:bodyPr/>
          <a:lstStyle/>
          <a:p>
            <a:r>
              <a:rPr lang="es-CL" sz="225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¿Técnicamente hablando qué significa iDDS?</a:t>
            </a:r>
          </a:p>
        </p:txBody>
      </p:sp>
      <p:pic>
        <p:nvPicPr>
          <p:cNvPr id="6" name="Picture 2" descr="Mixer/Heat-Exchanger | Mixing/Heat-Exchanger | Fluitec - Mixing and  Reaction Technology">
            <a:extLst>
              <a:ext uri="{FF2B5EF4-FFF2-40B4-BE49-F238E27FC236}">
                <a16:creationId xmlns:a16="http://schemas.microsoft.com/office/drawing/2014/main" id="{A0AC05CD-600E-1C49-DF7E-29708112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93" y="2798813"/>
            <a:ext cx="1706447" cy="113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5">
            <a:extLst>
              <a:ext uri="{FF2B5EF4-FFF2-40B4-BE49-F238E27FC236}">
                <a16:creationId xmlns:a16="http://schemas.microsoft.com/office/drawing/2014/main" id="{68936261-0265-7206-7788-B684688F320B}"/>
              </a:ext>
            </a:extLst>
          </p:cNvPr>
          <p:cNvSpPr txBox="1"/>
          <p:nvPr/>
        </p:nvSpPr>
        <p:spPr>
          <a:xfrm>
            <a:off x="5412360" y="2529540"/>
            <a:ext cx="970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solidFill>
                  <a:schemeClr val="lt1"/>
                </a:solidFill>
                <a:latin typeface="Tenorite" panose="00000500000000000000" pitchFamily="2" charset="0"/>
              </a:rPr>
              <a:t>Mundo Real</a:t>
            </a:r>
          </a:p>
        </p:txBody>
      </p:sp>
      <p:sp>
        <p:nvSpPr>
          <p:cNvPr id="8" name="Flecha: hacia la izquierda 6">
            <a:extLst>
              <a:ext uri="{FF2B5EF4-FFF2-40B4-BE49-F238E27FC236}">
                <a16:creationId xmlns:a16="http://schemas.microsoft.com/office/drawing/2014/main" id="{CC83A8F1-25D8-AE32-FD81-819D80258975}"/>
              </a:ext>
            </a:extLst>
          </p:cNvPr>
          <p:cNvSpPr/>
          <p:nvPr/>
        </p:nvSpPr>
        <p:spPr>
          <a:xfrm>
            <a:off x="2745049" y="3121809"/>
            <a:ext cx="1845217" cy="3448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latin typeface="Tenorite" panose="00000500000000000000" pitchFamily="2" charset="0"/>
              </a:rPr>
              <a:t>Validación/Evaluación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7D9FE369-A98E-28B7-5782-C5B4F5E8DB3A}"/>
              </a:ext>
            </a:extLst>
          </p:cNvPr>
          <p:cNvSpPr txBox="1"/>
          <p:nvPr/>
        </p:nvSpPr>
        <p:spPr>
          <a:xfrm>
            <a:off x="2826599" y="2840986"/>
            <a:ext cx="1771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Formulación del modelo</a:t>
            </a:r>
          </a:p>
        </p:txBody>
      </p:sp>
      <p:sp>
        <p:nvSpPr>
          <p:cNvPr id="10" name="Rectángulo: esquinas redondeadas 8">
            <a:extLst>
              <a:ext uri="{FF2B5EF4-FFF2-40B4-BE49-F238E27FC236}">
                <a16:creationId xmlns:a16="http://schemas.microsoft.com/office/drawing/2014/main" id="{13580907-7CE4-D849-B54F-3D46B39B2BC9}"/>
              </a:ext>
            </a:extLst>
          </p:cNvPr>
          <p:cNvSpPr/>
          <p:nvPr/>
        </p:nvSpPr>
        <p:spPr>
          <a:xfrm>
            <a:off x="366160" y="2468357"/>
            <a:ext cx="2157274" cy="16911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7489923-2944-A512-CE45-8FA4BCCB8F3B}"/>
              </a:ext>
            </a:extLst>
          </p:cNvPr>
          <p:cNvSpPr txBox="1"/>
          <p:nvPr/>
        </p:nvSpPr>
        <p:spPr>
          <a:xfrm>
            <a:off x="901089" y="2527001"/>
            <a:ext cx="1122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solidFill>
                  <a:schemeClr val="lt1"/>
                </a:solidFill>
                <a:latin typeface="Tenorite" panose="00000500000000000000" pitchFamily="2" charset="0"/>
              </a:rPr>
              <a:t>Mundo Virtual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C2A24C9-CDFE-B0D6-DCA2-CF51A950F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10" y="2859058"/>
            <a:ext cx="1456435" cy="1057457"/>
          </a:xfrm>
          <a:prstGeom prst="rect">
            <a:avLst/>
          </a:prstGeom>
        </p:spPr>
      </p:pic>
      <p:sp>
        <p:nvSpPr>
          <p:cNvPr id="13" name="CuadroTexto 13">
            <a:extLst>
              <a:ext uri="{FF2B5EF4-FFF2-40B4-BE49-F238E27FC236}">
                <a16:creationId xmlns:a16="http://schemas.microsoft.com/office/drawing/2014/main" id="{2768164C-3AA2-AAEA-0693-1348AFAF269D}"/>
              </a:ext>
            </a:extLst>
          </p:cNvPr>
          <p:cNvSpPr txBox="1"/>
          <p:nvPr/>
        </p:nvSpPr>
        <p:spPr>
          <a:xfrm>
            <a:off x="2922740" y="3679448"/>
            <a:ext cx="1685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Simulación del modelo</a:t>
            </a:r>
          </a:p>
        </p:txBody>
      </p:sp>
      <p:cxnSp>
        <p:nvCxnSpPr>
          <p:cNvPr id="14" name="Conector: angular 15">
            <a:extLst>
              <a:ext uri="{FF2B5EF4-FFF2-40B4-BE49-F238E27FC236}">
                <a16:creationId xmlns:a16="http://schemas.microsoft.com/office/drawing/2014/main" id="{F958E0B4-7EEB-2ADB-6607-9C8647F02AD0}"/>
              </a:ext>
            </a:extLst>
          </p:cNvPr>
          <p:cNvCxnSpPr>
            <a:cxnSpLocks/>
            <a:stCxn id="10" idx="2"/>
            <a:endCxn id="4" idx="2"/>
          </p:cNvCxnSpPr>
          <p:nvPr/>
        </p:nvCxnSpPr>
        <p:spPr>
          <a:xfrm rot="16200000" flipH="1">
            <a:off x="3664440" y="1939910"/>
            <a:ext cx="10235" cy="4449520"/>
          </a:xfrm>
          <a:prstGeom prst="bentConnector3">
            <a:avLst>
              <a:gd name="adj1" fmla="val 1775093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31">
            <a:extLst>
              <a:ext uri="{FF2B5EF4-FFF2-40B4-BE49-F238E27FC236}">
                <a16:creationId xmlns:a16="http://schemas.microsoft.com/office/drawing/2014/main" id="{46D8F42E-08CC-46D8-9EA0-DF6142B94D04}"/>
              </a:ext>
            </a:extLst>
          </p:cNvPr>
          <p:cNvSpPr txBox="1"/>
          <p:nvPr/>
        </p:nvSpPr>
        <p:spPr>
          <a:xfrm>
            <a:off x="3229145" y="4302844"/>
            <a:ext cx="966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Pronostico</a:t>
            </a:r>
          </a:p>
        </p:txBody>
      </p:sp>
      <p:cxnSp>
        <p:nvCxnSpPr>
          <p:cNvPr id="16" name="Conector: angular 32">
            <a:extLst>
              <a:ext uri="{FF2B5EF4-FFF2-40B4-BE49-F238E27FC236}">
                <a16:creationId xmlns:a16="http://schemas.microsoft.com/office/drawing/2014/main" id="{E82B835D-C887-4551-B4FF-269459B29A59}"/>
              </a:ext>
            </a:extLst>
          </p:cNvPr>
          <p:cNvCxnSpPr>
            <a:cxnSpLocks/>
            <a:stCxn id="4" idx="0"/>
            <a:endCxn id="10" idx="0"/>
          </p:cNvCxnSpPr>
          <p:nvPr/>
        </p:nvCxnSpPr>
        <p:spPr>
          <a:xfrm rot="16200000" flipV="1">
            <a:off x="3664441" y="248715"/>
            <a:ext cx="10235" cy="4449520"/>
          </a:xfrm>
          <a:prstGeom prst="bentConnector3">
            <a:avLst>
              <a:gd name="adj1" fmla="val 2490672"/>
            </a:avLst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36">
            <a:extLst>
              <a:ext uri="{FF2B5EF4-FFF2-40B4-BE49-F238E27FC236}">
                <a16:creationId xmlns:a16="http://schemas.microsoft.com/office/drawing/2014/main" id="{15F9A197-0BA8-FACB-CFD2-2E9ECB306C03}"/>
              </a:ext>
            </a:extLst>
          </p:cNvPr>
          <p:cNvSpPr txBox="1"/>
          <p:nvPr/>
        </p:nvSpPr>
        <p:spPr>
          <a:xfrm>
            <a:off x="3073943" y="1940295"/>
            <a:ext cx="10431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Asimilación</a:t>
            </a:r>
          </a:p>
        </p:txBody>
      </p:sp>
      <p:cxnSp>
        <p:nvCxnSpPr>
          <p:cNvPr id="18" name="Conector: angular 38">
            <a:extLst>
              <a:ext uri="{FF2B5EF4-FFF2-40B4-BE49-F238E27FC236}">
                <a16:creationId xmlns:a16="http://schemas.microsoft.com/office/drawing/2014/main" id="{280A9582-75C3-E051-4208-E8B30E31CD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01744" y="1915237"/>
            <a:ext cx="10235" cy="4449520"/>
          </a:xfrm>
          <a:prstGeom prst="bentConnector3">
            <a:avLst>
              <a:gd name="adj1" fmla="val 4442244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r 44">
            <a:extLst>
              <a:ext uri="{FF2B5EF4-FFF2-40B4-BE49-F238E27FC236}">
                <a16:creationId xmlns:a16="http://schemas.microsoft.com/office/drawing/2014/main" id="{9FCC759E-15C2-58E4-3B24-95ABA8B2D598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41007" y="225646"/>
            <a:ext cx="10235" cy="4449520"/>
          </a:xfrm>
          <a:prstGeom prst="bentConnector3">
            <a:avLst>
              <a:gd name="adj1" fmla="val 4832557"/>
            </a:avLst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r 47">
            <a:extLst>
              <a:ext uri="{FF2B5EF4-FFF2-40B4-BE49-F238E27FC236}">
                <a16:creationId xmlns:a16="http://schemas.microsoft.com/office/drawing/2014/main" id="{BBFC2BC8-C027-E67C-3DFF-219D91908A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46397" y="1929297"/>
            <a:ext cx="10235" cy="4449520"/>
          </a:xfrm>
          <a:prstGeom prst="bentConnector3">
            <a:avLst>
              <a:gd name="adj1" fmla="val 6068543"/>
            </a:avLst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: angular 50">
            <a:extLst>
              <a:ext uri="{FF2B5EF4-FFF2-40B4-BE49-F238E27FC236}">
                <a16:creationId xmlns:a16="http://schemas.microsoft.com/office/drawing/2014/main" id="{F3C4CFCB-1115-58F7-309B-AAE54E3BCF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4212146" y="239619"/>
            <a:ext cx="10235" cy="4449520"/>
          </a:xfrm>
          <a:prstGeom prst="bentConnector3">
            <a:avLst>
              <a:gd name="adj1" fmla="val 6328754"/>
            </a:avLst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errar llave 53">
            <a:extLst>
              <a:ext uri="{FF2B5EF4-FFF2-40B4-BE49-F238E27FC236}">
                <a16:creationId xmlns:a16="http://schemas.microsoft.com/office/drawing/2014/main" id="{6BFF0467-0E60-6EE7-0ABB-E968371B88CF}"/>
              </a:ext>
            </a:extLst>
          </p:cNvPr>
          <p:cNvSpPr/>
          <p:nvPr/>
        </p:nvSpPr>
        <p:spPr>
          <a:xfrm>
            <a:off x="7014361" y="3412251"/>
            <a:ext cx="303258" cy="1515074"/>
          </a:xfrm>
          <a:prstGeom prst="rightBrac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23" name="CuadroTexto 54">
            <a:extLst>
              <a:ext uri="{FF2B5EF4-FFF2-40B4-BE49-F238E27FC236}">
                <a16:creationId xmlns:a16="http://schemas.microsoft.com/office/drawing/2014/main" id="{F1DE07AF-A529-0C4C-C3FD-FA12CBD95026}"/>
              </a:ext>
            </a:extLst>
          </p:cNvPr>
          <p:cNvSpPr txBox="1"/>
          <p:nvPr/>
        </p:nvSpPr>
        <p:spPr>
          <a:xfrm>
            <a:off x="7298020" y="4039601"/>
            <a:ext cx="1722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Ingeniería Directa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Optimización y eficiencia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latin typeface="+mj-lt"/>
            </a:endParaRPr>
          </a:p>
        </p:txBody>
      </p:sp>
      <p:sp>
        <p:nvSpPr>
          <p:cNvPr id="24" name="Cerrar llave 57">
            <a:extLst>
              <a:ext uri="{FF2B5EF4-FFF2-40B4-BE49-F238E27FC236}">
                <a16:creationId xmlns:a16="http://schemas.microsoft.com/office/drawing/2014/main" id="{F9CF381E-3C99-4343-8F4A-6A12B2654E40}"/>
              </a:ext>
            </a:extLst>
          </p:cNvPr>
          <p:cNvSpPr/>
          <p:nvPr/>
        </p:nvSpPr>
        <p:spPr>
          <a:xfrm>
            <a:off x="7006745" y="1768369"/>
            <a:ext cx="303258" cy="1515074"/>
          </a:xfrm>
          <a:prstGeom prst="rightBrac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25" name="CuadroTexto 58">
            <a:extLst>
              <a:ext uri="{FF2B5EF4-FFF2-40B4-BE49-F238E27FC236}">
                <a16:creationId xmlns:a16="http://schemas.microsoft.com/office/drawing/2014/main" id="{E5C922D5-4115-85ED-2768-3E17ACB3D5C6}"/>
              </a:ext>
            </a:extLst>
          </p:cNvPr>
          <p:cNvSpPr txBox="1"/>
          <p:nvPr/>
        </p:nvSpPr>
        <p:spPr>
          <a:xfrm>
            <a:off x="7332958" y="2383314"/>
            <a:ext cx="172252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Ingeniería Inversa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Ensuciamiento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Desgaste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L" sz="1350" dirty="0">
                <a:solidFill>
                  <a:srgbClr val="777777"/>
                </a:solidFill>
                <a:latin typeface="Tenorite" panose="00000500000000000000" pitchFamily="2" charset="0"/>
                <a:ea typeface="Calibri"/>
                <a:cs typeface="Calibri"/>
              </a:rPr>
              <a:t>Perdidas energéticas</a:t>
            </a:r>
          </a:p>
        </p:txBody>
      </p:sp>
      <p:sp>
        <p:nvSpPr>
          <p:cNvPr id="26" name="Flecha: a la derecha 59">
            <a:extLst>
              <a:ext uri="{FF2B5EF4-FFF2-40B4-BE49-F238E27FC236}">
                <a16:creationId xmlns:a16="http://schemas.microsoft.com/office/drawing/2014/main" id="{52992558-CFB6-FD04-4C7B-43CB30128920}"/>
              </a:ext>
            </a:extLst>
          </p:cNvPr>
          <p:cNvSpPr/>
          <p:nvPr/>
        </p:nvSpPr>
        <p:spPr>
          <a:xfrm>
            <a:off x="2745048" y="3428186"/>
            <a:ext cx="1845217" cy="276999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350" dirty="0">
                <a:latin typeface="Tenorite" panose="00000500000000000000" pitchFamily="2" charset="0"/>
              </a:rPr>
              <a:t>Verificación</a:t>
            </a:r>
          </a:p>
        </p:txBody>
      </p:sp>
      <p:pic>
        <p:nvPicPr>
          <p:cNvPr id="27" name="Imagen 24">
            <a:extLst>
              <a:ext uri="{FF2B5EF4-FFF2-40B4-BE49-F238E27FC236}">
                <a16:creationId xmlns:a16="http://schemas.microsoft.com/office/drawing/2014/main" id="{DC3BE768-C05A-B648-F3F7-A1E4793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08" y="2818013"/>
            <a:ext cx="1092215" cy="1108932"/>
          </a:xfrm>
          <a:prstGeom prst="rect">
            <a:avLst/>
          </a:prstGeom>
        </p:spPr>
      </p:pic>
      <p:pic>
        <p:nvPicPr>
          <p:cNvPr id="28" name="Graphic 27" descr="Monitor with solid fill">
            <a:extLst>
              <a:ext uri="{FF2B5EF4-FFF2-40B4-BE49-F238E27FC236}">
                <a16:creationId xmlns:a16="http://schemas.microsoft.com/office/drawing/2014/main" id="{8DABC853-D9DE-429A-3346-330156198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2391" y="4002298"/>
            <a:ext cx="346985" cy="346985"/>
          </a:xfrm>
          <a:prstGeom prst="rect">
            <a:avLst/>
          </a:prstGeom>
        </p:spPr>
      </p:pic>
      <p:pic>
        <p:nvPicPr>
          <p:cNvPr id="29" name="Graphic 28" descr="Syncing cloud outline">
            <a:extLst>
              <a:ext uri="{FF2B5EF4-FFF2-40B4-BE49-F238E27FC236}">
                <a16:creationId xmlns:a16="http://schemas.microsoft.com/office/drawing/2014/main" id="{EA6EA99A-07FF-1C7A-B66B-E85CDECED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76627" y="3967805"/>
            <a:ext cx="372504" cy="372504"/>
          </a:xfrm>
          <a:prstGeom prst="rect">
            <a:avLst/>
          </a:prstGeom>
        </p:spPr>
      </p:pic>
      <p:pic>
        <p:nvPicPr>
          <p:cNvPr id="30" name="Graphic 29" descr="Syncing cloud outline">
            <a:extLst>
              <a:ext uri="{FF2B5EF4-FFF2-40B4-BE49-F238E27FC236}">
                <a16:creationId xmlns:a16="http://schemas.microsoft.com/office/drawing/2014/main" id="{4D742F34-28E5-8082-F485-7CF02C01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2054" y="1893287"/>
            <a:ext cx="372504" cy="3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7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/>
      <p:bldP spid="10" grpId="0" animBg="1"/>
      <p:bldP spid="11" grpId="0"/>
      <p:bldP spid="13" grpId="0"/>
      <p:bldP spid="15" grpId="0"/>
      <p:bldP spid="17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8DDB-CEFA-ECCA-C08C-B42D3F64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8"/>
            <a:ext cx="6823203" cy="417829"/>
          </a:xfrm>
        </p:spPr>
        <p:txBody>
          <a:bodyPr/>
          <a:lstStyle/>
          <a:p>
            <a:r>
              <a:rPr lang="es-CL" sz="2250" dirty="0">
                <a:latin typeface="Arial" panose="020B0604020202020204" pitchFamily="34" charset="0"/>
                <a:cs typeface="Arial" panose="020B0604020202020204" pitchFamily="34" charset="0"/>
              </a:rPr>
              <a:t>DEMO </a:t>
            </a:r>
            <a:r>
              <a:rPr lang="es-CL" sz="2250" b="0" dirty="0">
                <a:latin typeface="Arial" panose="020B0604020202020204" pitchFamily="34" charset="0"/>
                <a:cs typeface="Arial" panose="020B0604020202020204" pitchFamily="34" charset="0"/>
              </a:rPr>
              <a:t>Digital Twin</a:t>
            </a:r>
            <a:endParaRPr lang="en-US" sz="225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EMO MODELON">
            <a:hlinkClick r:id="" action="ppaction://media"/>
            <a:extLst>
              <a:ext uri="{FF2B5EF4-FFF2-40B4-BE49-F238E27FC236}">
                <a16:creationId xmlns:a16="http://schemas.microsoft.com/office/drawing/2014/main" id="{875F54BC-202D-FCB0-4BF2-68F51A1FA0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0592"/>
                </p14:media>
              </p:ext>
            </p:extLst>
          </p:nvPr>
        </p:nvPicPr>
        <p:blipFill rotWithShape="1">
          <a:blip r:embed="rId4"/>
          <a:srcRect t="7256"/>
          <a:stretch>
            <a:fillRect/>
          </a:stretch>
        </p:blipFill>
        <p:spPr>
          <a:xfrm>
            <a:off x="379521" y="1414085"/>
            <a:ext cx="7903346" cy="41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4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8DDB-CEFA-ECCA-C08C-B42D3F64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8"/>
            <a:ext cx="6823203" cy="417829"/>
          </a:xfrm>
        </p:spPr>
        <p:txBody>
          <a:bodyPr/>
          <a:lstStyle/>
          <a:p>
            <a:r>
              <a:rPr lang="es-CL" sz="2250" dirty="0">
                <a:latin typeface="Arial" panose="020B0604020202020204" pitchFamily="34" charset="0"/>
                <a:cs typeface="Arial" panose="020B0604020202020204" pitchFamily="34" charset="0"/>
              </a:rPr>
              <a:t>DEMO </a:t>
            </a:r>
            <a:r>
              <a:rPr lang="es-CL" sz="2250" b="0" dirty="0">
                <a:latin typeface="Arial" panose="020B0604020202020204" pitchFamily="34" charset="0"/>
                <a:cs typeface="Arial" panose="020B0604020202020204" pitchFamily="34" charset="0"/>
              </a:rPr>
              <a:t>Digital Twin</a:t>
            </a:r>
            <a:endParaRPr lang="en-US" sz="225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EMO MODELON">
            <a:hlinkClick r:id="" action="ppaction://media"/>
            <a:extLst>
              <a:ext uri="{FF2B5EF4-FFF2-40B4-BE49-F238E27FC236}">
                <a16:creationId xmlns:a16="http://schemas.microsoft.com/office/drawing/2014/main" id="{875F54BC-202D-FCB0-4BF2-68F51A1FA0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845" end="11171"/>
                </p14:media>
              </p:ext>
            </p:extLst>
          </p:nvPr>
        </p:nvPicPr>
        <p:blipFill rotWithShape="1">
          <a:blip r:embed="rId4"/>
          <a:srcRect t="7256"/>
          <a:stretch>
            <a:fillRect/>
          </a:stretch>
        </p:blipFill>
        <p:spPr>
          <a:xfrm>
            <a:off x="379521" y="1414085"/>
            <a:ext cx="7903346" cy="41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5;p28">
            <a:extLst>
              <a:ext uri="{FF2B5EF4-FFF2-40B4-BE49-F238E27FC236}">
                <a16:creationId xmlns:a16="http://schemas.microsoft.com/office/drawing/2014/main" id="{06C7D7DF-AC65-C7B6-4F8E-9FB0C838CFEE}"/>
              </a:ext>
            </a:extLst>
          </p:cNvPr>
          <p:cNvSpPr/>
          <p:nvPr/>
        </p:nvSpPr>
        <p:spPr>
          <a:xfrm>
            <a:off x="197712" y="3367799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Datos históricos</a:t>
            </a:r>
          </a:p>
        </p:txBody>
      </p:sp>
      <p:sp>
        <p:nvSpPr>
          <p:cNvPr id="5" name="Google Shape;236;p28">
            <a:extLst>
              <a:ext uri="{FF2B5EF4-FFF2-40B4-BE49-F238E27FC236}">
                <a16:creationId xmlns:a16="http://schemas.microsoft.com/office/drawing/2014/main" id="{0B4E0321-21C9-5CCD-BE10-22FDFA7A2530}"/>
              </a:ext>
            </a:extLst>
          </p:cNvPr>
          <p:cNvSpPr/>
          <p:nvPr/>
        </p:nvSpPr>
        <p:spPr>
          <a:xfrm>
            <a:off x="197711" y="3809198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Cantidad de sensores</a:t>
            </a:r>
          </a:p>
        </p:txBody>
      </p:sp>
      <p:sp>
        <p:nvSpPr>
          <p:cNvPr id="6" name="Google Shape;237;p28">
            <a:extLst>
              <a:ext uri="{FF2B5EF4-FFF2-40B4-BE49-F238E27FC236}">
                <a16:creationId xmlns:a16="http://schemas.microsoft.com/office/drawing/2014/main" id="{01DD3025-B04B-89CB-BE23-527473E9C3EA}"/>
              </a:ext>
            </a:extLst>
          </p:cNvPr>
          <p:cNvSpPr/>
          <p:nvPr/>
        </p:nvSpPr>
        <p:spPr>
          <a:xfrm>
            <a:off x="197711" y="4243874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Velocidad de implementación</a:t>
            </a:r>
          </a:p>
        </p:txBody>
      </p:sp>
      <p:sp>
        <p:nvSpPr>
          <p:cNvPr id="7" name="Google Shape;238;p28">
            <a:extLst>
              <a:ext uri="{FF2B5EF4-FFF2-40B4-BE49-F238E27FC236}">
                <a16:creationId xmlns:a16="http://schemas.microsoft.com/office/drawing/2014/main" id="{73BD9020-C68C-1AD2-AFA6-695EB43D3B4A}"/>
              </a:ext>
            </a:extLst>
          </p:cNvPr>
          <p:cNvSpPr/>
          <p:nvPr/>
        </p:nvSpPr>
        <p:spPr>
          <a:xfrm>
            <a:off x="197710" y="5106503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Asertividad de Alertas</a:t>
            </a:r>
          </a:p>
        </p:txBody>
      </p:sp>
      <p:cxnSp>
        <p:nvCxnSpPr>
          <p:cNvPr id="8" name="Google Shape;239;p28">
            <a:extLst>
              <a:ext uri="{FF2B5EF4-FFF2-40B4-BE49-F238E27FC236}">
                <a16:creationId xmlns:a16="http://schemas.microsoft.com/office/drawing/2014/main" id="{1FC8B29A-A98F-0750-5553-F366B07A358A}"/>
              </a:ext>
            </a:extLst>
          </p:cNvPr>
          <p:cNvCxnSpPr/>
          <p:nvPr/>
        </p:nvCxnSpPr>
        <p:spPr>
          <a:xfrm>
            <a:off x="2173895" y="2516916"/>
            <a:ext cx="622241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9" name="Google Shape;240;p28">
            <a:extLst>
              <a:ext uri="{FF2B5EF4-FFF2-40B4-BE49-F238E27FC236}">
                <a16:creationId xmlns:a16="http://schemas.microsoft.com/office/drawing/2014/main" id="{B5AAF6D8-C8CE-979C-F54A-5CE708221ECE}"/>
              </a:ext>
            </a:extLst>
          </p:cNvPr>
          <p:cNvSpPr txBox="1"/>
          <p:nvPr/>
        </p:nvSpPr>
        <p:spPr>
          <a:xfrm>
            <a:off x="2888105" y="3407653"/>
            <a:ext cx="552449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41;p28">
            <a:extLst>
              <a:ext uri="{FF2B5EF4-FFF2-40B4-BE49-F238E27FC236}">
                <a16:creationId xmlns:a16="http://schemas.microsoft.com/office/drawing/2014/main" id="{F2E66EFF-8338-6B8B-3AD3-48F7479CA5F4}"/>
              </a:ext>
            </a:extLst>
          </p:cNvPr>
          <p:cNvSpPr txBox="1"/>
          <p:nvPr/>
        </p:nvSpPr>
        <p:spPr>
          <a:xfrm>
            <a:off x="7222666" y="3407653"/>
            <a:ext cx="49707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42;p28">
            <a:extLst>
              <a:ext uri="{FF2B5EF4-FFF2-40B4-BE49-F238E27FC236}">
                <a16:creationId xmlns:a16="http://schemas.microsoft.com/office/drawing/2014/main" id="{AF411020-7F87-C0DE-E777-C2A4869076B6}"/>
              </a:ext>
            </a:extLst>
          </p:cNvPr>
          <p:cNvSpPr txBox="1"/>
          <p:nvPr/>
        </p:nvSpPr>
        <p:spPr>
          <a:xfrm>
            <a:off x="4796254" y="3407653"/>
            <a:ext cx="1062611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1 - 5 años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3;p28">
            <a:extLst>
              <a:ext uri="{FF2B5EF4-FFF2-40B4-BE49-F238E27FC236}">
                <a16:creationId xmlns:a16="http://schemas.microsoft.com/office/drawing/2014/main" id="{9A3E3505-F7D7-A07B-2272-05B415ADFA69}"/>
              </a:ext>
            </a:extLst>
          </p:cNvPr>
          <p:cNvSpPr txBox="1"/>
          <p:nvPr/>
        </p:nvSpPr>
        <p:spPr>
          <a:xfrm>
            <a:off x="2902961" y="3849195"/>
            <a:ext cx="50176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Baja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44;p28">
            <a:extLst>
              <a:ext uri="{FF2B5EF4-FFF2-40B4-BE49-F238E27FC236}">
                <a16:creationId xmlns:a16="http://schemas.microsoft.com/office/drawing/2014/main" id="{832FAB35-22CC-6526-6B9B-84D62C2F1032}"/>
              </a:ext>
            </a:extLst>
          </p:cNvPr>
          <p:cNvSpPr txBox="1"/>
          <p:nvPr/>
        </p:nvSpPr>
        <p:spPr>
          <a:xfrm>
            <a:off x="4921658" y="3849226"/>
            <a:ext cx="81180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5;p28">
            <a:extLst>
              <a:ext uri="{FF2B5EF4-FFF2-40B4-BE49-F238E27FC236}">
                <a16:creationId xmlns:a16="http://schemas.microsoft.com/office/drawing/2014/main" id="{849D7871-F236-3FB3-4049-981B234C354B}"/>
              </a:ext>
            </a:extLst>
          </p:cNvPr>
          <p:cNvSpPr txBox="1"/>
          <p:nvPr/>
        </p:nvSpPr>
        <p:spPr>
          <a:xfrm>
            <a:off x="6978726" y="3849195"/>
            <a:ext cx="98495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46;p28">
            <a:extLst>
              <a:ext uri="{FF2B5EF4-FFF2-40B4-BE49-F238E27FC236}">
                <a16:creationId xmlns:a16="http://schemas.microsoft.com/office/drawing/2014/main" id="{D40B8AC2-B08F-85F1-3435-8D47491FAE36}"/>
              </a:ext>
            </a:extLst>
          </p:cNvPr>
          <p:cNvSpPr txBox="1"/>
          <p:nvPr/>
        </p:nvSpPr>
        <p:spPr>
          <a:xfrm>
            <a:off x="2587021" y="4290767"/>
            <a:ext cx="115461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≈ 1 Mes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47;p28">
            <a:extLst>
              <a:ext uri="{FF2B5EF4-FFF2-40B4-BE49-F238E27FC236}">
                <a16:creationId xmlns:a16="http://schemas.microsoft.com/office/drawing/2014/main" id="{8F65157C-33BE-DA09-22CF-8442C4C7814F}"/>
              </a:ext>
            </a:extLst>
          </p:cNvPr>
          <p:cNvSpPr txBox="1"/>
          <p:nvPr/>
        </p:nvSpPr>
        <p:spPr>
          <a:xfrm>
            <a:off x="4684738" y="4290767"/>
            <a:ext cx="128564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6 - 18 Meses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48;p28">
            <a:extLst>
              <a:ext uri="{FF2B5EF4-FFF2-40B4-BE49-F238E27FC236}">
                <a16:creationId xmlns:a16="http://schemas.microsoft.com/office/drawing/2014/main" id="{8910739C-3BA8-775E-574F-2CDD1E4048B4}"/>
              </a:ext>
            </a:extLst>
          </p:cNvPr>
          <p:cNvSpPr txBox="1"/>
          <p:nvPr/>
        </p:nvSpPr>
        <p:spPr>
          <a:xfrm>
            <a:off x="6855677" y="4290736"/>
            <a:ext cx="123105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≈ 3 Meses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9;p28">
            <a:extLst>
              <a:ext uri="{FF2B5EF4-FFF2-40B4-BE49-F238E27FC236}">
                <a16:creationId xmlns:a16="http://schemas.microsoft.com/office/drawing/2014/main" id="{6EFFDF32-2648-4D27-2B1D-1338936AE504}"/>
              </a:ext>
            </a:extLst>
          </p:cNvPr>
          <p:cNvSpPr txBox="1"/>
          <p:nvPr/>
        </p:nvSpPr>
        <p:spPr>
          <a:xfrm>
            <a:off x="2587021" y="5173850"/>
            <a:ext cx="101444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25% - 75%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50;p28">
            <a:extLst>
              <a:ext uri="{FF2B5EF4-FFF2-40B4-BE49-F238E27FC236}">
                <a16:creationId xmlns:a16="http://schemas.microsoft.com/office/drawing/2014/main" id="{39EC75B4-9906-355C-1786-4FCDF07B61D3}"/>
              </a:ext>
            </a:extLst>
          </p:cNvPr>
          <p:cNvSpPr txBox="1"/>
          <p:nvPr/>
        </p:nvSpPr>
        <p:spPr>
          <a:xfrm>
            <a:off x="4784648" y="5173850"/>
            <a:ext cx="980051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50% - 85%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51;p28">
            <a:extLst>
              <a:ext uri="{FF2B5EF4-FFF2-40B4-BE49-F238E27FC236}">
                <a16:creationId xmlns:a16="http://schemas.microsoft.com/office/drawing/2014/main" id="{C0DD6BC5-33F4-0723-B91D-70B19801B6FD}"/>
              </a:ext>
            </a:extLst>
          </p:cNvPr>
          <p:cNvSpPr txBox="1"/>
          <p:nvPr/>
        </p:nvSpPr>
        <p:spPr>
          <a:xfrm>
            <a:off x="7097698" y="5173850"/>
            <a:ext cx="65675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95%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52;p28">
            <a:extLst>
              <a:ext uri="{FF2B5EF4-FFF2-40B4-BE49-F238E27FC236}">
                <a16:creationId xmlns:a16="http://schemas.microsoft.com/office/drawing/2014/main" id="{65AD7250-3593-57F6-B310-51D9AFB49D39}"/>
              </a:ext>
            </a:extLst>
          </p:cNvPr>
          <p:cNvSpPr/>
          <p:nvPr/>
        </p:nvSpPr>
        <p:spPr>
          <a:xfrm>
            <a:off x="2247871" y="1648224"/>
            <a:ext cx="1990748" cy="418193"/>
          </a:xfrm>
          <a:prstGeom prst="rect">
            <a:avLst/>
          </a:prstGeom>
          <a:solidFill>
            <a:srgbClr val="19667F">
              <a:alpha val="6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Monitoreo por condición</a:t>
            </a:r>
          </a:p>
        </p:txBody>
      </p:sp>
      <p:sp>
        <p:nvSpPr>
          <p:cNvPr id="22" name="Google Shape;253;p28">
            <a:extLst>
              <a:ext uri="{FF2B5EF4-FFF2-40B4-BE49-F238E27FC236}">
                <a16:creationId xmlns:a16="http://schemas.microsoft.com/office/drawing/2014/main" id="{B6939679-D24F-F0A6-36AB-6928D6A7AFC8}"/>
              </a:ext>
            </a:extLst>
          </p:cNvPr>
          <p:cNvSpPr/>
          <p:nvPr/>
        </p:nvSpPr>
        <p:spPr>
          <a:xfrm>
            <a:off x="4341095" y="1640688"/>
            <a:ext cx="2021210" cy="423721"/>
          </a:xfrm>
          <a:prstGeom prst="rect">
            <a:avLst/>
          </a:prstGeom>
          <a:solidFill>
            <a:srgbClr val="19667F">
              <a:alpha val="6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Machine Learning</a:t>
            </a:r>
            <a:endParaRPr sz="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54;p28">
            <a:extLst>
              <a:ext uri="{FF2B5EF4-FFF2-40B4-BE49-F238E27FC236}">
                <a16:creationId xmlns:a16="http://schemas.microsoft.com/office/drawing/2014/main" id="{651220D9-C7F6-C90F-16B5-79965A62180D}"/>
              </a:ext>
            </a:extLst>
          </p:cNvPr>
          <p:cNvSpPr/>
          <p:nvPr/>
        </p:nvSpPr>
        <p:spPr>
          <a:xfrm>
            <a:off x="6465400" y="1640688"/>
            <a:ext cx="2021210" cy="423720"/>
          </a:xfrm>
          <a:prstGeom prst="rect">
            <a:avLst/>
          </a:prstGeom>
          <a:solidFill>
            <a:srgbClr val="19667F">
              <a:alpha val="6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Model-Driven</a:t>
            </a: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</a:pPr>
            <a:r>
              <a:rPr lang="en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(Digital Twin)</a:t>
            </a:r>
            <a:endParaRPr sz="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55;p28">
            <a:extLst>
              <a:ext uri="{FF2B5EF4-FFF2-40B4-BE49-F238E27FC236}">
                <a16:creationId xmlns:a16="http://schemas.microsoft.com/office/drawing/2014/main" id="{D2243781-7FF5-B0B8-1015-42939906AF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621" y="3403567"/>
            <a:ext cx="279972" cy="27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6;p28">
            <a:extLst>
              <a:ext uri="{FF2B5EF4-FFF2-40B4-BE49-F238E27FC236}">
                <a16:creationId xmlns:a16="http://schemas.microsoft.com/office/drawing/2014/main" id="{F8055C71-CF02-15FE-F5C4-443DB7AFF8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0942" y="3401127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57;p28">
            <a:extLst>
              <a:ext uri="{FF2B5EF4-FFF2-40B4-BE49-F238E27FC236}">
                <a16:creationId xmlns:a16="http://schemas.microsoft.com/office/drawing/2014/main" id="{D91A227D-FBD8-4CC4-DADB-6CF947A58F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0942" y="5171523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58;p28">
            <a:extLst>
              <a:ext uri="{FF2B5EF4-FFF2-40B4-BE49-F238E27FC236}">
                <a16:creationId xmlns:a16="http://schemas.microsoft.com/office/drawing/2014/main" id="{A544FF97-234C-661F-5513-F55761CDA4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0942" y="3843726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59;p28">
            <a:extLst>
              <a:ext uri="{FF2B5EF4-FFF2-40B4-BE49-F238E27FC236}">
                <a16:creationId xmlns:a16="http://schemas.microsoft.com/office/drawing/2014/main" id="{3EDF9FF1-F81E-B044-08CB-4FD8B80D61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0942" y="4286325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60;p28">
            <a:extLst>
              <a:ext uri="{FF2B5EF4-FFF2-40B4-BE49-F238E27FC236}">
                <a16:creationId xmlns:a16="http://schemas.microsoft.com/office/drawing/2014/main" id="{E9AA83D6-1A37-1928-BADF-84B3D618D7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9648" y="3401127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61;p28">
            <a:extLst>
              <a:ext uri="{FF2B5EF4-FFF2-40B4-BE49-F238E27FC236}">
                <a16:creationId xmlns:a16="http://schemas.microsoft.com/office/drawing/2014/main" id="{E6D221F3-3209-744C-52BB-804D3811B0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9648" y="3843726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62;p28">
            <a:extLst>
              <a:ext uri="{FF2B5EF4-FFF2-40B4-BE49-F238E27FC236}">
                <a16:creationId xmlns:a16="http://schemas.microsoft.com/office/drawing/2014/main" id="{6865474F-0C54-4753-C65A-3535865690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9648" y="4286325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63;p28">
            <a:extLst>
              <a:ext uri="{FF2B5EF4-FFF2-40B4-BE49-F238E27FC236}">
                <a16:creationId xmlns:a16="http://schemas.microsoft.com/office/drawing/2014/main" id="{DFE235C4-3FFB-EF2D-D609-42560AF2C0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9648" y="5171523"/>
            <a:ext cx="281178" cy="28117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64;p28">
            <a:extLst>
              <a:ext uri="{FF2B5EF4-FFF2-40B4-BE49-F238E27FC236}">
                <a16:creationId xmlns:a16="http://schemas.microsoft.com/office/drawing/2014/main" id="{D20AFC7C-929C-A9CF-6B2F-ED70B8AEBF6A}"/>
              </a:ext>
            </a:extLst>
          </p:cNvPr>
          <p:cNvSpPr/>
          <p:nvPr/>
        </p:nvSpPr>
        <p:spPr>
          <a:xfrm>
            <a:off x="197711" y="4678550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Redundancia de Alertas</a:t>
            </a:r>
          </a:p>
        </p:txBody>
      </p:sp>
      <p:sp>
        <p:nvSpPr>
          <p:cNvPr id="34" name="Google Shape;265;p28">
            <a:extLst>
              <a:ext uri="{FF2B5EF4-FFF2-40B4-BE49-F238E27FC236}">
                <a16:creationId xmlns:a16="http://schemas.microsoft.com/office/drawing/2014/main" id="{79C7BBEA-4EB2-4C17-896D-FB1E57C1640F}"/>
              </a:ext>
            </a:extLst>
          </p:cNvPr>
          <p:cNvSpPr txBox="1"/>
          <p:nvPr/>
        </p:nvSpPr>
        <p:spPr>
          <a:xfrm>
            <a:off x="2902960" y="4732309"/>
            <a:ext cx="52273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66;p28">
            <a:extLst>
              <a:ext uri="{FF2B5EF4-FFF2-40B4-BE49-F238E27FC236}">
                <a16:creationId xmlns:a16="http://schemas.microsoft.com/office/drawing/2014/main" id="{D10140D9-8727-D0AF-91F6-B2EC5F462477}"/>
              </a:ext>
            </a:extLst>
          </p:cNvPr>
          <p:cNvSpPr txBox="1"/>
          <p:nvPr/>
        </p:nvSpPr>
        <p:spPr>
          <a:xfrm>
            <a:off x="4932709" y="4732309"/>
            <a:ext cx="78970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67;p28">
            <a:extLst>
              <a:ext uri="{FF2B5EF4-FFF2-40B4-BE49-F238E27FC236}">
                <a16:creationId xmlns:a16="http://schemas.microsoft.com/office/drawing/2014/main" id="{2BE17766-7523-190C-A416-64A552E860C5}"/>
              </a:ext>
            </a:extLst>
          </p:cNvPr>
          <p:cNvSpPr txBox="1"/>
          <p:nvPr/>
        </p:nvSpPr>
        <p:spPr>
          <a:xfrm>
            <a:off x="7278628" y="4732278"/>
            <a:ext cx="556661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Baja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268;p28">
            <a:extLst>
              <a:ext uri="{FF2B5EF4-FFF2-40B4-BE49-F238E27FC236}">
                <a16:creationId xmlns:a16="http://schemas.microsoft.com/office/drawing/2014/main" id="{F2DB0646-E14C-9200-E975-FC22CABB8B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0942" y="4728924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9;p28">
            <a:extLst>
              <a:ext uri="{FF2B5EF4-FFF2-40B4-BE49-F238E27FC236}">
                <a16:creationId xmlns:a16="http://schemas.microsoft.com/office/drawing/2014/main" id="{CE8626FD-B886-FEDE-8DA0-4F5BE8CEA6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9648" y="4728924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70;p28">
            <a:extLst>
              <a:ext uri="{FF2B5EF4-FFF2-40B4-BE49-F238E27FC236}">
                <a16:creationId xmlns:a16="http://schemas.microsoft.com/office/drawing/2014/main" id="{7EBD1746-C224-0138-C3A3-9516E0497D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2415" y="4726972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71;p28">
            <a:extLst>
              <a:ext uri="{FF2B5EF4-FFF2-40B4-BE49-F238E27FC236}">
                <a16:creationId xmlns:a16="http://schemas.microsoft.com/office/drawing/2014/main" id="{A935578C-7463-BA5A-E519-FD140BEA10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2415" y="5170547"/>
            <a:ext cx="281178" cy="28117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272;p28">
            <a:extLst>
              <a:ext uri="{FF2B5EF4-FFF2-40B4-BE49-F238E27FC236}">
                <a16:creationId xmlns:a16="http://schemas.microsoft.com/office/drawing/2014/main" id="{26E30A96-8365-FB12-0E81-3379FCF66E19}"/>
              </a:ext>
            </a:extLst>
          </p:cNvPr>
          <p:cNvSpPr/>
          <p:nvPr/>
        </p:nvSpPr>
        <p:spPr>
          <a:xfrm>
            <a:off x="6411166" y="1101282"/>
            <a:ext cx="2150876" cy="4409302"/>
          </a:xfrm>
          <a:prstGeom prst="frame">
            <a:avLst>
              <a:gd name="adj1" fmla="val 863"/>
            </a:avLst>
          </a:prstGeom>
          <a:solidFill>
            <a:srgbClr val="19667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214313" indent="-147638">
              <a:buClr>
                <a:srgbClr val="000000"/>
              </a:buClr>
              <a:buSzPts val="1400"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273;p28">
            <a:extLst>
              <a:ext uri="{FF2B5EF4-FFF2-40B4-BE49-F238E27FC236}">
                <a16:creationId xmlns:a16="http://schemas.microsoft.com/office/drawing/2014/main" id="{0B795A41-50AC-39BB-B2ED-185645FCBE81}"/>
              </a:ext>
            </a:extLst>
          </p:cNvPr>
          <p:cNvSpPr/>
          <p:nvPr/>
        </p:nvSpPr>
        <p:spPr>
          <a:xfrm>
            <a:off x="197710" y="2559947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Retorno de inversión (ROI)</a:t>
            </a:r>
          </a:p>
        </p:txBody>
      </p:sp>
      <p:sp>
        <p:nvSpPr>
          <p:cNvPr id="43" name="Google Shape;274;p28">
            <a:extLst>
              <a:ext uri="{FF2B5EF4-FFF2-40B4-BE49-F238E27FC236}">
                <a16:creationId xmlns:a16="http://schemas.microsoft.com/office/drawing/2014/main" id="{FD122237-3532-0056-8DDA-8F5C9B250C46}"/>
              </a:ext>
            </a:extLst>
          </p:cNvPr>
          <p:cNvSpPr txBox="1"/>
          <p:nvPr/>
        </p:nvSpPr>
        <p:spPr>
          <a:xfrm>
            <a:off x="2356997" y="2600575"/>
            <a:ext cx="138747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Mediano Plazo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275;p28">
            <a:extLst>
              <a:ext uri="{FF2B5EF4-FFF2-40B4-BE49-F238E27FC236}">
                <a16:creationId xmlns:a16="http://schemas.microsoft.com/office/drawing/2014/main" id="{DAE5D515-7346-0E65-6A10-9BF66FF8580C}"/>
              </a:ext>
            </a:extLst>
          </p:cNvPr>
          <p:cNvSpPr txBox="1"/>
          <p:nvPr/>
        </p:nvSpPr>
        <p:spPr>
          <a:xfrm>
            <a:off x="4666519" y="2600575"/>
            <a:ext cx="114918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Largo Plazo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276;p28">
            <a:extLst>
              <a:ext uri="{FF2B5EF4-FFF2-40B4-BE49-F238E27FC236}">
                <a16:creationId xmlns:a16="http://schemas.microsoft.com/office/drawing/2014/main" id="{8E355A7C-C6FA-560F-F49B-1A2B780C4798}"/>
              </a:ext>
            </a:extLst>
          </p:cNvPr>
          <p:cNvSpPr txBox="1"/>
          <p:nvPr/>
        </p:nvSpPr>
        <p:spPr>
          <a:xfrm>
            <a:off x="6792820" y="2600575"/>
            <a:ext cx="135676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Corto Plazo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277;p28">
            <a:extLst>
              <a:ext uri="{FF2B5EF4-FFF2-40B4-BE49-F238E27FC236}">
                <a16:creationId xmlns:a16="http://schemas.microsoft.com/office/drawing/2014/main" id="{7CED32D8-C7B6-CB6C-914E-976E8A97F0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1907" y="2599274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78;p28">
            <a:extLst>
              <a:ext uri="{FF2B5EF4-FFF2-40B4-BE49-F238E27FC236}">
                <a16:creationId xmlns:a16="http://schemas.microsoft.com/office/drawing/2014/main" id="{C0AF498B-BD40-1FB3-40BB-C035612B54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9648" y="2599274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79;p28">
            <a:extLst>
              <a:ext uri="{FF2B5EF4-FFF2-40B4-BE49-F238E27FC236}">
                <a16:creationId xmlns:a16="http://schemas.microsoft.com/office/drawing/2014/main" id="{641453E5-1CE1-E48C-BF8A-7036B34869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0941" y="2599274"/>
            <a:ext cx="281178" cy="28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80;p28">
            <a:extLst>
              <a:ext uri="{FF2B5EF4-FFF2-40B4-BE49-F238E27FC236}">
                <a16:creationId xmlns:a16="http://schemas.microsoft.com/office/drawing/2014/main" id="{8E76ABDF-DA85-7B2B-C07D-6B411E74C9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621" y="3844702"/>
            <a:ext cx="279972" cy="27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81;p28">
            <a:extLst>
              <a:ext uri="{FF2B5EF4-FFF2-40B4-BE49-F238E27FC236}">
                <a16:creationId xmlns:a16="http://schemas.microsoft.com/office/drawing/2014/main" id="{A297AC3F-FC64-A6F4-4C73-BCFD2CF18A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621" y="4285837"/>
            <a:ext cx="279972" cy="278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282;p28">
            <a:extLst>
              <a:ext uri="{FF2B5EF4-FFF2-40B4-BE49-F238E27FC236}">
                <a16:creationId xmlns:a16="http://schemas.microsoft.com/office/drawing/2014/main" id="{80C5DA77-B239-D335-26DE-20F02C80847F}"/>
              </a:ext>
            </a:extLst>
          </p:cNvPr>
          <p:cNvCxnSpPr/>
          <p:nvPr/>
        </p:nvCxnSpPr>
        <p:spPr>
          <a:xfrm>
            <a:off x="2173895" y="2951287"/>
            <a:ext cx="622241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283;p28">
            <a:extLst>
              <a:ext uri="{FF2B5EF4-FFF2-40B4-BE49-F238E27FC236}">
                <a16:creationId xmlns:a16="http://schemas.microsoft.com/office/drawing/2014/main" id="{C2F8FE09-3199-9FB6-F8C9-2D7AA67D5CCF}"/>
              </a:ext>
            </a:extLst>
          </p:cNvPr>
          <p:cNvCxnSpPr/>
          <p:nvPr/>
        </p:nvCxnSpPr>
        <p:spPr>
          <a:xfrm>
            <a:off x="2171100" y="3769098"/>
            <a:ext cx="622241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284;p28">
            <a:extLst>
              <a:ext uri="{FF2B5EF4-FFF2-40B4-BE49-F238E27FC236}">
                <a16:creationId xmlns:a16="http://schemas.microsoft.com/office/drawing/2014/main" id="{ED956C5C-B2CB-95F8-0457-47173B6F5D43}"/>
              </a:ext>
            </a:extLst>
          </p:cNvPr>
          <p:cNvCxnSpPr/>
          <p:nvPr/>
        </p:nvCxnSpPr>
        <p:spPr>
          <a:xfrm>
            <a:off x="2173895" y="4202878"/>
            <a:ext cx="622241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285;p28">
            <a:extLst>
              <a:ext uri="{FF2B5EF4-FFF2-40B4-BE49-F238E27FC236}">
                <a16:creationId xmlns:a16="http://schemas.microsoft.com/office/drawing/2014/main" id="{A89F38F3-A980-8007-85E8-935865B45FF3}"/>
              </a:ext>
            </a:extLst>
          </p:cNvPr>
          <p:cNvCxnSpPr/>
          <p:nvPr/>
        </p:nvCxnSpPr>
        <p:spPr>
          <a:xfrm>
            <a:off x="2129903" y="4645430"/>
            <a:ext cx="622241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55" name="Google Shape;286;p28">
            <a:extLst>
              <a:ext uri="{FF2B5EF4-FFF2-40B4-BE49-F238E27FC236}">
                <a16:creationId xmlns:a16="http://schemas.microsoft.com/office/drawing/2014/main" id="{732B929D-9E14-61BE-75F9-F3958CD28A9A}"/>
              </a:ext>
            </a:extLst>
          </p:cNvPr>
          <p:cNvCxnSpPr/>
          <p:nvPr/>
        </p:nvCxnSpPr>
        <p:spPr>
          <a:xfrm>
            <a:off x="2173895" y="5085067"/>
            <a:ext cx="622241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56" name="Google Shape;287;p28">
            <a:extLst>
              <a:ext uri="{FF2B5EF4-FFF2-40B4-BE49-F238E27FC236}">
                <a16:creationId xmlns:a16="http://schemas.microsoft.com/office/drawing/2014/main" id="{0D6B648A-EADD-4F96-5972-23EA105C1D35}"/>
              </a:ext>
            </a:extLst>
          </p:cNvPr>
          <p:cNvSpPr/>
          <p:nvPr/>
        </p:nvSpPr>
        <p:spPr>
          <a:xfrm>
            <a:off x="197710" y="2116872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E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Costos Totales (en 3 años) </a:t>
            </a:r>
          </a:p>
        </p:txBody>
      </p:sp>
      <p:pic>
        <p:nvPicPr>
          <p:cNvPr id="57" name="Google Shape;288;p28" descr="Dollar con relleno sólido">
            <a:extLst>
              <a:ext uri="{FF2B5EF4-FFF2-40B4-BE49-F238E27FC236}">
                <a16:creationId xmlns:a16="http://schemas.microsoft.com/office/drawing/2014/main" id="{DE207237-41E7-C70C-95B8-4F95496994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5186" y="2164834"/>
            <a:ext cx="336761" cy="27865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289;p28">
            <a:extLst>
              <a:ext uri="{FF2B5EF4-FFF2-40B4-BE49-F238E27FC236}">
                <a16:creationId xmlns:a16="http://schemas.microsoft.com/office/drawing/2014/main" id="{8DB5633E-8C13-F0CB-92E8-CCFCEE0BE84D}"/>
              </a:ext>
            </a:extLst>
          </p:cNvPr>
          <p:cNvSpPr txBox="1"/>
          <p:nvPr/>
        </p:nvSpPr>
        <p:spPr>
          <a:xfrm>
            <a:off x="2622758" y="2157640"/>
            <a:ext cx="944018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Promedio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290;p28">
            <a:extLst>
              <a:ext uri="{FF2B5EF4-FFF2-40B4-BE49-F238E27FC236}">
                <a16:creationId xmlns:a16="http://schemas.microsoft.com/office/drawing/2014/main" id="{2ADC0179-D362-AF09-8961-FD0D317BA006}"/>
              </a:ext>
            </a:extLst>
          </p:cNvPr>
          <p:cNvSpPr txBox="1"/>
          <p:nvPr/>
        </p:nvSpPr>
        <p:spPr>
          <a:xfrm>
            <a:off x="4666519" y="2157640"/>
            <a:ext cx="114918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Costoso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291;p28">
            <a:extLst>
              <a:ext uri="{FF2B5EF4-FFF2-40B4-BE49-F238E27FC236}">
                <a16:creationId xmlns:a16="http://schemas.microsoft.com/office/drawing/2014/main" id="{235A95A0-772D-7101-2C7A-1A10AD7CC0E8}"/>
              </a:ext>
            </a:extLst>
          </p:cNvPr>
          <p:cNvSpPr txBox="1"/>
          <p:nvPr/>
        </p:nvSpPr>
        <p:spPr>
          <a:xfrm>
            <a:off x="6883208" y="2170423"/>
            <a:ext cx="1209255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Económico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292;p28" descr="Dollar con relleno sólido">
            <a:extLst>
              <a:ext uri="{FF2B5EF4-FFF2-40B4-BE49-F238E27FC236}">
                <a16:creationId xmlns:a16="http://schemas.microsoft.com/office/drawing/2014/main" id="{18AF7294-FAA2-8D51-8598-1EBFAF582D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9322" y="2168536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93;p28" descr="Dollar con relleno sólido">
            <a:extLst>
              <a:ext uri="{FF2B5EF4-FFF2-40B4-BE49-F238E27FC236}">
                <a16:creationId xmlns:a16="http://schemas.microsoft.com/office/drawing/2014/main" id="{34925D8E-6152-ECA4-D061-5D6C1F55DC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5184" y="2168536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94;p28" descr="Dollar con relleno sólido">
            <a:extLst>
              <a:ext uri="{FF2B5EF4-FFF2-40B4-BE49-F238E27FC236}">
                <a16:creationId xmlns:a16="http://schemas.microsoft.com/office/drawing/2014/main" id="{10E0DD19-F79C-E44F-AE96-252EDD2332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3338" y="2168536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95;p28" descr="Dollar con relleno sólido">
            <a:extLst>
              <a:ext uri="{FF2B5EF4-FFF2-40B4-BE49-F238E27FC236}">
                <a16:creationId xmlns:a16="http://schemas.microsoft.com/office/drawing/2014/main" id="{A682EFA5-CA1E-A7EB-2E89-4866D2D4EB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9806" y="2163817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96;p28" descr="Dollar con relleno sólido">
            <a:extLst>
              <a:ext uri="{FF2B5EF4-FFF2-40B4-BE49-F238E27FC236}">
                <a16:creationId xmlns:a16="http://schemas.microsoft.com/office/drawing/2014/main" id="{E0DF69CE-F682-5B5A-8499-157562B783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4950" y="2157641"/>
            <a:ext cx="336761" cy="27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97;p28">
            <a:extLst>
              <a:ext uri="{FF2B5EF4-FFF2-40B4-BE49-F238E27FC236}">
                <a16:creationId xmlns:a16="http://schemas.microsoft.com/office/drawing/2014/main" id="{E6B59BD0-04AB-FC8C-DA33-3F0BA65871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730" t="6693" b="24674"/>
          <a:stretch/>
        </p:blipFill>
        <p:spPr>
          <a:xfrm>
            <a:off x="7014337" y="1141798"/>
            <a:ext cx="980060" cy="49476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298;p28">
            <a:extLst>
              <a:ext uri="{FF2B5EF4-FFF2-40B4-BE49-F238E27FC236}">
                <a16:creationId xmlns:a16="http://schemas.microsoft.com/office/drawing/2014/main" id="{814A3A5F-0B7C-056E-1B5E-11A19BB27F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365" y="1035343"/>
            <a:ext cx="4777570" cy="3771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s-CL" sz="2250" dirty="0">
                <a:latin typeface="Arial"/>
                <a:ea typeface="Arial"/>
                <a:cs typeface="Arial"/>
                <a:sym typeface="Arial"/>
              </a:rPr>
              <a:t>¿Por qué iDDS Model-Driven?</a:t>
            </a:r>
            <a:endParaRPr lang="es-CL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299;p28">
            <a:extLst>
              <a:ext uri="{FF2B5EF4-FFF2-40B4-BE49-F238E27FC236}">
                <a16:creationId xmlns:a16="http://schemas.microsoft.com/office/drawing/2014/main" id="{0440752C-4DA5-0638-E49F-5CE1D34BB9DD}"/>
              </a:ext>
            </a:extLst>
          </p:cNvPr>
          <p:cNvSpPr/>
          <p:nvPr/>
        </p:nvSpPr>
        <p:spPr>
          <a:xfrm>
            <a:off x="197710" y="2960012"/>
            <a:ext cx="1920240" cy="377190"/>
          </a:xfrm>
          <a:prstGeom prst="rect">
            <a:avLst/>
          </a:prstGeom>
          <a:solidFill>
            <a:srgbClr val="19667F">
              <a:alpha val="4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s-CL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Dedicación del personal</a:t>
            </a:r>
          </a:p>
        </p:txBody>
      </p:sp>
      <p:sp>
        <p:nvSpPr>
          <p:cNvPr id="69" name="Google Shape;300;p28">
            <a:extLst>
              <a:ext uri="{FF2B5EF4-FFF2-40B4-BE49-F238E27FC236}">
                <a16:creationId xmlns:a16="http://schemas.microsoft.com/office/drawing/2014/main" id="{E348D0EA-787B-8746-4DA3-94EEA2DA954A}"/>
              </a:ext>
            </a:extLst>
          </p:cNvPr>
          <p:cNvSpPr txBox="1"/>
          <p:nvPr/>
        </p:nvSpPr>
        <p:spPr>
          <a:xfrm>
            <a:off x="2888105" y="3000322"/>
            <a:ext cx="53759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301;p28">
            <a:extLst>
              <a:ext uri="{FF2B5EF4-FFF2-40B4-BE49-F238E27FC236}">
                <a16:creationId xmlns:a16="http://schemas.microsoft.com/office/drawing/2014/main" id="{38B91503-9028-70DE-7244-17E26AC45739}"/>
              </a:ext>
            </a:extLst>
          </p:cNvPr>
          <p:cNvSpPr txBox="1"/>
          <p:nvPr/>
        </p:nvSpPr>
        <p:spPr>
          <a:xfrm>
            <a:off x="4932708" y="3000322"/>
            <a:ext cx="789702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-CL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Medio</a:t>
            </a:r>
            <a:endParaRPr lang="es-CL"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302;p28">
            <a:extLst>
              <a:ext uri="{FF2B5EF4-FFF2-40B4-BE49-F238E27FC236}">
                <a16:creationId xmlns:a16="http://schemas.microsoft.com/office/drawing/2014/main" id="{13866F30-8568-5A31-AEDC-8169D4EEAFB6}"/>
              </a:ext>
            </a:extLst>
          </p:cNvPr>
          <p:cNvSpPr txBox="1"/>
          <p:nvPr/>
        </p:nvSpPr>
        <p:spPr>
          <a:xfrm>
            <a:off x="7278628" y="3000292"/>
            <a:ext cx="509594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13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Bajo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303;p28">
            <a:extLst>
              <a:ext uri="{FF2B5EF4-FFF2-40B4-BE49-F238E27FC236}">
                <a16:creationId xmlns:a16="http://schemas.microsoft.com/office/drawing/2014/main" id="{1843B7CD-0F00-8BCE-AA01-6D778387180C}"/>
              </a:ext>
            </a:extLst>
          </p:cNvPr>
          <p:cNvCxnSpPr/>
          <p:nvPr/>
        </p:nvCxnSpPr>
        <p:spPr>
          <a:xfrm>
            <a:off x="2150373" y="3347627"/>
            <a:ext cx="6222411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73" name="Google Shape;304;p28" descr="Tired face outline with solid fill">
            <a:extLst>
              <a:ext uri="{FF2B5EF4-FFF2-40B4-BE49-F238E27FC236}">
                <a16:creationId xmlns:a16="http://schemas.microsoft.com/office/drawing/2014/main" id="{D156CAAA-783D-0813-8CB4-ECEDB56ACB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9750" y="2983315"/>
            <a:ext cx="343232" cy="34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305;p28" descr="Sunglasses face outline outline">
            <a:extLst>
              <a:ext uri="{FF2B5EF4-FFF2-40B4-BE49-F238E27FC236}">
                <a16:creationId xmlns:a16="http://schemas.microsoft.com/office/drawing/2014/main" id="{A897403B-A98E-11D9-28F6-4FCB7087D3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7385" y="3004361"/>
            <a:ext cx="342812" cy="3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306;p28" descr="Tired face outline with solid fill">
            <a:extLst>
              <a:ext uri="{FF2B5EF4-FFF2-40B4-BE49-F238E27FC236}">
                <a16:creationId xmlns:a16="http://schemas.microsoft.com/office/drawing/2014/main" id="{F47810BF-CFCA-468E-92C6-A9B04F727B8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02073" y="2983315"/>
            <a:ext cx="343232" cy="343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9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57088A-BBC9-0CDC-4553-F0D508294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963" y="1050147"/>
            <a:ext cx="7125575" cy="328606"/>
          </a:xfrm>
        </p:spPr>
        <p:txBody>
          <a:bodyPr/>
          <a:lstStyle/>
          <a:p>
            <a:r>
              <a:rPr lang="es-CL" sz="2250" dirty="0">
                <a:latin typeface="Arial" panose="020B0604020202020204" pitchFamily="34" charset="0"/>
                <a:cs typeface="Arial" panose="020B0604020202020204" pitchFamily="34" charset="0"/>
              </a:rPr>
              <a:t>Historia de éxito: Digital Twin en Planta Solar</a:t>
            </a: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894F208A-23FF-9886-7270-B4222C36C5DC}"/>
              </a:ext>
            </a:extLst>
          </p:cNvPr>
          <p:cNvSpPr txBox="1"/>
          <p:nvPr/>
        </p:nvSpPr>
        <p:spPr>
          <a:xfrm>
            <a:off x="293292" y="1579639"/>
            <a:ext cx="2443655" cy="300082"/>
          </a:xfrm>
          <a:prstGeom prst="rect">
            <a:avLst/>
          </a:prstGeom>
          <a:solidFill>
            <a:srgbClr val="E18554">
              <a:lumMod val="60000"/>
              <a:lumOff val="40000"/>
            </a:srgbClr>
          </a:solidFill>
          <a:ln>
            <a:noFill/>
          </a:ln>
        </p:spPr>
        <p:txBody>
          <a:bodyPr wrap="square" lIns="270000" rtlCol="0">
            <a:spAutoFit/>
          </a:bodyPr>
          <a:lstStyle/>
          <a:p>
            <a:pPr defTabSz="685800">
              <a:spcBef>
                <a:spcPts val="900"/>
              </a:spcBef>
              <a:defRPr/>
            </a:pPr>
            <a:r>
              <a:rPr lang="es-CL" sz="1350" cap="all" dirty="0">
                <a:solidFill>
                  <a:srgbClr val="003C56"/>
                </a:solidFill>
              </a:rPr>
              <a:t>Mercado</a:t>
            </a:r>
          </a:p>
        </p:txBody>
      </p:sp>
      <p:sp>
        <p:nvSpPr>
          <p:cNvPr id="6" name="ZoneTexte 9">
            <a:extLst>
              <a:ext uri="{FF2B5EF4-FFF2-40B4-BE49-F238E27FC236}">
                <a16:creationId xmlns:a16="http://schemas.microsoft.com/office/drawing/2014/main" id="{3AA69BB6-0ACA-80D4-6B4D-073A11423612}"/>
              </a:ext>
            </a:extLst>
          </p:cNvPr>
          <p:cNvSpPr txBox="1"/>
          <p:nvPr/>
        </p:nvSpPr>
        <p:spPr>
          <a:xfrm>
            <a:off x="293292" y="3467367"/>
            <a:ext cx="2443655" cy="300082"/>
          </a:xfrm>
          <a:prstGeom prst="rect">
            <a:avLst/>
          </a:prstGeom>
          <a:solidFill>
            <a:srgbClr val="67AE6E">
              <a:alpha val="60000"/>
            </a:srgbClr>
          </a:solidFill>
          <a:ln>
            <a:noFill/>
          </a:ln>
        </p:spPr>
        <p:txBody>
          <a:bodyPr wrap="square" lIns="270000" rtlCol="0">
            <a:spAutoFit/>
          </a:bodyPr>
          <a:lstStyle/>
          <a:p>
            <a:pPr defTabSz="685800">
              <a:spcBef>
                <a:spcPts val="900"/>
              </a:spcBef>
              <a:defRPr/>
            </a:pPr>
            <a:r>
              <a:rPr lang="es-CL" sz="1350" cap="all" dirty="0">
                <a:solidFill>
                  <a:srgbClr val="003C56"/>
                </a:solidFill>
              </a:rPr>
              <a:t>gente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2A07A3D2-48B3-F156-D545-9E4A88F5C9E4}"/>
              </a:ext>
            </a:extLst>
          </p:cNvPr>
          <p:cNvSpPr txBox="1"/>
          <p:nvPr/>
        </p:nvSpPr>
        <p:spPr>
          <a:xfrm>
            <a:off x="2844022" y="3467367"/>
            <a:ext cx="2443655" cy="300082"/>
          </a:xfrm>
          <a:prstGeom prst="rect">
            <a:avLst/>
          </a:prstGeom>
          <a:solidFill>
            <a:srgbClr val="278CBC">
              <a:alpha val="60000"/>
            </a:srgbClr>
          </a:solidFill>
          <a:ln>
            <a:noFill/>
          </a:ln>
        </p:spPr>
        <p:txBody>
          <a:bodyPr wrap="square" lIns="162000" rtlCol="0">
            <a:spAutoFit/>
          </a:bodyPr>
          <a:lstStyle/>
          <a:p>
            <a:pPr defTabSz="685800">
              <a:spcBef>
                <a:spcPts val="900"/>
              </a:spcBef>
              <a:defRPr/>
            </a:pPr>
            <a:r>
              <a:rPr lang="es-CL" sz="1350" cap="all" dirty="0">
                <a:solidFill>
                  <a:srgbClr val="003C56"/>
                </a:solidFill>
              </a:rPr>
              <a:t>datos</a:t>
            </a:r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51DEAB82-B545-9F13-C926-3172D6864999}"/>
              </a:ext>
            </a:extLst>
          </p:cNvPr>
          <p:cNvSpPr txBox="1"/>
          <p:nvPr/>
        </p:nvSpPr>
        <p:spPr>
          <a:xfrm>
            <a:off x="2844022" y="1579639"/>
            <a:ext cx="2443655" cy="300082"/>
          </a:xfrm>
          <a:prstGeom prst="rect">
            <a:avLst/>
          </a:prstGeom>
          <a:solidFill>
            <a:srgbClr val="00B2BB">
              <a:alpha val="60000"/>
            </a:srgbClr>
          </a:solidFill>
          <a:ln>
            <a:noFill/>
          </a:ln>
        </p:spPr>
        <p:txBody>
          <a:bodyPr wrap="square" lIns="162000" rtlCol="0">
            <a:spAutoFit/>
          </a:bodyPr>
          <a:lstStyle/>
          <a:p>
            <a:pPr defTabSz="685800">
              <a:spcBef>
                <a:spcPts val="900"/>
              </a:spcBef>
              <a:defRPr/>
            </a:pPr>
            <a:r>
              <a:rPr lang="es-CL" sz="1350" cap="all" dirty="0">
                <a:solidFill>
                  <a:srgbClr val="003C56"/>
                </a:solidFill>
              </a:rPr>
              <a:t>activos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88C54167-068B-ECAA-D82C-9135A395914D}"/>
              </a:ext>
            </a:extLst>
          </p:cNvPr>
          <p:cNvSpPr txBox="1"/>
          <p:nvPr/>
        </p:nvSpPr>
        <p:spPr>
          <a:xfrm>
            <a:off x="264979" y="2730515"/>
            <a:ext cx="244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Rápido y emergente crecimiento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Alta competencia</a:t>
            </a:r>
          </a:p>
        </p:txBody>
      </p:sp>
      <p:sp>
        <p:nvSpPr>
          <p:cNvPr id="10" name="ZoneTexte 17">
            <a:extLst>
              <a:ext uri="{FF2B5EF4-FFF2-40B4-BE49-F238E27FC236}">
                <a16:creationId xmlns:a16="http://schemas.microsoft.com/office/drawing/2014/main" id="{AA2EADA0-18FF-4913-099C-C8A422F313F2}"/>
              </a:ext>
            </a:extLst>
          </p:cNvPr>
          <p:cNvSpPr txBox="1"/>
          <p:nvPr/>
        </p:nvSpPr>
        <p:spPr>
          <a:xfrm>
            <a:off x="2736947" y="2711513"/>
            <a:ext cx="274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Gran cantidad de equipos 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Alto nivel de repetición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Baja intensidad de mantenimiento</a:t>
            </a:r>
          </a:p>
        </p:txBody>
      </p:sp>
      <p:sp>
        <p:nvSpPr>
          <p:cNvPr id="11" name="ZoneTexte 18">
            <a:extLst>
              <a:ext uri="{FF2B5EF4-FFF2-40B4-BE49-F238E27FC236}">
                <a16:creationId xmlns:a16="http://schemas.microsoft.com/office/drawing/2014/main" id="{1118A0D0-0D5B-92DD-EDE0-0C6DF2D12889}"/>
              </a:ext>
            </a:extLst>
          </p:cNvPr>
          <p:cNvSpPr txBox="1"/>
          <p:nvPr/>
        </p:nvSpPr>
        <p:spPr>
          <a:xfrm>
            <a:off x="2844021" y="4599978"/>
            <a:ext cx="23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Curvas de rendimiento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Registros de mantenimiento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Mediciones en tiempo real</a:t>
            </a:r>
          </a:p>
        </p:txBody>
      </p:sp>
      <p:sp>
        <p:nvSpPr>
          <p:cNvPr id="12" name="ZoneTexte 19">
            <a:extLst>
              <a:ext uri="{FF2B5EF4-FFF2-40B4-BE49-F238E27FC236}">
                <a16:creationId xmlns:a16="http://schemas.microsoft.com/office/drawing/2014/main" id="{6F99B47A-A785-CCDB-0516-8FC1DDA8F958}"/>
              </a:ext>
            </a:extLst>
          </p:cNvPr>
          <p:cNvSpPr txBox="1"/>
          <p:nvPr/>
        </p:nvSpPr>
        <p:spPr>
          <a:xfrm>
            <a:off x="340734" y="4599977"/>
            <a:ext cx="2396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3 o 4 personas por planta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Operación remota</a:t>
            </a:r>
          </a:p>
          <a:p>
            <a:pPr marL="214313" indent="-214313" defTabSz="685800">
              <a:buFont typeface="Wingdings" panose="05000000000000000000" pitchFamily="2" charset="2"/>
              <a:buChar char="ü"/>
              <a:defRPr/>
            </a:pPr>
            <a:r>
              <a:rPr lang="es-CL" sz="1200" dirty="0">
                <a:solidFill>
                  <a:srgbClr val="003C56"/>
                </a:solidFill>
              </a:rPr>
              <a:t>Mantenimiento usando dispositivos móviles</a:t>
            </a:r>
          </a:p>
        </p:txBody>
      </p:sp>
      <p:pic>
        <p:nvPicPr>
          <p:cNvPr id="13" name="Gráfico 22" descr="Gráfico exponencial con relleno sólido">
            <a:extLst>
              <a:ext uri="{FF2B5EF4-FFF2-40B4-BE49-F238E27FC236}">
                <a16:creationId xmlns:a16="http://schemas.microsoft.com/office/drawing/2014/main" id="{92E26B99-4F6B-C590-4D80-B2D059A9A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52" y="1965199"/>
            <a:ext cx="685800" cy="685800"/>
          </a:xfrm>
          <a:prstGeom prst="rect">
            <a:avLst/>
          </a:prstGeom>
        </p:spPr>
      </p:pic>
      <p:pic>
        <p:nvPicPr>
          <p:cNvPr id="14" name="Gráfico 24" descr="Dirigir dos pines por un camino con relleno sólido">
            <a:extLst>
              <a:ext uri="{FF2B5EF4-FFF2-40B4-BE49-F238E27FC236}">
                <a16:creationId xmlns:a16="http://schemas.microsoft.com/office/drawing/2014/main" id="{3D71998B-B020-DC56-2A0A-00440C2E5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547" y="3834661"/>
            <a:ext cx="685800" cy="685800"/>
          </a:xfrm>
          <a:prstGeom prst="rect">
            <a:avLst/>
          </a:prstGeom>
        </p:spPr>
      </p:pic>
      <p:pic>
        <p:nvPicPr>
          <p:cNvPr id="15" name="Gráfico 26" descr="Centro de llamadas con relleno sólido">
            <a:extLst>
              <a:ext uri="{FF2B5EF4-FFF2-40B4-BE49-F238E27FC236}">
                <a16:creationId xmlns:a16="http://schemas.microsoft.com/office/drawing/2014/main" id="{04889EC2-7501-3754-BEB7-961E3B9B0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144" y="3853588"/>
            <a:ext cx="685800" cy="685800"/>
          </a:xfrm>
          <a:prstGeom prst="rect">
            <a:avLst/>
          </a:prstGeom>
        </p:spPr>
      </p:pic>
      <p:pic>
        <p:nvPicPr>
          <p:cNvPr id="16" name="Gráfico 28" descr="Voz con relleno sólido">
            <a:extLst>
              <a:ext uri="{FF2B5EF4-FFF2-40B4-BE49-F238E27FC236}">
                <a16:creationId xmlns:a16="http://schemas.microsoft.com/office/drawing/2014/main" id="{F4DECDDE-CD5D-3CF2-CDB8-8D7F7D7BA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4305" y="3857372"/>
            <a:ext cx="685800" cy="685800"/>
          </a:xfrm>
          <a:prstGeom prst="rect">
            <a:avLst/>
          </a:prstGeom>
        </p:spPr>
      </p:pic>
      <p:pic>
        <p:nvPicPr>
          <p:cNvPr id="17" name="Gráfico 30" descr="Portapapeles comprobado con relleno sólido">
            <a:extLst>
              <a:ext uri="{FF2B5EF4-FFF2-40B4-BE49-F238E27FC236}">
                <a16:creationId xmlns:a16="http://schemas.microsoft.com/office/drawing/2014/main" id="{95E7C69D-6980-52D7-93F5-58939E30EA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91993" y="3850808"/>
            <a:ext cx="685800" cy="685800"/>
          </a:xfrm>
          <a:prstGeom prst="rect">
            <a:avLst/>
          </a:prstGeom>
        </p:spPr>
      </p:pic>
      <p:pic>
        <p:nvPicPr>
          <p:cNvPr id="18" name="Gráfico 32" descr="Paneles solares contorno">
            <a:extLst>
              <a:ext uri="{FF2B5EF4-FFF2-40B4-BE49-F238E27FC236}">
                <a16:creationId xmlns:a16="http://schemas.microsoft.com/office/drawing/2014/main" id="{298A43F8-A5B6-5CDF-F10B-B002A2DF29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3668" y="1959138"/>
            <a:ext cx="356135" cy="356135"/>
          </a:xfrm>
          <a:prstGeom prst="rect">
            <a:avLst/>
          </a:prstGeom>
        </p:spPr>
      </p:pic>
      <p:pic>
        <p:nvPicPr>
          <p:cNvPr id="19" name="Gráfico 33" descr="Paneles solares contorno">
            <a:extLst>
              <a:ext uri="{FF2B5EF4-FFF2-40B4-BE49-F238E27FC236}">
                <a16:creationId xmlns:a16="http://schemas.microsoft.com/office/drawing/2014/main" id="{9A47AC5A-E046-E70F-4FA6-700FE71503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34591" y="2222771"/>
            <a:ext cx="356135" cy="356135"/>
          </a:xfrm>
          <a:prstGeom prst="rect">
            <a:avLst/>
          </a:prstGeom>
        </p:spPr>
      </p:pic>
      <p:pic>
        <p:nvPicPr>
          <p:cNvPr id="20" name="Gráfico 34" descr="Paneles solares contorno">
            <a:extLst>
              <a:ext uri="{FF2B5EF4-FFF2-40B4-BE49-F238E27FC236}">
                <a16:creationId xmlns:a16="http://schemas.microsoft.com/office/drawing/2014/main" id="{1890FCFF-01BF-BC98-3B56-F9415376C6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35108" y="1959138"/>
            <a:ext cx="356135" cy="356135"/>
          </a:xfrm>
          <a:prstGeom prst="rect">
            <a:avLst/>
          </a:prstGeom>
        </p:spPr>
      </p:pic>
      <p:pic>
        <p:nvPicPr>
          <p:cNvPr id="21" name="Gráfico 35" descr="Paneles solares contorno">
            <a:extLst>
              <a:ext uri="{FF2B5EF4-FFF2-40B4-BE49-F238E27FC236}">
                <a16:creationId xmlns:a16="http://schemas.microsoft.com/office/drawing/2014/main" id="{5FE5597B-E4E3-3F64-95F1-4F8A6E1833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29179" y="1959138"/>
            <a:ext cx="356135" cy="356135"/>
          </a:xfrm>
          <a:prstGeom prst="rect">
            <a:avLst/>
          </a:prstGeom>
        </p:spPr>
      </p:pic>
      <p:pic>
        <p:nvPicPr>
          <p:cNvPr id="22" name="Gráfico 36" descr="Paneles solares contorno">
            <a:extLst>
              <a:ext uri="{FF2B5EF4-FFF2-40B4-BE49-F238E27FC236}">
                <a16:creationId xmlns:a16="http://schemas.microsoft.com/office/drawing/2014/main" id="{89B146DD-E7DB-A029-D36D-23E923EF71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44448" y="2222771"/>
            <a:ext cx="356135" cy="356135"/>
          </a:xfrm>
          <a:prstGeom prst="rect">
            <a:avLst/>
          </a:prstGeom>
        </p:spPr>
      </p:pic>
      <p:pic>
        <p:nvPicPr>
          <p:cNvPr id="23" name="Gráfico 37" descr="Paneles solares contorno">
            <a:extLst>
              <a:ext uri="{FF2B5EF4-FFF2-40B4-BE49-F238E27FC236}">
                <a16:creationId xmlns:a16="http://schemas.microsoft.com/office/drawing/2014/main" id="{FA441514-0934-8C35-B7E8-210C6776C3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54305" y="2222771"/>
            <a:ext cx="356135" cy="356135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49DDD0F-2FF5-E473-D657-D42139C08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-25" r="19609" b="25"/>
          <a:stretch/>
        </p:blipFill>
        <p:spPr bwMode="auto">
          <a:xfrm>
            <a:off x="5394751" y="1718139"/>
            <a:ext cx="3655538" cy="32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Logo&#10;&#10;Description automatically generated">
            <a:extLst>
              <a:ext uri="{FF2B5EF4-FFF2-40B4-BE49-F238E27FC236}">
                <a16:creationId xmlns:a16="http://schemas.microsoft.com/office/drawing/2014/main" id="{112B1311-BC47-DAD8-F02F-D0C898BBB4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7906" y="997455"/>
            <a:ext cx="952384" cy="38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33030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3C33CA3215034A9B71065C3BBCF5A3" ma:contentTypeVersion="16" ma:contentTypeDescription="Crear nuevo documento." ma:contentTypeScope="" ma:versionID="b94b6a5251e624e48646e3514faff0df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3b7280437edee63d0472e65097a56d61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762477-F44D-471D-AE3C-78E64370B2DD}">
  <ds:schemaRefs>
    <ds:schemaRef ds:uri="d0569b8d-7120-4068-b452-55feebc5ffa4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cde33698-54d1-4413-9454-ee6d5558439e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7B5DC4-D548-4FEB-998B-93A9DCA6EF49}"/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610</Words>
  <Application>Microsoft Office PowerPoint</Application>
  <PresentationFormat>Presentación en pantalla (4:3)</PresentationFormat>
  <Paragraphs>170</Paragraphs>
  <Slides>14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14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Century Gothic</vt:lpstr>
      <vt:lpstr>Gotham Black</vt:lpstr>
      <vt:lpstr>Noto Sans Symbols</vt:lpstr>
      <vt:lpstr>Segoe UI Historic</vt:lpstr>
      <vt:lpstr>Tenorite</vt:lpstr>
      <vt:lpstr>Wingdings</vt:lpstr>
      <vt:lpstr>Patron Maestro CMC Brújula</vt:lpstr>
      <vt:lpstr>Maestro Sección CMC-LATAM</vt:lpstr>
      <vt:lpstr>Patrón Maestro Cuerpo CMC-LATAM</vt:lpstr>
      <vt:lpstr>Maestro Final</vt:lpstr>
      <vt:lpstr>Presentación de PowerPoint</vt:lpstr>
      <vt:lpstr>Presentación de PowerPoint</vt:lpstr>
      <vt:lpstr>Actuales Modelos de Predicción de Fallas</vt:lpstr>
      <vt:lpstr>Arthur Eddington, el hombre hizo famoso a Albert Einstein</vt:lpstr>
      <vt:lpstr>¿Técnicamente hablando qué significa iDDS?</vt:lpstr>
      <vt:lpstr>DEMO Digital Twin</vt:lpstr>
      <vt:lpstr>DEMO Digital Twin</vt:lpstr>
      <vt:lpstr>¿Por qué iDDS Model-Driven?</vt:lpstr>
      <vt:lpstr>Historia de éxito: Digital Twin en Planta Solar</vt:lpstr>
      <vt:lpstr>Historia de éxito: Digital Twin en Planta Solar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Marisol León</cp:lastModifiedBy>
  <cp:revision>39</cp:revision>
  <dcterms:created xsi:type="dcterms:W3CDTF">2019-07-22T17:42:45Z</dcterms:created>
  <dcterms:modified xsi:type="dcterms:W3CDTF">2022-11-06T14:36:33Z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