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716" r:id="rId5"/>
    <p:sldMasterId id="2147483691" r:id="rId6"/>
    <p:sldMasterId id="2147483664" r:id="rId7"/>
    <p:sldMasterId id="2147483678" r:id="rId8"/>
  </p:sldMasterIdLst>
  <p:notesMasterIdLst>
    <p:notesMasterId r:id="rId41"/>
  </p:notesMasterIdLst>
  <p:sldIdLst>
    <p:sldId id="258" r:id="rId9"/>
    <p:sldId id="264" r:id="rId10"/>
    <p:sldId id="278" r:id="rId11"/>
    <p:sldId id="500" r:id="rId12"/>
    <p:sldId id="523" r:id="rId13"/>
    <p:sldId id="524" r:id="rId14"/>
    <p:sldId id="505" r:id="rId15"/>
    <p:sldId id="497" r:id="rId16"/>
    <p:sldId id="525" r:id="rId17"/>
    <p:sldId id="273" r:id="rId18"/>
    <p:sldId id="506" r:id="rId19"/>
    <p:sldId id="508" r:id="rId20"/>
    <p:sldId id="509" r:id="rId21"/>
    <p:sldId id="527" r:id="rId22"/>
    <p:sldId id="528" r:id="rId23"/>
    <p:sldId id="510" r:id="rId24"/>
    <p:sldId id="529" r:id="rId25"/>
    <p:sldId id="511" r:id="rId26"/>
    <p:sldId id="512" r:id="rId27"/>
    <p:sldId id="513" r:id="rId28"/>
    <p:sldId id="514" r:id="rId29"/>
    <p:sldId id="515" r:id="rId30"/>
    <p:sldId id="516" r:id="rId31"/>
    <p:sldId id="519" r:id="rId32"/>
    <p:sldId id="520" r:id="rId33"/>
    <p:sldId id="521" r:id="rId34"/>
    <p:sldId id="533" r:id="rId35"/>
    <p:sldId id="534" r:id="rId36"/>
    <p:sldId id="532" r:id="rId37"/>
    <p:sldId id="535" r:id="rId38"/>
    <p:sldId id="531" r:id="rId39"/>
    <p:sldId id="275" r:id="rId4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50EEA0FA-0BB8-7F48-A2C8-87AD3222D868}">
          <p14:sldIdLst/>
        </p14:section>
        <p14:section name="Presentación" id="{CB916EFE-FB26-0F47-A3F2-8509AC76568C}">
          <p14:sldIdLst>
            <p14:sldId id="258"/>
            <p14:sldId id="264"/>
          </p14:sldIdLst>
        </p14:section>
        <p14:section name="Inicio de Sección" id="{2261FC81-D8DE-DA43-81B4-4B5B396F5083}">
          <p14:sldIdLst>
            <p14:sldId id="278"/>
            <p14:sldId id="500"/>
            <p14:sldId id="523"/>
            <p14:sldId id="524"/>
            <p14:sldId id="505"/>
            <p14:sldId id="497"/>
            <p14:sldId id="525"/>
            <p14:sldId id="273"/>
            <p14:sldId id="506"/>
            <p14:sldId id="508"/>
            <p14:sldId id="509"/>
            <p14:sldId id="527"/>
            <p14:sldId id="528"/>
            <p14:sldId id="510"/>
            <p14:sldId id="529"/>
            <p14:sldId id="511"/>
            <p14:sldId id="512"/>
            <p14:sldId id="513"/>
            <p14:sldId id="514"/>
            <p14:sldId id="515"/>
            <p14:sldId id="516"/>
            <p14:sldId id="519"/>
            <p14:sldId id="520"/>
            <p14:sldId id="521"/>
            <p14:sldId id="533"/>
            <p14:sldId id="534"/>
            <p14:sldId id="532"/>
            <p14:sldId id="535"/>
            <p14:sldId id="531"/>
            <p14:sldId id="275"/>
          </p14:sldIdLst>
        </p14:section>
        <p14:section name="Soporte" id="{08768CDD-F774-4EAD-A9E3-87832EA6B869}">
          <p14:sldIdLst/>
        </p14:section>
        <p14:section name="Contenido" id="{F23B10C3-D8A9-C349-8395-AD9FB2EF428F}">
          <p14:sldIdLst/>
        </p14:section>
        <p14:section name="Mensajes importantes" id="{670A4AEA-593D-F449-B47F-B0B89EF3CF80}">
          <p14:sldIdLst/>
        </p14:section>
        <p14:section name="Pre-diseñadas" id="{B782C5C3-CC40-3447-BFD6-3348007433F8}">
          <p14:sldIdLst/>
        </p14:section>
        <p14:section name="Conclusiones y cierre" id="{D2CB4710-98CA-8C4C-863D-841536BCA5A2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1111"/>
    <a:srgbClr val="8E3086"/>
    <a:srgbClr val="262626"/>
    <a:srgbClr val="1B551E"/>
    <a:srgbClr val="178C86"/>
    <a:srgbClr val="33D5D9"/>
    <a:srgbClr val="3ED7DB"/>
    <a:srgbClr val="2C91D5"/>
    <a:srgbClr val="15538B"/>
    <a:srgbClr val="AEA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AFC12B-8F3B-4527-2F48-91555EF69D7D}" v="26" dt="2022-08-16T22:56:18.969"/>
    <p1510:client id="{5ACFC1DB-7895-4677-8FFF-E1BFBB9D184B}" v="2" dt="2022-08-11T17:03:07.612"/>
    <p1510:client id="{6D7B84BE-ABDE-F3A7-7B8D-E8EE2C7ABEBA}" v="26" dt="2022-08-30T19:47:44.7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microsoft.com/office/2016/11/relationships/changesInfo" Target="changesInfos/changesInfo1.xml"/><Relationship Id="rId20" Type="http://schemas.openxmlformats.org/officeDocument/2006/relationships/slide" Target="slides/slide12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ntha Rosas" userId="S::cdesigner@noria.mx::464bff2f-2dde-415e-b7dc-62c8c931c015" providerId="AD" clId="Web-{6D7B84BE-ABDE-F3A7-7B8D-E8EE2C7ABEBA}"/>
    <pc:docChg chg="modSld">
      <pc:chgData name="Samantha Rosas" userId="S::cdesigner@noria.mx::464bff2f-2dde-415e-b7dc-62c8c931c015" providerId="AD" clId="Web-{6D7B84BE-ABDE-F3A7-7B8D-E8EE2C7ABEBA}" dt="2022-08-30T19:47:41.708" v="12" actId="20577"/>
      <pc:docMkLst>
        <pc:docMk/>
      </pc:docMkLst>
      <pc:sldChg chg="modSp">
        <pc:chgData name="Samantha Rosas" userId="S::cdesigner@noria.mx::464bff2f-2dde-415e-b7dc-62c8c931c015" providerId="AD" clId="Web-{6D7B84BE-ABDE-F3A7-7B8D-E8EE2C7ABEBA}" dt="2022-08-30T19:47:24.410" v="6" actId="14100"/>
        <pc:sldMkLst>
          <pc:docMk/>
          <pc:sldMk cId="4110614728" sldId="532"/>
        </pc:sldMkLst>
        <pc:spChg chg="mod">
          <ac:chgData name="Samantha Rosas" userId="S::cdesigner@noria.mx::464bff2f-2dde-415e-b7dc-62c8c931c015" providerId="AD" clId="Web-{6D7B84BE-ABDE-F3A7-7B8D-E8EE2C7ABEBA}" dt="2022-08-30T19:47:24.410" v="6" actId="14100"/>
          <ac:spMkLst>
            <pc:docMk/>
            <pc:sldMk cId="4110614728" sldId="532"/>
            <ac:spMk id="4" creationId="{CFE0DDA1-5367-4436-98D4-8D598BB68013}"/>
          </ac:spMkLst>
        </pc:spChg>
      </pc:sldChg>
      <pc:sldChg chg="modSp">
        <pc:chgData name="Samantha Rosas" userId="S::cdesigner@noria.mx::464bff2f-2dde-415e-b7dc-62c8c931c015" providerId="AD" clId="Web-{6D7B84BE-ABDE-F3A7-7B8D-E8EE2C7ABEBA}" dt="2022-08-30T19:47:08.159" v="0" actId="20577"/>
        <pc:sldMkLst>
          <pc:docMk/>
          <pc:sldMk cId="667112059" sldId="534"/>
        </pc:sldMkLst>
        <pc:spChg chg="mod">
          <ac:chgData name="Samantha Rosas" userId="S::cdesigner@noria.mx::464bff2f-2dde-415e-b7dc-62c8c931c015" providerId="AD" clId="Web-{6D7B84BE-ABDE-F3A7-7B8D-E8EE2C7ABEBA}" dt="2022-08-30T19:47:08.159" v="0" actId="20577"/>
          <ac:spMkLst>
            <pc:docMk/>
            <pc:sldMk cId="667112059" sldId="534"/>
            <ac:spMk id="3" creationId="{00000000-0000-0000-0000-000000000000}"/>
          </ac:spMkLst>
        </pc:spChg>
      </pc:sldChg>
      <pc:sldChg chg="modSp">
        <pc:chgData name="Samantha Rosas" userId="S::cdesigner@noria.mx::464bff2f-2dde-415e-b7dc-62c8c931c015" providerId="AD" clId="Web-{6D7B84BE-ABDE-F3A7-7B8D-E8EE2C7ABEBA}" dt="2022-08-30T19:47:41.708" v="12" actId="20577"/>
        <pc:sldMkLst>
          <pc:docMk/>
          <pc:sldMk cId="3457452199" sldId="535"/>
        </pc:sldMkLst>
        <pc:spChg chg="mod">
          <ac:chgData name="Samantha Rosas" userId="S::cdesigner@noria.mx::464bff2f-2dde-415e-b7dc-62c8c931c015" providerId="AD" clId="Web-{6D7B84BE-ABDE-F3A7-7B8D-E8EE2C7ABEBA}" dt="2022-08-30T19:47:41.708" v="12" actId="20577"/>
          <ac:spMkLst>
            <pc:docMk/>
            <pc:sldMk cId="3457452199" sldId="535"/>
            <ac:spMk id="4" creationId="{CFE0DDA1-5367-4436-98D4-8D598BB68013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[BDD indicadores EG Mtto.xlsx]Sheet3!PivotTable1</c:name>
    <c:fmtId val="7"/>
  </c:pivotSource>
  <c:chart>
    <c:autoTitleDeleted val="1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3.3573810645375575E-2"/>
          <c:y val="4.6402121175584107E-2"/>
          <c:w val="0.95101837698714731"/>
          <c:h val="0.81833021503209502"/>
        </c:manualLayout>
      </c:layout>
      <c:lineChart>
        <c:grouping val="standard"/>
        <c:varyColors val="0"/>
        <c:ser>
          <c:idx val="0"/>
          <c:order val="0"/>
          <c:tx>
            <c:strRef>
              <c:f>Sheet3!$B$3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rgbClr val="178C86"/>
              </a:solidFill>
              <a:round/>
            </a:ln>
            <a:effectLst/>
          </c:spPr>
          <c:marker>
            <c:symbol val="none"/>
          </c:marker>
          <c:cat>
            <c:multiLvlStrRef>
              <c:f>Sheet3!$A$4:$A$56</c:f>
              <c:multiLvlStrCache>
                <c:ptCount val="48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</c:v>
                  </c:pt>
                  <c:pt idx="13">
                    <c:v>2</c:v>
                  </c:pt>
                  <c:pt idx="14">
                    <c:v>3</c:v>
                  </c:pt>
                  <c:pt idx="15">
                    <c:v>4</c:v>
                  </c:pt>
                  <c:pt idx="16">
                    <c:v>5</c:v>
                  </c:pt>
                  <c:pt idx="17">
                    <c:v>6</c:v>
                  </c:pt>
                  <c:pt idx="18">
                    <c:v>7</c:v>
                  </c:pt>
                  <c:pt idx="19">
                    <c:v>8</c:v>
                  </c:pt>
                  <c:pt idx="20">
                    <c:v>9</c:v>
                  </c:pt>
                  <c:pt idx="21">
                    <c:v>10</c:v>
                  </c:pt>
                  <c:pt idx="22">
                    <c:v>11</c:v>
                  </c:pt>
                  <c:pt idx="23">
                    <c:v>12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5</c:v>
                  </c:pt>
                  <c:pt idx="29">
                    <c:v>6</c:v>
                  </c:pt>
                  <c:pt idx="30">
                    <c:v>7</c:v>
                  </c:pt>
                  <c:pt idx="31">
                    <c:v>8</c:v>
                  </c:pt>
                  <c:pt idx="32">
                    <c:v>9</c:v>
                  </c:pt>
                  <c:pt idx="33">
                    <c:v>10</c:v>
                  </c:pt>
                  <c:pt idx="34">
                    <c:v>11</c:v>
                  </c:pt>
                  <c:pt idx="35">
                    <c:v>12</c:v>
                  </c:pt>
                  <c:pt idx="36">
                    <c:v>1</c:v>
                  </c:pt>
                  <c:pt idx="37">
                    <c:v>2</c:v>
                  </c:pt>
                  <c:pt idx="38">
                    <c:v>3</c:v>
                  </c:pt>
                  <c:pt idx="39">
                    <c:v>4</c:v>
                  </c:pt>
                  <c:pt idx="40">
                    <c:v>5</c:v>
                  </c:pt>
                  <c:pt idx="41">
                    <c:v>6</c:v>
                  </c:pt>
                  <c:pt idx="42">
                    <c:v>7</c:v>
                  </c:pt>
                  <c:pt idx="43">
                    <c:v>8</c:v>
                  </c:pt>
                  <c:pt idx="44">
                    <c:v>9</c:v>
                  </c:pt>
                  <c:pt idx="45">
                    <c:v>10</c:v>
                  </c:pt>
                  <c:pt idx="46">
                    <c:v>11</c:v>
                  </c:pt>
                  <c:pt idx="47">
                    <c:v>12</c:v>
                  </c:pt>
                </c:lvl>
                <c:lvl>
                  <c:pt idx="0">
                    <c:v>2018</c:v>
                  </c:pt>
                  <c:pt idx="12">
                    <c:v>2019</c:v>
                  </c:pt>
                  <c:pt idx="24">
                    <c:v>2020</c:v>
                  </c:pt>
                  <c:pt idx="36">
                    <c:v>2021</c:v>
                  </c:pt>
                </c:lvl>
              </c:multiLvlStrCache>
            </c:multiLvlStrRef>
          </c:cat>
          <c:val>
            <c:numRef>
              <c:f>Sheet3!$B$4:$B$56</c:f>
              <c:numCache>
                <c:formatCode>General</c:formatCode>
                <c:ptCount val="48"/>
                <c:pt idx="0">
                  <c:v>12</c:v>
                </c:pt>
                <c:pt idx="1">
                  <c:v>18.8</c:v>
                </c:pt>
                <c:pt idx="2">
                  <c:v>13.71</c:v>
                </c:pt>
                <c:pt idx="3">
                  <c:v>10.3</c:v>
                </c:pt>
                <c:pt idx="4">
                  <c:v>15.69</c:v>
                </c:pt>
                <c:pt idx="5">
                  <c:v>10.77</c:v>
                </c:pt>
                <c:pt idx="6">
                  <c:v>18.28</c:v>
                </c:pt>
                <c:pt idx="7">
                  <c:v>10.8</c:v>
                </c:pt>
                <c:pt idx="8">
                  <c:v>11.24</c:v>
                </c:pt>
                <c:pt idx="9">
                  <c:v>24.16</c:v>
                </c:pt>
                <c:pt idx="10">
                  <c:v>19.61</c:v>
                </c:pt>
                <c:pt idx="11">
                  <c:v>14.47</c:v>
                </c:pt>
                <c:pt idx="12">
                  <c:v>9.3600000000000012</c:v>
                </c:pt>
                <c:pt idx="13">
                  <c:v>5.996666666666667</c:v>
                </c:pt>
                <c:pt idx="14">
                  <c:v>7.6700000000000008</c:v>
                </c:pt>
                <c:pt idx="15">
                  <c:v>13.596666666666669</c:v>
                </c:pt>
                <c:pt idx="16">
                  <c:v>8.7233333333333345</c:v>
                </c:pt>
                <c:pt idx="17">
                  <c:v>6.22</c:v>
                </c:pt>
                <c:pt idx="18">
                  <c:v>11.6</c:v>
                </c:pt>
                <c:pt idx="19">
                  <c:v>6.336666666666666</c:v>
                </c:pt>
                <c:pt idx="20">
                  <c:v>7.9666666666666659</c:v>
                </c:pt>
                <c:pt idx="21">
                  <c:v>7.3433333333333337</c:v>
                </c:pt>
                <c:pt idx="22">
                  <c:v>9.9</c:v>
                </c:pt>
                <c:pt idx="23">
                  <c:v>12.936666666666667</c:v>
                </c:pt>
                <c:pt idx="24">
                  <c:v>11.074189895470385</c:v>
                </c:pt>
                <c:pt idx="25">
                  <c:v>9.8104317269076304</c:v>
                </c:pt>
                <c:pt idx="26">
                  <c:v>8.2791124260355033</c:v>
                </c:pt>
                <c:pt idx="27">
                  <c:v>2</c:v>
                </c:pt>
                <c:pt idx="28">
                  <c:v>12.556944444444445</c:v>
                </c:pt>
                <c:pt idx="29">
                  <c:v>12.05153256704981</c:v>
                </c:pt>
                <c:pt idx="30">
                  <c:v>7.7742105263157901</c:v>
                </c:pt>
                <c:pt idx="31">
                  <c:v>12.754859154929576</c:v>
                </c:pt>
                <c:pt idx="32">
                  <c:v>13.141379310344828</c:v>
                </c:pt>
                <c:pt idx="33">
                  <c:v>12.287323943661972</c:v>
                </c:pt>
                <c:pt idx="34">
                  <c:v>11.543333333333335</c:v>
                </c:pt>
                <c:pt idx="35">
                  <c:v>11.719999999999999</c:v>
                </c:pt>
                <c:pt idx="36">
                  <c:v>10.817499999999999</c:v>
                </c:pt>
                <c:pt idx="37">
                  <c:v>8.6374999999999993</c:v>
                </c:pt>
                <c:pt idx="38">
                  <c:v>9.6637500000000003</c:v>
                </c:pt>
                <c:pt idx="39">
                  <c:v>10.317499999999999</c:v>
                </c:pt>
                <c:pt idx="40">
                  <c:v>9.817499999999999</c:v>
                </c:pt>
                <c:pt idx="41">
                  <c:v>12.119300518134715</c:v>
                </c:pt>
                <c:pt idx="42">
                  <c:v>10.129999999999999</c:v>
                </c:pt>
                <c:pt idx="43">
                  <c:v>11.7525</c:v>
                </c:pt>
                <c:pt idx="44">
                  <c:v>11.5725</c:v>
                </c:pt>
                <c:pt idx="45">
                  <c:v>7.0225000000000009</c:v>
                </c:pt>
                <c:pt idx="46">
                  <c:v>6.5750462499999998</c:v>
                </c:pt>
                <c:pt idx="47">
                  <c:v>5.3524999999999991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80E-4950-A590-65839A4F50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99683679"/>
        <c:axId val="1711038863"/>
      </c:lineChart>
      <c:catAx>
        <c:axId val="16996836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1038863"/>
        <c:crosses val="autoZero"/>
        <c:auto val="1"/>
        <c:lblAlgn val="ctr"/>
        <c:lblOffset val="100"/>
        <c:noMultiLvlLbl val="0"/>
      </c:catAx>
      <c:valAx>
        <c:axId val="17110388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96836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image" Target="../media/image4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03E421-2F8B-4F15-BE96-1A2D2C90E512}" type="doc">
      <dgm:prSet loTypeId="urn:microsoft.com/office/officeart/2011/layout/Picture Fram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419"/>
        </a:p>
      </dgm:t>
    </dgm:pt>
    <dgm:pt modelId="{D7385940-6CFA-4178-A1C8-E536250093B4}">
      <dgm:prSet phldrT="[Text]" custT="1"/>
      <dgm:spPr/>
      <dgm:t>
        <a:bodyPr/>
        <a:lstStyle/>
        <a:p>
          <a:r>
            <a:rPr lang="es-419" sz="3000"/>
            <a:t>Siglo XIX</a:t>
          </a:r>
        </a:p>
      </dgm:t>
    </dgm:pt>
    <dgm:pt modelId="{6272CD92-533F-4BBE-9F36-6D87B8E9BF78}" type="parTrans" cxnId="{239128A5-D82B-41DF-AEB0-E1ECBD971953}">
      <dgm:prSet/>
      <dgm:spPr/>
      <dgm:t>
        <a:bodyPr/>
        <a:lstStyle/>
        <a:p>
          <a:endParaRPr lang="es-419"/>
        </a:p>
      </dgm:t>
    </dgm:pt>
    <dgm:pt modelId="{B38D0E3E-0573-46A0-9CA6-F6CA81349D14}" type="sibTrans" cxnId="{239128A5-D82B-41DF-AEB0-E1ECBD971953}">
      <dgm:prSet/>
      <dgm:spPr/>
      <dgm:t>
        <a:bodyPr/>
        <a:lstStyle/>
        <a:p>
          <a:endParaRPr lang="es-419"/>
        </a:p>
      </dgm:t>
    </dgm:pt>
    <dgm:pt modelId="{6AF2B11F-3D49-434C-84AA-8A4734B36455}">
      <dgm:prSet phldrT="[Text]" custT="1"/>
      <dgm:spPr/>
      <dgm:t>
        <a:bodyPr/>
        <a:lstStyle/>
        <a:p>
          <a:r>
            <a:rPr lang="es-419" sz="3000"/>
            <a:t>Siglo XXI</a:t>
          </a:r>
        </a:p>
      </dgm:t>
    </dgm:pt>
    <dgm:pt modelId="{951D0637-6C4A-4DCB-BBFC-9DC9D5C56DC4}" type="parTrans" cxnId="{023ABA2E-D669-4ACF-B658-60C3DCD56BBD}">
      <dgm:prSet/>
      <dgm:spPr/>
      <dgm:t>
        <a:bodyPr/>
        <a:lstStyle/>
        <a:p>
          <a:endParaRPr lang="es-419"/>
        </a:p>
      </dgm:t>
    </dgm:pt>
    <dgm:pt modelId="{9EEEC519-6303-4701-8B2B-2A5A5E2E6A25}" type="sibTrans" cxnId="{023ABA2E-D669-4ACF-B658-60C3DCD56BBD}">
      <dgm:prSet/>
      <dgm:spPr/>
      <dgm:t>
        <a:bodyPr/>
        <a:lstStyle/>
        <a:p>
          <a:endParaRPr lang="es-419"/>
        </a:p>
      </dgm:t>
    </dgm:pt>
    <dgm:pt modelId="{76D55899-7351-4F5C-8DC0-904F207E3079}" type="pres">
      <dgm:prSet presAssocID="{C203E421-2F8B-4F15-BE96-1A2D2C90E512}" presName="Name0" presStyleCnt="0">
        <dgm:presLayoutVars>
          <dgm:chMax/>
          <dgm:chPref/>
          <dgm:dir/>
        </dgm:presLayoutVars>
      </dgm:prSet>
      <dgm:spPr/>
    </dgm:pt>
    <dgm:pt modelId="{B7C49051-342D-45C8-90C5-945C2329E2A3}" type="pres">
      <dgm:prSet presAssocID="{D7385940-6CFA-4178-A1C8-E536250093B4}" presName="composite" presStyleCnt="0"/>
      <dgm:spPr/>
    </dgm:pt>
    <dgm:pt modelId="{68A538DF-31A6-4A51-96F0-2E9A827C56C0}" type="pres">
      <dgm:prSet presAssocID="{D7385940-6CFA-4178-A1C8-E536250093B4}" presName="ParentText" presStyleLbl="revTx" presStyleIdx="0" presStyleCnt="2" custLinFactNeighborY="25773">
        <dgm:presLayoutVars>
          <dgm:chMax val="0"/>
          <dgm:chPref val="0"/>
          <dgm:bulletEnabled val="1"/>
        </dgm:presLayoutVars>
      </dgm:prSet>
      <dgm:spPr/>
    </dgm:pt>
    <dgm:pt modelId="{00F62374-D583-4097-B492-6EB2FA047198}" type="pres">
      <dgm:prSet presAssocID="{D7385940-6CFA-4178-A1C8-E536250093B4}" presName="Accent1" presStyleLbl="parChTrans1D1" presStyleIdx="0" presStyleCnt="2" custLinFactNeighborY="3465"/>
      <dgm:spPr/>
    </dgm:pt>
    <dgm:pt modelId="{D8025D2A-83BD-4525-9B45-41BB1F780789}" type="pres">
      <dgm:prSet presAssocID="{D7385940-6CFA-4178-A1C8-E536250093B4}" presName="Image" presStyleLbl="alignImgPlace1" presStyleIdx="0" presStyleCnt="2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  <dgm:pt modelId="{20EE0605-58F2-4644-B83C-F3508B83C623}" type="pres">
      <dgm:prSet presAssocID="{B38D0E3E-0573-46A0-9CA6-F6CA81349D14}" presName="sibTrans" presStyleCnt="0"/>
      <dgm:spPr/>
    </dgm:pt>
    <dgm:pt modelId="{15F07B26-6465-4DF8-A9F4-5960600DB085}" type="pres">
      <dgm:prSet presAssocID="{6AF2B11F-3D49-434C-84AA-8A4734B36455}" presName="composite" presStyleCnt="0"/>
      <dgm:spPr/>
    </dgm:pt>
    <dgm:pt modelId="{6E2B0EC5-C24A-44E6-8833-7823097E5745}" type="pres">
      <dgm:prSet presAssocID="{6AF2B11F-3D49-434C-84AA-8A4734B36455}" presName="ParentText" presStyleLbl="revTx" presStyleIdx="1" presStyleCnt="2" custLinFactNeighborY="25772">
        <dgm:presLayoutVars>
          <dgm:chMax val="0"/>
          <dgm:chPref val="0"/>
          <dgm:bulletEnabled val="1"/>
        </dgm:presLayoutVars>
      </dgm:prSet>
      <dgm:spPr/>
    </dgm:pt>
    <dgm:pt modelId="{0AE5E02A-F09A-49A6-A407-B75AEB89E906}" type="pres">
      <dgm:prSet presAssocID="{6AF2B11F-3D49-434C-84AA-8A4734B36455}" presName="Accent1" presStyleLbl="parChTrans1D1" presStyleIdx="1" presStyleCnt="2" custLinFactNeighborY="3465"/>
      <dgm:spPr/>
    </dgm:pt>
    <dgm:pt modelId="{5EEFAB1D-B75E-4C63-AF60-76D56449C62E}" type="pres">
      <dgm:prSet presAssocID="{6AF2B11F-3D49-434C-84AA-8A4734B36455}" presName="Image" presStyleLbl="alignImgPlace1" presStyleIdx="1" presStyleCnt="2"/>
      <dgm:spPr>
        <a:blipFill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</dgm:ptLst>
  <dgm:cxnLst>
    <dgm:cxn modelId="{E4E6542C-D2C1-4E87-A553-E5DFE6011D06}" type="presOf" srcId="{D7385940-6CFA-4178-A1C8-E536250093B4}" destId="{68A538DF-31A6-4A51-96F0-2E9A827C56C0}" srcOrd="0" destOrd="0" presId="urn:microsoft.com/office/officeart/2011/layout/Picture Frame"/>
    <dgm:cxn modelId="{023ABA2E-D669-4ACF-B658-60C3DCD56BBD}" srcId="{C203E421-2F8B-4F15-BE96-1A2D2C90E512}" destId="{6AF2B11F-3D49-434C-84AA-8A4734B36455}" srcOrd="1" destOrd="0" parTransId="{951D0637-6C4A-4DCB-BBFC-9DC9D5C56DC4}" sibTransId="{9EEEC519-6303-4701-8B2B-2A5A5E2E6A25}"/>
    <dgm:cxn modelId="{4DC96476-2D61-49AD-9338-C377D88CB5CB}" type="presOf" srcId="{C203E421-2F8B-4F15-BE96-1A2D2C90E512}" destId="{76D55899-7351-4F5C-8DC0-904F207E3079}" srcOrd="0" destOrd="0" presId="urn:microsoft.com/office/officeart/2011/layout/Picture Frame"/>
    <dgm:cxn modelId="{BC0BF077-8576-4ED6-A831-32930E4EC80B}" type="presOf" srcId="{6AF2B11F-3D49-434C-84AA-8A4734B36455}" destId="{6E2B0EC5-C24A-44E6-8833-7823097E5745}" srcOrd="0" destOrd="0" presId="urn:microsoft.com/office/officeart/2011/layout/Picture Frame"/>
    <dgm:cxn modelId="{239128A5-D82B-41DF-AEB0-E1ECBD971953}" srcId="{C203E421-2F8B-4F15-BE96-1A2D2C90E512}" destId="{D7385940-6CFA-4178-A1C8-E536250093B4}" srcOrd="0" destOrd="0" parTransId="{6272CD92-533F-4BBE-9F36-6D87B8E9BF78}" sibTransId="{B38D0E3E-0573-46A0-9CA6-F6CA81349D14}"/>
    <dgm:cxn modelId="{79A9A9D2-C21F-4669-B71A-03F6F47922B3}" type="presParOf" srcId="{76D55899-7351-4F5C-8DC0-904F207E3079}" destId="{B7C49051-342D-45C8-90C5-945C2329E2A3}" srcOrd="0" destOrd="0" presId="urn:microsoft.com/office/officeart/2011/layout/Picture Frame"/>
    <dgm:cxn modelId="{88D77005-28FE-4C26-8117-9BC9E8495E5D}" type="presParOf" srcId="{B7C49051-342D-45C8-90C5-945C2329E2A3}" destId="{68A538DF-31A6-4A51-96F0-2E9A827C56C0}" srcOrd="0" destOrd="0" presId="urn:microsoft.com/office/officeart/2011/layout/Picture Frame"/>
    <dgm:cxn modelId="{84F24F63-D3F2-4524-8AF0-EB4D7C1727F2}" type="presParOf" srcId="{B7C49051-342D-45C8-90C5-945C2329E2A3}" destId="{00F62374-D583-4097-B492-6EB2FA047198}" srcOrd="1" destOrd="0" presId="urn:microsoft.com/office/officeart/2011/layout/Picture Frame"/>
    <dgm:cxn modelId="{038C1B19-B4BD-4066-AEB7-F8EA438369B9}" type="presParOf" srcId="{B7C49051-342D-45C8-90C5-945C2329E2A3}" destId="{D8025D2A-83BD-4525-9B45-41BB1F780789}" srcOrd="2" destOrd="0" presId="urn:microsoft.com/office/officeart/2011/layout/Picture Frame"/>
    <dgm:cxn modelId="{0132A3D4-3A6C-4F66-93DE-A6D6C0C380B5}" type="presParOf" srcId="{76D55899-7351-4F5C-8DC0-904F207E3079}" destId="{20EE0605-58F2-4644-B83C-F3508B83C623}" srcOrd="1" destOrd="0" presId="urn:microsoft.com/office/officeart/2011/layout/Picture Frame"/>
    <dgm:cxn modelId="{327E2ED1-3776-4129-8B2B-766F51F07588}" type="presParOf" srcId="{76D55899-7351-4F5C-8DC0-904F207E3079}" destId="{15F07B26-6465-4DF8-A9F4-5960600DB085}" srcOrd="2" destOrd="0" presId="urn:microsoft.com/office/officeart/2011/layout/Picture Frame"/>
    <dgm:cxn modelId="{C6974F52-8B40-4EE2-82AA-9D8F7DFF8EC8}" type="presParOf" srcId="{15F07B26-6465-4DF8-A9F4-5960600DB085}" destId="{6E2B0EC5-C24A-44E6-8833-7823097E5745}" srcOrd="0" destOrd="0" presId="urn:microsoft.com/office/officeart/2011/layout/Picture Frame"/>
    <dgm:cxn modelId="{0C2DD461-CF76-425B-B786-35DFA54EAD0D}" type="presParOf" srcId="{15F07B26-6465-4DF8-A9F4-5960600DB085}" destId="{0AE5E02A-F09A-49A6-A407-B75AEB89E906}" srcOrd="1" destOrd="0" presId="urn:microsoft.com/office/officeart/2011/layout/Picture Frame"/>
    <dgm:cxn modelId="{16E5ED40-DFAD-4C0E-8FFC-D88613FCBDB5}" type="presParOf" srcId="{15F07B26-6465-4DF8-A9F4-5960600DB085}" destId="{5EEFAB1D-B75E-4C63-AF60-76D56449C62E}" srcOrd="2" destOrd="0" presId="urn:microsoft.com/office/officeart/2011/layout/Picture Fram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F3FD35-812D-4BA0-806B-0874E0A68119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64B3556F-B382-4DF2-8ED8-0E2FF235EF41}">
      <dgm:prSet phldrT="[Text]"/>
      <dgm:spPr>
        <a:ln>
          <a:solidFill>
            <a:srgbClr val="178C86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Aprender a desaprender</a:t>
          </a:r>
          <a:endParaRPr lang="es-419"/>
        </a:p>
      </dgm:t>
    </dgm:pt>
    <dgm:pt modelId="{F264D281-43F4-447B-8861-DB0399A28038}" type="parTrans" cxnId="{DF264556-3699-4CEA-A497-E7546B2FB404}">
      <dgm:prSet/>
      <dgm:spPr/>
      <dgm:t>
        <a:bodyPr/>
        <a:lstStyle/>
        <a:p>
          <a:endParaRPr lang="es-419"/>
        </a:p>
      </dgm:t>
    </dgm:pt>
    <dgm:pt modelId="{1EC057EF-55F9-41C2-BF59-2E67132B5E6E}" type="sibTrans" cxnId="{DF264556-3699-4CEA-A497-E7546B2FB404}">
      <dgm:prSet/>
      <dgm:spPr/>
      <dgm:t>
        <a:bodyPr/>
        <a:lstStyle/>
        <a:p>
          <a:endParaRPr lang="es-419"/>
        </a:p>
      </dgm:t>
    </dgm:pt>
    <dgm:pt modelId="{BA0A288D-5418-4C49-9588-A4D8BED5A5C8}">
      <dgm:prSet/>
      <dgm:spPr>
        <a:ln>
          <a:solidFill>
            <a:srgbClr val="AEADB3"/>
          </a:solidFill>
        </a:ln>
      </dgm:spPr>
      <dgm:t>
        <a:bodyPr/>
        <a:lstStyle/>
        <a:p>
          <a:r>
            <a:rPr lang="es-MX"/>
            <a:t>Uso de tecnologías</a:t>
          </a:r>
        </a:p>
      </dgm:t>
    </dgm:pt>
    <dgm:pt modelId="{B826521B-F46D-4E24-8617-913906B52B6C}" type="parTrans" cxnId="{C64EB4F4-405C-4C0C-A685-829A82FD96AD}">
      <dgm:prSet/>
      <dgm:spPr/>
      <dgm:t>
        <a:bodyPr/>
        <a:lstStyle/>
        <a:p>
          <a:endParaRPr lang="es-419"/>
        </a:p>
      </dgm:t>
    </dgm:pt>
    <dgm:pt modelId="{7990CBE2-5C32-4BE4-BC2B-3C231D3878DE}" type="sibTrans" cxnId="{C64EB4F4-405C-4C0C-A685-829A82FD96AD}">
      <dgm:prSet/>
      <dgm:spPr/>
      <dgm:t>
        <a:bodyPr/>
        <a:lstStyle/>
        <a:p>
          <a:endParaRPr lang="es-419"/>
        </a:p>
      </dgm:t>
    </dgm:pt>
    <dgm:pt modelId="{AF2FAEBF-AD81-4D29-A10A-AC9E8C0D1DF8}">
      <dgm:prSet/>
      <dgm:spPr>
        <a:ln>
          <a:solidFill>
            <a:srgbClr val="692C59"/>
          </a:solidFill>
        </a:ln>
      </dgm:spPr>
      <dgm:t>
        <a:bodyPr/>
        <a:lstStyle/>
        <a:p>
          <a:r>
            <a:rPr lang="es-MX"/>
            <a:t>Sistema de Trabajo</a:t>
          </a:r>
        </a:p>
      </dgm:t>
    </dgm:pt>
    <dgm:pt modelId="{53B9F019-0230-4F93-80BF-5755E08A784C}" type="parTrans" cxnId="{C1AEFE7E-CC95-4068-BC8F-3DDD96C2734E}">
      <dgm:prSet/>
      <dgm:spPr/>
      <dgm:t>
        <a:bodyPr/>
        <a:lstStyle/>
        <a:p>
          <a:endParaRPr lang="es-419"/>
        </a:p>
      </dgm:t>
    </dgm:pt>
    <dgm:pt modelId="{ACDA6D8D-F39E-4FCE-AADC-D2C869A2F497}" type="sibTrans" cxnId="{C1AEFE7E-CC95-4068-BC8F-3DDD96C2734E}">
      <dgm:prSet/>
      <dgm:spPr/>
      <dgm:t>
        <a:bodyPr/>
        <a:lstStyle/>
        <a:p>
          <a:endParaRPr lang="es-419"/>
        </a:p>
      </dgm:t>
    </dgm:pt>
    <dgm:pt modelId="{C76CDFBE-9BBC-4B9E-B7CC-1588D40797DC}" type="pres">
      <dgm:prSet presAssocID="{27F3FD35-812D-4BA0-806B-0874E0A68119}" presName="Name0" presStyleCnt="0">
        <dgm:presLayoutVars>
          <dgm:dir/>
          <dgm:resizeHandles val="exact"/>
        </dgm:presLayoutVars>
      </dgm:prSet>
      <dgm:spPr/>
    </dgm:pt>
    <dgm:pt modelId="{5E605DD7-1EC6-4294-825B-D5A780651A79}" type="pres">
      <dgm:prSet presAssocID="{64B3556F-B382-4DF2-8ED8-0E2FF235EF41}" presName="composite" presStyleCnt="0"/>
      <dgm:spPr/>
    </dgm:pt>
    <dgm:pt modelId="{AF497B73-B48C-47C3-B56A-0D50047C8310}" type="pres">
      <dgm:prSet presAssocID="{64B3556F-B382-4DF2-8ED8-0E2FF235EF41}" presName="bgChev" presStyleLbl="node1" presStyleIdx="0" presStyleCnt="3" custLinFactNeighborX="-40" custLinFactNeighborY="18041"/>
      <dgm:spPr>
        <a:solidFill>
          <a:srgbClr val="178C86"/>
        </a:solidFill>
      </dgm:spPr>
    </dgm:pt>
    <dgm:pt modelId="{C5B94777-A49F-4795-8ACF-BC15B8D7DA11}" type="pres">
      <dgm:prSet presAssocID="{64B3556F-B382-4DF2-8ED8-0E2FF235EF41}" presName="txNode" presStyleLbl="fgAcc1" presStyleIdx="0" presStyleCnt="3" custLinFactNeighborX="-6677" custLinFactNeighborY="18041">
        <dgm:presLayoutVars>
          <dgm:bulletEnabled val="1"/>
        </dgm:presLayoutVars>
      </dgm:prSet>
      <dgm:spPr/>
    </dgm:pt>
    <dgm:pt modelId="{2227A7C4-75FA-429E-8F41-4E01D9DC5793}" type="pres">
      <dgm:prSet presAssocID="{1EC057EF-55F9-41C2-BF59-2E67132B5E6E}" presName="compositeSpace" presStyleCnt="0"/>
      <dgm:spPr/>
    </dgm:pt>
    <dgm:pt modelId="{68AD1ECB-027E-4EC5-9C87-5F8EBD451365}" type="pres">
      <dgm:prSet presAssocID="{BA0A288D-5418-4C49-9588-A4D8BED5A5C8}" presName="composite" presStyleCnt="0"/>
      <dgm:spPr/>
    </dgm:pt>
    <dgm:pt modelId="{EDB51D3F-E4E4-4840-8690-A8AA36D7F45B}" type="pres">
      <dgm:prSet presAssocID="{BA0A288D-5418-4C49-9588-A4D8BED5A5C8}" presName="bgChev" presStyleLbl="node1" presStyleIdx="1" presStyleCnt="3" custLinFactNeighborX="-5639" custLinFactNeighborY="18041"/>
      <dgm:spPr>
        <a:solidFill>
          <a:srgbClr val="AEADB3"/>
        </a:solidFill>
      </dgm:spPr>
    </dgm:pt>
    <dgm:pt modelId="{6D66C103-C9F3-43F8-BD3C-682871312163}" type="pres">
      <dgm:prSet presAssocID="{BA0A288D-5418-4C49-9588-A4D8BED5A5C8}" presName="txNode" presStyleLbl="fgAcc1" presStyleIdx="1" presStyleCnt="3" custLinFactNeighborX="-6677" custLinFactNeighborY="18041">
        <dgm:presLayoutVars>
          <dgm:bulletEnabled val="1"/>
        </dgm:presLayoutVars>
      </dgm:prSet>
      <dgm:spPr/>
    </dgm:pt>
    <dgm:pt modelId="{18838FB8-2E5D-4D79-B994-0985140D4357}" type="pres">
      <dgm:prSet presAssocID="{7990CBE2-5C32-4BE4-BC2B-3C231D3878DE}" presName="compositeSpace" presStyleCnt="0"/>
      <dgm:spPr/>
    </dgm:pt>
    <dgm:pt modelId="{89A206FC-5FD6-4F27-980B-28E8ABF8B78A}" type="pres">
      <dgm:prSet presAssocID="{AF2FAEBF-AD81-4D29-A10A-AC9E8C0D1DF8}" presName="composite" presStyleCnt="0"/>
      <dgm:spPr/>
    </dgm:pt>
    <dgm:pt modelId="{21F0CB15-C3B6-45F6-9704-D8E21C850424}" type="pres">
      <dgm:prSet presAssocID="{AF2FAEBF-AD81-4D29-A10A-AC9E8C0D1DF8}" presName="bgChev" presStyleLbl="node1" presStyleIdx="2" presStyleCnt="3" custLinFactNeighborX="-5639" custLinFactNeighborY="18041"/>
      <dgm:spPr>
        <a:solidFill>
          <a:srgbClr val="692C59"/>
        </a:solidFill>
      </dgm:spPr>
    </dgm:pt>
    <dgm:pt modelId="{9597BB24-EC40-411B-B050-B98E40F5D790}" type="pres">
      <dgm:prSet presAssocID="{AF2FAEBF-AD81-4D29-A10A-AC9E8C0D1DF8}" presName="txNode" presStyleLbl="fgAcc1" presStyleIdx="2" presStyleCnt="3" custLinFactNeighborX="-6677" custLinFactNeighborY="18041">
        <dgm:presLayoutVars>
          <dgm:bulletEnabled val="1"/>
        </dgm:presLayoutVars>
      </dgm:prSet>
      <dgm:spPr/>
    </dgm:pt>
  </dgm:ptLst>
  <dgm:cxnLst>
    <dgm:cxn modelId="{012ACA66-F5A1-4900-86FF-5D5A08E8AFF3}" type="presOf" srcId="{64B3556F-B382-4DF2-8ED8-0E2FF235EF41}" destId="{C5B94777-A49F-4795-8ACF-BC15B8D7DA11}" srcOrd="0" destOrd="0" presId="urn:microsoft.com/office/officeart/2005/8/layout/chevronAccent+Icon"/>
    <dgm:cxn modelId="{DF264556-3699-4CEA-A497-E7546B2FB404}" srcId="{27F3FD35-812D-4BA0-806B-0874E0A68119}" destId="{64B3556F-B382-4DF2-8ED8-0E2FF235EF41}" srcOrd="0" destOrd="0" parTransId="{F264D281-43F4-447B-8861-DB0399A28038}" sibTransId="{1EC057EF-55F9-41C2-BF59-2E67132B5E6E}"/>
    <dgm:cxn modelId="{C1AEFE7E-CC95-4068-BC8F-3DDD96C2734E}" srcId="{27F3FD35-812D-4BA0-806B-0874E0A68119}" destId="{AF2FAEBF-AD81-4D29-A10A-AC9E8C0D1DF8}" srcOrd="2" destOrd="0" parTransId="{53B9F019-0230-4F93-80BF-5755E08A784C}" sibTransId="{ACDA6D8D-F39E-4FCE-AADC-D2C869A2F497}"/>
    <dgm:cxn modelId="{23844FCA-AB06-4679-9869-D80E631E3A9F}" type="presOf" srcId="{BA0A288D-5418-4C49-9588-A4D8BED5A5C8}" destId="{6D66C103-C9F3-43F8-BD3C-682871312163}" srcOrd="0" destOrd="0" presId="urn:microsoft.com/office/officeart/2005/8/layout/chevronAccent+Icon"/>
    <dgm:cxn modelId="{38DABAEB-3132-4FFC-81F8-EC1CA6F88B05}" type="presOf" srcId="{AF2FAEBF-AD81-4D29-A10A-AC9E8C0D1DF8}" destId="{9597BB24-EC40-411B-B050-B98E40F5D790}" srcOrd="0" destOrd="0" presId="urn:microsoft.com/office/officeart/2005/8/layout/chevronAccent+Icon"/>
    <dgm:cxn modelId="{CF6ACCED-7660-4D7F-B7AA-DDBE46E88C6F}" type="presOf" srcId="{27F3FD35-812D-4BA0-806B-0874E0A68119}" destId="{C76CDFBE-9BBC-4B9E-B7CC-1588D40797DC}" srcOrd="0" destOrd="0" presId="urn:microsoft.com/office/officeart/2005/8/layout/chevronAccent+Icon"/>
    <dgm:cxn modelId="{C64EB4F4-405C-4C0C-A685-829A82FD96AD}" srcId="{27F3FD35-812D-4BA0-806B-0874E0A68119}" destId="{BA0A288D-5418-4C49-9588-A4D8BED5A5C8}" srcOrd="1" destOrd="0" parTransId="{B826521B-F46D-4E24-8617-913906B52B6C}" sibTransId="{7990CBE2-5C32-4BE4-BC2B-3C231D3878DE}"/>
    <dgm:cxn modelId="{047111B2-274D-43BE-AD45-22A76BAEB93F}" type="presParOf" srcId="{C76CDFBE-9BBC-4B9E-B7CC-1588D40797DC}" destId="{5E605DD7-1EC6-4294-825B-D5A780651A79}" srcOrd="0" destOrd="0" presId="urn:microsoft.com/office/officeart/2005/8/layout/chevronAccent+Icon"/>
    <dgm:cxn modelId="{FF4DE3FD-184C-4246-BB0A-410AF2B99811}" type="presParOf" srcId="{5E605DD7-1EC6-4294-825B-D5A780651A79}" destId="{AF497B73-B48C-47C3-B56A-0D50047C8310}" srcOrd="0" destOrd="0" presId="urn:microsoft.com/office/officeart/2005/8/layout/chevronAccent+Icon"/>
    <dgm:cxn modelId="{B94207A9-92F8-4B2C-9EBF-EDCFE7D76B6A}" type="presParOf" srcId="{5E605DD7-1EC6-4294-825B-D5A780651A79}" destId="{C5B94777-A49F-4795-8ACF-BC15B8D7DA11}" srcOrd="1" destOrd="0" presId="urn:microsoft.com/office/officeart/2005/8/layout/chevronAccent+Icon"/>
    <dgm:cxn modelId="{1ADE1413-C0F5-48B8-9E5E-5D9F42084593}" type="presParOf" srcId="{C76CDFBE-9BBC-4B9E-B7CC-1588D40797DC}" destId="{2227A7C4-75FA-429E-8F41-4E01D9DC5793}" srcOrd="1" destOrd="0" presId="urn:microsoft.com/office/officeart/2005/8/layout/chevronAccent+Icon"/>
    <dgm:cxn modelId="{566BB7D9-8D34-445B-8D85-9C612F35E5D2}" type="presParOf" srcId="{C76CDFBE-9BBC-4B9E-B7CC-1588D40797DC}" destId="{68AD1ECB-027E-4EC5-9C87-5F8EBD451365}" srcOrd="2" destOrd="0" presId="urn:microsoft.com/office/officeart/2005/8/layout/chevronAccent+Icon"/>
    <dgm:cxn modelId="{AE5A58A0-17DD-4A22-B73F-83F06F558C98}" type="presParOf" srcId="{68AD1ECB-027E-4EC5-9C87-5F8EBD451365}" destId="{EDB51D3F-E4E4-4840-8690-A8AA36D7F45B}" srcOrd="0" destOrd="0" presId="urn:microsoft.com/office/officeart/2005/8/layout/chevronAccent+Icon"/>
    <dgm:cxn modelId="{7361F856-57BB-4D89-AAD6-854C8D547780}" type="presParOf" srcId="{68AD1ECB-027E-4EC5-9C87-5F8EBD451365}" destId="{6D66C103-C9F3-43F8-BD3C-682871312163}" srcOrd="1" destOrd="0" presId="urn:microsoft.com/office/officeart/2005/8/layout/chevronAccent+Icon"/>
    <dgm:cxn modelId="{F130684A-4171-42CF-A615-205536F5D43A}" type="presParOf" srcId="{C76CDFBE-9BBC-4B9E-B7CC-1588D40797DC}" destId="{18838FB8-2E5D-4D79-B994-0985140D4357}" srcOrd="3" destOrd="0" presId="urn:microsoft.com/office/officeart/2005/8/layout/chevronAccent+Icon"/>
    <dgm:cxn modelId="{D7A846D7-2963-4E50-957E-1FC89B1F9EBB}" type="presParOf" srcId="{C76CDFBE-9BBC-4B9E-B7CC-1588D40797DC}" destId="{89A206FC-5FD6-4F27-980B-28E8ABF8B78A}" srcOrd="4" destOrd="0" presId="urn:microsoft.com/office/officeart/2005/8/layout/chevronAccent+Icon"/>
    <dgm:cxn modelId="{A5304C48-431E-4653-985B-0BACDE894C4C}" type="presParOf" srcId="{89A206FC-5FD6-4F27-980B-28E8ABF8B78A}" destId="{21F0CB15-C3B6-45F6-9704-D8E21C850424}" srcOrd="0" destOrd="0" presId="urn:microsoft.com/office/officeart/2005/8/layout/chevronAccent+Icon"/>
    <dgm:cxn modelId="{39096142-E930-4E60-8CEA-39A75EA6E240}" type="presParOf" srcId="{89A206FC-5FD6-4F27-980B-28E8ABF8B78A}" destId="{9597BB24-EC40-411B-B050-B98E40F5D790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EFAB1D-B75E-4C63-AF60-76D56449C62E}">
      <dsp:nvSpPr>
        <dsp:cNvPr id="0" name=""/>
        <dsp:cNvSpPr/>
      </dsp:nvSpPr>
      <dsp:spPr>
        <a:xfrm>
          <a:off x="4537044" y="1414198"/>
          <a:ext cx="3587723" cy="2214681"/>
        </a:xfrm>
        <a:prstGeom prst="rect">
          <a:avLst/>
        </a:prstGeom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025D2A-83BD-4525-9B45-41BB1F780789}">
      <dsp:nvSpPr>
        <dsp:cNvPr id="0" name=""/>
        <dsp:cNvSpPr/>
      </dsp:nvSpPr>
      <dsp:spPr>
        <a:xfrm>
          <a:off x="282006" y="1414198"/>
          <a:ext cx="3587723" cy="2214681"/>
        </a:xfrm>
        <a:prstGeom prst="rect">
          <a:avLst/>
        </a:prstGeom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A538DF-31A6-4A51-96F0-2E9A827C56C0}">
      <dsp:nvSpPr>
        <dsp:cNvPr id="0" name=""/>
        <dsp:cNvSpPr/>
      </dsp:nvSpPr>
      <dsp:spPr>
        <a:xfrm>
          <a:off x="3232" y="3713596"/>
          <a:ext cx="3580376" cy="3789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0" rIns="114300" bIns="0" numCol="1" spcCol="1270" anchor="b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3000" kern="1200"/>
            <a:t>Siglo XIX</a:t>
          </a:r>
        </a:p>
      </dsp:txBody>
      <dsp:txXfrm>
        <a:off x="3232" y="3713596"/>
        <a:ext cx="3580376" cy="378956"/>
      </dsp:txXfrm>
    </dsp:sp>
    <dsp:sp modelId="{00F62374-D583-4097-B492-6EB2FA047198}">
      <dsp:nvSpPr>
        <dsp:cNvPr id="0" name=""/>
        <dsp:cNvSpPr/>
      </dsp:nvSpPr>
      <dsp:spPr>
        <a:xfrm>
          <a:off x="3232" y="1780008"/>
          <a:ext cx="3586563" cy="2304305"/>
        </a:xfrm>
        <a:prstGeom prst="rect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2B0EC5-C24A-44E6-8833-7823097E5745}">
      <dsp:nvSpPr>
        <dsp:cNvPr id="0" name=""/>
        <dsp:cNvSpPr/>
      </dsp:nvSpPr>
      <dsp:spPr>
        <a:xfrm>
          <a:off x="4258270" y="3713593"/>
          <a:ext cx="3580376" cy="3789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0" rIns="114300" bIns="0" numCol="1" spcCol="1270" anchor="b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3000" kern="1200"/>
            <a:t>Siglo XXI</a:t>
          </a:r>
        </a:p>
      </dsp:txBody>
      <dsp:txXfrm>
        <a:off x="4258270" y="3713593"/>
        <a:ext cx="3580376" cy="378956"/>
      </dsp:txXfrm>
    </dsp:sp>
    <dsp:sp modelId="{0AE5E02A-F09A-49A6-A407-B75AEB89E906}">
      <dsp:nvSpPr>
        <dsp:cNvPr id="0" name=""/>
        <dsp:cNvSpPr/>
      </dsp:nvSpPr>
      <dsp:spPr>
        <a:xfrm>
          <a:off x="4258270" y="1780008"/>
          <a:ext cx="3586563" cy="2304305"/>
        </a:xfrm>
        <a:prstGeom prst="rect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497B73-B48C-47C3-B56A-0D50047C8310}">
      <dsp:nvSpPr>
        <dsp:cNvPr id="0" name=""/>
        <dsp:cNvSpPr/>
      </dsp:nvSpPr>
      <dsp:spPr>
        <a:xfrm>
          <a:off x="0" y="1076634"/>
          <a:ext cx="2991445" cy="1154697"/>
        </a:xfrm>
        <a:prstGeom prst="chevron">
          <a:avLst>
            <a:gd name="adj" fmla="val 40000"/>
          </a:avLst>
        </a:prstGeom>
        <a:solidFill>
          <a:srgbClr val="178C8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B94777-A49F-4795-8ACF-BC15B8D7DA11}">
      <dsp:nvSpPr>
        <dsp:cNvPr id="0" name=""/>
        <dsp:cNvSpPr/>
      </dsp:nvSpPr>
      <dsp:spPr>
        <a:xfrm>
          <a:off x="630241" y="1365309"/>
          <a:ext cx="2526109" cy="11546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78C8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MX" sz="2500" kern="1200"/>
            <a:t>Aprender a desaprender</a:t>
          </a:r>
          <a:endParaRPr lang="es-419" sz="2500" kern="1200"/>
        </a:p>
      </dsp:txBody>
      <dsp:txXfrm>
        <a:off x="664061" y="1399129"/>
        <a:ext cx="2458469" cy="1087057"/>
      </dsp:txXfrm>
    </dsp:sp>
    <dsp:sp modelId="{EDB51D3F-E4E4-4840-8690-A8AA36D7F45B}">
      <dsp:nvSpPr>
        <dsp:cNvPr id="0" name=""/>
        <dsp:cNvSpPr/>
      </dsp:nvSpPr>
      <dsp:spPr>
        <a:xfrm>
          <a:off x="3249398" y="1076634"/>
          <a:ext cx="2991445" cy="1154697"/>
        </a:xfrm>
        <a:prstGeom prst="chevron">
          <a:avLst>
            <a:gd name="adj" fmla="val 40000"/>
          </a:avLst>
        </a:prstGeom>
        <a:solidFill>
          <a:srgbClr val="AEADB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66C103-C9F3-43F8-BD3C-682871312163}">
      <dsp:nvSpPr>
        <dsp:cNvPr id="0" name=""/>
        <dsp:cNvSpPr/>
      </dsp:nvSpPr>
      <dsp:spPr>
        <a:xfrm>
          <a:off x="4047136" y="1365309"/>
          <a:ext cx="2526109" cy="11546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AEAD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/>
            <a:t>Uso de tecnologías</a:t>
          </a:r>
        </a:p>
      </dsp:txBody>
      <dsp:txXfrm>
        <a:off x="4080956" y="1399129"/>
        <a:ext cx="2458469" cy="1087057"/>
      </dsp:txXfrm>
    </dsp:sp>
    <dsp:sp modelId="{21F0CB15-C3B6-45F6-9704-D8E21C850424}">
      <dsp:nvSpPr>
        <dsp:cNvPr id="0" name=""/>
        <dsp:cNvSpPr/>
      </dsp:nvSpPr>
      <dsp:spPr>
        <a:xfrm>
          <a:off x="6666293" y="1076634"/>
          <a:ext cx="2991445" cy="1154697"/>
        </a:xfrm>
        <a:prstGeom prst="chevron">
          <a:avLst>
            <a:gd name="adj" fmla="val 40000"/>
          </a:avLst>
        </a:prstGeom>
        <a:solidFill>
          <a:srgbClr val="692C5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97BB24-EC40-411B-B050-B98E40F5D790}">
      <dsp:nvSpPr>
        <dsp:cNvPr id="0" name=""/>
        <dsp:cNvSpPr/>
      </dsp:nvSpPr>
      <dsp:spPr>
        <a:xfrm>
          <a:off x="7464031" y="1365309"/>
          <a:ext cx="2526109" cy="11546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692C5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/>
            <a:t>Sistema de Trabajo</a:t>
          </a:r>
        </a:p>
      </dsp:txBody>
      <dsp:txXfrm>
        <a:off x="7497851" y="1399129"/>
        <a:ext cx="2458469" cy="10870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Picture Frame">
  <dgm:title val="Picture Frame"/>
  <dgm:desc val="Use to show pictures and the corresponding Level 1 text, both displayed in an offset frame. Works best with Level 1 text only."/>
  <dgm:catLst>
    <dgm:cat type="picture" pri="6500"/>
    <dgm:cat type="officeonline" pri="10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4927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Text" refType="w" fact="0"/>
              <dgm:constr type="t" for="ch" forName="ParentText" refType="h" fact="0.85"/>
              <dgm:constr type="w" for="ch" forName="ParentText" refType="w" fact="0.926"/>
              <dgm:constr type="h" for="ch" forName="ParentText" refType="h" fact="0.1463"/>
              <dgm:constr type="l" for="ch" forName="Accent1" refType="w" fact="0"/>
              <dgm:constr type="t" for="ch" forName="Accent1" refType="h" fact="0.1104"/>
              <dgm:constr type="w" for="ch" forName="Accent1" refType="w" fact="0.9276"/>
              <dgm:constr type="h" for="ch" forName="Accent1" refType="h" fact="0.8896"/>
              <dgm:constr type="l" for="ch" forName="Image" refType="w" fact="0.0721"/>
              <dgm:constr type="t" for="ch" forName="Image" refType="h" fact="0"/>
              <dgm:constr type="w" for="ch" forName="Image" refType="w" fact="0.9279"/>
              <dgm:constr type="h" for="ch" forName="Image" refType="h" fact="0.855"/>
            </dgm:constrLst>
          </dgm:if>
          <dgm:else name="Name6">
            <dgm:constrLst>
              <dgm:constr type="l" for="ch" forName="ParentText" refType="w" fact="0.0837"/>
              <dgm:constr type="t" for="ch" forName="ParentText" refType="h" fact="0.84"/>
              <dgm:constr type="w" for="ch" forName="ParentText" refType="w" fact="0.9163"/>
              <dgm:constr type="h" for="ch" forName="ParentText" refType="h" fact="0.1463"/>
              <dgm:constr type="l" for="ch" forName="Accent1" refType="w" fact="0.0724"/>
              <dgm:constr type="t" for="ch" forName="Accent1" refType="h" fact="0.1104"/>
              <dgm:constr type="w" for="ch" forName="Accent1" refType="w" fact="0.9276"/>
              <dgm:constr type="h" for="ch" forName="Accent1" refType="h" fact="0.8896"/>
              <dgm:constr type="l" for="ch" forName="Image" refType="w" fact="0"/>
              <dgm:constr type="t" for="ch" forName="Image" refType="h" fact="0"/>
              <dgm:constr type="w" for="ch" forName="Image" refType="w" fact="0.9279"/>
              <dgm:constr type="h" for="ch" forName="Image" refType="h" fact="0.855"/>
            </dgm:constrLst>
          </dgm:else>
        </dgm:choos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l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Accent1" styleLbl="parChTrans1D1">
          <dgm:alg type="sp"/>
          <dgm:shape xmlns:r="http://schemas.openxmlformats.org/officeDocument/2006/relationships" type="rect" r:blip="" zOrderOff="10">
            <dgm:adjLst/>
          </dgm:shape>
          <dgm:presOf/>
        </dgm:layoutNode>
        <dgm:layoutNode name="Image" styleLbl="alignImgPlace1">
          <dgm:alg type="sp"/>
          <dgm:shape xmlns:r="http://schemas.openxmlformats.org/officeDocument/2006/relationships" type="rect" r:blip="" zOrderOff="-15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281C5-B7A4-3648-A348-45ACF1EA559E}" type="datetimeFigureOut">
              <a:rPr lang="es-MX" smtClean="0"/>
              <a:t>30/08/2022</a:t>
            </a:fld>
            <a:endParaRPr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5A775-D0DB-C444-B41B-7408B6F92AA9}" type="slidenum">
              <a:rPr lang="es-MX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018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78614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78654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i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78028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8.png"/><Relationship Id="rId5" Type="http://schemas.openxmlformats.org/officeDocument/2006/relationships/image" Target="../media/image13.svg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8.png"/><Relationship Id="rId5" Type="http://schemas.openxmlformats.org/officeDocument/2006/relationships/image" Target="../media/image13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microsoft.com/office/2007/relationships/hdphoto" Target="../media/hdphoto2.wdp"/><Relationship Id="rId7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8.png"/><Relationship Id="rId5" Type="http://schemas.openxmlformats.org/officeDocument/2006/relationships/image" Target="../media/image13.svg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3.sv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5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Gráfic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BC6E8-F6FF-794E-BB8A-AA452259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39E7B192-4FB7-B649-B328-D295B5C9127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97157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20EB3-AF1E-B945-9553-94896C589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A3008A-2A83-764F-B6B9-A3E9D9811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49178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37CF7-C54A-2144-A3B1-C71895AA3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Gotham Black" panose="02000604040000020004" pitchFamily="50" charset="0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860E7F8-4458-3B42-B1E0-C752FB120E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3" y="1449388"/>
            <a:ext cx="5327651" cy="478790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B7DAC05E-D73B-BD48-BF77-D3D88165B8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8619" y="1449388"/>
            <a:ext cx="5361516" cy="476885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65010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xfrm>
            <a:off x="576966" y="1442884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2"/>
          </p:nvPr>
        </p:nvSpPr>
        <p:spPr>
          <a:xfrm>
            <a:off x="576966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286459" y="1449388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4"/>
          </p:nvPr>
        </p:nvSpPr>
        <p:spPr>
          <a:xfrm>
            <a:off x="6286459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2224AF-8075-A24F-BA8B-39164362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57215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F0E7BD-771F-2443-BFE0-D54FB456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19521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teral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575735" y="1089025"/>
            <a:ext cx="372106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442843" y="1089025"/>
            <a:ext cx="7173424" cy="51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texto"/>
          <p:cNvSpPr>
            <a:spLocks noGrp="1"/>
          </p:cNvSpPr>
          <p:nvPr>
            <p:ph type="body" sz="half" idx="2"/>
          </p:nvPr>
        </p:nvSpPr>
        <p:spPr>
          <a:xfrm>
            <a:off x="575735" y="2357430"/>
            <a:ext cx="3721060" cy="3879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942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927280" y="5059680"/>
            <a:ext cx="1047481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75736" y="1089028"/>
            <a:ext cx="11040533" cy="3970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10" name="3 Marcador de texto"/>
          <p:cNvSpPr>
            <a:spLocks noGrp="1"/>
          </p:cNvSpPr>
          <p:nvPr>
            <p:ph type="body" sz="half" idx="2"/>
          </p:nvPr>
        </p:nvSpPr>
        <p:spPr>
          <a:xfrm>
            <a:off x="927280" y="5644536"/>
            <a:ext cx="10474817" cy="592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62423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1359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Marino CMC-LATA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5B5CB49D-C9F9-B3A2-713F-49BED62482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22388" y="0"/>
            <a:ext cx="12214388" cy="6858003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662E267B-92DC-F896-10AE-05C3D9E5F48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7" name="Picture 10" descr="Metalsa - Home | Facebook">
            <a:extLst>
              <a:ext uri="{FF2B5EF4-FFF2-40B4-BE49-F238E27FC236}">
                <a16:creationId xmlns:a16="http://schemas.microsoft.com/office/drawing/2014/main" id="{BCA4B5FE-2FF8-4FEA-8A89-9199E01BCC6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5" y="6128520"/>
            <a:ext cx="716910" cy="71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1418DBD0-778B-AC75-B573-A8744593E7E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254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ORO CMC-LATAM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7C81CAE6-97CA-F246-8713-2697B30BBE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22388" y="0"/>
            <a:ext cx="12214388" cy="6858003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2238CF97-F0EE-768F-E411-69054490BB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8" name="Picture 10" descr="Metalsa - Home | Facebook">
            <a:extLst>
              <a:ext uri="{FF2B5EF4-FFF2-40B4-BE49-F238E27FC236}">
                <a16:creationId xmlns:a16="http://schemas.microsoft.com/office/drawing/2014/main" id="{6A2B6E1E-5C90-4E24-A28E-B6B03A256D7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5" y="6128520"/>
            <a:ext cx="716910" cy="71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ECCB509E-79D3-615B-FE82-B7A601A4CC1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16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7873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Celeste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0E072FA0-ABAF-D7B8-506C-2617526918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" y="0"/>
            <a:ext cx="12214383" cy="6858000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C83A39FC-A6DC-35A6-330A-C399B58B786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8" name="Picture 10" descr="Metalsa - Home | Facebook">
            <a:extLst>
              <a:ext uri="{FF2B5EF4-FFF2-40B4-BE49-F238E27FC236}">
                <a16:creationId xmlns:a16="http://schemas.microsoft.com/office/drawing/2014/main" id="{F962C010-FB27-4573-877A-D49AC79570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5" y="6128520"/>
            <a:ext cx="716910" cy="71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5241FAB0-5DBE-392B-0B1B-9DE73B03E75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39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Roj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Imagen 923">
            <a:extLst>
              <a:ext uri="{FF2B5EF4-FFF2-40B4-BE49-F238E27FC236}">
                <a16:creationId xmlns:a16="http://schemas.microsoft.com/office/drawing/2014/main" id="{8A1B2119-8259-4180-AC52-76CAFD0BE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22388" y="0"/>
            <a:ext cx="12214388" cy="6858003"/>
          </a:xfrm>
          <a:prstGeom prst="rect">
            <a:avLst/>
          </a:prstGeom>
          <a:solidFill>
            <a:srgbClr val="004F58"/>
          </a:solidFill>
        </p:spPr>
      </p:pic>
      <p:pic>
        <p:nvPicPr>
          <p:cNvPr id="7" name="Imagen 11">
            <a:extLst>
              <a:ext uri="{FF2B5EF4-FFF2-40B4-BE49-F238E27FC236}">
                <a16:creationId xmlns:a16="http://schemas.microsoft.com/office/drawing/2014/main" id="{EEA52256-7DEB-1272-3023-8ECAFDE900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8" name="Picture 10" descr="Metalsa - Home | Facebook">
            <a:extLst>
              <a:ext uri="{FF2B5EF4-FFF2-40B4-BE49-F238E27FC236}">
                <a16:creationId xmlns:a16="http://schemas.microsoft.com/office/drawing/2014/main" id="{82F9A300-5F3D-4D89-8158-BB91D1F250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5" y="6128520"/>
            <a:ext cx="716910" cy="71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76957D7F-3D42-A53B-F369-CEBF448974B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89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224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2453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4530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213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4301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A30049-FB28-31B0-14D1-B01974E76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pic>
        <p:nvPicPr>
          <p:cNvPr id="3" name="Imagen 2" descr="Imagen que contiene verde, oscuro, tabla, hombre&#10;&#10;Descripción generada automáticamente">
            <a:extLst>
              <a:ext uri="{FF2B5EF4-FFF2-40B4-BE49-F238E27FC236}">
                <a16:creationId xmlns:a16="http://schemas.microsoft.com/office/drawing/2014/main" id="{2C26547F-A920-6541-BBE3-79017C932B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Imagen 4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34A665A8-0B28-F861-F715-C2F6C2A89D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280" y="272398"/>
            <a:ext cx="1882536" cy="74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956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atrón de fondo&#10;&#10;Descripción generada automáticamente con confianza media">
            <a:extLst>
              <a:ext uri="{FF2B5EF4-FFF2-40B4-BE49-F238E27FC236}">
                <a16:creationId xmlns:a16="http://schemas.microsoft.com/office/drawing/2014/main" id="{0B64C080-CCE0-011F-37AB-2088C5C251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" y="0"/>
            <a:ext cx="12212320" cy="6869430"/>
          </a:xfrm>
          <a:prstGeom prst="rect">
            <a:avLst/>
          </a:prstGeom>
        </p:spPr>
      </p:pic>
      <p:pic>
        <p:nvPicPr>
          <p:cNvPr id="4" name="Imagen 3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B1EDDB9C-0ADA-96FE-76A7-7E3C3299D3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280" y="272398"/>
            <a:ext cx="1882536" cy="74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3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8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1674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52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9EFECD-D350-FF42-8E0B-475F1F7812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5860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333C8-057C-B545-82C5-3C58AD9B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35"/>
            <a:ext cx="9097604" cy="96583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85134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6.svg"/><Relationship Id="rId5" Type="http://schemas.openxmlformats.org/officeDocument/2006/relationships/image" Target="../media/image1.png"/><Relationship Id="rId10" Type="http://schemas.openxmlformats.org/officeDocument/2006/relationships/image" Target="../media/image5.png"/><Relationship Id="rId4" Type="http://schemas.openxmlformats.org/officeDocument/2006/relationships/theme" Target="../theme/theme1.xml"/><Relationship Id="rId9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heme" Target="../theme/theme3.xml"/><Relationship Id="rId7" Type="http://schemas.openxmlformats.org/officeDocument/2006/relationships/image" Target="../media/image13.sv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image" Target="../media/image18.pn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10.xml"/><Relationship Id="rId16" Type="http://schemas.openxmlformats.org/officeDocument/2006/relationships/image" Target="../media/image16.svg"/><Relationship Id="rId20" Type="http://schemas.openxmlformats.org/officeDocument/2006/relationships/image" Target="../media/image8.sv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5.png"/><Relationship Id="rId10" Type="http://schemas.openxmlformats.org/officeDocument/2006/relationships/slideLayout" Target="../slideLayouts/slideLayout18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theme" Target="../theme/theme5.xml"/><Relationship Id="rId9" Type="http://schemas.openxmlformats.org/officeDocument/2006/relationships/image" Target="../media/image2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F276E00D-067C-38F0-888B-AA503F6CBE8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22388" y="0"/>
            <a:ext cx="12214388" cy="6858003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9C74C144-40F3-5346-8E0E-B3FCA2487984}"/>
              </a:ext>
            </a:extLst>
          </p:cNvPr>
          <p:cNvSpPr/>
          <p:nvPr userDrawn="1"/>
        </p:nvSpPr>
        <p:spPr>
          <a:xfrm>
            <a:off x="1652741" y="3466161"/>
            <a:ext cx="8909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MX" sz="2400" b="1" i="0">
              <a:solidFill>
                <a:schemeClr val="bg1"/>
              </a:solidFill>
              <a:effectLst/>
              <a:latin typeface="Myriad Pro" panose="020B0503030403020204" pitchFamily="34" charset="0"/>
            </a:endParaRP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DC5B4672-EBB4-19C9-C563-35A1617A185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711811" y="2833427"/>
            <a:ext cx="790917" cy="63273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3BAEC7B-4FB0-58E4-8E8C-D1994FBAB65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2809"/>
            <a:ext cx="12192000" cy="805191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92BC7B2F-B331-06AD-92FE-B3B30C7D11C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7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95" r:id="rId2"/>
    <p:sldLayoutId id="214748369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17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5">
            <a:extLst>
              <a:ext uri="{FF2B5EF4-FFF2-40B4-BE49-F238E27FC236}">
                <a16:creationId xmlns:a16="http://schemas.microsoft.com/office/drawing/2014/main" id="{6511F998-DCD9-F0A5-5271-E3C338518AF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274396" y="169095"/>
            <a:ext cx="1723028" cy="51052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4EBBFDB-3921-DFD5-85E7-17CC4E62A8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72" r="201"/>
          <a:stretch/>
        </p:blipFill>
        <p:spPr>
          <a:xfrm>
            <a:off x="0" y="5545615"/>
            <a:ext cx="1495169" cy="146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70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8CE18628-189E-1F29-3072-84238C4A8AC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22388" y="0"/>
            <a:ext cx="12214388" cy="6858003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692A9988-F1C1-A0AA-EF52-C54DC9FB42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13623" y="6114951"/>
            <a:ext cx="680111" cy="544089"/>
          </a:xfrm>
          <a:prstGeom prst="rect">
            <a:avLst/>
          </a:prstGeom>
        </p:spPr>
      </p:pic>
      <p:pic>
        <p:nvPicPr>
          <p:cNvPr id="10" name="Imagen 9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185A5793-E0F3-F31B-DECC-D1122697F1C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7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pos="384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2EF0B20-CA6B-B343-A7C3-35803DE14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F1726-08FA-0D46-9455-FB501614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5" y="1449389"/>
            <a:ext cx="11040533" cy="45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A15D31-28D5-154E-8DBA-65D2663FD5C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11106411" y="6171283"/>
            <a:ext cx="941812" cy="54238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279DE94-B4DA-38ED-9E2C-D808B94F24E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300" y="5650543"/>
            <a:ext cx="11821841" cy="1446018"/>
          </a:xfrm>
          <a:prstGeom prst="rect">
            <a:avLst/>
          </a:prstGeom>
        </p:spPr>
      </p:pic>
      <p:pic>
        <p:nvPicPr>
          <p:cNvPr id="8" name="Picture 10" descr="Metalsa - Home | Facebook">
            <a:extLst>
              <a:ext uri="{FF2B5EF4-FFF2-40B4-BE49-F238E27FC236}">
                <a16:creationId xmlns:a16="http://schemas.microsoft.com/office/drawing/2014/main" id="{6ADFEA23-4F1C-4703-A720-18B26776764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17" y="5548514"/>
            <a:ext cx="1042739" cy="104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5">
            <a:extLst>
              <a:ext uri="{FF2B5EF4-FFF2-40B4-BE49-F238E27FC236}">
                <a16:creationId xmlns:a16="http://schemas.microsoft.com/office/drawing/2014/main" id="{FEDF40AE-0948-B630-E22E-CF24BC11491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10761650" y="169095"/>
            <a:ext cx="1235773" cy="36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7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4" r:id="rId3"/>
    <p:sldLayoutId id="2147483668" r:id="rId4"/>
    <p:sldLayoutId id="2147483669" r:id="rId5"/>
    <p:sldLayoutId id="2147483670" r:id="rId6"/>
    <p:sldLayoutId id="2147483671" r:id="rId7"/>
    <p:sldLayoutId id="2147483673" r:id="rId8"/>
    <p:sldLayoutId id="2147483690" r:id="rId9"/>
    <p:sldLayoutId id="2147483682" r:id="rId10"/>
    <p:sldLayoutId id="2147483683" r:id="rId11"/>
    <p:sldLayoutId id="2147483685" r:id="rId12"/>
    <p:sldLayoutId id="214748368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913" userDrawn="1">
          <p15:clr>
            <a:srgbClr val="F26B43"/>
          </p15:clr>
        </p15:guide>
        <p15:guide id="3" pos="7317" userDrawn="1">
          <p15:clr>
            <a:srgbClr val="F26B43"/>
          </p15:clr>
        </p15:guide>
        <p15:guide id="4" pos="363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orient="horz" pos="686" userDrawn="1">
          <p15:clr>
            <a:srgbClr val="F26B43"/>
          </p15:clr>
        </p15:guide>
        <p15:guide id="8" pos="3961" userDrawn="1">
          <p15:clr>
            <a:srgbClr val="F26B43"/>
          </p15:clr>
        </p15:guide>
        <p15:guide id="9" pos="3719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6E4D302D-E7ED-D682-4701-75CC5190843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25000"/>
                    </a14:imgEffect>
                    <a14:imgEffect>
                      <a14:colorTemperature colorTemp="59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5550"/>
            <a:ext cx="12192000" cy="6863550"/>
          </a:xfrm>
          <a:prstGeom prst="rect">
            <a:avLst/>
          </a:prstGeom>
        </p:spPr>
      </p:pic>
      <p:sp>
        <p:nvSpPr>
          <p:cNvPr id="11" name="14 Subtítulo">
            <a:extLst>
              <a:ext uri="{FF2B5EF4-FFF2-40B4-BE49-F238E27FC236}">
                <a16:creationId xmlns:a16="http://schemas.microsoft.com/office/drawing/2014/main" id="{09CEA3E4-FFED-B8FF-F7C9-669AB52ACB57}"/>
              </a:ext>
            </a:extLst>
          </p:cNvPr>
          <p:cNvSpPr txBox="1">
            <a:spLocks/>
          </p:cNvSpPr>
          <p:nvPr userDrawn="1"/>
        </p:nvSpPr>
        <p:spPr>
          <a:xfrm>
            <a:off x="1631503" y="2550240"/>
            <a:ext cx="8928992" cy="17281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9600" b="1" i="0" u="none" strike="noStrike" kern="1200" cap="none" spc="0" normalizeH="0" baseline="0" noProof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Myriad Pro" pitchFamily="34" charset="0"/>
              </a:rPr>
              <a:t>¡GRACIAS!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AFD39A0-09A2-E783-CAFD-08BB1950ACF0}"/>
              </a:ext>
            </a:extLst>
          </p:cNvPr>
          <p:cNvSpPr txBox="1"/>
          <p:nvPr userDrawn="1"/>
        </p:nvSpPr>
        <p:spPr>
          <a:xfrm>
            <a:off x="4490175" y="2184217"/>
            <a:ext cx="32116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>
                <a:solidFill>
                  <a:schemeClr val="bg1"/>
                </a:solidFill>
                <a:latin typeface="Myriad Pro Light" panose="020B0603030403020204" pitchFamily="34" charset="0"/>
              </a:rPr>
              <a:t>POR SU ATENCIÓN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09D4FBA-741D-8B31-3CB4-F18CBD23B14A}"/>
              </a:ext>
            </a:extLst>
          </p:cNvPr>
          <p:cNvSpPr/>
          <p:nvPr userDrawn="1"/>
        </p:nvSpPr>
        <p:spPr>
          <a:xfrm>
            <a:off x="3899141" y="4444400"/>
            <a:ext cx="4393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Iván Alvarado Bravo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78D-2C62-CB1D-8144-36BA348CEDC9}"/>
              </a:ext>
            </a:extLst>
          </p:cNvPr>
          <p:cNvSpPr/>
          <p:nvPr userDrawn="1"/>
        </p:nvSpPr>
        <p:spPr>
          <a:xfrm>
            <a:off x="4237128" y="4846293"/>
            <a:ext cx="37177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Ivan.Alvarado@metalsa.com</a:t>
            </a:r>
          </a:p>
        </p:txBody>
      </p:sp>
      <p:pic>
        <p:nvPicPr>
          <p:cNvPr id="13" name="Imagen 11">
            <a:extLst>
              <a:ext uri="{FF2B5EF4-FFF2-40B4-BE49-F238E27FC236}">
                <a16:creationId xmlns:a16="http://schemas.microsoft.com/office/drawing/2014/main" id="{FE0CD3CD-2E4E-C813-96A5-C91538D2596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98144" y="6114951"/>
            <a:ext cx="680111" cy="544089"/>
          </a:xfrm>
          <a:prstGeom prst="rect">
            <a:avLst/>
          </a:prstGeom>
        </p:spPr>
      </p:pic>
      <p:pic>
        <p:nvPicPr>
          <p:cNvPr id="15" name="Imagen 14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4F9FF688-2BA3-93D5-205F-DD39EA90914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185" y="6121838"/>
            <a:ext cx="1324315" cy="52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5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715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6.jpeg"/><Relationship Id="rId4" Type="http://schemas.openxmlformats.org/officeDocument/2006/relationships/image" Target="../media/image25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D441237E-0576-280B-486D-4370C1CE72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4975" y="2350254"/>
            <a:ext cx="8782050" cy="2157491"/>
          </a:xfrm>
        </p:spPr>
        <p:txBody>
          <a:bodyPr anchor="ctr">
            <a:normAutofit fontScale="90000"/>
          </a:bodyPr>
          <a:lstStyle/>
          <a:p>
            <a:r>
              <a:rPr lang="es-MX" sz="6700" i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“</a:t>
            </a:r>
            <a:r>
              <a:rPr lang="es-MX" sz="6700">
                <a:latin typeface="Century Gothic" panose="020B0502020202020204" pitchFamily="34" charset="0"/>
              </a:rPr>
              <a:t>POR AQUÍ ES UN CAMINO</a:t>
            </a:r>
            <a:r>
              <a:rPr lang="es-MX" sz="6700" i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…”</a:t>
            </a:r>
            <a:br>
              <a:rPr lang="es-MX" sz="6700" b="1" i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</a:br>
            <a:br>
              <a:rPr lang="es-MX" sz="4800" b="1" i="0">
                <a:solidFill>
                  <a:schemeClr val="bg1"/>
                </a:solidFill>
                <a:effectLst/>
                <a:latin typeface="Gotham Narrow Black" pitchFamily="50" charset="0"/>
              </a:rPr>
            </a:br>
            <a:r>
              <a:rPr lang="es-MX" sz="3900">
                <a:latin typeface="Century Gothic" panose="020B0502020202020204" pitchFamily="34" charset="0"/>
              </a:rPr>
              <a:t>VAMOS A COMPARTIR NUESTRAS EXPERIENCIAS, LOGROS, TROPIEZOS Y DESCUBRIMIENTOS</a:t>
            </a:r>
            <a:r>
              <a:rPr lang="es-MX" sz="3900" b="1" i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.</a:t>
            </a:r>
            <a:endParaRPr lang="es-MX" sz="3900">
              <a:latin typeface="Century Gothic" panose="020B0502020202020204" pitchFamily="34" charset="0"/>
            </a:endParaRP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79A77CA5-8028-08F9-AC82-09021B24B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4160" y="5689918"/>
            <a:ext cx="9144000" cy="91408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r"/>
            <a:r>
              <a:rPr lang="es-CO" sz="2500" b="1">
                <a:latin typeface="Century Gothic" panose="020B0502020202020204" pitchFamily="34" charset="0"/>
              </a:rPr>
              <a:t>Iván Alvarado Bravo</a:t>
            </a:r>
          </a:p>
          <a:p>
            <a:pPr algn="r"/>
            <a:r>
              <a:rPr lang="es-CO" sz="2500">
                <a:latin typeface="Century Gothic" panose="020B0502020202020204" pitchFamily="34" charset="0"/>
              </a:rPr>
              <a:t>CMC MÉXICO, 2022</a:t>
            </a:r>
          </a:p>
        </p:txBody>
      </p:sp>
    </p:spTree>
    <p:extLst>
      <p:ext uri="{BB962C8B-B14F-4D97-AF65-F5344CB8AC3E}">
        <p14:creationId xmlns:p14="http://schemas.microsoft.com/office/powerpoint/2010/main" val="2666196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781417" y="2026110"/>
            <a:ext cx="7948509" cy="3508653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s-MX" sz="3200" dirty="0">
                <a:solidFill>
                  <a:srgbClr val="262626"/>
                </a:solidFill>
                <a:latin typeface="Segoe UI Semibold"/>
                <a:ea typeface="Segoe UI Historic"/>
                <a:cs typeface="Segoe UI Semibold"/>
              </a:rPr>
              <a:t>Dinero</a:t>
            </a:r>
            <a:r>
              <a:rPr lang="es-MX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/>
                <a:ea typeface="Segoe UI Historic"/>
                <a:cs typeface="Segoe UI Historic"/>
              </a:rPr>
              <a:t> </a:t>
            </a:r>
            <a:r>
              <a:rPr lang="es-MX" sz="3200" b="1" dirty="0">
                <a:solidFill>
                  <a:srgbClr val="1B551E"/>
                </a:solidFill>
                <a:latin typeface="Segoe UI Historic"/>
                <a:ea typeface="Segoe UI Historic"/>
                <a:cs typeface="Segoe UI Historic"/>
              </a:rPr>
              <a:t>=</a:t>
            </a:r>
            <a:r>
              <a:rPr lang="es-MX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/>
                <a:ea typeface="Segoe UI Historic"/>
                <a:cs typeface="Segoe UI Historic"/>
              </a:rPr>
              <a:t> </a:t>
            </a:r>
            <a:r>
              <a:rPr lang="es-MX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/>
                <a:ea typeface="Segoe UI Historic"/>
                <a:cs typeface="Segoe UI Semibold"/>
              </a:rPr>
              <a:t>Esfuerzo</a:t>
            </a:r>
          </a:p>
          <a:p>
            <a:pPr defTabSz="447675">
              <a:tabLst>
                <a:tab pos="542925" algn="l"/>
              </a:tabLst>
            </a:pPr>
            <a:r>
              <a:rPr lang="es-MX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/>
                <a:ea typeface="Segoe UI Historic"/>
                <a:cs typeface="Segoe UI Historic"/>
              </a:rPr>
              <a:t>	 </a:t>
            </a:r>
            <a:r>
              <a:rPr lang="es-MX" sz="31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/>
                <a:ea typeface="Segoe UI Historic"/>
                <a:cs typeface="Segoe UI Historic"/>
              </a:rPr>
              <a:t>En algunos casos y de manera temporal</a:t>
            </a:r>
          </a:p>
          <a:p>
            <a:endParaRPr lang="es-MX" sz="3200">
              <a:solidFill>
                <a:schemeClr val="tx1">
                  <a:lumMod val="85000"/>
                  <a:lumOff val="15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MX" sz="3200" dirty="0">
                <a:solidFill>
                  <a:srgbClr val="262626"/>
                </a:solidFill>
                <a:latin typeface="Segoe UI Semibold"/>
                <a:ea typeface="Segoe UI Historic"/>
                <a:cs typeface="Segoe UI Semibold"/>
              </a:rPr>
              <a:t>Diner</a:t>
            </a:r>
            <a:r>
              <a:rPr lang="es-MX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/>
                <a:ea typeface="Segoe UI Historic"/>
                <a:cs typeface="Segoe UI Semibold"/>
              </a:rPr>
              <a:t>o</a:t>
            </a:r>
            <a:r>
              <a:rPr lang="es-MX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/>
                <a:ea typeface="Segoe UI Historic"/>
                <a:cs typeface="Segoe UI Historic"/>
              </a:rPr>
              <a:t> </a:t>
            </a:r>
            <a:r>
              <a:rPr lang="es-MX" sz="3200" dirty="0">
                <a:solidFill>
                  <a:srgbClr val="601111"/>
                </a:solidFill>
                <a:latin typeface="Segoe UI Historic"/>
                <a:ea typeface="Segoe UI Historic"/>
                <a:cs typeface="Segoe UI Historic"/>
              </a:rPr>
              <a:t>≠</a:t>
            </a:r>
            <a:r>
              <a:rPr lang="es-MX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/>
                <a:ea typeface="Segoe UI Historic"/>
                <a:cs typeface="Segoe UI Historic"/>
              </a:rPr>
              <a:t> </a:t>
            </a:r>
            <a:r>
              <a:rPr lang="es-MX" sz="3200" dirty="0">
                <a:solidFill>
                  <a:srgbClr val="262626"/>
                </a:solidFill>
                <a:latin typeface="Segoe UI Semibold"/>
                <a:ea typeface="Segoe UI Historic"/>
                <a:cs typeface="Segoe UI Semibold"/>
              </a:rPr>
              <a:t>Talento</a:t>
            </a:r>
          </a:p>
          <a:p>
            <a:pPr marL="714375" indent="-171450" defTabSz="357188"/>
            <a:r>
              <a:rPr lang="es-MX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/>
                <a:ea typeface="Segoe UI Historic"/>
                <a:cs typeface="Segoe UI Historic"/>
              </a:rPr>
              <a:t>	</a:t>
            </a:r>
            <a:r>
              <a:rPr lang="es-MX" sz="31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/>
                <a:ea typeface="Segoe UI Historic"/>
                <a:cs typeface="Segoe UI Historic"/>
              </a:rPr>
              <a:t>Este requiere una inversión de tiempo, esfuerzo y voluntad que lleve a una cultura de aprendizaje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EBA5DD-8DD6-408C-B319-66C1FF61443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88968" y="775887"/>
            <a:ext cx="1721615" cy="122018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E175936-3249-3C61-B1B0-00310215BF0D}"/>
              </a:ext>
            </a:extLst>
          </p:cNvPr>
          <p:cNvSpPr txBox="1"/>
          <p:nvPr/>
        </p:nvSpPr>
        <p:spPr>
          <a:xfrm>
            <a:off x="490991" y="652301"/>
            <a:ext cx="10040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600" b="1">
                <a:latin typeface="Century Gothic" panose="020B0502020202020204" pitchFamily="34" charset="0"/>
                <a:ea typeface="Verdana" panose="020B0604030504040204" pitchFamily="34" charset="0"/>
                <a:cs typeface="+mj-cs"/>
              </a:rPr>
              <a:t>¿EL DINERO, LO SOLUCIONA?</a:t>
            </a:r>
          </a:p>
        </p:txBody>
      </p:sp>
    </p:spTree>
    <p:extLst>
      <p:ext uri="{BB962C8B-B14F-4D97-AF65-F5344CB8AC3E}">
        <p14:creationId xmlns:p14="http://schemas.microsoft.com/office/powerpoint/2010/main" val="1554541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022639" y="591436"/>
            <a:ext cx="7398636" cy="25237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4000" b="1">
                <a:latin typeface="Century Gothic" panose="020B0502020202020204" pitchFamily="34" charset="0"/>
                <a:ea typeface="Verdana" panose="020B0604030504040204" pitchFamily="34" charset="0"/>
                <a:cs typeface="+mj-cs"/>
              </a:rPr>
              <a:t>HUMILDAD</a:t>
            </a:r>
            <a:r>
              <a:rPr lang="es-MX" sz="4000">
                <a:latin typeface="Century Gothic" panose="020B0502020202020204" pitchFamily="34" charset="0"/>
              </a:rPr>
              <a:t> </a:t>
            </a:r>
          </a:p>
          <a:p>
            <a:endParaRPr lang="es-MX" sz="2800"/>
          </a:p>
          <a:p>
            <a:endParaRPr lang="es-MX" sz="2800">
              <a:solidFill>
                <a:srgbClr val="000000"/>
              </a:solidFill>
              <a:latin typeface="Calibri" panose="020F0502020204030204"/>
              <a:ea typeface="Segoe UI Historic" panose="020B0502040204020203" pitchFamily="34" charset="0"/>
              <a:cs typeface="Calibri" panose="020F0502020204030204"/>
            </a:endParaRPr>
          </a:p>
          <a:p>
            <a:r>
              <a:rPr lang="es-MX" sz="300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Saber que necesitamos de todos y ahí es donde vive el tema de la capacitación.</a:t>
            </a:r>
          </a:p>
        </p:txBody>
      </p:sp>
      <p:pic>
        <p:nvPicPr>
          <p:cNvPr id="3074" name="Picture 2" descr="11 Consejos para realizar un programa de capacitación | Líder del  Emprendimient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863" y="4491103"/>
            <a:ext cx="3090296" cy="165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Toyota Way (@ToyotaWay) / Twitter">
            <a:extLst>
              <a:ext uri="{FF2B5EF4-FFF2-40B4-BE49-F238E27FC236}">
                <a16:creationId xmlns:a16="http://schemas.microsoft.com/office/drawing/2014/main" id="{E480803D-C4A7-4E63-88A8-5BDF19762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63" y="744448"/>
            <a:ext cx="2031325" cy="203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3">
            <a:extLst>
              <a:ext uri="{FF2B5EF4-FFF2-40B4-BE49-F238E27FC236}">
                <a16:creationId xmlns:a16="http://schemas.microsoft.com/office/drawing/2014/main" id="{9C9DBCCC-6A1C-4393-A436-8005F02738D1}"/>
              </a:ext>
            </a:extLst>
          </p:cNvPr>
          <p:cNvSpPr txBox="1"/>
          <p:nvPr/>
        </p:nvSpPr>
        <p:spPr>
          <a:xfrm>
            <a:off x="6559623" y="3429000"/>
            <a:ext cx="3926533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3100">
                <a:solidFill>
                  <a:srgbClr val="601111"/>
                </a:solidFill>
                <a:latin typeface="Segoe UI Semibold"/>
                <a:cs typeface="Segoe UI Semibold"/>
              </a:rPr>
              <a:t>Respeta, reta y ayuda a crecer</a:t>
            </a:r>
            <a:endParaRPr lang="es-MX" sz="3100">
              <a:solidFill>
                <a:srgbClr val="60111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9" name="CuadroTexto 3">
            <a:extLst>
              <a:ext uri="{FF2B5EF4-FFF2-40B4-BE49-F238E27FC236}">
                <a16:creationId xmlns:a16="http://schemas.microsoft.com/office/drawing/2014/main" id="{6261C73B-C2A9-48B4-B042-8071163D0193}"/>
              </a:ext>
            </a:extLst>
          </p:cNvPr>
          <p:cNvSpPr txBox="1"/>
          <p:nvPr/>
        </p:nvSpPr>
        <p:spPr>
          <a:xfrm>
            <a:off x="2615774" y="3454635"/>
            <a:ext cx="1831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>
                <a:solidFill>
                  <a:srgbClr val="60111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Vuelve a lo básico</a:t>
            </a:r>
          </a:p>
        </p:txBody>
      </p:sp>
      <p:pic>
        <p:nvPicPr>
          <p:cNvPr id="3080" name="Picture 8" descr="Abacus - Free education icons">
            <a:extLst>
              <a:ext uri="{FF2B5EF4-FFF2-40B4-BE49-F238E27FC236}">
                <a16:creationId xmlns:a16="http://schemas.microsoft.com/office/drawing/2014/main" id="{75785DC9-1F04-42A3-BAB1-DF8086125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842" y="4684275"/>
            <a:ext cx="1309664" cy="130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377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6579163" y="1202107"/>
            <a:ext cx="5407993" cy="50013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2800" dirty="0">
                <a:latin typeface="Segoe UI Historic"/>
                <a:ea typeface="Segoe UI Historic"/>
                <a:cs typeface="Segoe UI Historic"/>
              </a:rPr>
              <a:t>El discurso sin alineación es demagogia.</a:t>
            </a:r>
            <a:endParaRPr lang="es-MX" sz="2800" dirty="0">
              <a:latin typeface="Calibri" panose="020F0502020204030204"/>
              <a:ea typeface="Segoe UI Historic"/>
              <a:cs typeface="Calibri" panose="020F0502020204030204"/>
            </a:endParaRPr>
          </a:p>
          <a:p>
            <a:endParaRPr lang="es-MX" sz="2800">
              <a:latin typeface="Segoe UI Historic"/>
              <a:ea typeface="Segoe UI Historic"/>
              <a:cs typeface="Segoe UI Historic"/>
            </a:endParaRPr>
          </a:p>
          <a:p>
            <a:r>
              <a:rPr lang="es-MX" sz="2800" dirty="0">
                <a:latin typeface="Segoe UI Historic"/>
                <a:ea typeface="Segoe UI Historic"/>
                <a:cs typeface="Segoe UI Historic"/>
              </a:rPr>
              <a:t>Si invertimos en mantenimiento a nuestros activos, debemos de ser capaces de mantener a nuestro personal en condiciones óptimas.</a:t>
            </a:r>
          </a:p>
          <a:p>
            <a:endParaRPr lang="es-MX" sz="28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algn="ctr"/>
            <a:r>
              <a:rPr lang="es-MX" sz="2800" dirty="0">
                <a:latin typeface="Segoe UI Historic"/>
                <a:ea typeface="Segoe UI Historic"/>
                <a:cs typeface="Segoe UI Historic"/>
              </a:rPr>
              <a:t>“</a:t>
            </a:r>
            <a:r>
              <a:rPr lang="es-MX" sz="2800" i="1" dirty="0">
                <a:latin typeface="Segoe UI Historic"/>
                <a:ea typeface="Segoe UI Historic"/>
                <a:cs typeface="Segoe UI Historic"/>
              </a:rPr>
              <a:t>En Toyota no solo </a:t>
            </a:r>
            <a:r>
              <a:rPr lang="es-MX" sz="2800" b="1" i="1" dirty="0">
                <a:latin typeface="Segoe UI Historic"/>
                <a:ea typeface="Segoe UI Historic"/>
                <a:cs typeface="Segoe UI Historic"/>
              </a:rPr>
              <a:t>armamos carros</a:t>
            </a:r>
            <a:r>
              <a:rPr lang="es-MX" sz="2800" i="1" dirty="0">
                <a:latin typeface="Segoe UI Historic"/>
                <a:ea typeface="Segoe UI Historic"/>
                <a:cs typeface="Segoe UI Historic"/>
              </a:rPr>
              <a:t>, </a:t>
            </a:r>
            <a:r>
              <a:rPr lang="es-MX" sz="2800" b="1" i="1" dirty="0">
                <a:latin typeface="Segoe UI Historic"/>
                <a:ea typeface="Segoe UI Historic"/>
                <a:cs typeface="Segoe UI Historic"/>
              </a:rPr>
              <a:t>formamos personas</a:t>
            </a:r>
            <a:r>
              <a:rPr lang="es-MX" sz="2800" dirty="0">
                <a:latin typeface="Segoe UI Historic"/>
                <a:ea typeface="Segoe UI Historic"/>
                <a:cs typeface="Segoe UI Historic"/>
              </a:rPr>
              <a:t>”</a:t>
            </a:r>
          </a:p>
          <a:p>
            <a:pPr algn="r"/>
            <a:r>
              <a:rPr lang="es-MX" sz="1100" dirty="0"/>
              <a:t>Toyota </a:t>
            </a:r>
            <a:r>
              <a:rPr lang="es-MX" sz="1100" dirty="0" err="1"/>
              <a:t>way</a:t>
            </a:r>
            <a:r>
              <a:rPr lang="es-MX" sz="1100" dirty="0"/>
              <a:t> </a:t>
            </a:r>
            <a:r>
              <a:rPr lang="es-MX" sz="1100" dirty="0" err="1"/>
              <a:t>fieldbook</a:t>
            </a:r>
            <a:r>
              <a:rPr lang="es-MX" sz="1100" dirty="0"/>
              <a:t> </a:t>
            </a:r>
            <a:r>
              <a:rPr lang="es-MX" sz="1100" dirty="0" err="1"/>
              <a:t>Liker</a:t>
            </a:r>
            <a:r>
              <a:rPr lang="es-MX" sz="1100" dirty="0"/>
              <a:t> &amp; Meier</a:t>
            </a:r>
            <a:endParaRPr lang="es-MX" sz="1100" dirty="0"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09362D-0813-4239-B508-F5A8AE7982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1" t="10265" b="22607"/>
          <a:stretch/>
        </p:blipFill>
        <p:spPr>
          <a:xfrm>
            <a:off x="609352" y="2472817"/>
            <a:ext cx="5762142" cy="234771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D25D2658-2C1B-171D-D2D2-4B670B7C758F}"/>
              </a:ext>
            </a:extLst>
          </p:cNvPr>
          <p:cNvSpPr txBox="1"/>
          <p:nvPr/>
        </p:nvSpPr>
        <p:spPr>
          <a:xfrm>
            <a:off x="463776" y="573132"/>
            <a:ext cx="117282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600" b="1">
                <a:latin typeface="Gotham Narrow Bold" pitchFamily="50" charset="0"/>
                <a:ea typeface="Verdana" panose="020B0604030504040204" pitchFamily="34" charset="0"/>
                <a:cs typeface="+mj-cs"/>
              </a:rPr>
              <a:t> </a:t>
            </a:r>
            <a:r>
              <a:rPr lang="es-MX" sz="4000" b="1">
                <a:latin typeface="Century Gothic" panose="020B0502020202020204" pitchFamily="34" charset="0"/>
                <a:ea typeface="Verdana" panose="020B0604030504040204" pitchFamily="34" charset="0"/>
                <a:cs typeface="+mj-cs"/>
              </a:rPr>
              <a:t>“El recurso humano es el más importante”</a:t>
            </a:r>
          </a:p>
        </p:txBody>
      </p:sp>
    </p:spTree>
    <p:extLst>
      <p:ext uri="{BB962C8B-B14F-4D97-AF65-F5344CB8AC3E}">
        <p14:creationId xmlns:p14="http://schemas.microsoft.com/office/powerpoint/2010/main" val="173883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>
            <a:extLst>
              <a:ext uri="{FF2B5EF4-FFF2-40B4-BE49-F238E27FC236}">
                <a16:creationId xmlns:a16="http://schemas.microsoft.com/office/drawing/2014/main" id="{E7991A83-9408-67A2-52A2-1C69FCFEBEC4}"/>
              </a:ext>
            </a:extLst>
          </p:cNvPr>
          <p:cNvGrpSpPr/>
          <p:nvPr/>
        </p:nvGrpSpPr>
        <p:grpSpPr>
          <a:xfrm>
            <a:off x="2877839" y="1615735"/>
            <a:ext cx="6436321" cy="4104997"/>
            <a:chOff x="3689386" y="1612319"/>
            <a:chExt cx="5801214" cy="369993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91D4C1-17AD-49BA-9BDC-291944F2F6B5}"/>
                </a:ext>
              </a:extLst>
            </p:cNvPr>
            <p:cNvSpPr txBox="1"/>
            <p:nvPr/>
          </p:nvSpPr>
          <p:spPr>
            <a:xfrm rot="16200000">
              <a:off x="2255528" y="3046177"/>
              <a:ext cx="3699935" cy="832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419" sz="5400" b="1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Capacitación</a:t>
              </a:r>
            </a:p>
          </p:txBody>
        </p:sp>
        <p:sp>
          <p:nvSpPr>
            <p:cNvPr id="3" name="Flecha: hacia arriba 2">
              <a:extLst>
                <a:ext uri="{FF2B5EF4-FFF2-40B4-BE49-F238E27FC236}">
                  <a16:creationId xmlns:a16="http://schemas.microsoft.com/office/drawing/2014/main" id="{E6AFB9DF-85F0-ABA6-AE80-79DF55D18236}"/>
                </a:ext>
              </a:extLst>
            </p:cNvPr>
            <p:cNvSpPr/>
            <p:nvPr/>
          </p:nvSpPr>
          <p:spPr>
            <a:xfrm>
              <a:off x="5283808" y="1896819"/>
              <a:ext cx="1471657" cy="1492201"/>
            </a:xfrm>
            <a:prstGeom prst="upArrow">
              <a:avLst/>
            </a:prstGeom>
            <a:solidFill>
              <a:srgbClr val="178C8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509871ED-65BF-91B7-AA1F-B9DAB2F46400}"/>
                </a:ext>
              </a:extLst>
            </p:cNvPr>
            <p:cNvSpPr/>
            <p:nvPr/>
          </p:nvSpPr>
          <p:spPr>
            <a:xfrm>
              <a:off x="6736471" y="2350076"/>
              <a:ext cx="2754129" cy="1210259"/>
            </a:xfrm>
            <a:custGeom>
              <a:avLst/>
              <a:gdLst>
                <a:gd name="connsiteX0" fmla="*/ 0 w 2754129"/>
                <a:gd name="connsiteY0" fmla="*/ 0 h 1210259"/>
                <a:gd name="connsiteX1" fmla="*/ 2754129 w 2754129"/>
                <a:gd name="connsiteY1" fmla="*/ 0 h 1210259"/>
                <a:gd name="connsiteX2" fmla="*/ 2754129 w 2754129"/>
                <a:gd name="connsiteY2" fmla="*/ 1210259 h 1210259"/>
                <a:gd name="connsiteX3" fmla="*/ 0 w 2754129"/>
                <a:gd name="connsiteY3" fmla="*/ 1210259 h 1210259"/>
                <a:gd name="connsiteX4" fmla="*/ 0 w 2754129"/>
                <a:gd name="connsiteY4" fmla="*/ 0 h 12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4129" h="1210259">
                  <a:moveTo>
                    <a:pt x="0" y="0"/>
                  </a:moveTo>
                  <a:lnTo>
                    <a:pt x="2754129" y="0"/>
                  </a:lnTo>
                  <a:lnTo>
                    <a:pt x="2754129" y="1210259"/>
                  </a:lnTo>
                  <a:lnTo>
                    <a:pt x="0" y="12102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0" rIns="199136" bIns="199136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419" sz="3000" b="1" kern="120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Ventaja Competitiva</a:t>
              </a:r>
            </a:p>
          </p:txBody>
        </p:sp>
        <p:sp>
          <p:nvSpPr>
            <p:cNvPr id="6" name="Flecha: hacia abajo 5">
              <a:extLst>
                <a:ext uri="{FF2B5EF4-FFF2-40B4-BE49-F238E27FC236}">
                  <a16:creationId xmlns:a16="http://schemas.microsoft.com/office/drawing/2014/main" id="{59FA8091-84ED-51CA-2B17-C007FC88472F}"/>
                </a:ext>
              </a:extLst>
            </p:cNvPr>
            <p:cNvSpPr/>
            <p:nvPr/>
          </p:nvSpPr>
          <p:spPr>
            <a:xfrm>
              <a:off x="5060411" y="3599418"/>
              <a:ext cx="1471657" cy="1492201"/>
            </a:xfrm>
            <a:prstGeom prst="downArrow">
              <a:avLst/>
            </a:prstGeom>
            <a:solidFill>
              <a:srgbClr val="8E308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15167263-BE9D-9AF7-58E5-6F8921C7FA27}"/>
                </a:ext>
              </a:extLst>
            </p:cNvPr>
            <p:cNvSpPr/>
            <p:nvPr/>
          </p:nvSpPr>
          <p:spPr>
            <a:xfrm>
              <a:off x="6885291" y="3871755"/>
              <a:ext cx="2025497" cy="1210259"/>
            </a:xfrm>
            <a:custGeom>
              <a:avLst/>
              <a:gdLst>
                <a:gd name="connsiteX0" fmla="*/ 0 w 2025497"/>
                <a:gd name="connsiteY0" fmla="*/ 0 h 1210259"/>
                <a:gd name="connsiteX1" fmla="*/ 2025497 w 2025497"/>
                <a:gd name="connsiteY1" fmla="*/ 0 h 1210259"/>
                <a:gd name="connsiteX2" fmla="*/ 2025497 w 2025497"/>
                <a:gd name="connsiteY2" fmla="*/ 1210259 h 1210259"/>
                <a:gd name="connsiteX3" fmla="*/ 0 w 2025497"/>
                <a:gd name="connsiteY3" fmla="*/ 1210259 h 1210259"/>
                <a:gd name="connsiteX4" fmla="*/ 0 w 2025497"/>
                <a:gd name="connsiteY4" fmla="*/ 0 h 12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497" h="1210259">
                  <a:moveTo>
                    <a:pt x="0" y="0"/>
                  </a:moveTo>
                  <a:lnTo>
                    <a:pt x="2025497" y="0"/>
                  </a:lnTo>
                  <a:lnTo>
                    <a:pt x="2025497" y="1210259"/>
                  </a:lnTo>
                  <a:lnTo>
                    <a:pt x="0" y="12102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0" rIns="199136" bIns="199136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419" sz="3000" b="1" kern="120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Gasto</a:t>
              </a:r>
            </a:p>
          </p:txBody>
        </p:sp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94655B3-D9FA-C0A6-FD41-AE5062C13298}"/>
              </a:ext>
            </a:extLst>
          </p:cNvPr>
          <p:cNvSpPr txBox="1"/>
          <p:nvPr/>
        </p:nvSpPr>
        <p:spPr>
          <a:xfrm>
            <a:off x="761129" y="791133"/>
            <a:ext cx="113249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4000" b="1">
                <a:latin typeface="Century Gothic" panose="020B0502020202020204" pitchFamily="34" charset="0"/>
                <a:ea typeface="Verdana" panose="020B0604030504040204" pitchFamily="34" charset="0"/>
                <a:cs typeface="+mj-cs"/>
              </a:rPr>
              <a:t>MMS: METALSA MAINTENANCE SYSTEM</a:t>
            </a:r>
          </a:p>
        </p:txBody>
      </p:sp>
    </p:spTree>
    <p:extLst>
      <p:ext uri="{BB962C8B-B14F-4D97-AF65-F5344CB8AC3E}">
        <p14:creationId xmlns:p14="http://schemas.microsoft.com/office/powerpoint/2010/main" val="2876910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935BBFB-28AD-498A-90F5-FC05599F72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501256"/>
              </p:ext>
            </p:extLst>
          </p:nvPr>
        </p:nvGraphicFramePr>
        <p:xfrm>
          <a:off x="587069" y="664166"/>
          <a:ext cx="11390724" cy="48438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9816">
                  <a:extLst>
                    <a:ext uri="{9D8B030D-6E8A-4147-A177-3AD203B41FA5}">
                      <a16:colId xmlns:a16="http://schemas.microsoft.com/office/drawing/2014/main" val="1697055979"/>
                    </a:ext>
                  </a:extLst>
                </a:gridCol>
                <a:gridCol w="2575227">
                  <a:extLst>
                    <a:ext uri="{9D8B030D-6E8A-4147-A177-3AD203B41FA5}">
                      <a16:colId xmlns:a16="http://schemas.microsoft.com/office/drawing/2014/main" val="3252147634"/>
                    </a:ext>
                  </a:extLst>
                </a:gridCol>
                <a:gridCol w="2575227">
                  <a:extLst>
                    <a:ext uri="{9D8B030D-6E8A-4147-A177-3AD203B41FA5}">
                      <a16:colId xmlns:a16="http://schemas.microsoft.com/office/drawing/2014/main" val="556083725"/>
                    </a:ext>
                  </a:extLst>
                </a:gridCol>
                <a:gridCol w="2575227">
                  <a:extLst>
                    <a:ext uri="{9D8B030D-6E8A-4147-A177-3AD203B41FA5}">
                      <a16:colId xmlns:a16="http://schemas.microsoft.com/office/drawing/2014/main" val="3583418082"/>
                    </a:ext>
                  </a:extLst>
                </a:gridCol>
                <a:gridCol w="2575227">
                  <a:extLst>
                    <a:ext uri="{9D8B030D-6E8A-4147-A177-3AD203B41FA5}">
                      <a16:colId xmlns:a16="http://schemas.microsoft.com/office/drawing/2014/main" val="2632884334"/>
                    </a:ext>
                  </a:extLst>
                </a:gridCol>
              </a:tblGrid>
              <a:tr h="445486">
                <a:tc gridSpan="5">
                  <a:txBody>
                    <a:bodyPr/>
                    <a:lstStyle/>
                    <a:p>
                      <a:pPr algn="ctr"/>
                      <a:r>
                        <a:rPr lang="en-US" sz="2200" noProof="0" err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Metalsa</a:t>
                      </a:r>
                      <a:r>
                        <a:rPr lang="en-US" sz="2200" noProof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Maintenance System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81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noProof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noProof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noProof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21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noProof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694544"/>
                  </a:ext>
                </a:extLst>
              </a:tr>
              <a:tr h="376949"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/>
                          <a:cs typeface="Segoe UI"/>
                        </a:rPr>
                        <a:t>Objective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800" b="1" noProof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Reliability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81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noProof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noProof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noProof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787152"/>
                  </a:ext>
                </a:extLst>
              </a:tr>
              <a:tr h="514022"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/>
                          <a:cs typeface="Segoe UI"/>
                        </a:rPr>
                        <a:t>Metrics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228975" algn="l"/>
                        </a:tabLst>
                        <a:defRPr/>
                      </a:pPr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% Cost: SI/Assets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% Maintenance Downtime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MTBF            % PM Compliance               MTTR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err="1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Maint</a:t>
                      </a:r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. Cost / Assets</a:t>
                      </a:r>
                    </a:p>
                    <a:p>
                      <a:pPr algn="ctr"/>
                      <a:r>
                        <a:rPr lang="en-US" sz="1300" noProof="0" err="1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Maint</a:t>
                      </a:r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. Cost / Sales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34407"/>
                  </a:ext>
                </a:extLst>
              </a:tr>
              <a:tr h="582558"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Practice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noProof="0">
                          <a:solidFill>
                            <a:schemeClr val="bg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Assets &amp; Spare</a:t>
                      </a:r>
                    </a:p>
                    <a:p>
                      <a:pPr algn="ctr"/>
                      <a:r>
                        <a:rPr lang="en-US" sz="1600" b="1" noProof="0">
                          <a:solidFill>
                            <a:schemeClr val="bg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Management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noProof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Maintenance</a:t>
                      </a:r>
                    </a:p>
                    <a:p>
                      <a:pPr algn="ctr"/>
                      <a:r>
                        <a:rPr lang="en-US" sz="1600" b="1" noProof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Engineering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noProof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Maintenance</a:t>
                      </a:r>
                    </a:p>
                    <a:p>
                      <a:pPr algn="ctr"/>
                      <a:r>
                        <a:rPr lang="en-US" sz="1600" b="1" noProof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Execution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noProof="0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Financial</a:t>
                      </a:r>
                    </a:p>
                    <a:p>
                      <a:pPr algn="ctr"/>
                      <a:r>
                        <a:rPr lang="en-US" sz="1600" b="1" noProof="0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Management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553099"/>
                  </a:ext>
                </a:extLst>
              </a:tr>
              <a:tr h="1336457"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Tools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Asset Information  </a:t>
                      </a:r>
                      <a:r>
                        <a:rPr lang="en-US" sz="1300" b="1" noProof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Alnf</a:t>
                      </a:r>
                      <a:endParaRPr lang="en-US" sz="1300" b="1" noProof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/>
                      <a:r>
                        <a:rPr lang="en-US" sz="1300" noProof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Asset Financial Info  </a:t>
                      </a:r>
                      <a:r>
                        <a:rPr lang="en-US" sz="1300" b="1" noProof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AFIn</a:t>
                      </a:r>
                      <a:endParaRPr lang="en-US" sz="1300" b="1" noProof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Asset Health Map  </a:t>
                      </a:r>
                      <a:r>
                        <a:rPr lang="en-US" sz="1300" b="1" noProof="0" err="1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AHeM</a:t>
                      </a:r>
                      <a:endParaRPr lang="en-US" sz="1300" b="1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Spare Part Criteria  </a:t>
                      </a:r>
                      <a:r>
                        <a:rPr lang="en-US" sz="1300" b="1" noProof="0" err="1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SPCr</a:t>
                      </a:r>
                      <a:endParaRPr lang="en-US" sz="1300" b="1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Criticality Analysis </a:t>
                      </a:r>
                      <a:r>
                        <a:rPr lang="en-US" sz="1300" b="1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CA</a:t>
                      </a:r>
                    </a:p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PM Optimization </a:t>
                      </a:r>
                      <a:r>
                        <a:rPr lang="en-US" sz="1300" b="1" noProof="0" err="1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PMOp</a:t>
                      </a:r>
                      <a:endParaRPr lang="en-US" sz="1300" b="1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Reliability Centered </a:t>
                      </a:r>
                      <a:r>
                        <a:rPr lang="en-US" sz="1300" noProof="0" err="1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Maint</a:t>
                      </a:r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. </a:t>
                      </a:r>
                      <a:r>
                        <a:rPr lang="en-US" sz="1300" b="1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RCM</a:t>
                      </a:r>
                    </a:p>
                    <a:p>
                      <a:pPr algn="ctr"/>
                      <a:r>
                        <a:rPr lang="en-US" sz="1300" noProof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Early Equipment </a:t>
                      </a:r>
                      <a:r>
                        <a:rPr lang="en-US" sz="1300" noProof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Mgmt</a:t>
                      </a:r>
                      <a:r>
                        <a:rPr lang="en-US" sz="1300" noProof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300" b="1" noProof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EM</a:t>
                      </a:r>
                    </a:p>
                    <a:p>
                      <a:pPr marL="171450" indent="-171450" algn="ctr">
                        <a:buFontTx/>
                        <a:buChar char="-"/>
                      </a:pPr>
                      <a:r>
                        <a:rPr lang="en-US" sz="1300" b="0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Lubrication</a:t>
                      </a:r>
                      <a:r>
                        <a:rPr lang="en-US" sz="1300" b="1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 </a:t>
                      </a:r>
                      <a:r>
                        <a:rPr lang="en-US" sz="1300" b="1" noProof="0" err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Lub</a:t>
                      </a:r>
                      <a:endParaRPr lang="en-US" sz="1300" b="1" noProof="0">
                        <a:solidFill>
                          <a:schemeClr val="bg2">
                            <a:lumMod val="50000"/>
                          </a:schemeClr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Planning &amp; Scheduling </a:t>
                      </a:r>
                      <a:r>
                        <a:rPr lang="en-US" sz="1300" b="1" noProof="0" err="1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PlSch</a:t>
                      </a:r>
                      <a:endParaRPr lang="en-US" sz="1300" b="1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Corrective Maintenance </a:t>
                      </a:r>
                      <a:r>
                        <a:rPr lang="en-US" sz="1300" b="1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CM</a:t>
                      </a:r>
                    </a:p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Re-build Follow Up </a:t>
                      </a:r>
                      <a:r>
                        <a:rPr lang="en-US" sz="1300" b="1" noProof="0" err="1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RbFu</a:t>
                      </a:r>
                      <a:endParaRPr lang="en-US" sz="1300" b="1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One Point Lesson </a:t>
                      </a:r>
                      <a:r>
                        <a:rPr lang="en-US" sz="1300" b="1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OPL</a:t>
                      </a:r>
                    </a:p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Skill &amp; Versatility Matrix </a:t>
                      </a:r>
                      <a:r>
                        <a:rPr lang="en-US" sz="1300" b="1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SVM</a:t>
                      </a:r>
                    </a:p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Annual Training Plan </a:t>
                      </a:r>
                      <a:r>
                        <a:rPr lang="en-US" sz="1300" b="1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TPL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</a:t>
                      </a:r>
                      <a:r>
                        <a:rPr lang="en-US" sz="1300" noProof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Expense Tracking </a:t>
                      </a:r>
                      <a:r>
                        <a:rPr lang="en-US" sz="1300" b="1" noProof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ExTr</a:t>
                      </a:r>
                      <a:endParaRPr lang="en-US" sz="1300" b="1" noProof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- CAPEX </a:t>
                      </a:r>
                      <a:r>
                        <a:rPr lang="en-US" sz="1300" b="1" noProof="0" err="1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CapX</a:t>
                      </a:r>
                      <a:endParaRPr lang="en-US" sz="1300" b="1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/>
                      <a:endParaRPr lang="en-US" sz="1300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009402"/>
                  </a:ext>
                </a:extLst>
              </a:tr>
              <a:tr h="925239"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ODIX Enablers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Equipment Condition Monitor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Prescriptive Management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Descriptive Maintenance Analytics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Predictive Maintenance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Work Order Management</a:t>
                      </a:r>
                    </a:p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Smart PM</a:t>
                      </a:r>
                    </a:p>
                    <a:p>
                      <a:pPr algn="ctr"/>
                      <a:r>
                        <a:rPr lang="en-US" sz="1300" noProof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Robot Monitor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GOTS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199604"/>
                  </a:ext>
                </a:extLst>
              </a:tr>
              <a:tr h="342681"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IT Systems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noProof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MAXIMO</a:t>
                      </a:r>
                      <a:endParaRPr lang="en-US" sz="1300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noProof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vl="3">
                        <a:tabLst>
                          <a:tab pos="3228975" algn="l"/>
                        </a:tabLst>
                      </a:pPr>
                      <a:endParaRPr lang="en-US" sz="1200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lvl="3" indent="0" algn="ctr">
                        <a:tabLst>
                          <a:tab pos="3228975" algn="l"/>
                        </a:tabLst>
                      </a:pPr>
                      <a:endParaRPr lang="en-US" sz="1200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2421957"/>
                  </a:ext>
                </a:extLst>
              </a:tr>
              <a:tr h="308413"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MOS Core</a:t>
                      </a: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30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5S, 8 Step Problem Solving </a:t>
                      </a:r>
                      <a:r>
                        <a:rPr lang="en-US" sz="1300" b="1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A3, PPS</a:t>
                      </a:r>
                      <a:r>
                        <a:rPr lang="en-US" sz="130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, Standard Procedures, Maintenance Management Development System </a:t>
                      </a:r>
                      <a:r>
                        <a:rPr lang="en-US" sz="1300" b="1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MMDS </a:t>
                      </a:r>
                      <a:endParaRPr lang="es-MX" sz="1300" b="1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02804" marR="102804" marT="51402" marB="514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noProof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noProof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7673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18F40C9A-11A5-4495-BEA5-B23201A7E77A}"/>
              </a:ext>
            </a:extLst>
          </p:cNvPr>
          <p:cNvSpPr/>
          <p:nvPr/>
        </p:nvSpPr>
        <p:spPr>
          <a:xfrm>
            <a:off x="6685270" y="3289815"/>
            <a:ext cx="2498145" cy="61682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B78DB2-8196-4162-BBB7-AED00151EA91}"/>
              </a:ext>
            </a:extLst>
          </p:cNvPr>
          <p:cNvSpPr/>
          <p:nvPr/>
        </p:nvSpPr>
        <p:spPr>
          <a:xfrm>
            <a:off x="6685270" y="2885071"/>
            <a:ext cx="2498146" cy="2010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AE6E04-B51E-4276-8B52-B90E71F930AC}"/>
              </a:ext>
            </a:extLst>
          </p:cNvPr>
          <p:cNvSpPr/>
          <p:nvPr/>
        </p:nvSpPr>
        <p:spPr>
          <a:xfrm>
            <a:off x="7665336" y="1741119"/>
            <a:ext cx="918386" cy="2741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919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66737" y="457301"/>
            <a:ext cx="1169193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MX"/>
            </a:defPPr>
            <a:lvl1pPr>
              <a:defRPr sz="3200" b="1">
                <a:latin typeface="Gotham Narrow Bold" pitchFamily="50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s-MX" sz="4000">
                <a:latin typeface="Century Gothic" panose="020B0502020202020204" pitchFamily="34" charset="0"/>
              </a:rPr>
              <a:t>TENDENCIA MTTR EN METALSA CONTRA LANZAMIENTOS DE NUEVAS PLATAFORMAS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04CF5231-11B0-4E78-9885-2A036534E3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0207978"/>
              </p:ext>
            </p:extLst>
          </p:nvPr>
        </p:nvGraphicFramePr>
        <p:xfrm>
          <a:off x="1562585" y="2446736"/>
          <a:ext cx="9066829" cy="3558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E5A35D6-6B4C-4177-80A9-7DF258B9F092}"/>
              </a:ext>
            </a:extLst>
          </p:cNvPr>
          <p:cNvCxnSpPr>
            <a:cxnSpLocks/>
          </p:cNvCxnSpPr>
          <p:nvPr/>
        </p:nvCxnSpPr>
        <p:spPr>
          <a:xfrm>
            <a:off x="5723193" y="2693786"/>
            <a:ext cx="1" cy="2704531"/>
          </a:xfrm>
          <a:prstGeom prst="line">
            <a:avLst/>
          </a:prstGeom>
          <a:ln w="28575">
            <a:solidFill>
              <a:srgbClr val="8E3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1DCE9B8-EFDC-42B9-BD76-338292F9AAAD}"/>
              </a:ext>
            </a:extLst>
          </p:cNvPr>
          <p:cNvCxnSpPr>
            <a:cxnSpLocks/>
          </p:cNvCxnSpPr>
          <p:nvPr/>
        </p:nvCxnSpPr>
        <p:spPr>
          <a:xfrm>
            <a:off x="9674739" y="2703571"/>
            <a:ext cx="1" cy="2704531"/>
          </a:xfrm>
          <a:prstGeom prst="line">
            <a:avLst/>
          </a:prstGeom>
          <a:ln w="28575">
            <a:solidFill>
              <a:srgbClr val="8E3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475BA85-70FD-4BF1-8364-CD969FB42E97}"/>
              </a:ext>
            </a:extLst>
          </p:cNvPr>
          <p:cNvCxnSpPr>
            <a:cxnSpLocks/>
          </p:cNvCxnSpPr>
          <p:nvPr/>
        </p:nvCxnSpPr>
        <p:spPr>
          <a:xfrm>
            <a:off x="3244151" y="2703571"/>
            <a:ext cx="1" cy="2704531"/>
          </a:xfrm>
          <a:prstGeom prst="line">
            <a:avLst/>
          </a:prstGeom>
          <a:ln w="28575">
            <a:solidFill>
              <a:srgbClr val="8E3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67406338-E50D-40FD-A1EE-3CCC5B013DA9}"/>
              </a:ext>
            </a:extLst>
          </p:cNvPr>
          <p:cNvSpPr/>
          <p:nvPr/>
        </p:nvSpPr>
        <p:spPr>
          <a:xfrm>
            <a:off x="2141207" y="1823583"/>
            <a:ext cx="2223448" cy="1270822"/>
          </a:xfrm>
          <a:prstGeom prst="ellipse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sz="2500" spc="-15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Línea Chrysler RAM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0951486-BB18-413E-BFC6-DAB8A0E6EC82}"/>
              </a:ext>
            </a:extLst>
          </p:cNvPr>
          <p:cNvSpPr/>
          <p:nvPr/>
        </p:nvSpPr>
        <p:spPr>
          <a:xfrm>
            <a:off x="4705354" y="2002739"/>
            <a:ext cx="2064539" cy="1603814"/>
          </a:xfrm>
          <a:prstGeom prst="ellipse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sz="2500" spc="-15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Línea Jeep Wrangler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ACC1C9A-3DFA-40C6-ACA7-87F43178F300}"/>
              </a:ext>
            </a:extLst>
          </p:cNvPr>
          <p:cNvSpPr/>
          <p:nvPr/>
        </p:nvSpPr>
        <p:spPr>
          <a:xfrm>
            <a:off x="8356620" y="2174208"/>
            <a:ext cx="2636237" cy="1432345"/>
          </a:xfrm>
          <a:prstGeom prst="ellipse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sz="2500" spc="-15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Nueva Generación Tundra</a:t>
            </a:r>
          </a:p>
        </p:txBody>
      </p:sp>
    </p:spTree>
    <p:extLst>
      <p:ext uri="{BB962C8B-B14F-4D97-AF65-F5344CB8AC3E}">
        <p14:creationId xmlns:p14="http://schemas.microsoft.com/office/powerpoint/2010/main" val="4185832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771496" y="1600977"/>
            <a:ext cx="902375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0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Universidad de Bolonia nace en 1080</a:t>
            </a:r>
          </a:p>
          <a:p>
            <a:endParaRPr lang="es-MX" sz="3000"/>
          </a:p>
          <a:p>
            <a:r>
              <a:rPr lang="es-MX" sz="3000" b="1" u="sng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Año</a:t>
            </a:r>
          </a:p>
          <a:p>
            <a:r>
              <a:rPr lang="es-MX" sz="30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1100- 1200</a:t>
            </a:r>
            <a:r>
              <a:rPr lang="es-MX" sz="30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	Oxford, Universidad de Paris </a:t>
            </a:r>
          </a:p>
          <a:p>
            <a:r>
              <a:rPr lang="es-MX" sz="30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1551</a:t>
            </a:r>
            <a:r>
              <a:rPr lang="es-MX" sz="30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			</a:t>
            </a:r>
            <a:r>
              <a:rPr lang="es-419" sz="3000" i="0">
                <a:solidFill>
                  <a:srgbClr val="202124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Real y Pontificia Universidad de 				México (Hoy UNAM)</a:t>
            </a:r>
            <a:endParaRPr lang="es-MX" sz="30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MX" sz="30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1800</a:t>
            </a:r>
            <a:r>
              <a:rPr lang="es-MX" sz="30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           	Revolución Industrial (que cambiaría 			algunos conceptos de instrucción 			de operadores)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EAAF010-460A-8CEF-7C69-966452EA50C8}"/>
              </a:ext>
            </a:extLst>
          </p:cNvPr>
          <p:cNvSpPr txBox="1"/>
          <p:nvPr/>
        </p:nvSpPr>
        <p:spPr>
          <a:xfrm>
            <a:off x="635845" y="611729"/>
            <a:ext cx="71008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4000" b="1">
                <a:latin typeface="Century Gothic" panose="020B0502020202020204" pitchFamily="34" charset="0"/>
                <a:ea typeface="Verdana" panose="020B0604030504040204" pitchFamily="34" charset="0"/>
                <a:cs typeface="+mj-cs"/>
              </a:rPr>
              <a:t>UN POCO DE HISTORIA…</a:t>
            </a:r>
          </a:p>
        </p:txBody>
      </p: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51298241-BDCF-9AD2-BC13-1F50577B837E}"/>
              </a:ext>
            </a:extLst>
          </p:cNvPr>
          <p:cNvCxnSpPr>
            <a:cxnSpLocks/>
          </p:cNvCxnSpPr>
          <p:nvPr/>
        </p:nvCxnSpPr>
        <p:spPr>
          <a:xfrm>
            <a:off x="2902905" y="4615833"/>
            <a:ext cx="1678298" cy="0"/>
          </a:xfrm>
          <a:prstGeom prst="straightConnector1">
            <a:avLst/>
          </a:prstGeom>
          <a:ln w="38100">
            <a:solidFill>
              <a:srgbClr val="60111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451CDBAF-11A7-121F-46C2-44E5311D01E7}"/>
              </a:ext>
            </a:extLst>
          </p:cNvPr>
          <p:cNvCxnSpPr>
            <a:cxnSpLocks/>
          </p:cNvCxnSpPr>
          <p:nvPr/>
        </p:nvCxnSpPr>
        <p:spPr>
          <a:xfrm>
            <a:off x="2902905" y="3683678"/>
            <a:ext cx="1697927" cy="0"/>
          </a:xfrm>
          <a:prstGeom prst="straightConnector1">
            <a:avLst/>
          </a:prstGeom>
          <a:ln w="38100">
            <a:solidFill>
              <a:srgbClr val="60111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8EDED559-D014-39B2-15C2-79A198A08AC8}"/>
              </a:ext>
            </a:extLst>
          </p:cNvPr>
          <p:cNvCxnSpPr>
            <a:cxnSpLocks/>
          </p:cNvCxnSpPr>
          <p:nvPr/>
        </p:nvCxnSpPr>
        <p:spPr>
          <a:xfrm>
            <a:off x="3808427" y="3251446"/>
            <a:ext cx="755725" cy="0"/>
          </a:xfrm>
          <a:prstGeom prst="straightConnector1">
            <a:avLst/>
          </a:prstGeom>
          <a:ln w="38100">
            <a:solidFill>
              <a:srgbClr val="60111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8221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B542933F-5EB0-8CBD-2F00-4F62CFB1BB2C}"/>
              </a:ext>
            </a:extLst>
          </p:cNvPr>
          <p:cNvSpPr txBox="1"/>
          <p:nvPr/>
        </p:nvSpPr>
        <p:spPr>
          <a:xfrm>
            <a:off x="740639" y="1261013"/>
            <a:ext cx="2169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000" b="1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8,000 a 3,000 AC</a:t>
            </a:r>
            <a:endParaRPr lang="id-ID" sz="2000" b="1">
              <a:solidFill>
                <a:srgbClr val="262626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5" name="Rectangle 62">
            <a:extLst>
              <a:ext uri="{FF2B5EF4-FFF2-40B4-BE49-F238E27FC236}">
                <a16:creationId xmlns:a16="http://schemas.microsoft.com/office/drawing/2014/main" id="{6F04AE09-C25E-095E-AEAA-FDAAFBA67D70}"/>
              </a:ext>
            </a:extLst>
          </p:cNvPr>
          <p:cNvSpPr/>
          <p:nvPr/>
        </p:nvSpPr>
        <p:spPr>
          <a:xfrm>
            <a:off x="713451" y="4417817"/>
            <a:ext cx="2038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>
                <a:solidFill>
                  <a:schemeClr val="tx1">
                    <a:lumMod val="95000"/>
                    <a:lumOff val="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 la aparición de las primeras herramientas se vuelve necesario capacitar</a:t>
            </a:r>
            <a:endParaRPr lang="id-ID">
              <a:solidFill>
                <a:schemeClr val="tx1">
                  <a:lumMod val="95000"/>
                  <a:lumOff val="5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1756DF86-F4E7-A2CE-0090-34F94EC0F486}"/>
              </a:ext>
            </a:extLst>
          </p:cNvPr>
          <p:cNvSpPr txBox="1"/>
          <p:nvPr/>
        </p:nvSpPr>
        <p:spPr>
          <a:xfrm>
            <a:off x="9781730" y="3627811"/>
            <a:ext cx="212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000" b="1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CUARTA</a:t>
            </a:r>
          </a:p>
          <a:p>
            <a:pPr algn="ctr"/>
            <a:r>
              <a:rPr lang="es-419" sz="2000" b="1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REVOLUCIÓN INDUSTRIAL</a:t>
            </a:r>
            <a:endParaRPr lang="id-ID" sz="2000" b="1">
              <a:solidFill>
                <a:srgbClr val="004F58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580899C2-5706-0E5B-0B40-49B61E47D704}"/>
              </a:ext>
            </a:extLst>
          </p:cNvPr>
          <p:cNvSpPr txBox="1"/>
          <p:nvPr/>
        </p:nvSpPr>
        <p:spPr>
          <a:xfrm>
            <a:off x="3102591" y="3654777"/>
            <a:ext cx="1884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000" b="1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EDAD</a:t>
            </a:r>
          </a:p>
          <a:p>
            <a:pPr algn="ctr"/>
            <a:r>
              <a:rPr lang="es-419" sz="2000" b="1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MEDIA</a:t>
            </a:r>
            <a:endParaRPr lang="id-ID" sz="2000" b="1">
              <a:solidFill>
                <a:srgbClr val="004F58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43F04589-DD75-C9DE-360B-343D8D8426BF}"/>
              </a:ext>
            </a:extLst>
          </p:cNvPr>
          <p:cNvSpPr txBox="1"/>
          <p:nvPr/>
        </p:nvSpPr>
        <p:spPr>
          <a:xfrm>
            <a:off x="7485286" y="3599380"/>
            <a:ext cx="2122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000" b="1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PRIMER REVOLUCIÓN INDUSTRIAL</a:t>
            </a:r>
            <a:endParaRPr lang="id-ID" sz="2000" b="1">
              <a:solidFill>
                <a:srgbClr val="004F58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grpSp>
        <p:nvGrpSpPr>
          <p:cNvPr id="50" name="Group 5">
            <a:extLst>
              <a:ext uri="{FF2B5EF4-FFF2-40B4-BE49-F238E27FC236}">
                <a16:creationId xmlns:a16="http://schemas.microsoft.com/office/drawing/2014/main" id="{D1B26D92-3CE9-C64D-E707-96BCAFB23907}"/>
              </a:ext>
            </a:extLst>
          </p:cNvPr>
          <p:cNvGrpSpPr/>
          <p:nvPr/>
        </p:nvGrpSpPr>
        <p:grpSpPr>
          <a:xfrm>
            <a:off x="990082" y="1787685"/>
            <a:ext cx="1473812" cy="1749836"/>
            <a:chOff x="1214557" y="1868674"/>
            <a:chExt cx="1473812" cy="1749836"/>
          </a:xfrm>
        </p:grpSpPr>
        <p:sp>
          <p:nvSpPr>
            <p:cNvPr id="51" name="Oval 37">
              <a:extLst>
                <a:ext uri="{FF2B5EF4-FFF2-40B4-BE49-F238E27FC236}">
                  <a16:creationId xmlns:a16="http://schemas.microsoft.com/office/drawing/2014/main" id="{9DDF8258-E2B5-DE4B-8AA7-60A026FFBC0B}"/>
                </a:ext>
              </a:extLst>
            </p:cNvPr>
            <p:cNvSpPr/>
            <p:nvPr/>
          </p:nvSpPr>
          <p:spPr>
            <a:xfrm>
              <a:off x="1214557" y="1868674"/>
              <a:ext cx="1473812" cy="147381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cxnSp>
          <p:nvCxnSpPr>
            <p:cNvPr id="52" name="Straight Connector 53">
              <a:extLst>
                <a:ext uri="{FF2B5EF4-FFF2-40B4-BE49-F238E27FC236}">
                  <a16:creationId xmlns:a16="http://schemas.microsoft.com/office/drawing/2014/main" id="{1FB11535-DFE8-5B58-A1BC-7C1FB7CDCDD6}"/>
                </a:ext>
              </a:extLst>
            </p:cNvPr>
            <p:cNvCxnSpPr>
              <a:stCxn id="51" idx="4"/>
            </p:cNvCxnSpPr>
            <p:nvPr/>
          </p:nvCxnSpPr>
          <p:spPr>
            <a:xfrm>
              <a:off x="1951463" y="3342488"/>
              <a:ext cx="0" cy="276022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6">
            <a:extLst>
              <a:ext uri="{FF2B5EF4-FFF2-40B4-BE49-F238E27FC236}">
                <a16:creationId xmlns:a16="http://schemas.microsoft.com/office/drawing/2014/main" id="{F702BC2A-6596-C332-BF17-948741D7B0E0}"/>
              </a:ext>
            </a:extLst>
          </p:cNvPr>
          <p:cNvGrpSpPr/>
          <p:nvPr/>
        </p:nvGrpSpPr>
        <p:grpSpPr>
          <a:xfrm>
            <a:off x="3310016" y="1782354"/>
            <a:ext cx="1473812" cy="1749836"/>
            <a:chOff x="2524827" y="1868674"/>
            <a:chExt cx="1473812" cy="1749836"/>
          </a:xfrm>
        </p:grpSpPr>
        <p:sp>
          <p:nvSpPr>
            <p:cNvPr id="58" name="Oval 36">
              <a:extLst>
                <a:ext uri="{FF2B5EF4-FFF2-40B4-BE49-F238E27FC236}">
                  <a16:creationId xmlns:a16="http://schemas.microsoft.com/office/drawing/2014/main" id="{F71471BF-5C6A-56B2-ECBC-ED30C2DA9800}"/>
                </a:ext>
              </a:extLst>
            </p:cNvPr>
            <p:cNvSpPr/>
            <p:nvPr/>
          </p:nvSpPr>
          <p:spPr>
            <a:xfrm>
              <a:off x="2524827" y="1868674"/>
              <a:ext cx="1473812" cy="1473814"/>
            </a:xfrm>
            <a:prstGeom prst="ellipse">
              <a:avLst/>
            </a:prstGeom>
            <a:solidFill>
              <a:srgbClr val="004F58">
                <a:alpha val="85000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cxnSp>
          <p:nvCxnSpPr>
            <p:cNvPr id="59" name="Straight Connector 76">
              <a:extLst>
                <a:ext uri="{FF2B5EF4-FFF2-40B4-BE49-F238E27FC236}">
                  <a16:creationId xmlns:a16="http://schemas.microsoft.com/office/drawing/2014/main" id="{A0DD4FBB-A8A8-2D59-78D2-A063F9390FCD}"/>
                </a:ext>
              </a:extLst>
            </p:cNvPr>
            <p:cNvCxnSpPr/>
            <p:nvPr/>
          </p:nvCxnSpPr>
          <p:spPr>
            <a:xfrm>
              <a:off x="3261731" y="3342488"/>
              <a:ext cx="0" cy="276022"/>
            </a:xfrm>
            <a:prstGeom prst="line">
              <a:avLst/>
            </a:prstGeom>
            <a:ln>
              <a:solidFill>
                <a:srgbClr val="004F5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8">
            <a:extLst>
              <a:ext uri="{FF2B5EF4-FFF2-40B4-BE49-F238E27FC236}">
                <a16:creationId xmlns:a16="http://schemas.microsoft.com/office/drawing/2014/main" id="{AA635852-AC61-5E4D-279E-1019E4FE41B8}"/>
              </a:ext>
            </a:extLst>
          </p:cNvPr>
          <p:cNvGrpSpPr/>
          <p:nvPr/>
        </p:nvGrpSpPr>
        <p:grpSpPr>
          <a:xfrm>
            <a:off x="7816660" y="1805263"/>
            <a:ext cx="1473812" cy="1749836"/>
            <a:chOff x="5145361" y="1868674"/>
            <a:chExt cx="1473812" cy="1749836"/>
          </a:xfrm>
        </p:grpSpPr>
        <p:sp>
          <p:nvSpPr>
            <p:cNvPr id="68" name="Oval 34">
              <a:extLst>
                <a:ext uri="{FF2B5EF4-FFF2-40B4-BE49-F238E27FC236}">
                  <a16:creationId xmlns:a16="http://schemas.microsoft.com/office/drawing/2014/main" id="{0578D3C5-C588-4CA6-B9C9-511126105A45}"/>
                </a:ext>
              </a:extLst>
            </p:cNvPr>
            <p:cNvSpPr/>
            <p:nvPr/>
          </p:nvSpPr>
          <p:spPr>
            <a:xfrm>
              <a:off x="5145361" y="1868674"/>
              <a:ext cx="1473812" cy="1473814"/>
            </a:xfrm>
            <a:prstGeom prst="ellipse">
              <a:avLst/>
            </a:prstGeom>
            <a:solidFill>
              <a:srgbClr val="8E3086">
                <a:alpha val="85000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cxnSp>
          <p:nvCxnSpPr>
            <p:cNvPr id="70" name="Straight Connector 77">
              <a:extLst>
                <a:ext uri="{FF2B5EF4-FFF2-40B4-BE49-F238E27FC236}">
                  <a16:creationId xmlns:a16="http://schemas.microsoft.com/office/drawing/2014/main" id="{54EB9A9F-0255-47E1-9568-600C29F45155}"/>
                </a:ext>
              </a:extLst>
            </p:cNvPr>
            <p:cNvCxnSpPr/>
            <p:nvPr/>
          </p:nvCxnSpPr>
          <p:spPr>
            <a:xfrm>
              <a:off x="5885119" y="3342488"/>
              <a:ext cx="0" cy="276022"/>
            </a:xfrm>
            <a:prstGeom prst="line">
              <a:avLst/>
            </a:prstGeom>
            <a:ln>
              <a:solidFill>
                <a:srgbClr val="8E308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9">
            <a:extLst>
              <a:ext uri="{FF2B5EF4-FFF2-40B4-BE49-F238E27FC236}">
                <a16:creationId xmlns:a16="http://schemas.microsoft.com/office/drawing/2014/main" id="{CDEB8139-FDD2-7620-B35A-DE48BE508545}"/>
              </a:ext>
            </a:extLst>
          </p:cNvPr>
          <p:cNvGrpSpPr/>
          <p:nvPr/>
        </p:nvGrpSpPr>
        <p:grpSpPr>
          <a:xfrm>
            <a:off x="10103397" y="1767515"/>
            <a:ext cx="1473812" cy="1749836"/>
            <a:chOff x="6470518" y="1868674"/>
            <a:chExt cx="1473812" cy="1749836"/>
          </a:xfrm>
          <a:solidFill>
            <a:srgbClr val="601111"/>
          </a:solidFill>
        </p:grpSpPr>
        <p:sp>
          <p:nvSpPr>
            <p:cNvPr id="74" name="Oval 33">
              <a:extLst>
                <a:ext uri="{FF2B5EF4-FFF2-40B4-BE49-F238E27FC236}">
                  <a16:creationId xmlns:a16="http://schemas.microsoft.com/office/drawing/2014/main" id="{9D93452F-E4A1-09B4-B920-6A74AE8C413F}"/>
                </a:ext>
              </a:extLst>
            </p:cNvPr>
            <p:cNvSpPr/>
            <p:nvPr/>
          </p:nvSpPr>
          <p:spPr>
            <a:xfrm>
              <a:off x="6470518" y="1868674"/>
              <a:ext cx="1473812" cy="1473814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cxnSp>
          <p:nvCxnSpPr>
            <p:cNvPr id="75" name="Straight Connector 55">
              <a:extLst>
                <a:ext uri="{FF2B5EF4-FFF2-40B4-BE49-F238E27FC236}">
                  <a16:creationId xmlns:a16="http://schemas.microsoft.com/office/drawing/2014/main" id="{280228E5-BF4E-EA54-F9FD-72D873AA22BD}"/>
                </a:ext>
              </a:extLst>
            </p:cNvPr>
            <p:cNvCxnSpPr>
              <a:stCxn id="74" idx="4"/>
            </p:cNvCxnSpPr>
            <p:nvPr/>
          </p:nvCxnSpPr>
          <p:spPr>
            <a:xfrm>
              <a:off x="7207424" y="3342488"/>
              <a:ext cx="0" cy="276022"/>
            </a:xfrm>
            <a:prstGeom prst="line">
              <a:avLst/>
            </a:prstGeom>
            <a:grpFill/>
            <a:ln>
              <a:solidFill>
                <a:srgbClr val="60111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Rectangle 62">
            <a:extLst>
              <a:ext uri="{FF2B5EF4-FFF2-40B4-BE49-F238E27FC236}">
                <a16:creationId xmlns:a16="http://schemas.microsoft.com/office/drawing/2014/main" id="{F4824520-6D2B-BF47-0DF3-D4A6D254D34A}"/>
              </a:ext>
            </a:extLst>
          </p:cNvPr>
          <p:cNvSpPr/>
          <p:nvPr/>
        </p:nvSpPr>
        <p:spPr>
          <a:xfrm>
            <a:off x="3102591" y="4471581"/>
            <a:ext cx="19807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>
                <a:solidFill>
                  <a:schemeClr val="tx1">
                    <a:lumMod val="95000"/>
                    <a:lumOff val="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Primeras universidades europeas: Boloña, Oxford, Paris</a:t>
            </a:r>
            <a:endParaRPr lang="id-ID">
              <a:solidFill>
                <a:schemeClr val="tx1">
                  <a:lumMod val="95000"/>
                  <a:lumOff val="5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83" name="Rectangle 62">
            <a:extLst>
              <a:ext uri="{FF2B5EF4-FFF2-40B4-BE49-F238E27FC236}">
                <a16:creationId xmlns:a16="http://schemas.microsoft.com/office/drawing/2014/main" id="{17E599E8-0203-165F-E959-0D82A9E6DBDE}"/>
              </a:ext>
            </a:extLst>
          </p:cNvPr>
          <p:cNvSpPr/>
          <p:nvPr/>
        </p:nvSpPr>
        <p:spPr>
          <a:xfrm>
            <a:off x="7367042" y="4615043"/>
            <a:ext cx="23826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>
                <a:solidFill>
                  <a:schemeClr val="tx1">
                    <a:lumMod val="95000"/>
                    <a:lumOff val="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Trabajo especializado en fábricas requiere nuevo entrenamiento laboral</a:t>
            </a:r>
            <a:endParaRPr lang="id-ID">
              <a:solidFill>
                <a:schemeClr val="tx1">
                  <a:lumMod val="95000"/>
                  <a:lumOff val="5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84" name="Rectangle 62">
            <a:extLst>
              <a:ext uri="{FF2B5EF4-FFF2-40B4-BE49-F238E27FC236}">
                <a16:creationId xmlns:a16="http://schemas.microsoft.com/office/drawing/2014/main" id="{68D7CB57-E47D-4D6D-B2DC-CFF2CB074556}"/>
              </a:ext>
            </a:extLst>
          </p:cNvPr>
          <p:cNvSpPr/>
          <p:nvPr/>
        </p:nvSpPr>
        <p:spPr>
          <a:xfrm>
            <a:off x="9667985" y="4675766"/>
            <a:ext cx="2270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>
                <a:solidFill>
                  <a:schemeClr val="tx1">
                    <a:lumMod val="95000"/>
                    <a:lumOff val="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 digitalización transforma la manufactura… </a:t>
            </a:r>
          </a:p>
          <a:p>
            <a:pPr algn="ctr"/>
            <a:r>
              <a:rPr lang="es-419" b="1">
                <a:solidFill>
                  <a:schemeClr val="tx1">
                    <a:lumMod val="95000"/>
                    <a:lumOff val="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¿y la capacitación?</a:t>
            </a:r>
            <a:endParaRPr lang="id-ID" b="1">
              <a:solidFill>
                <a:schemeClr val="tx1">
                  <a:lumMod val="95000"/>
                  <a:lumOff val="5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D43ABFA8-D410-4CD7-9863-06CCA19E6525}"/>
              </a:ext>
            </a:extLst>
          </p:cNvPr>
          <p:cNvSpPr txBox="1"/>
          <p:nvPr/>
        </p:nvSpPr>
        <p:spPr>
          <a:xfrm>
            <a:off x="682308" y="3654777"/>
            <a:ext cx="2097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000" b="1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EDAD DE </a:t>
            </a:r>
            <a:br>
              <a:rPr lang="es-419" sz="2000" b="1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s-419" sz="2000" b="1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PIEDRA</a:t>
            </a:r>
            <a:endParaRPr lang="id-ID" sz="2000" b="1">
              <a:solidFill>
                <a:srgbClr val="004F58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C7C7F0C-D926-4ECA-87A0-AECC21734AC9}"/>
              </a:ext>
            </a:extLst>
          </p:cNvPr>
          <p:cNvSpPr txBox="1"/>
          <p:nvPr/>
        </p:nvSpPr>
        <p:spPr>
          <a:xfrm>
            <a:off x="2990432" y="1255682"/>
            <a:ext cx="2169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000" b="1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1080 a 1200 DC</a:t>
            </a:r>
            <a:endParaRPr lang="id-ID" sz="2000" b="1">
              <a:solidFill>
                <a:srgbClr val="262626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222201-691F-410E-A632-2233E03D16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1535" y="1960140"/>
            <a:ext cx="810765" cy="10197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C6B852-9028-4472-8683-A45E555267F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5563" y="2043062"/>
            <a:ext cx="962850" cy="1014339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03FF5F86-E97E-FE7C-6163-EF63234BA78F}"/>
              </a:ext>
            </a:extLst>
          </p:cNvPr>
          <p:cNvSpPr txBox="1"/>
          <p:nvPr/>
        </p:nvSpPr>
        <p:spPr>
          <a:xfrm>
            <a:off x="5350417" y="3648919"/>
            <a:ext cx="1860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000" b="1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VIRREYNATO</a:t>
            </a:r>
            <a:endParaRPr lang="id-ID" sz="2000" b="1">
              <a:solidFill>
                <a:srgbClr val="004F58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grpSp>
        <p:nvGrpSpPr>
          <p:cNvPr id="61" name="Group 7">
            <a:extLst>
              <a:ext uri="{FF2B5EF4-FFF2-40B4-BE49-F238E27FC236}">
                <a16:creationId xmlns:a16="http://schemas.microsoft.com/office/drawing/2014/main" id="{CFA068FB-44B3-646C-142B-533B75CE4835}"/>
              </a:ext>
            </a:extLst>
          </p:cNvPr>
          <p:cNvGrpSpPr/>
          <p:nvPr/>
        </p:nvGrpSpPr>
        <p:grpSpPr>
          <a:xfrm>
            <a:off x="5499195" y="1778842"/>
            <a:ext cx="1473812" cy="1749836"/>
            <a:chOff x="3835093" y="1868674"/>
            <a:chExt cx="1473812" cy="1749836"/>
          </a:xfrm>
        </p:grpSpPr>
        <p:sp>
          <p:nvSpPr>
            <p:cNvPr id="64" name="Oval 35">
              <a:extLst>
                <a:ext uri="{FF2B5EF4-FFF2-40B4-BE49-F238E27FC236}">
                  <a16:creationId xmlns:a16="http://schemas.microsoft.com/office/drawing/2014/main" id="{94CFD0B3-799F-F11D-7944-1BFF1FBA2DFE}"/>
                </a:ext>
              </a:extLst>
            </p:cNvPr>
            <p:cNvSpPr/>
            <p:nvPr/>
          </p:nvSpPr>
          <p:spPr>
            <a:xfrm>
              <a:off x="3835093" y="1868674"/>
              <a:ext cx="1473812" cy="1473814"/>
            </a:xfrm>
            <a:prstGeom prst="ellipse">
              <a:avLst/>
            </a:prstGeom>
            <a:solidFill>
              <a:schemeClr val="accent3">
                <a:alpha val="8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cxnSp>
          <p:nvCxnSpPr>
            <p:cNvPr id="65" name="Straight Connector 54">
              <a:extLst>
                <a:ext uri="{FF2B5EF4-FFF2-40B4-BE49-F238E27FC236}">
                  <a16:creationId xmlns:a16="http://schemas.microsoft.com/office/drawing/2014/main" id="{86052367-ECCE-CAB6-32BB-4A5851812F6E}"/>
                </a:ext>
              </a:extLst>
            </p:cNvPr>
            <p:cNvCxnSpPr>
              <a:stCxn id="64" idx="4"/>
            </p:cNvCxnSpPr>
            <p:nvPr/>
          </p:nvCxnSpPr>
          <p:spPr>
            <a:xfrm>
              <a:off x="4571999" y="3342488"/>
              <a:ext cx="1" cy="27602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Rectangle 62">
            <a:extLst>
              <a:ext uri="{FF2B5EF4-FFF2-40B4-BE49-F238E27FC236}">
                <a16:creationId xmlns:a16="http://schemas.microsoft.com/office/drawing/2014/main" id="{5E0A5BA5-5EB5-0524-26C4-B274E69CA9E4}"/>
              </a:ext>
            </a:extLst>
          </p:cNvPr>
          <p:cNvSpPr/>
          <p:nvPr/>
        </p:nvSpPr>
        <p:spPr>
          <a:xfrm>
            <a:off x="5290068" y="4471581"/>
            <a:ext cx="1949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>
                <a:solidFill>
                  <a:schemeClr val="tx1">
                    <a:lumMod val="95000"/>
                    <a:lumOff val="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Real y Pontificia Universidad de México</a:t>
            </a:r>
          </a:p>
          <a:p>
            <a:pPr algn="ctr"/>
            <a:r>
              <a:rPr lang="es-419">
                <a:solidFill>
                  <a:schemeClr val="tx1">
                    <a:lumMod val="95000"/>
                    <a:lumOff val="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(Hoy UNAM) </a:t>
            </a:r>
            <a:endParaRPr lang="id-ID">
              <a:solidFill>
                <a:schemeClr val="tx1">
                  <a:lumMod val="95000"/>
                  <a:lumOff val="5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44044F7-DEBA-4A6B-AC95-D97D3FDBBF7B}"/>
              </a:ext>
            </a:extLst>
          </p:cNvPr>
          <p:cNvSpPr txBox="1"/>
          <p:nvPr/>
        </p:nvSpPr>
        <p:spPr>
          <a:xfrm>
            <a:off x="5151578" y="1243197"/>
            <a:ext cx="2169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000" b="1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1551</a:t>
            </a:r>
            <a:endParaRPr lang="id-ID" sz="2000" b="1">
              <a:solidFill>
                <a:srgbClr val="262626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B73A07F-2B5F-4473-8F4E-C17CF94710A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9484" y="2058577"/>
            <a:ext cx="873234" cy="8189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0E7B31D-54FA-44D5-BEC6-A5F64AF5A23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5765" y="2084369"/>
            <a:ext cx="915602" cy="915602"/>
          </a:xfrm>
          <a:prstGeom prst="rect">
            <a:avLst/>
          </a:prstGeom>
        </p:spPr>
      </p:pic>
      <p:sp>
        <p:nvSpPr>
          <p:cNvPr id="55" name="Title 1">
            <a:extLst>
              <a:ext uri="{FF2B5EF4-FFF2-40B4-BE49-F238E27FC236}">
                <a16:creationId xmlns:a16="http://schemas.microsoft.com/office/drawing/2014/main" id="{2AD7C343-A7FF-4457-9151-C5881AC6CC5F}"/>
              </a:ext>
            </a:extLst>
          </p:cNvPr>
          <p:cNvSpPr txBox="1"/>
          <p:nvPr/>
        </p:nvSpPr>
        <p:spPr>
          <a:xfrm>
            <a:off x="7469043" y="1262089"/>
            <a:ext cx="2169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000" b="1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1784</a:t>
            </a:r>
            <a:endParaRPr lang="id-ID" sz="2000" b="1">
              <a:solidFill>
                <a:srgbClr val="262626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3E5A7AC1-252E-4A77-ADC5-69A33CD1043A}"/>
              </a:ext>
            </a:extLst>
          </p:cNvPr>
          <p:cNvSpPr txBox="1"/>
          <p:nvPr/>
        </p:nvSpPr>
        <p:spPr>
          <a:xfrm>
            <a:off x="9718836" y="1243197"/>
            <a:ext cx="2169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000" b="1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2014</a:t>
            </a:r>
            <a:endParaRPr lang="id-ID" sz="2000" b="1">
              <a:solidFill>
                <a:srgbClr val="262626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FB3BE42-EB28-4171-A9D3-66903861BCC9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03230" y="1917679"/>
            <a:ext cx="1074145" cy="1098337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0382AA7B-8288-08BF-DC3C-B5D1D5813065}"/>
              </a:ext>
            </a:extLst>
          </p:cNvPr>
          <p:cNvSpPr txBox="1"/>
          <p:nvPr/>
        </p:nvSpPr>
        <p:spPr>
          <a:xfrm>
            <a:off x="627436" y="505737"/>
            <a:ext cx="71008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4000" b="1">
                <a:latin typeface="Century Gothic" panose="020B0502020202020204" pitchFamily="34" charset="0"/>
                <a:ea typeface="Verdana" panose="020B0604030504040204" pitchFamily="34" charset="0"/>
                <a:cs typeface="+mj-cs"/>
              </a:rPr>
              <a:t>UN POCO DE HISTORIA…</a:t>
            </a:r>
          </a:p>
        </p:txBody>
      </p:sp>
    </p:spTree>
    <p:extLst>
      <p:ext uri="{BB962C8B-B14F-4D97-AF65-F5344CB8AC3E}">
        <p14:creationId xmlns:p14="http://schemas.microsoft.com/office/powerpoint/2010/main" val="2789221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588227" y="1659285"/>
            <a:ext cx="9846211" cy="34778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000" b="1" dirty="0">
                <a:latin typeface="Segoe UI Historic"/>
                <a:ea typeface="Segoe UI Historic"/>
                <a:cs typeface="Segoe UI Historic"/>
              </a:rPr>
              <a:t>En México cada año se gradúan 600,000 ingenieros educados con un método tradicional.</a:t>
            </a:r>
          </a:p>
          <a:p>
            <a:endParaRPr lang="es-MX" sz="30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MX" sz="3000" dirty="0">
                <a:latin typeface="Segoe UI Historic"/>
                <a:ea typeface="Segoe UI Historic"/>
                <a:cs typeface="Segoe UI Historic"/>
              </a:rPr>
              <a:t>Como industria debemos encontrar la </a:t>
            </a:r>
            <a:r>
              <a:rPr lang="es-MX" sz="3000" b="1" dirty="0">
                <a:latin typeface="Segoe UI Historic"/>
                <a:ea typeface="Segoe UI Historic"/>
                <a:cs typeface="Segoe UI Historic"/>
              </a:rPr>
              <a:t>conexión de lo aprendido con lo requerido</a:t>
            </a:r>
          </a:p>
          <a:p>
            <a:endParaRPr lang="es-MX" sz="30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algn="ctr"/>
            <a:r>
              <a:rPr lang="es-MX" sz="4000" b="1" dirty="0">
                <a:latin typeface="Segoe UI Historic"/>
                <a:ea typeface="Segoe UI Historic"/>
                <a:cs typeface="Segoe UI Historic"/>
              </a:rPr>
              <a:t>Presentismo </a:t>
            </a:r>
            <a:r>
              <a:rPr lang="es-MX" sz="4000" b="1" dirty="0">
                <a:solidFill>
                  <a:schemeClr val="accent6">
                    <a:lumMod val="50000"/>
                  </a:schemeClr>
                </a:solidFill>
                <a:latin typeface="Segoe UI Historic"/>
                <a:ea typeface="Segoe UI Historic"/>
                <a:cs typeface="Segoe UI Historic"/>
              </a:rPr>
              <a:t>=</a:t>
            </a:r>
            <a:r>
              <a:rPr lang="es-MX" sz="4000" b="1" dirty="0">
                <a:latin typeface="Segoe UI Historic"/>
                <a:ea typeface="Segoe UI Historic"/>
                <a:cs typeface="Segoe UI Historic"/>
              </a:rPr>
              <a:t> Cultura por estar</a:t>
            </a:r>
          </a:p>
        </p:txBody>
      </p:sp>
    </p:spTree>
    <p:extLst>
      <p:ext uri="{BB962C8B-B14F-4D97-AF65-F5344CB8AC3E}">
        <p14:creationId xmlns:p14="http://schemas.microsoft.com/office/powerpoint/2010/main" val="22214295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10491" y="789542"/>
            <a:ext cx="10571018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>
                <a:latin typeface="Century Gothic" panose="020B0502020202020204" pitchFamily="34" charset="0"/>
              </a:rPr>
              <a:t>Educación Pasiva</a:t>
            </a:r>
          </a:p>
          <a:p>
            <a:r>
              <a:rPr lang="es-MX" sz="2800"/>
              <a:t>Quien conquisto México, Hernán Cortés</a:t>
            </a:r>
          </a:p>
          <a:p>
            <a:endParaRPr lang="es-MX" sz="2800"/>
          </a:p>
          <a:p>
            <a:endParaRPr lang="es-MX" sz="2800"/>
          </a:p>
          <a:p>
            <a:endParaRPr lang="es-MX" sz="2800"/>
          </a:p>
          <a:p>
            <a:endParaRPr lang="es-MX" sz="2800"/>
          </a:p>
          <a:p>
            <a:endParaRPr lang="es-MX" sz="2800"/>
          </a:p>
          <a:p>
            <a:endParaRPr lang="es-MX" sz="2800"/>
          </a:p>
          <a:p>
            <a:endParaRPr lang="es-MX" sz="2800"/>
          </a:p>
          <a:p>
            <a:endParaRPr lang="es-MX" sz="2800"/>
          </a:p>
          <a:p>
            <a:pPr algn="ctr"/>
            <a:r>
              <a:rPr lang="es-MX" sz="2800"/>
              <a:t>ENSEÑANZA ≠ APRENDIZAJE</a:t>
            </a:r>
          </a:p>
          <a:p>
            <a:endParaRPr lang="es-MX" sz="2800"/>
          </a:p>
          <a:p>
            <a:endParaRPr lang="es-MX" sz="2800"/>
          </a:p>
          <a:p>
            <a:r>
              <a:rPr lang="es-MX"/>
              <a:t> 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F830F238-56D2-4D2F-AD8B-FE60EDA47A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2686226"/>
              </p:ext>
            </p:extLst>
          </p:nvPr>
        </p:nvGraphicFramePr>
        <p:xfrm>
          <a:off x="2655455" y="79068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2127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6374CBFF-132C-064A-BC81-B3767BA9CBC2}"/>
              </a:ext>
            </a:extLst>
          </p:cNvPr>
          <p:cNvGrpSpPr/>
          <p:nvPr/>
        </p:nvGrpSpPr>
        <p:grpSpPr>
          <a:xfrm>
            <a:off x="228955" y="1409700"/>
            <a:ext cx="4321093" cy="4863942"/>
            <a:chOff x="228955" y="1409700"/>
            <a:chExt cx="4321093" cy="4863942"/>
          </a:xfrm>
        </p:grpSpPr>
        <p:pic>
          <p:nvPicPr>
            <p:cNvPr id="17" name="Gráfico 16">
              <a:extLst>
                <a:ext uri="{FF2B5EF4-FFF2-40B4-BE49-F238E27FC236}">
                  <a16:creationId xmlns:a16="http://schemas.microsoft.com/office/drawing/2014/main" id="{105C4C81-9E1B-B16E-233A-D41EA1BA3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8955" y="1409700"/>
              <a:ext cx="4321093" cy="4863942"/>
            </a:xfrm>
            <a:prstGeom prst="rect">
              <a:avLst/>
            </a:prstGeom>
          </p:spPr>
        </p:pic>
        <p:pic>
          <p:nvPicPr>
            <p:cNvPr id="9" name="Imagen 9">
              <a:extLst>
                <a:ext uri="{FF2B5EF4-FFF2-40B4-BE49-F238E27FC236}">
                  <a16:creationId xmlns:a16="http://schemas.microsoft.com/office/drawing/2014/main" id="{86481696-A521-45FE-9CB8-1BE0CD00EB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1" t="15263" r="1943" b="30871"/>
            <a:stretch/>
          </p:blipFill>
          <p:spPr>
            <a:xfrm>
              <a:off x="520439" y="1713618"/>
              <a:ext cx="3139358" cy="3140560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5" name="14 Subtítulo">
            <a:extLst>
              <a:ext uri="{FF2B5EF4-FFF2-40B4-BE49-F238E27FC236}">
                <a16:creationId xmlns:a16="http://schemas.microsoft.com/office/drawing/2014/main" id="{DB98647E-65C1-4BA3-94CA-5B83137DDAAF}"/>
              </a:ext>
            </a:extLst>
          </p:cNvPr>
          <p:cNvSpPr txBox="1">
            <a:spLocks/>
          </p:cNvSpPr>
          <p:nvPr/>
        </p:nvSpPr>
        <p:spPr>
          <a:xfrm>
            <a:off x="4559119" y="759247"/>
            <a:ext cx="6317011" cy="2922068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s-MX" sz="450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Verdana"/>
                <a:cs typeface="+mj-cs"/>
              </a:rPr>
              <a:t>MIDIENDO LOS BENEFICIOS DE LA CAPACITACIÓN / CASO METALSA</a:t>
            </a:r>
          </a:p>
          <a:p>
            <a:endParaRPr lang="es-MX" sz="3200">
              <a:solidFill>
                <a:srgbClr val="292F60"/>
              </a:solidFill>
            </a:endParaRPr>
          </a:p>
        </p:txBody>
      </p:sp>
      <p:sp>
        <p:nvSpPr>
          <p:cNvPr id="6" name="15 CuadroTexto">
            <a:extLst>
              <a:ext uri="{FF2B5EF4-FFF2-40B4-BE49-F238E27FC236}">
                <a16:creationId xmlns:a16="http://schemas.microsoft.com/office/drawing/2014/main" id="{58716B02-8D2D-4B73-9FE8-A600160E3B29}"/>
              </a:ext>
            </a:extLst>
          </p:cNvPr>
          <p:cNvSpPr txBox="1"/>
          <p:nvPr/>
        </p:nvSpPr>
        <p:spPr>
          <a:xfrm>
            <a:off x="4550048" y="4331768"/>
            <a:ext cx="7251339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MX"/>
            </a:defPPr>
            <a:lvl1pPr>
              <a:defRPr sz="2800" b="1">
                <a:solidFill>
                  <a:srgbClr val="004835"/>
                </a:solidFill>
                <a:latin typeface="Gotham Bold" pitchFamily="50" charset="0"/>
              </a:defRPr>
            </a:lvl1pPr>
          </a:lstStyle>
          <a:p>
            <a:r>
              <a:rPr lang="en-US" sz="3000">
                <a:solidFill>
                  <a:srgbClr val="601111"/>
                </a:solidFill>
                <a:latin typeface="Century Gothic" panose="020B0502020202020204" pitchFamily="34" charset="0"/>
              </a:rPr>
              <a:t>IVAN ALVARADO BRAVO</a:t>
            </a:r>
            <a:endParaRPr lang="es-MX" sz="3000">
              <a:solidFill>
                <a:srgbClr val="60111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16 CuadroTexto">
            <a:extLst>
              <a:ext uri="{FF2B5EF4-FFF2-40B4-BE49-F238E27FC236}">
                <a16:creationId xmlns:a16="http://schemas.microsoft.com/office/drawing/2014/main" id="{5F1CC6A6-B6AD-48B4-B15E-C05F9B6F7EBD}"/>
              </a:ext>
            </a:extLst>
          </p:cNvPr>
          <p:cNvSpPr txBox="1"/>
          <p:nvPr/>
        </p:nvSpPr>
        <p:spPr>
          <a:xfrm>
            <a:off x="4550048" y="4801962"/>
            <a:ext cx="6698977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MX"/>
            </a:defPPr>
            <a:lvl1pPr marL="263525" indent="-171450">
              <a:buClr>
                <a:srgbClr val="4E0E0E"/>
              </a:buClr>
              <a:buSzPct val="83000"/>
              <a:buFont typeface="Arial" panose="020B0604020202020204" pitchFamily="34" charset="0"/>
              <a:buChar char="•"/>
              <a:defRPr sz="2700">
                <a:solidFill>
                  <a:srgbClr val="60111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r>
              <a:rPr lang="es-MX" sz="2500">
                <a:solidFill>
                  <a:srgbClr val="262626"/>
                </a:solidFill>
                <a:latin typeface="Segoe UI Historic"/>
                <a:ea typeface="Segoe UI Historic"/>
                <a:cs typeface="Segoe UI Historic"/>
              </a:rPr>
              <a:t>Coordinador de mantenimiento &amp;I4.0</a:t>
            </a:r>
          </a:p>
          <a:p>
            <a:r>
              <a:rPr lang="es-MX" sz="2500">
                <a:solidFill>
                  <a:srgbClr val="262626"/>
                </a:solidFill>
                <a:latin typeface="Segoe UI Historic"/>
                <a:ea typeface="Segoe UI Historic"/>
                <a:cs typeface="Segoe UI Historic"/>
              </a:rPr>
              <a:t>ivan.alvarado@metalsa.com</a:t>
            </a:r>
          </a:p>
        </p:txBody>
      </p:sp>
    </p:spTree>
    <p:extLst>
      <p:ext uri="{BB962C8B-B14F-4D97-AF65-F5344CB8AC3E}">
        <p14:creationId xmlns:p14="http://schemas.microsoft.com/office/powerpoint/2010/main" val="386916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655827" y="4758337"/>
            <a:ext cx="9056815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000" i="1" dirty="0">
                <a:latin typeface="Segoe UI Historic"/>
                <a:ea typeface="Segoe UI Historic"/>
                <a:cs typeface="Segoe UI Historic"/>
              </a:rPr>
              <a:t>"60% de Empresas Mexicanas dan capacitación porque existe una brecha que cubrir</a:t>
            </a:r>
          </a:p>
          <a:p>
            <a:pPr algn="r"/>
            <a:r>
              <a:rPr lang="es-MX" sz="1200" dirty="0"/>
              <a:t>Man </a:t>
            </a:r>
            <a:r>
              <a:rPr lang="es-MX" sz="1200" dirty="0" err="1"/>
              <a:t>Power</a:t>
            </a:r>
            <a:r>
              <a:rPr lang="es-MX" sz="1200" dirty="0"/>
              <a:t> </a:t>
            </a:r>
            <a:r>
              <a:rPr lang="es-MX" sz="1200" dirty="0" err="1"/>
              <a:t>Group</a:t>
            </a:r>
            <a:r>
              <a:rPr lang="es-MX" sz="1200" dirty="0"/>
              <a:t> </a:t>
            </a:r>
            <a:r>
              <a:rPr lang="es-MX" sz="1200" dirty="0" err="1"/>
              <a:t>Talent</a:t>
            </a:r>
            <a:r>
              <a:rPr lang="es-MX" sz="1200" dirty="0"/>
              <a:t> </a:t>
            </a:r>
            <a:r>
              <a:rPr lang="es-MX" sz="1200" dirty="0" err="1"/>
              <a:t>Survey</a:t>
            </a:r>
            <a:r>
              <a:rPr lang="es-MX" sz="1200" dirty="0"/>
              <a:t> 2016</a:t>
            </a:r>
            <a:endParaRPr lang="es-MX" sz="1200" dirty="0">
              <a:cs typeface="Calibri"/>
            </a:endParaRPr>
          </a:p>
          <a:p>
            <a:endParaRPr lang="es-MX" sz="2800" dirty="0">
              <a:cs typeface="Calibri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368321BB-C791-A277-4C55-59586CD06AEB}"/>
              </a:ext>
            </a:extLst>
          </p:cNvPr>
          <p:cNvGrpSpPr/>
          <p:nvPr/>
        </p:nvGrpSpPr>
        <p:grpSpPr>
          <a:xfrm>
            <a:off x="3476342" y="517289"/>
            <a:ext cx="5415784" cy="4118976"/>
            <a:chOff x="3864800" y="813959"/>
            <a:chExt cx="4853014" cy="3690961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FD9E8B8-0D7F-4648-A2D6-41B1172E8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4800" y="2175713"/>
              <a:ext cx="2036471" cy="2036471"/>
            </a:xfrm>
            <a:custGeom>
              <a:avLst/>
              <a:gdLst>
                <a:gd name="T0" fmla="*/ 1041 w 1041"/>
                <a:gd name="T1" fmla="*/ 521 h 1040"/>
                <a:gd name="T2" fmla="*/ 981 w 1041"/>
                <a:gd name="T3" fmla="*/ 446 h 1040"/>
                <a:gd name="T4" fmla="*/ 1019 w 1041"/>
                <a:gd name="T5" fmla="*/ 369 h 1040"/>
                <a:gd name="T6" fmla="*/ 939 w 1041"/>
                <a:gd name="T7" fmla="*/ 314 h 1040"/>
                <a:gd name="T8" fmla="*/ 951 w 1041"/>
                <a:gd name="T9" fmla="*/ 228 h 1040"/>
                <a:gd name="T10" fmla="*/ 859 w 1041"/>
                <a:gd name="T11" fmla="*/ 199 h 1040"/>
                <a:gd name="T12" fmla="*/ 845 w 1041"/>
                <a:gd name="T13" fmla="*/ 114 h 1040"/>
                <a:gd name="T14" fmla="*/ 748 w 1041"/>
                <a:gd name="T15" fmla="*/ 114 h 1040"/>
                <a:gd name="T16" fmla="*/ 709 w 1041"/>
                <a:gd name="T17" fmla="*/ 36 h 1040"/>
                <a:gd name="T18" fmla="*/ 617 w 1041"/>
                <a:gd name="T19" fmla="*/ 64 h 1040"/>
                <a:gd name="T20" fmla="*/ 557 w 1041"/>
                <a:gd name="T21" fmla="*/ 2 h 1040"/>
                <a:gd name="T22" fmla="*/ 485 w 1041"/>
                <a:gd name="T23" fmla="*/ 2 h 1040"/>
                <a:gd name="T24" fmla="*/ 425 w 1041"/>
                <a:gd name="T25" fmla="*/ 64 h 1040"/>
                <a:gd name="T26" fmla="*/ 332 w 1041"/>
                <a:gd name="T27" fmla="*/ 36 h 1040"/>
                <a:gd name="T28" fmla="*/ 293 w 1041"/>
                <a:gd name="T29" fmla="*/ 114 h 1040"/>
                <a:gd name="T30" fmla="*/ 197 w 1041"/>
                <a:gd name="T31" fmla="*/ 114 h 1040"/>
                <a:gd name="T32" fmla="*/ 183 w 1041"/>
                <a:gd name="T33" fmla="*/ 199 h 1040"/>
                <a:gd name="T34" fmla="*/ 91 w 1041"/>
                <a:gd name="T35" fmla="*/ 228 h 1040"/>
                <a:gd name="T36" fmla="*/ 103 w 1041"/>
                <a:gd name="T37" fmla="*/ 314 h 1040"/>
                <a:gd name="T38" fmla="*/ 23 w 1041"/>
                <a:gd name="T39" fmla="*/ 369 h 1040"/>
                <a:gd name="T40" fmla="*/ 60 w 1041"/>
                <a:gd name="T41" fmla="*/ 446 h 1040"/>
                <a:gd name="T42" fmla="*/ 0 w 1041"/>
                <a:gd name="T43" fmla="*/ 521 h 1040"/>
                <a:gd name="T44" fmla="*/ 55 w 1041"/>
                <a:gd name="T45" fmla="*/ 535 h 1040"/>
                <a:gd name="T46" fmla="*/ 7 w 1041"/>
                <a:gd name="T47" fmla="*/ 605 h 1040"/>
                <a:gd name="T48" fmla="*/ 79 w 1041"/>
                <a:gd name="T49" fmla="*/ 672 h 1040"/>
                <a:gd name="T50" fmla="*/ 54 w 1041"/>
                <a:gd name="T51" fmla="*/ 752 h 1040"/>
                <a:gd name="T52" fmla="*/ 143 w 1041"/>
                <a:gd name="T53" fmla="*/ 795 h 1040"/>
                <a:gd name="T54" fmla="*/ 143 w 1041"/>
                <a:gd name="T55" fmla="*/ 878 h 1040"/>
                <a:gd name="T56" fmla="*/ 240 w 1041"/>
                <a:gd name="T57" fmla="*/ 893 h 1040"/>
                <a:gd name="T58" fmla="*/ 264 w 1041"/>
                <a:gd name="T59" fmla="*/ 974 h 1040"/>
                <a:gd name="T60" fmla="*/ 362 w 1041"/>
                <a:gd name="T61" fmla="*/ 959 h 1040"/>
                <a:gd name="T62" fmla="*/ 407 w 1041"/>
                <a:gd name="T63" fmla="*/ 1029 h 1040"/>
                <a:gd name="T64" fmla="*/ 497 w 1041"/>
                <a:gd name="T65" fmla="*/ 987 h 1040"/>
                <a:gd name="T66" fmla="*/ 545 w 1041"/>
                <a:gd name="T67" fmla="*/ 987 h 1040"/>
                <a:gd name="T68" fmla="*/ 634 w 1041"/>
                <a:gd name="T69" fmla="*/ 1029 h 1040"/>
                <a:gd name="T70" fmla="*/ 680 w 1041"/>
                <a:gd name="T71" fmla="*/ 959 h 1040"/>
                <a:gd name="T72" fmla="*/ 778 w 1041"/>
                <a:gd name="T73" fmla="*/ 974 h 1040"/>
                <a:gd name="T74" fmla="*/ 801 w 1041"/>
                <a:gd name="T75" fmla="*/ 893 h 1040"/>
                <a:gd name="T76" fmla="*/ 899 w 1041"/>
                <a:gd name="T77" fmla="*/ 878 h 1040"/>
                <a:gd name="T78" fmla="*/ 898 w 1041"/>
                <a:gd name="T79" fmla="*/ 795 h 1040"/>
                <a:gd name="T80" fmla="*/ 987 w 1041"/>
                <a:gd name="T81" fmla="*/ 752 h 1040"/>
                <a:gd name="T82" fmla="*/ 962 w 1041"/>
                <a:gd name="T83" fmla="*/ 672 h 1040"/>
                <a:gd name="T84" fmla="*/ 1034 w 1041"/>
                <a:gd name="T85" fmla="*/ 605 h 1040"/>
                <a:gd name="T86" fmla="*/ 987 w 1041"/>
                <a:gd name="T87" fmla="*/ 535 h 1040"/>
                <a:gd name="T88" fmla="*/ 521 w 1041"/>
                <a:gd name="T89" fmla="*/ 906 h 1040"/>
                <a:gd name="T90" fmla="*/ 521 w 1041"/>
                <a:gd name="T91" fmla="*/ 134 h 1040"/>
                <a:gd name="T92" fmla="*/ 521 w 1041"/>
                <a:gd name="T93" fmla="*/ 906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1" h="1040">
                  <a:moveTo>
                    <a:pt x="1041" y="523"/>
                  </a:moveTo>
                  <a:cubicBezTo>
                    <a:pt x="1041" y="522"/>
                    <a:pt x="1041" y="521"/>
                    <a:pt x="1041" y="521"/>
                  </a:cubicBezTo>
                  <a:cubicBezTo>
                    <a:pt x="1041" y="497"/>
                    <a:pt x="1040" y="473"/>
                    <a:pt x="1036" y="450"/>
                  </a:cubicBezTo>
                  <a:cubicBezTo>
                    <a:pt x="981" y="446"/>
                    <a:pt x="981" y="446"/>
                    <a:pt x="981" y="446"/>
                  </a:cubicBezTo>
                  <a:cubicBezTo>
                    <a:pt x="978" y="429"/>
                    <a:pt x="975" y="413"/>
                    <a:pt x="970" y="396"/>
                  </a:cubicBezTo>
                  <a:cubicBezTo>
                    <a:pt x="1019" y="369"/>
                    <a:pt x="1019" y="369"/>
                    <a:pt x="1019" y="369"/>
                  </a:cubicBezTo>
                  <a:cubicBezTo>
                    <a:pt x="1011" y="345"/>
                    <a:pt x="1003" y="323"/>
                    <a:pt x="993" y="301"/>
                  </a:cubicBezTo>
                  <a:cubicBezTo>
                    <a:pt x="939" y="314"/>
                    <a:pt x="939" y="314"/>
                    <a:pt x="939" y="314"/>
                  </a:cubicBezTo>
                  <a:cubicBezTo>
                    <a:pt x="931" y="298"/>
                    <a:pt x="922" y="283"/>
                    <a:pt x="913" y="269"/>
                  </a:cubicBezTo>
                  <a:cubicBezTo>
                    <a:pt x="951" y="228"/>
                    <a:pt x="951" y="228"/>
                    <a:pt x="951" y="228"/>
                  </a:cubicBezTo>
                  <a:cubicBezTo>
                    <a:pt x="938" y="208"/>
                    <a:pt x="923" y="189"/>
                    <a:pt x="907" y="172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47" y="187"/>
                    <a:pt x="834" y="175"/>
                    <a:pt x="821" y="164"/>
                  </a:cubicBezTo>
                  <a:cubicBezTo>
                    <a:pt x="845" y="114"/>
                    <a:pt x="845" y="114"/>
                    <a:pt x="845" y="114"/>
                  </a:cubicBezTo>
                  <a:cubicBezTo>
                    <a:pt x="826" y="99"/>
                    <a:pt x="806" y="85"/>
                    <a:pt x="786" y="73"/>
                  </a:cubicBezTo>
                  <a:cubicBezTo>
                    <a:pt x="748" y="114"/>
                    <a:pt x="748" y="114"/>
                    <a:pt x="748" y="114"/>
                  </a:cubicBezTo>
                  <a:cubicBezTo>
                    <a:pt x="733" y="105"/>
                    <a:pt x="717" y="97"/>
                    <a:pt x="701" y="91"/>
                  </a:cubicBezTo>
                  <a:cubicBezTo>
                    <a:pt x="709" y="36"/>
                    <a:pt x="709" y="36"/>
                    <a:pt x="709" y="36"/>
                  </a:cubicBezTo>
                  <a:cubicBezTo>
                    <a:pt x="687" y="27"/>
                    <a:pt x="664" y="20"/>
                    <a:pt x="641" y="14"/>
                  </a:cubicBezTo>
                  <a:cubicBezTo>
                    <a:pt x="617" y="64"/>
                    <a:pt x="617" y="64"/>
                    <a:pt x="617" y="64"/>
                  </a:cubicBezTo>
                  <a:cubicBezTo>
                    <a:pt x="600" y="61"/>
                    <a:pt x="582" y="58"/>
                    <a:pt x="565" y="57"/>
                  </a:cubicBezTo>
                  <a:cubicBezTo>
                    <a:pt x="557" y="2"/>
                    <a:pt x="557" y="2"/>
                    <a:pt x="557" y="2"/>
                  </a:cubicBezTo>
                  <a:cubicBezTo>
                    <a:pt x="545" y="1"/>
                    <a:pt x="533" y="0"/>
                    <a:pt x="521" y="0"/>
                  </a:cubicBezTo>
                  <a:cubicBezTo>
                    <a:pt x="509" y="0"/>
                    <a:pt x="497" y="1"/>
                    <a:pt x="485" y="2"/>
                  </a:cubicBezTo>
                  <a:cubicBezTo>
                    <a:pt x="477" y="57"/>
                    <a:pt x="477" y="57"/>
                    <a:pt x="477" y="57"/>
                  </a:cubicBezTo>
                  <a:cubicBezTo>
                    <a:pt x="459" y="58"/>
                    <a:pt x="442" y="61"/>
                    <a:pt x="425" y="64"/>
                  </a:cubicBezTo>
                  <a:cubicBezTo>
                    <a:pt x="401" y="14"/>
                    <a:pt x="401" y="14"/>
                    <a:pt x="401" y="14"/>
                  </a:cubicBezTo>
                  <a:cubicBezTo>
                    <a:pt x="377" y="20"/>
                    <a:pt x="354" y="27"/>
                    <a:pt x="332" y="36"/>
                  </a:cubicBezTo>
                  <a:cubicBezTo>
                    <a:pt x="341" y="91"/>
                    <a:pt x="341" y="91"/>
                    <a:pt x="341" y="91"/>
                  </a:cubicBezTo>
                  <a:cubicBezTo>
                    <a:pt x="325" y="97"/>
                    <a:pt x="309" y="105"/>
                    <a:pt x="293" y="11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35" y="85"/>
                    <a:pt x="215" y="99"/>
                    <a:pt x="197" y="11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08" y="175"/>
                    <a:pt x="195" y="187"/>
                    <a:pt x="183" y="199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19" y="189"/>
                    <a:pt x="104" y="208"/>
                    <a:pt x="91" y="228"/>
                  </a:cubicBezTo>
                  <a:cubicBezTo>
                    <a:pt x="128" y="269"/>
                    <a:pt x="128" y="269"/>
                    <a:pt x="128" y="269"/>
                  </a:cubicBezTo>
                  <a:cubicBezTo>
                    <a:pt x="119" y="283"/>
                    <a:pt x="111" y="298"/>
                    <a:pt x="103" y="314"/>
                  </a:cubicBezTo>
                  <a:cubicBezTo>
                    <a:pt x="49" y="301"/>
                    <a:pt x="49" y="301"/>
                    <a:pt x="49" y="301"/>
                  </a:cubicBezTo>
                  <a:cubicBezTo>
                    <a:pt x="39" y="323"/>
                    <a:pt x="30" y="345"/>
                    <a:pt x="23" y="369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7" y="413"/>
                    <a:pt x="63" y="429"/>
                    <a:pt x="60" y="446"/>
                  </a:cubicBezTo>
                  <a:cubicBezTo>
                    <a:pt x="5" y="450"/>
                    <a:pt x="5" y="450"/>
                    <a:pt x="5" y="450"/>
                  </a:cubicBezTo>
                  <a:cubicBezTo>
                    <a:pt x="2" y="473"/>
                    <a:pt x="0" y="497"/>
                    <a:pt x="0" y="521"/>
                  </a:cubicBezTo>
                  <a:cubicBezTo>
                    <a:pt x="0" y="521"/>
                    <a:pt x="0" y="522"/>
                    <a:pt x="0" y="523"/>
                  </a:cubicBezTo>
                  <a:cubicBezTo>
                    <a:pt x="55" y="535"/>
                    <a:pt x="55" y="535"/>
                    <a:pt x="55" y="535"/>
                  </a:cubicBezTo>
                  <a:cubicBezTo>
                    <a:pt x="55" y="552"/>
                    <a:pt x="57" y="568"/>
                    <a:pt x="59" y="585"/>
                  </a:cubicBezTo>
                  <a:cubicBezTo>
                    <a:pt x="7" y="605"/>
                    <a:pt x="7" y="605"/>
                    <a:pt x="7" y="605"/>
                  </a:cubicBezTo>
                  <a:cubicBezTo>
                    <a:pt x="11" y="629"/>
                    <a:pt x="17" y="653"/>
                    <a:pt x="24" y="676"/>
                  </a:cubicBezTo>
                  <a:cubicBezTo>
                    <a:pt x="79" y="672"/>
                    <a:pt x="79" y="672"/>
                    <a:pt x="79" y="672"/>
                  </a:cubicBezTo>
                  <a:cubicBezTo>
                    <a:pt x="85" y="687"/>
                    <a:pt x="91" y="703"/>
                    <a:pt x="98" y="718"/>
                  </a:cubicBezTo>
                  <a:cubicBezTo>
                    <a:pt x="54" y="752"/>
                    <a:pt x="54" y="752"/>
                    <a:pt x="54" y="752"/>
                  </a:cubicBezTo>
                  <a:cubicBezTo>
                    <a:pt x="65" y="774"/>
                    <a:pt x="78" y="795"/>
                    <a:pt x="92" y="815"/>
                  </a:cubicBezTo>
                  <a:cubicBezTo>
                    <a:pt x="143" y="795"/>
                    <a:pt x="143" y="795"/>
                    <a:pt x="143" y="795"/>
                  </a:cubicBezTo>
                  <a:cubicBezTo>
                    <a:pt x="153" y="808"/>
                    <a:pt x="163" y="821"/>
                    <a:pt x="174" y="833"/>
                  </a:cubicBezTo>
                  <a:cubicBezTo>
                    <a:pt x="143" y="878"/>
                    <a:pt x="143" y="878"/>
                    <a:pt x="143" y="878"/>
                  </a:cubicBezTo>
                  <a:cubicBezTo>
                    <a:pt x="160" y="896"/>
                    <a:pt x="178" y="913"/>
                    <a:pt x="197" y="928"/>
                  </a:cubicBezTo>
                  <a:cubicBezTo>
                    <a:pt x="240" y="893"/>
                    <a:pt x="240" y="893"/>
                    <a:pt x="240" y="893"/>
                  </a:cubicBezTo>
                  <a:cubicBezTo>
                    <a:pt x="253" y="903"/>
                    <a:pt x="267" y="912"/>
                    <a:pt x="280" y="921"/>
                  </a:cubicBezTo>
                  <a:cubicBezTo>
                    <a:pt x="264" y="974"/>
                    <a:pt x="264" y="974"/>
                    <a:pt x="264" y="974"/>
                  </a:cubicBezTo>
                  <a:cubicBezTo>
                    <a:pt x="285" y="986"/>
                    <a:pt x="307" y="996"/>
                    <a:pt x="331" y="1005"/>
                  </a:cubicBezTo>
                  <a:cubicBezTo>
                    <a:pt x="362" y="959"/>
                    <a:pt x="362" y="959"/>
                    <a:pt x="362" y="959"/>
                  </a:cubicBezTo>
                  <a:cubicBezTo>
                    <a:pt x="377" y="965"/>
                    <a:pt x="392" y="969"/>
                    <a:pt x="408" y="973"/>
                  </a:cubicBezTo>
                  <a:cubicBezTo>
                    <a:pt x="407" y="1029"/>
                    <a:pt x="407" y="1029"/>
                    <a:pt x="407" y="1029"/>
                  </a:cubicBezTo>
                  <a:cubicBezTo>
                    <a:pt x="431" y="1034"/>
                    <a:pt x="456" y="1038"/>
                    <a:pt x="481" y="1040"/>
                  </a:cubicBezTo>
                  <a:cubicBezTo>
                    <a:pt x="497" y="987"/>
                    <a:pt x="497" y="987"/>
                    <a:pt x="497" y="987"/>
                  </a:cubicBezTo>
                  <a:cubicBezTo>
                    <a:pt x="505" y="987"/>
                    <a:pt x="513" y="987"/>
                    <a:pt x="521" y="987"/>
                  </a:cubicBezTo>
                  <a:cubicBezTo>
                    <a:pt x="529" y="987"/>
                    <a:pt x="537" y="987"/>
                    <a:pt x="545" y="987"/>
                  </a:cubicBezTo>
                  <a:cubicBezTo>
                    <a:pt x="561" y="1040"/>
                    <a:pt x="561" y="1040"/>
                    <a:pt x="561" y="1040"/>
                  </a:cubicBezTo>
                  <a:cubicBezTo>
                    <a:pt x="586" y="1038"/>
                    <a:pt x="610" y="1034"/>
                    <a:pt x="634" y="1029"/>
                  </a:cubicBezTo>
                  <a:cubicBezTo>
                    <a:pt x="634" y="973"/>
                    <a:pt x="634" y="973"/>
                    <a:pt x="634" y="973"/>
                  </a:cubicBezTo>
                  <a:cubicBezTo>
                    <a:pt x="650" y="969"/>
                    <a:pt x="665" y="965"/>
                    <a:pt x="680" y="959"/>
                  </a:cubicBezTo>
                  <a:cubicBezTo>
                    <a:pt x="711" y="1005"/>
                    <a:pt x="711" y="1005"/>
                    <a:pt x="711" y="1005"/>
                  </a:cubicBezTo>
                  <a:cubicBezTo>
                    <a:pt x="734" y="996"/>
                    <a:pt x="756" y="986"/>
                    <a:pt x="778" y="974"/>
                  </a:cubicBezTo>
                  <a:cubicBezTo>
                    <a:pt x="761" y="921"/>
                    <a:pt x="761" y="921"/>
                    <a:pt x="761" y="921"/>
                  </a:cubicBezTo>
                  <a:cubicBezTo>
                    <a:pt x="775" y="912"/>
                    <a:pt x="788" y="903"/>
                    <a:pt x="801" y="893"/>
                  </a:cubicBezTo>
                  <a:cubicBezTo>
                    <a:pt x="845" y="928"/>
                    <a:pt x="845" y="928"/>
                    <a:pt x="845" y="928"/>
                  </a:cubicBezTo>
                  <a:cubicBezTo>
                    <a:pt x="864" y="913"/>
                    <a:pt x="882" y="896"/>
                    <a:pt x="899" y="878"/>
                  </a:cubicBezTo>
                  <a:cubicBezTo>
                    <a:pt x="867" y="833"/>
                    <a:pt x="867" y="833"/>
                    <a:pt x="867" y="833"/>
                  </a:cubicBezTo>
                  <a:cubicBezTo>
                    <a:pt x="878" y="821"/>
                    <a:pt x="889" y="808"/>
                    <a:pt x="898" y="795"/>
                  </a:cubicBezTo>
                  <a:cubicBezTo>
                    <a:pt x="950" y="815"/>
                    <a:pt x="950" y="815"/>
                    <a:pt x="950" y="815"/>
                  </a:cubicBezTo>
                  <a:cubicBezTo>
                    <a:pt x="964" y="795"/>
                    <a:pt x="976" y="774"/>
                    <a:pt x="987" y="752"/>
                  </a:cubicBezTo>
                  <a:cubicBezTo>
                    <a:pt x="944" y="718"/>
                    <a:pt x="944" y="718"/>
                    <a:pt x="944" y="718"/>
                  </a:cubicBezTo>
                  <a:cubicBezTo>
                    <a:pt x="951" y="703"/>
                    <a:pt x="957" y="687"/>
                    <a:pt x="962" y="672"/>
                  </a:cubicBezTo>
                  <a:cubicBezTo>
                    <a:pt x="1018" y="676"/>
                    <a:pt x="1018" y="676"/>
                    <a:pt x="1018" y="676"/>
                  </a:cubicBezTo>
                  <a:cubicBezTo>
                    <a:pt x="1025" y="653"/>
                    <a:pt x="1030" y="629"/>
                    <a:pt x="1034" y="605"/>
                  </a:cubicBezTo>
                  <a:cubicBezTo>
                    <a:pt x="983" y="585"/>
                    <a:pt x="983" y="585"/>
                    <a:pt x="983" y="585"/>
                  </a:cubicBezTo>
                  <a:cubicBezTo>
                    <a:pt x="985" y="568"/>
                    <a:pt x="986" y="552"/>
                    <a:pt x="987" y="535"/>
                  </a:cubicBezTo>
                  <a:lnTo>
                    <a:pt x="1041" y="523"/>
                  </a:lnTo>
                  <a:close/>
                  <a:moveTo>
                    <a:pt x="521" y="906"/>
                  </a:moveTo>
                  <a:cubicBezTo>
                    <a:pt x="308" y="906"/>
                    <a:pt x="135" y="733"/>
                    <a:pt x="135" y="520"/>
                  </a:cubicBezTo>
                  <a:cubicBezTo>
                    <a:pt x="135" y="307"/>
                    <a:pt x="308" y="134"/>
                    <a:pt x="521" y="134"/>
                  </a:cubicBezTo>
                  <a:cubicBezTo>
                    <a:pt x="734" y="134"/>
                    <a:pt x="907" y="307"/>
                    <a:pt x="907" y="520"/>
                  </a:cubicBezTo>
                  <a:cubicBezTo>
                    <a:pt x="907" y="733"/>
                    <a:pt x="734" y="906"/>
                    <a:pt x="521" y="90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B90A5D4B-65D7-4106-8116-01B5F3F1E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8446" y="1605768"/>
              <a:ext cx="961575" cy="964907"/>
            </a:xfrm>
            <a:custGeom>
              <a:avLst/>
              <a:gdLst>
                <a:gd name="T0" fmla="*/ 491 w 491"/>
                <a:gd name="T1" fmla="*/ 209 h 493"/>
                <a:gd name="T2" fmla="*/ 473 w 491"/>
                <a:gd name="T3" fmla="*/ 147 h 493"/>
                <a:gd name="T4" fmla="*/ 425 w 491"/>
                <a:gd name="T5" fmla="*/ 153 h 493"/>
                <a:gd name="T6" fmla="*/ 389 w 491"/>
                <a:gd name="T7" fmla="*/ 104 h 493"/>
                <a:gd name="T8" fmla="*/ 409 w 491"/>
                <a:gd name="T9" fmla="*/ 61 h 493"/>
                <a:gd name="T10" fmla="*/ 356 w 491"/>
                <a:gd name="T11" fmla="*/ 25 h 493"/>
                <a:gd name="T12" fmla="*/ 323 w 491"/>
                <a:gd name="T13" fmla="*/ 61 h 493"/>
                <a:gd name="T14" fmla="*/ 264 w 491"/>
                <a:gd name="T15" fmla="*/ 47 h 493"/>
                <a:gd name="T16" fmla="*/ 252 w 491"/>
                <a:gd name="T17" fmla="*/ 0 h 493"/>
                <a:gd name="T18" fmla="*/ 188 w 491"/>
                <a:gd name="T19" fmla="*/ 6 h 493"/>
                <a:gd name="T20" fmla="*/ 185 w 491"/>
                <a:gd name="T21" fmla="*/ 56 h 493"/>
                <a:gd name="T22" fmla="*/ 132 w 491"/>
                <a:gd name="T23" fmla="*/ 83 h 493"/>
                <a:gd name="T24" fmla="*/ 92 w 491"/>
                <a:gd name="T25" fmla="*/ 54 h 493"/>
                <a:gd name="T26" fmla="*/ 47 w 491"/>
                <a:gd name="T27" fmla="*/ 101 h 493"/>
                <a:gd name="T28" fmla="*/ 78 w 491"/>
                <a:gd name="T29" fmla="*/ 141 h 493"/>
                <a:gd name="T30" fmla="*/ 55 w 491"/>
                <a:gd name="T31" fmla="*/ 195 h 493"/>
                <a:gd name="T32" fmla="*/ 4 w 491"/>
                <a:gd name="T33" fmla="*/ 199 h 493"/>
                <a:gd name="T34" fmla="*/ 0 w 491"/>
                <a:gd name="T35" fmla="*/ 263 h 493"/>
                <a:gd name="T36" fmla="*/ 50 w 491"/>
                <a:gd name="T37" fmla="*/ 275 h 493"/>
                <a:gd name="T38" fmla="*/ 56 w 491"/>
                <a:gd name="T39" fmla="*/ 301 h 493"/>
                <a:gd name="T40" fmla="*/ 67 w 491"/>
                <a:gd name="T41" fmla="*/ 330 h 493"/>
                <a:gd name="T42" fmla="*/ 30 w 491"/>
                <a:gd name="T43" fmla="*/ 366 h 493"/>
                <a:gd name="T44" fmla="*/ 68 w 491"/>
                <a:gd name="T45" fmla="*/ 418 h 493"/>
                <a:gd name="T46" fmla="*/ 114 w 491"/>
                <a:gd name="T47" fmla="*/ 394 h 493"/>
                <a:gd name="T48" fmla="*/ 162 w 491"/>
                <a:gd name="T49" fmla="*/ 427 h 493"/>
                <a:gd name="T50" fmla="*/ 157 w 491"/>
                <a:gd name="T51" fmla="*/ 477 h 493"/>
                <a:gd name="T52" fmla="*/ 220 w 491"/>
                <a:gd name="T53" fmla="*/ 493 h 493"/>
                <a:gd name="T54" fmla="*/ 240 w 491"/>
                <a:gd name="T55" fmla="*/ 446 h 493"/>
                <a:gd name="T56" fmla="*/ 298 w 491"/>
                <a:gd name="T57" fmla="*/ 440 h 493"/>
                <a:gd name="T58" fmla="*/ 327 w 491"/>
                <a:gd name="T59" fmla="*/ 481 h 493"/>
                <a:gd name="T60" fmla="*/ 384 w 491"/>
                <a:gd name="T61" fmla="*/ 453 h 493"/>
                <a:gd name="T62" fmla="*/ 370 w 491"/>
                <a:gd name="T63" fmla="*/ 405 h 493"/>
                <a:gd name="T64" fmla="*/ 411 w 491"/>
                <a:gd name="T65" fmla="*/ 362 h 493"/>
                <a:gd name="T66" fmla="*/ 458 w 491"/>
                <a:gd name="T67" fmla="*/ 375 h 493"/>
                <a:gd name="T68" fmla="*/ 485 w 491"/>
                <a:gd name="T69" fmla="*/ 316 h 493"/>
                <a:gd name="T70" fmla="*/ 443 w 491"/>
                <a:gd name="T71" fmla="*/ 290 h 493"/>
                <a:gd name="T72" fmla="*/ 447 w 491"/>
                <a:gd name="T73" fmla="*/ 229 h 493"/>
                <a:gd name="T74" fmla="*/ 491 w 491"/>
                <a:gd name="T75" fmla="*/ 209 h 493"/>
                <a:gd name="T76" fmla="*/ 288 w 491"/>
                <a:gd name="T77" fmla="*/ 387 h 493"/>
                <a:gd name="T78" fmla="*/ 107 w 491"/>
                <a:gd name="T79" fmla="*/ 286 h 493"/>
                <a:gd name="T80" fmla="*/ 208 w 491"/>
                <a:gd name="T81" fmla="*/ 105 h 493"/>
                <a:gd name="T82" fmla="*/ 389 w 491"/>
                <a:gd name="T83" fmla="*/ 206 h 493"/>
                <a:gd name="T84" fmla="*/ 288 w 491"/>
                <a:gd name="T85" fmla="*/ 387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1" h="493">
                  <a:moveTo>
                    <a:pt x="491" y="209"/>
                  </a:moveTo>
                  <a:cubicBezTo>
                    <a:pt x="473" y="147"/>
                    <a:pt x="473" y="147"/>
                    <a:pt x="473" y="147"/>
                  </a:cubicBezTo>
                  <a:cubicBezTo>
                    <a:pt x="425" y="153"/>
                    <a:pt x="425" y="153"/>
                    <a:pt x="425" y="153"/>
                  </a:cubicBezTo>
                  <a:cubicBezTo>
                    <a:pt x="416" y="135"/>
                    <a:pt x="403" y="118"/>
                    <a:pt x="389" y="104"/>
                  </a:cubicBezTo>
                  <a:cubicBezTo>
                    <a:pt x="409" y="61"/>
                    <a:pt x="409" y="61"/>
                    <a:pt x="409" y="61"/>
                  </a:cubicBezTo>
                  <a:cubicBezTo>
                    <a:pt x="356" y="25"/>
                    <a:pt x="356" y="25"/>
                    <a:pt x="356" y="25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04" y="53"/>
                    <a:pt x="284" y="48"/>
                    <a:pt x="264" y="47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66" y="63"/>
                    <a:pt x="148" y="72"/>
                    <a:pt x="132" y="8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68" y="158"/>
                    <a:pt x="60" y="176"/>
                    <a:pt x="55" y="195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50" y="275"/>
                    <a:pt x="50" y="275"/>
                    <a:pt x="50" y="275"/>
                  </a:cubicBezTo>
                  <a:cubicBezTo>
                    <a:pt x="51" y="283"/>
                    <a:pt x="53" y="292"/>
                    <a:pt x="56" y="301"/>
                  </a:cubicBezTo>
                  <a:cubicBezTo>
                    <a:pt x="59" y="311"/>
                    <a:pt x="62" y="321"/>
                    <a:pt x="67" y="330"/>
                  </a:cubicBezTo>
                  <a:cubicBezTo>
                    <a:pt x="30" y="366"/>
                    <a:pt x="30" y="366"/>
                    <a:pt x="30" y="366"/>
                  </a:cubicBezTo>
                  <a:cubicBezTo>
                    <a:pt x="68" y="418"/>
                    <a:pt x="68" y="418"/>
                    <a:pt x="68" y="418"/>
                  </a:cubicBezTo>
                  <a:cubicBezTo>
                    <a:pt x="114" y="394"/>
                    <a:pt x="114" y="394"/>
                    <a:pt x="114" y="394"/>
                  </a:cubicBezTo>
                  <a:cubicBezTo>
                    <a:pt x="128" y="408"/>
                    <a:pt x="145" y="418"/>
                    <a:pt x="162" y="427"/>
                  </a:cubicBezTo>
                  <a:cubicBezTo>
                    <a:pt x="157" y="477"/>
                    <a:pt x="157" y="477"/>
                    <a:pt x="157" y="477"/>
                  </a:cubicBezTo>
                  <a:cubicBezTo>
                    <a:pt x="220" y="493"/>
                    <a:pt x="220" y="493"/>
                    <a:pt x="220" y="493"/>
                  </a:cubicBezTo>
                  <a:cubicBezTo>
                    <a:pt x="240" y="446"/>
                    <a:pt x="240" y="446"/>
                    <a:pt x="240" y="446"/>
                  </a:cubicBezTo>
                  <a:cubicBezTo>
                    <a:pt x="259" y="447"/>
                    <a:pt x="279" y="445"/>
                    <a:pt x="298" y="440"/>
                  </a:cubicBezTo>
                  <a:cubicBezTo>
                    <a:pt x="327" y="481"/>
                    <a:pt x="327" y="481"/>
                    <a:pt x="327" y="481"/>
                  </a:cubicBezTo>
                  <a:cubicBezTo>
                    <a:pt x="384" y="453"/>
                    <a:pt x="384" y="453"/>
                    <a:pt x="384" y="453"/>
                  </a:cubicBezTo>
                  <a:cubicBezTo>
                    <a:pt x="370" y="405"/>
                    <a:pt x="370" y="405"/>
                    <a:pt x="370" y="405"/>
                  </a:cubicBezTo>
                  <a:cubicBezTo>
                    <a:pt x="386" y="393"/>
                    <a:pt x="400" y="378"/>
                    <a:pt x="411" y="362"/>
                  </a:cubicBezTo>
                  <a:cubicBezTo>
                    <a:pt x="458" y="375"/>
                    <a:pt x="458" y="375"/>
                    <a:pt x="458" y="375"/>
                  </a:cubicBezTo>
                  <a:cubicBezTo>
                    <a:pt x="485" y="316"/>
                    <a:pt x="485" y="316"/>
                    <a:pt x="485" y="316"/>
                  </a:cubicBezTo>
                  <a:cubicBezTo>
                    <a:pt x="443" y="290"/>
                    <a:pt x="443" y="290"/>
                    <a:pt x="443" y="290"/>
                  </a:cubicBezTo>
                  <a:cubicBezTo>
                    <a:pt x="448" y="270"/>
                    <a:pt x="449" y="249"/>
                    <a:pt x="447" y="229"/>
                  </a:cubicBezTo>
                  <a:lnTo>
                    <a:pt x="491" y="209"/>
                  </a:lnTo>
                  <a:close/>
                  <a:moveTo>
                    <a:pt x="288" y="387"/>
                  </a:moveTo>
                  <a:cubicBezTo>
                    <a:pt x="210" y="409"/>
                    <a:pt x="129" y="364"/>
                    <a:pt x="107" y="286"/>
                  </a:cubicBezTo>
                  <a:cubicBezTo>
                    <a:pt x="85" y="208"/>
                    <a:pt x="130" y="127"/>
                    <a:pt x="208" y="105"/>
                  </a:cubicBezTo>
                  <a:cubicBezTo>
                    <a:pt x="286" y="83"/>
                    <a:pt x="367" y="128"/>
                    <a:pt x="389" y="206"/>
                  </a:cubicBezTo>
                  <a:cubicBezTo>
                    <a:pt x="411" y="284"/>
                    <a:pt x="366" y="365"/>
                    <a:pt x="288" y="38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368FDFD4-92D8-425D-AF09-1EA8F45605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2354" y="2007205"/>
              <a:ext cx="1603180" cy="1599848"/>
            </a:xfrm>
            <a:custGeom>
              <a:avLst/>
              <a:gdLst>
                <a:gd name="T0" fmla="*/ 819 w 819"/>
                <a:gd name="T1" fmla="*/ 409 h 817"/>
                <a:gd name="T2" fmla="*/ 754 w 819"/>
                <a:gd name="T3" fmla="*/ 340 h 817"/>
                <a:gd name="T4" fmla="*/ 791 w 819"/>
                <a:gd name="T5" fmla="*/ 260 h 817"/>
                <a:gd name="T6" fmla="*/ 706 w 819"/>
                <a:gd name="T7" fmla="*/ 220 h 817"/>
                <a:gd name="T8" fmla="*/ 710 w 819"/>
                <a:gd name="T9" fmla="*/ 132 h 817"/>
                <a:gd name="T10" fmla="*/ 617 w 819"/>
                <a:gd name="T11" fmla="*/ 126 h 817"/>
                <a:gd name="T12" fmla="*/ 588 w 819"/>
                <a:gd name="T13" fmla="*/ 41 h 817"/>
                <a:gd name="T14" fmla="*/ 499 w 819"/>
                <a:gd name="T15" fmla="*/ 70 h 817"/>
                <a:gd name="T16" fmla="*/ 441 w 819"/>
                <a:gd name="T17" fmla="*/ 2 h 817"/>
                <a:gd name="T18" fmla="*/ 379 w 819"/>
                <a:gd name="T19" fmla="*/ 2 h 817"/>
                <a:gd name="T20" fmla="*/ 321 w 819"/>
                <a:gd name="T21" fmla="*/ 70 h 817"/>
                <a:gd name="T22" fmla="*/ 231 w 819"/>
                <a:gd name="T23" fmla="*/ 41 h 817"/>
                <a:gd name="T24" fmla="*/ 203 w 819"/>
                <a:gd name="T25" fmla="*/ 126 h 817"/>
                <a:gd name="T26" fmla="*/ 109 w 819"/>
                <a:gd name="T27" fmla="*/ 132 h 817"/>
                <a:gd name="T28" fmla="*/ 114 w 819"/>
                <a:gd name="T29" fmla="*/ 220 h 817"/>
                <a:gd name="T30" fmla="*/ 28 w 819"/>
                <a:gd name="T31" fmla="*/ 260 h 817"/>
                <a:gd name="T32" fmla="*/ 65 w 819"/>
                <a:gd name="T33" fmla="*/ 340 h 817"/>
                <a:gd name="T34" fmla="*/ 0 w 819"/>
                <a:gd name="T35" fmla="*/ 409 h 817"/>
                <a:gd name="T36" fmla="*/ 63 w 819"/>
                <a:gd name="T37" fmla="*/ 469 h 817"/>
                <a:gd name="T38" fmla="*/ 27 w 819"/>
                <a:gd name="T39" fmla="*/ 557 h 817"/>
                <a:gd name="T40" fmla="*/ 107 w 819"/>
                <a:gd name="T41" fmla="*/ 589 h 817"/>
                <a:gd name="T42" fmla="*/ 106 w 819"/>
                <a:gd name="T43" fmla="*/ 685 h 817"/>
                <a:gd name="T44" fmla="*/ 191 w 819"/>
                <a:gd name="T45" fmla="*/ 685 h 817"/>
                <a:gd name="T46" fmla="*/ 225 w 819"/>
                <a:gd name="T47" fmla="*/ 776 h 817"/>
                <a:gd name="T48" fmla="*/ 304 w 819"/>
                <a:gd name="T49" fmla="*/ 745 h 817"/>
                <a:gd name="T50" fmla="*/ 368 w 819"/>
                <a:gd name="T51" fmla="*/ 817 h 817"/>
                <a:gd name="T52" fmla="*/ 410 w 819"/>
                <a:gd name="T53" fmla="*/ 762 h 817"/>
                <a:gd name="T54" fmla="*/ 451 w 819"/>
                <a:gd name="T55" fmla="*/ 817 h 817"/>
                <a:gd name="T56" fmla="*/ 516 w 819"/>
                <a:gd name="T57" fmla="*/ 745 h 817"/>
                <a:gd name="T58" fmla="*/ 594 w 819"/>
                <a:gd name="T59" fmla="*/ 776 h 817"/>
                <a:gd name="T60" fmla="*/ 628 w 819"/>
                <a:gd name="T61" fmla="*/ 685 h 817"/>
                <a:gd name="T62" fmla="*/ 713 w 819"/>
                <a:gd name="T63" fmla="*/ 685 h 817"/>
                <a:gd name="T64" fmla="*/ 712 w 819"/>
                <a:gd name="T65" fmla="*/ 589 h 817"/>
                <a:gd name="T66" fmla="*/ 792 w 819"/>
                <a:gd name="T67" fmla="*/ 557 h 817"/>
                <a:gd name="T68" fmla="*/ 756 w 819"/>
                <a:gd name="T69" fmla="*/ 469 h 817"/>
                <a:gd name="T70" fmla="*/ 410 w 819"/>
                <a:gd name="T71" fmla="*/ 704 h 817"/>
                <a:gd name="T72" fmla="*/ 410 w 819"/>
                <a:gd name="T73" fmla="*/ 114 h 817"/>
                <a:gd name="T74" fmla="*/ 410 w 819"/>
                <a:gd name="T75" fmla="*/ 704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9" h="817">
                  <a:moveTo>
                    <a:pt x="761" y="425"/>
                  </a:moveTo>
                  <a:cubicBezTo>
                    <a:pt x="819" y="409"/>
                    <a:pt x="819" y="409"/>
                    <a:pt x="819" y="409"/>
                  </a:cubicBezTo>
                  <a:cubicBezTo>
                    <a:pt x="819" y="387"/>
                    <a:pt x="818" y="366"/>
                    <a:pt x="814" y="345"/>
                  </a:cubicBezTo>
                  <a:cubicBezTo>
                    <a:pt x="754" y="340"/>
                    <a:pt x="754" y="340"/>
                    <a:pt x="754" y="340"/>
                  </a:cubicBezTo>
                  <a:cubicBezTo>
                    <a:pt x="751" y="325"/>
                    <a:pt x="748" y="311"/>
                    <a:pt x="743" y="297"/>
                  </a:cubicBezTo>
                  <a:cubicBezTo>
                    <a:pt x="791" y="260"/>
                    <a:pt x="791" y="260"/>
                    <a:pt x="791" y="260"/>
                  </a:cubicBezTo>
                  <a:cubicBezTo>
                    <a:pt x="783" y="241"/>
                    <a:pt x="774" y="222"/>
                    <a:pt x="764" y="204"/>
                  </a:cubicBezTo>
                  <a:cubicBezTo>
                    <a:pt x="706" y="220"/>
                    <a:pt x="706" y="220"/>
                    <a:pt x="706" y="220"/>
                  </a:cubicBezTo>
                  <a:cubicBezTo>
                    <a:pt x="698" y="207"/>
                    <a:pt x="688" y="195"/>
                    <a:pt x="678" y="183"/>
                  </a:cubicBezTo>
                  <a:cubicBezTo>
                    <a:pt x="710" y="132"/>
                    <a:pt x="710" y="132"/>
                    <a:pt x="710" y="132"/>
                  </a:cubicBezTo>
                  <a:cubicBezTo>
                    <a:pt x="696" y="116"/>
                    <a:pt x="681" y="102"/>
                    <a:pt x="664" y="89"/>
                  </a:cubicBezTo>
                  <a:cubicBezTo>
                    <a:pt x="617" y="126"/>
                    <a:pt x="617" y="126"/>
                    <a:pt x="617" y="126"/>
                  </a:cubicBezTo>
                  <a:cubicBezTo>
                    <a:pt x="604" y="116"/>
                    <a:pt x="591" y="108"/>
                    <a:pt x="577" y="100"/>
                  </a:cubicBezTo>
                  <a:cubicBezTo>
                    <a:pt x="588" y="41"/>
                    <a:pt x="588" y="41"/>
                    <a:pt x="588" y="41"/>
                  </a:cubicBezTo>
                  <a:cubicBezTo>
                    <a:pt x="569" y="32"/>
                    <a:pt x="550" y="24"/>
                    <a:pt x="530" y="18"/>
                  </a:cubicBezTo>
                  <a:cubicBezTo>
                    <a:pt x="499" y="70"/>
                    <a:pt x="499" y="70"/>
                    <a:pt x="499" y="70"/>
                  </a:cubicBezTo>
                  <a:cubicBezTo>
                    <a:pt x="483" y="66"/>
                    <a:pt x="468" y="63"/>
                    <a:pt x="452" y="61"/>
                  </a:cubicBezTo>
                  <a:cubicBezTo>
                    <a:pt x="441" y="2"/>
                    <a:pt x="441" y="2"/>
                    <a:pt x="441" y="2"/>
                  </a:cubicBezTo>
                  <a:cubicBezTo>
                    <a:pt x="431" y="1"/>
                    <a:pt x="420" y="0"/>
                    <a:pt x="410" y="0"/>
                  </a:cubicBezTo>
                  <a:cubicBezTo>
                    <a:pt x="399" y="0"/>
                    <a:pt x="389" y="1"/>
                    <a:pt x="379" y="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52" y="63"/>
                    <a:pt x="336" y="66"/>
                    <a:pt x="321" y="70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69" y="24"/>
                    <a:pt x="250" y="32"/>
                    <a:pt x="231" y="41"/>
                  </a:cubicBezTo>
                  <a:cubicBezTo>
                    <a:pt x="243" y="100"/>
                    <a:pt x="243" y="100"/>
                    <a:pt x="243" y="100"/>
                  </a:cubicBezTo>
                  <a:cubicBezTo>
                    <a:pt x="229" y="108"/>
                    <a:pt x="216" y="116"/>
                    <a:pt x="203" y="126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39" y="102"/>
                    <a:pt x="123" y="116"/>
                    <a:pt x="109" y="132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31" y="195"/>
                    <a:pt x="122" y="207"/>
                    <a:pt x="114" y="220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45" y="222"/>
                    <a:pt x="36" y="241"/>
                    <a:pt x="28" y="260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2" y="311"/>
                    <a:pt x="68" y="325"/>
                    <a:pt x="65" y="340"/>
                  </a:cubicBezTo>
                  <a:cubicBezTo>
                    <a:pt x="5" y="345"/>
                    <a:pt x="5" y="345"/>
                    <a:pt x="5" y="345"/>
                  </a:cubicBezTo>
                  <a:cubicBezTo>
                    <a:pt x="2" y="366"/>
                    <a:pt x="0" y="387"/>
                    <a:pt x="0" y="409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40"/>
                    <a:pt x="61" y="455"/>
                    <a:pt x="63" y="469"/>
                  </a:cubicBezTo>
                  <a:cubicBezTo>
                    <a:pt x="9" y="495"/>
                    <a:pt x="9" y="495"/>
                    <a:pt x="9" y="495"/>
                  </a:cubicBezTo>
                  <a:cubicBezTo>
                    <a:pt x="14" y="517"/>
                    <a:pt x="20" y="537"/>
                    <a:pt x="27" y="557"/>
                  </a:cubicBezTo>
                  <a:cubicBezTo>
                    <a:pt x="88" y="551"/>
                    <a:pt x="88" y="551"/>
                    <a:pt x="88" y="551"/>
                  </a:cubicBezTo>
                  <a:cubicBezTo>
                    <a:pt x="93" y="564"/>
                    <a:pt x="100" y="577"/>
                    <a:pt x="107" y="589"/>
                  </a:cubicBezTo>
                  <a:cubicBezTo>
                    <a:pt x="66" y="633"/>
                    <a:pt x="66" y="633"/>
                    <a:pt x="66" y="633"/>
                  </a:cubicBezTo>
                  <a:cubicBezTo>
                    <a:pt x="78" y="652"/>
                    <a:pt x="92" y="669"/>
                    <a:pt x="106" y="685"/>
                  </a:cubicBezTo>
                  <a:cubicBezTo>
                    <a:pt x="160" y="658"/>
                    <a:pt x="160" y="658"/>
                    <a:pt x="160" y="658"/>
                  </a:cubicBezTo>
                  <a:cubicBezTo>
                    <a:pt x="170" y="668"/>
                    <a:pt x="180" y="677"/>
                    <a:pt x="191" y="685"/>
                  </a:cubicBezTo>
                  <a:cubicBezTo>
                    <a:pt x="169" y="741"/>
                    <a:pt x="169" y="741"/>
                    <a:pt x="169" y="741"/>
                  </a:cubicBezTo>
                  <a:cubicBezTo>
                    <a:pt x="187" y="754"/>
                    <a:pt x="205" y="766"/>
                    <a:pt x="225" y="776"/>
                  </a:cubicBezTo>
                  <a:cubicBezTo>
                    <a:pt x="265" y="731"/>
                    <a:pt x="265" y="731"/>
                    <a:pt x="265" y="731"/>
                  </a:cubicBezTo>
                  <a:cubicBezTo>
                    <a:pt x="278" y="736"/>
                    <a:pt x="291" y="741"/>
                    <a:pt x="304" y="745"/>
                  </a:cubicBezTo>
                  <a:cubicBezTo>
                    <a:pt x="303" y="806"/>
                    <a:pt x="303" y="806"/>
                    <a:pt x="303" y="806"/>
                  </a:cubicBezTo>
                  <a:cubicBezTo>
                    <a:pt x="324" y="811"/>
                    <a:pt x="346" y="815"/>
                    <a:pt x="368" y="817"/>
                  </a:cubicBezTo>
                  <a:cubicBezTo>
                    <a:pt x="389" y="761"/>
                    <a:pt x="389" y="761"/>
                    <a:pt x="389" y="761"/>
                  </a:cubicBezTo>
                  <a:cubicBezTo>
                    <a:pt x="396" y="761"/>
                    <a:pt x="403" y="762"/>
                    <a:pt x="410" y="762"/>
                  </a:cubicBezTo>
                  <a:cubicBezTo>
                    <a:pt x="417" y="762"/>
                    <a:pt x="423" y="761"/>
                    <a:pt x="430" y="761"/>
                  </a:cubicBezTo>
                  <a:cubicBezTo>
                    <a:pt x="451" y="817"/>
                    <a:pt x="451" y="817"/>
                    <a:pt x="451" y="817"/>
                  </a:cubicBezTo>
                  <a:cubicBezTo>
                    <a:pt x="474" y="815"/>
                    <a:pt x="495" y="811"/>
                    <a:pt x="516" y="806"/>
                  </a:cubicBezTo>
                  <a:cubicBezTo>
                    <a:pt x="516" y="745"/>
                    <a:pt x="516" y="745"/>
                    <a:pt x="516" y="745"/>
                  </a:cubicBezTo>
                  <a:cubicBezTo>
                    <a:pt x="529" y="741"/>
                    <a:pt x="542" y="736"/>
                    <a:pt x="554" y="731"/>
                  </a:cubicBezTo>
                  <a:cubicBezTo>
                    <a:pt x="594" y="776"/>
                    <a:pt x="594" y="776"/>
                    <a:pt x="594" y="776"/>
                  </a:cubicBezTo>
                  <a:cubicBezTo>
                    <a:pt x="614" y="766"/>
                    <a:pt x="633" y="754"/>
                    <a:pt x="650" y="741"/>
                  </a:cubicBezTo>
                  <a:cubicBezTo>
                    <a:pt x="628" y="685"/>
                    <a:pt x="628" y="685"/>
                    <a:pt x="628" y="685"/>
                  </a:cubicBezTo>
                  <a:cubicBezTo>
                    <a:pt x="639" y="677"/>
                    <a:pt x="649" y="668"/>
                    <a:pt x="659" y="658"/>
                  </a:cubicBezTo>
                  <a:cubicBezTo>
                    <a:pt x="713" y="685"/>
                    <a:pt x="713" y="685"/>
                    <a:pt x="713" y="685"/>
                  </a:cubicBezTo>
                  <a:cubicBezTo>
                    <a:pt x="728" y="669"/>
                    <a:pt x="741" y="652"/>
                    <a:pt x="753" y="633"/>
                  </a:cubicBezTo>
                  <a:cubicBezTo>
                    <a:pt x="712" y="589"/>
                    <a:pt x="712" y="589"/>
                    <a:pt x="712" y="589"/>
                  </a:cubicBezTo>
                  <a:cubicBezTo>
                    <a:pt x="719" y="577"/>
                    <a:pt x="726" y="564"/>
                    <a:pt x="732" y="551"/>
                  </a:cubicBezTo>
                  <a:cubicBezTo>
                    <a:pt x="792" y="557"/>
                    <a:pt x="792" y="557"/>
                    <a:pt x="792" y="557"/>
                  </a:cubicBezTo>
                  <a:cubicBezTo>
                    <a:pt x="800" y="537"/>
                    <a:pt x="806" y="517"/>
                    <a:pt x="810" y="495"/>
                  </a:cubicBezTo>
                  <a:cubicBezTo>
                    <a:pt x="756" y="469"/>
                    <a:pt x="756" y="469"/>
                    <a:pt x="756" y="469"/>
                  </a:cubicBezTo>
                  <a:cubicBezTo>
                    <a:pt x="759" y="455"/>
                    <a:pt x="760" y="440"/>
                    <a:pt x="761" y="425"/>
                  </a:cubicBezTo>
                  <a:close/>
                  <a:moveTo>
                    <a:pt x="410" y="704"/>
                  </a:moveTo>
                  <a:cubicBezTo>
                    <a:pt x="247" y="704"/>
                    <a:pt x="114" y="572"/>
                    <a:pt x="114" y="409"/>
                  </a:cubicBezTo>
                  <a:cubicBezTo>
                    <a:pt x="114" y="246"/>
                    <a:pt x="247" y="114"/>
                    <a:pt x="410" y="114"/>
                  </a:cubicBezTo>
                  <a:cubicBezTo>
                    <a:pt x="573" y="114"/>
                    <a:pt x="705" y="246"/>
                    <a:pt x="705" y="409"/>
                  </a:cubicBezTo>
                  <a:cubicBezTo>
                    <a:pt x="705" y="572"/>
                    <a:pt x="573" y="704"/>
                    <a:pt x="410" y="70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9" name="Oval 6">
              <a:extLst>
                <a:ext uri="{FF2B5EF4-FFF2-40B4-BE49-F238E27FC236}">
                  <a16:creationId xmlns:a16="http://schemas.microsoft.com/office/drawing/2014/main" id="{DF25356F-6A99-4165-B224-196B5C7BB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7723" y="2557724"/>
              <a:ext cx="1270626" cy="1272448"/>
            </a:xfrm>
            <a:prstGeom prst="ellipse">
              <a:avLst/>
            </a:prstGeom>
            <a:solidFill>
              <a:srgbClr val="004F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10" name="Oval 14">
              <a:extLst>
                <a:ext uri="{FF2B5EF4-FFF2-40B4-BE49-F238E27FC236}">
                  <a16:creationId xmlns:a16="http://schemas.microsoft.com/office/drawing/2014/main" id="{60830FD9-E3E7-4007-9798-712B6AA7A2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1415" y="2335433"/>
              <a:ext cx="945066" cy="9433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grpSp>
          <p:nvGrpSpPr>
            <p:cNvPr id="12" name="Groupe 13">
              <a:extLst>
                <a:ext uri="{FF2B5EF4-FFF2-40B4-BE49-F238E27FC236}">
                  <a16:creationId xmlns:a16="http://schemas.microsoft.com/office/drawing/2014/main" id="{8D389EA0-CE91-44D2-A85F-90BD590B05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38492" y="2662624"/>
              <a:ext cx="510904" cy="289010"/>
              <a:chOff x="4498975" y="1503363"/>
              <a:chExt cx="2211388" cy="1250950"/>
            </a:xfrm>
            <a:solidFill>
              <a:schemeClr val="bg1"/>
            </a:solidFill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85D4A1B7-BB25-419E-B4AE-D236D2279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7113" y="1503363"/>
                <a:ext cx="268288" cy="608013"/>
              </a:xfrm>
              <a:custGeom>
                <a:avLst/>
                <a:gdLst>
                  <a:gd name="T0" fmla="*/ 148 w 169"/>
                  <a:gd name="T1" fmla="*/ 257 h 383"/>
                  <a:gd name="T2" fmla="*/ 169 w 169"/>
                  <a:gd name="T3" fmla="*/ 257 h 383"/>
                  <a:gd name="T4" fmla="*/ 144 w 169"/>
                  <a:gd name="T5" fmla="*/ 0 h 383"/>
                  <a:gd name="T6" fmla="*/ 35 w 169"/>
                  <a:gd name="T7" fmla="*/ 0 h 383"/>
                  <a:gd name="T8" fmla="*/ 0 w 169"/>
                  <a:gd name="T9" fmla="*/ 383 h 383"/>
                  <a:gd name="T10" fmla="*/ 148 w 169"/>
                  <a:gd name="T11" fmla="*/ 383 h 383"/>
                  <a:gd name="T12" fmla="*/ 148 w 169"/>
                  <a:gd name="T13" fmla="*/ 257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383">
                    <a:moveTo>
                      <a:pt x="148" y="257"/>
                    </a:moveTo>
                    <a:lnTo>
                      <a:pt x="169" y="257"/>
                    </a:lnTo>
                    <a:lnTo>
                      <a:pt x="144" y="0"/>
                    </a:lnTo>
                    <a:lnTo>
                      <a:pt x="35" y="0"/>
                    </a:lnTo>
                    <a:lnTo>
                      <a:pt x="0" y="383"/>
                    </a:lnTo>
                    <a:lnTo>
                      <a:pt x="148" y="383"/>
                    </a:lnTo>
                    <a:lnTo>
                      <a:pt x="148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2ACAC9CC-13B6-4410-9037-B8F3665D9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3300" y="2208213"/>
                <a:ext cx="258763" cy="163513"/>
              </a:xfrm>
              <a:custGeom>
                <a:avLst/>
                <a:gdLst>
                  <a:gd name="T0" fmla="*/ 5 w 84"/>
                  <a:gd name="T1" fmla="*/ 0 h 53"/>
                  <a:gd name="T2" fmla="*/ 0 w 84"/>
                  <a:gd name="T3" fmla="*/ 53 h 53"/>
                  <a:gd name="T4" fmla="*/ 84 w 84"/>
                  <a:gd name="T5" fmla="*/ 38 h 53"/>
                  <a:gd name="T6" fmla="*/ 84 w 84"/>
                  <a:gd name="T7" fmla="*/ 0 h 53"/>
                  <a:gd name="T8" fmla="*/ 5 w 8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3">
                    <a:moveTo>
                      <a:pt x="5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4" y="45"/>
                      <a:pt x="52" y="39"/>
                      <a:pt x="84" y="38"/>
                    </a:cubicBezTo>
                    <a:cubicBezTo>
                      <a:pt x="84" y="0"/>
                      <a:pt x="84" y="0"/>
                      <a:pt x="84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68A7A69A-7384-454C-B9A6-8CB8371580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98975" y="1503363"/>
                <a:ext cx="2211388" cy="1250950"/>
              </a:xfrm>
              <a:custGeom>
                <a:avLst/>
                <a:gdLst>
                  <a:gd name="T0" fmla="*/ 702 w 718"/>
                  <a:gd name="T1" fmla="*/ 373 h 405"/>
                  <a:gd name="T2" fmla="*/ 702 w 718"/>
                  <a:gd name="T3" fmla="*/ 140 h 405"/>
                  <a:gd name="T4" fmla="*/ 702 w 718"/>
                  <a:gd name="T5" fmla="*/ 0 h 405"/>
                  <a:gd name="T6" fmla="*/ 535 w 718"/>
                  <a:gd name="T7" fmla="*/ 140 h 405"/>
                  <a:gd name="T8" fmla="*/ 535 w 718"/>
                  <a:gd name="T9" fmla="*/ 0 h 405"/>
                  <a:gd name="T10" fmla="*/ 367 w 718"/>
                  <a:gd name="T11" fmla="*/ 140 h 405"/>
                  <a:gd name="T12" fmla="*/ 364 w 718"/>
                  <a:gd name="T13" fmla="*/ 140 h 405"/>
                  <a:gd name="T14" fmla="*/ 364 w 718"/>
                  <a:gd name="T15" fmla="*/ 0 h 405"/>
                  <a:gd name="T16" fmla="*/ 197 w 718"/>
                  <a:gd name="T17" fmla="*/ 140 h 405"/>
                  <a:gd name="T18" fmla="*/ 196 w 718"/>
                  <a:gd name="T19" fmla="*/ 140 h 405"/>
                  <a:gd name="T20" fmla="*/ 196 w 718"/>
                  <a:gd name="T21" fmla="*/ 205 h 405"/>
                  <a:gd name="T22" fmla="*/ 103 w 718"/>
                  <a:gd name="T23" fmla="*/ 205 h 405"/>
                  <a:gd name="T24" fmla="*/ 70 w 718"/>
                  <a:gd name="T25" fmla="*/ 218 h 405"/>
                  <a:gd name="T26" fmla="*/ 57 w 718"/>
                  <a:gd name="T27" fmla="*/ 249 h 405"/>
                  <a:gd name="T28" fmla="*/ 57 w 718"/>
                  <a:gd name="T29" fmla="*/ 305 h 405"/>
                  <a:gd name="T30" fmla="*/ 71 w 718"/>
                  <a:gd name="T31" fmla="*/ 296 h 405"/>
                  <a:gd name="T32" fmla="*/ 71 w 718"/>
                  <a:gd name="T33" fmla="*/ 249 h 405"/>
                  <a:gd name="T34" fmla="*/ 103 w 718"/>
                  <a:gd name="T35" fmla="*/ 219 h 405"/>
                  <a:gd name="T36" fmla="*/ 196 w 718"/>
                  <a:gd name="T37" fmla="*/ 219 h 405"/>
                  <a:gd name="T38" fmla="*/ 196 w 718"/>
                  <a:gd name="T39" fmla="*/ 276 h 405"/>
                  <a:gd name="T40" fmla="*/ 20 w 718"/>
                  <a:gd name="T41" fmla="*/ 373 h 405"/>
                  <a:gd name="T42" fmla="*/ 0 w 718"/>
                  <a:gd name="T43" fmla="*/ 373 h 405"/>
                  <a:gd name="T44" fmla="*/ 0 w 718"/>
                  <a:gd name="T45" fmla="*/ 405 h 405"/>
                  <a:gd name="T46" fmla="*/ 15 w 718"/>
                  <a:gd name="T47" fmla="*/ 405 h 405"/>
                  <a:gd name="T48" fmla="*/ 90 w 718"/>
                  <a:gd name="T49" fmla="*/ 405 h 405"/>
                  <a:gd name="T50" fmla="*/ 186 w 718"/>
                  <a:gd name="T51" fmla="*/ 405 h 405"/>
                  <a:gd name="T52" fmla="*/ 196 w 718"/>
                  <a:gd name="T53" fmla="*/ 405 h 405"/>
                  <a:gd name="T54" fmla="*/ 222 w 718"/>
                  <a:gd name="T55" fmla="*/ 405 h 405"/>
                  <a:gd name="T56" fmla="*/ 702 w 718"/>
                  <a:gd name="T57" fmla="*/ 405 h 405"/>
                  <a:gd name="T58" fmla="*/ 718 w 718"/>
                  <a:gd name="T59" fmla="*/ 405 h 405"/>
                  <a:gd name="T60" fmla="*/ 718 w 718"/>
                  <a:gd name="T61" fmla="*/ 373 h 405"/>
                  <a:gd name="T62" fmla="*/ 702 w 718"/>
                  <a:gd name="T63" fmla="*/ 373 h 405"/>
                  <a:gd name="T64" fmla="*/ 312 w 718"/>
                  <a:gd name="T65" fmla="*/ 315 h 405"/>
                  <a:gd name="T66" fmla="*/ 234 w 718"/>
                  <a:gd name="T67" fmla="*/ 315 h 405"/>
                  <a:gd name="T68" fmla="*/ 234 w 718"/>
                  <a:gd name="T69" fmla="*/ 224 h 405"/>
                  <a:gd name="T70" fmla="*/ 312 w 718"/>
                  <a:gd name="T71" fmla="*/ 224 h 405"/>
                  <a:gd name="T72" fmla="*/ 312 w 718"/>
                  <a:gd name="T73" fmla="*/ 315 h 405"/>
                  <a:gd name="T74" fmla="*/ 430 w 718"/>
                  <a:gd name="T75" fmla="*/ 315 h 405"/>
                  <a:gd name="T76" fmla="*/ 351 w 718"/>
                  <a:gd name="T77" fmla="*/ 315 h 405"/>
                  <a:gd name="T78" fmla="*/ 351 w 718"/>
                  <a:gd name="T79" fmla="*/ 224 h 405"/>
                  <a:gd name="T80" fmla="*/ 430 w 718"/>
                  <a:gd name="T81" fmla="*/ 224 h 405"/>
                  <a:gd name="T82" fmla="*/ 430 w 718"/>
                  <a:gd name="T83" fmla="*/ 315 h 405"/>
                  <a:gd name="T84" fmla="*/ 547 w 718"/>
                  <a:gd name="T85" fmla="*/ 315 h 405"/>
                  <a:gd name="T86" fmla="*/ 469 w 718"/>
                  <a:gd name="T87" fmla="*/ 315 h 405"/>
                  <a:gd name="T88" fmla="*/ 469 w 718"/>
                  <a:gd name="T89" fmla="*/ 224 h 405"/>
                  <a:gd name="T90" fmla="*/ 547 w 718"/>
                  <a:gd name="T91" fmla="*/ 224 h 405"/>
                  <a:gd name="T92" fmla="*/ 547 w 718"/>
                  <a:gd name="T93" fmla="*/ 315 h 405"/>
                  <a:gd name="T94" fmla="*/ 665 w 718"/>
                  <a:gd name="T95" fmla="*/ 315 h 405"/>
                  <a:gd name="T96" fmla="*/ 587 w 718"/>
                  <a:gd name="T97" fmla="*/ 315 h 405"/>
                  <a:gd name="T98" fmla="*/ 587 w 718"/>
                  <a:gd name="T99" fmla="*/ 224 h 405"/>
                  <a:gd name="T100" fmla="*/ 665 w 718"/>
                  <a:gd name="T101" fmla="*/ 224 h 405"/>
                  <a:gd name="T102" fmla="*/ 665 w 718"/>
                  <a:gd name="T103" fmla="*/ 31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18" h="405">
                    <a:moveTo>
                      <a:pt x="702" y="373"/>
                    </a:moveTo>
                    <a:cubicBezTo>
                      <a:pt x="702" y="140"/>
                      <a:pt x="702" y="140"/>
                      <a:pt x="702" y="140"/>
                    </a:cubicBezTo>
                    <a:cubicBezTo>
                      <a:pt x="702" y="0"/>
                      <a:pt x="702" y="0"/>
                      <a:pt x="702" y="0"/>
                    </a:cubicBezTo>
                    <a:cubicBezTo>
                      <a:pt x="535" y="140"/>
                      <a:pt x="535" y="140"/>
                      <a:pt x="535" y="140"/>
                    </a:cubicBezTo>
                    <a:cubicBezTo>
                      <a:pt x="535" y="0"/>
                      <a:pt x="535" y="0"/>
                      <a:pt x="535" y="0"/>
                    </a:cubicBezTo>
                    <a:cubicBezTo>
                      <a:pt x="367" y="140"/>
                      <a:pt x="367" y="140"/>
                      <a:pt x="367" y="140"/>
                    </a:cubicBezTo>
                    <a:cubicBezTo>
                      <a:pt x="364" y="140"/>
                      <a:pt x="364" y="140"/>
                      <a:pt x="364" y="140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197" y="140"/>
                      <a:pt x="197" y="140"/>
                      <a:pt x="197" y="140"/>
                    </a:cubicBezTo>
                    <a:cubicBezTo>
                      <a:pt x="196" y="140"/>
                      <a:pt x="196" y="140"/>
                      <a:pt x="196" y="140"/>
                    </a:cubicBezTo>
                    <a:cubicBezTo>
                      <a:pt x="196" y="205"/>
                      <a:pt x="196" y="205"/>
                      <a:pt x="196" y="205"/>
                    </a:cubicBezTo>
                    <a:cubicBezTo>
                      <a:pt x="103" y="205"/>
                      <a:pt x="103" y="205"/>
                      <a:pt x="103" y="205"/>
                    </a:cubicBezTo>
                    <a:cubicBezTo>
                      <a:pt x="90" y="205"/>
                      <a:pt x="78" y="210"/>
                      <a:pt x="70" y="218"/>
                    </a:cubicBezTo>
                    <a:cubicBezTo>
                      <a:pt x="62" y="226"/>
                      <a:pt x="57" y="237"/>
                      <a:pt x="57" y="249"/>
                    </a:cubicBezTo>
                    <a:cubicBezTo>
                      <a:pt x="57" y="305"/>
                      <a:pt x="57" y="305"/>
                      <a:pt x="57" y="305"/>
                    </a:cubicBezTo>
                    <a:cubicBezTo>
                      <a:pt x="62" y="301"/>
                      <a:pt x="66" y="298"/>
                      <a:pt x="71" y="296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71" y="234"/>
                      <a:pt x="83" y="219"/>
                      <a:pt x="103" y="219"/>
                    </a:cubicBezTo>
                    <a:cubicBezTo>
                      <a:pt x="196" y="219"/>
                      <a:pt x="196" y="219"/>
                      <a:pt x="196" y="219"/>
                    </a:cubicBezTo>
                    <a:cubicBezTo>
                      <a:pt x="196" y="276"/>
                      <a:pt x="196" y="276"/>
                      <a:pt x="196" y="276"/>
                    </a:cubicBezTo>
                    <a:cubicBezTo>
                      <a:pt x="99" y="276"/>
                      <a:pt x="37" y="320"/>
                      <a:pt x="20" y="373"/>
                    </a:cubicBezTo>
                    <a:cubicBezTo>
                      <a:pt x="0" y="373"/>
                      <a:pt x="0" y="373"/>
                      <a:pt x="0" y="373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15" y="405"/>
                      <a:pt x="15" y="405"/>
                      <a:pt x="15" y="405"/>
                    </a:cubicBezTo>
                    <a:cubicBezTo>
                      <a:pt x="90" y="405"/>
                      <a:pt x="90" y="405"/>
                      <a:pt x="90" y="405"/>
                    </a:cubicBezTo>
                    <a:cubicBezTo>
                      <a:pt x="186" y="405"/>
                      <a:pt x="186" y="405"/>
                      <a:pt x="186" y="405"/>
                    </a:cubicBezTo>
                    <a:cubicBezTo>
                      <a:pt x="196" y="405"/>
                      <a:pt x="196" y="405"/>
                      <a:pt x="196" y="405"/>
                    </a:cubicBezTo>
                    <a:cubicBezTo>
                      <a:pt x="222" y="405"/>
                      <a:pt x="222" y="405"/>
                      <a:pt x="222" y="405"/>
                    </a:cubicBezTo>
                    <a:cubicBezTo>
                      <a:pt x="702" y="405"/>
                      <a:pt x="702" y="405"/>
                      <a:pt x="702" y="405"/>
                    </a:cubicBezTo>
                    <a:cubicBezTo>
                      <a:pt x="718" y="405"/>
                      <a:pt x="718" y="405"/>
                      <a:pt x="718" y="405"/>
                    </a:cubicBezTo>
                    <a:cubicBezTo>
                      <a:pt x="718" y="373"/>
                      <a:pt x="718" y="373"/>
                      <a:pt x="718" y="373"/>
                    </a:cubicBezTo>
                    <a:lnTo>
                      <a:pt x="702" y="373"/>
                    </a:lnTo>
                    <a:close/>
                    <a:moveTo>
                      <a:pt x="312" y="315"/>
                    </a:move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4" y="224"/>
                      <a:pt x="234" y="224"/>
                      <a:pt x="234" y="224"/>
                    </a:cubicBezTo>
                    <a:cubicBezTo>
                      <a:pt x="312" y="224"/>
                      <a:pt x="312" y="224"/>
                      <a:pt x="312" y="224"/>
                    </a:cubicBezTo>
                    <a:lnTo>
                      <a:pt x="312" y="315"/>
                    </a:lnTo>
                    <a:close/>
                    <a:moveTo>
                      <a:pt x="430" y="315"/>
                    </a:moveTo>
                    <a:cubicBezTo>
                      <a:pt x="351" y="315"/>
                      <a:pt x="351" y="315"/>
                      <a:pt x="351" y="315"/>
                    </a:cubicBezTo>
                    <a:cubicBezTo>
                      <a:pt x="351" y="224"/>
                      <a:pt x="351" y="224"/>
                      <a:pt x="351" y="224"/>
                    </a:cubicBezTo>
                    <a:cubicBezTo>
                      <a:pt x="430" y="224"/>
                      <a:pt x="430" y="224"/>
                      <a:pt x="430" y="224"/>
                    </a:cubicBezTo>
                    <a:lnTo>
                      <a:pt x="430" y="315"/>
                    </a:lnTo>
                    <a:close/>
                    <a:moveTo>
                      <a:pt x="547" y="315"/>
                    </a:moveTo>
                    <a:cubicBezTo>
                      <a:pt x="469" y="315"/>
                      <a:pt x="469" y="315"/>
                      <a:pt x="469" y="315"/>
                    </a:cubicBezTo>
                    <a:cubicBezTo>
                      <a:pt x="469" y="224"/>
                      <a:pt x="469" y="224"/>
                      <a:pt x="469" y="224"/>
                    </a:cubicBezTo>
                    <a:cubicBezTo>
                      <a:pt x="547" y="224"/>
                      <a:pt x="547" y="224"/>
                      <a:pt x="547" y="224"/>
                    </a:cubicBezTo>
                    <a:lnTo>
                      <a:pt x="547" y="315"/>
                    </a:lnTo>
                    <a:close/>
                    <a:moveTo>
                      <a:pt x="665" y="315"/>
                    </a:moveTo>
                    <a:cubicBezTo>
                      <a:pt x="587" y="315"/>
                      <a:pt x="587" y="315"/>
                      <a:pt x="587" y="315"/>
                    </a:cubicBezTo>
                    <a:cubicBezTo>
                      <a:pt x="587" y="224"/>
                      <a:pt x="587" y="224"/>
                      <a:pt x="587" y="224"/>
                    </a:cubicBezTo>
                    <a:cubicBezTo>
                      <a:pt x="665" y="224"/>
                      <a:pt x="665" y="224"/>
                      <a:pt x="665" y="224"/>
                    </a:cubicBezTo>
                    <a:lnTo>
                      <a:pt x="665" y="3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E3C5CE5-A01A-449A-835C-4F52BBC47E4E}"/>
                </a:ext>
              </a:extLst>
            </p:cNvPr>
            <p:cNvSpPr txBox="1"/>
            <p:nvPr/>
          </p:nvSpPr>
          <p:spPr>
            <a:xfrm>
              <a:off x="3954418" y="847387"/>
              <a:ext cx="1857235" cy="496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3000" b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Educación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820A0DE-297A-4BC0-BC49-CB7F198D020A}"/>
                </a:ext>
              </a:extLst>
            </p:cNvPr>
            <p:cNvSpPr txBox="1"/>
            <p:nvPr/>
          </p:nvSpPr>
          <p:spPr>
            <a:xfrm>
              <a:off x="6440021" y="4008490"/>
              <a:ext cx="1535006" cy="496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3000" b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Industria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1356DBC-F35F-4964-B5C0-560B34FC7F1D}"/>
                </a:ext>
              </a:extLst>
            </p:cNvPr>
            <p:cNvCxnSpPr>
              <a:cxnSpLocks/>
            </p:cNvCxnSpPr>
            <p:nvPr/>
          </p:nvCxnSpPr>
          <p:spPr>
            <a:xfrm>
              <a:off x="4886607" y="1386919"/>
              <a:ext cx="0" cy="784835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51158B8-60BB-4DE8-8C9E-E4C7BC4DF65D}"/>
                </a:ext>
              </a:extLst>
            </p:cNvPr>
            <p:cNvCxnSpPr>
              <a:cxnSpLocks/>
              <a:stCxn id="17" idx="0"/>
            </p:cNvCxnSpPr>
            <p:nvPr/>
          </p:nvCxnSpPr>
          <p:spPr>
            <a:xfrm flipH="1" flipV="1">
              <a:off x="7110781" y="3500566"/>
              <a:ext cx="96742" cy="507924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8C12FDA-37C5-4BCB-81D9-F62733A6F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3287" y="2765147"/>
              <a:ext cx="809625" cy="752475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47EEBA1-20E1-4464-B3CE-284DBF5D69ED}"/>
                </a:ext>
              </a:extLst>
            </p:cNvPr>
            <p:cNvSpPr txBox="1"/>
            <p:nvPr/>
          </p:nvSpPr>
          <p:spPr>
            <a:xfrm>
              <a:off x="6647332" y="813959"/>
              <a:ext cx="2070482" cy="496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3000" b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Capacitación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0DFC044-B1FA-4401-89EB-BFBF81D65E50}"/>
                </a:ext>
              </a:extLst>
            </p:cNvPr>
            <p:cNvCxnSpPr>
              <a:cxnSpLocks/>
              <a:endCxn id="7" idx="4"/>
            </p:cNvCxnSpPr>
            <p:nvPr/>
          </p:nvCxnSpPr>
          <p:spPr>
            <a:xfrm flipH="1">
              <a:off x="6279432" y="933789"/>
              <a:ext cx="341984" cy="791369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76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71537" y="1849652"/>
            <a:ext cx="1057101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Aprovechar las nuevas tecnologías y las técnicas clásicas</a:t>
            </a:r>
          </a:p>
          <a:p>
            <a:pPr algn="ctr"/>
            <a:endParaRPr lang="es-MX" sz="30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algn="ctr"/>
            <a:r>
              <a:rPr lang="es-MX" sz="30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YouTube</a:t>
            </a:r>
          </a:p>
          <a:p>
            <a:endParaRPr lang="es-MX" sz="28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MX" sz="28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D3A7FA-C10B-4E59-8252-85CCE685D88B}"/>
              </a:ext>
            </a:extLst>
          </p:cNvPr>
          <p:cNvSpPr txBox="1"/>
          <p:nvPr/>
        </p:nvSpPr>
        <p:spPr>
          <a:xfrm>
            <a:off x="871538" y="3884963"/>
            <a:ext cx="104489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2800">
                <a:solidFill>
                  <a:srgbClr val="601111"/>
                </a:solidFill>
              </a:rPr>
              <a:t>https://youtube.com/clip/UgkxcWXG2J55Ga_zi2KhXNli3-Wxzrwm7K6z</a:t>
            </a:r>
          </a:p>
        </p:txBody>
      </p:sp>
    </p:spTree>
    <p:extLst>
      <p:ext uri="{BB962C8B-B14F-4D97-AF65-F5344CB8AC3E}">
        <p14:creationId xmlns:p14="http://schemas.microsoft.com/office/powerpoint/2010/main" val="35451182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43440" y="621029"/>
            <a:ext cx="60174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3000" i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“La difusión de las computadoras y la internet pondrán puestos de trabajo en dos categorías. Las personas que cuentan los ordenadores qué hacer y la gente que se cuentan los ordenadores qué hacer.”</a:t>
            </a:r>
          </a:p>
          <a:p>
            <a:pPr algn="just"/>
            <a:endParaRPr lang="es-MX" sz="30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algn="just"/>
            <a:r>
              <a:rPr lang="es-MX" sz="3000" b="1">
                <a:solidFill>
                  <a:srgbClr val="60111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-Marc </a:t>
            </a:r>
            <a:r>
              <a:rPr lang="es-MX" sz="3000" b="1" err="1">
                <a:solidFill>
                  <a:srgbClr val="60111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Andreeseen</a:t>
            </a:r>
            <a:r>
              <a:rPr lang="es-MX" sz="30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</a:p>
        </p:txBody>
      </p:sp>
      <p:pic>
        <p:nvPicPr>
          <p:cNvPr id="1026" name="Picture 2" descr="Quien es Marc Andreessen | Web-Gdl">
            <a:extLst>
              <a:ext uri="{FF2B5EF4-FFF2-40B4-BE49-F238E27FC236}">
                <a16:creationId xmlns:a16="http://schemas.microsoft.com/office/drawing/2014/main" id="{B152880C-3BEF-480D-A01A-EDDCBEA2E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198" y="617779"/>
            <a:ext cx="4003829" cy="527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id="{4F4243E7-5191-0A5D-B452-BBC74441347B}"/>
              </a:ext>
            </a:extLst>
          </p:cNvPr>
          <p:cNvGrpSpPr/>
          <p:nvPr/>
        </p:nvGrpSpPr>
        <p:grpSpPr>
          <a:xfrm>
            <a:off x="3996327" y="4794694"/>
            <a:ext cx="1159873" cy="1307178"/>
            <a:chOff x="4339234" y="4745632"/>
            <a:chExt cx="782472" cy="881847"/>
          </a:xfrm>
        </p:grpSpPr>
        <p:pic>
          <p:nvPicPr>
            <p:cNvPr id="1030" name="Picture 6" descr="Robot - Free people icons">
              <a:extLst>
                <a:ext uri="{FF2B5EF4-FFF2-40B4-BE49-F238E27FC236}">
                  <a16:creationId xmlns:a16="http://schemas.microsoft.com/office/drawing/2014/main" id="{2F925EDD-56E4-4F4B-831D-6D8F113EC9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9234" y="4845007"/>
              <a:ext cx="782472" cy="782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Speech Bubble: Oval 9">
              <a:extLst>
                <a:ext uri="{FF2B5EF4-FFF2-40B4-BE49-F238E27FC236}">
                  <a16:creationId xmlns:a16="http://schemas.microsoft.com/office/drawing/2014/main" id="{C8670407-4BCE-41F9-86B3-E0B3837C2449}"/>
                </a:ext>
              </a:extLst>
            </p:cNvPr>
            <p:cNvSpPr/>
            <p:nvPr/>
          </p:nvSpPr>
          <p:spPr>
            <a:xfrm>
              <a:off x="4639643" y="4745632"/>
              <a:ext cx="301658" cy="168895"/>
            </a:xfrm>
            <a:prstGeom prst="wedgeEllipseCallout">
              <a:avLst>
                <a:gd name="adj1" fmla="val 19792"/>
                <a:gd name="adj2" fmla="val 68082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419"/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4045B149-76B1-F61A-8268-5E0D8EEA6BDE}"/>
              </a:ext>
            </a:extLst>
          </p:cNvPr>
          <p:cNvGrpSpPr/>
          <p:nvPr/>
        </p:nvGrpSpPr>
        <p:grpSpPr>
          <a:xfrm>
            <a:off x="1936976" y="4952553"/>
            <a:ext cx="1722787" cy="1298476"/>
            <a:chOff x="1923090" y="4384251"/>
            <a:chExt cx="1162224" cy="875976"/>
          </a:xfrm>
        </p:grpSpPr>
        <p:pic>
          <p:nvPicPr>
            <p:cNvPr id="1028" name="Picture 4" descr="Free robot icons png images - FreeIconsPNG">
              <a:extLst>
                <a:ext uri="{FF2B5EF4-FFF2-40B4-BE49-F238E27FC236}">
                  <a16:creationId xmlns:a16="http://schemas.microsoft.com/office/drawing/2014/main" id="{52F0E6F7-B0C3-4F35-863C-2E74F394E3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2842" y="4477755"/>
              <a:ext cx="782472" cy="782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Worker Icon Vector Male Service Person of Building Construction Workman  with Hardhat Helmet in Glyph Pictogram Symbol Stock Vector - Illustration  of industrial, construction: 113380760">
              <a:extLst>
                <a:ext uri="{FF2B5EF4-FFF2-40B4-BE49-F238E27FC236}">
                  <a16:creationId xmlns:a16="http://schemas.microsoft.com/office/drawing/2014/main" id="{FB4605F5-56F7-4E63-9636-F7D25F4D25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3090" y="4384251"/>
              <a:ext cx="782472" cy="782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Speech Bubble: Oval 4">
              <a:extLst>
                <a:ext uri="{FF2B5EF4-FFF2-40B4-BE49-F238E27FC236}">
                  <a16:creationId xmlns:a16="http://schemas.microsoft.com/office/drawing/2014/main" id="{00F12CCC-E5C0-44D0-8052-A2254EF80EEE}"/>
                </a:ext>
              </a:extLst>
            </p:cNvPr>
            <p:cNvSpPr/>
            <p:nvPr/>
          </p:nvSpPr>
          <p:spPr>
            <a:xfrm>
              <a:off x="2742021" y="4453771"/>
              <a:ext cx="301658" cy="168895"/>
            </a:xfrm>
            <a:prstGeom prst="wedgeEllipseCallou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419"/>
            </a:p>
          </p:txBody>
        </p:sp>
        <p:pic>
          <p:nvPicPr>
            <p:cNvPr id="11" name="Picture 6" descr="Robot - Free people icons">
              <a:extLst>
                <a:ext uri="{FF2B5EF4-FFF2-40B4-BE49-F238E27FC236}">
                  <a16:creationId xmlns:a16="http://schemas.microsoft.com/office/drawing/2014/main" id="{0453A90D-7894-4AD6-B5A0-C80447FFBF2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078" b="81155"/>
            <a:stretch/>
          </p:blipFill>
          <p:spPr bwMode="auto">
            <a:xfrm>
              <a:off x="2149835" y="4477755"/>
              <a:ext cx="89852" cy="894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020989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935614" y="1457572"/>
            <a:ext cx="105710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>
                <a:latin typeface="Century Gothic" panose="020B0502020202020204" pitchFamily="34" charset="0"/>
                <a:ea typeface="Verdana" panose="020B0604030504040204" pitchFamily="34" charset="0"/>
                <a:cs typeface="+mj-cs"/>
              </a:rPr>
              <a:t>¿CÓMO HEMOS ASIMILADO ESTOS RETOS?</a:t>
            </a:r>
          </a:p>
          <a:p>
            <a:endParaRPr lang="es-MX" b="1">
              <a:latin typeface="Gotham Narrow Bold" pitchFamily="50" charset="0"/>
              <a:ea typeface="Verdana" panose="020B0604030504040204" pitchFamily="34" charset="0"/>
              <a:cs typeface="+mj-cs"/>
            </a:endParaRPr>
          </a:p>
          <a:p>
            <a:r>
              <a:rPr lang="es-MX" sz="30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 través de una estrategia 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883EC5A-24EE-4C0A-BB36-5468FD0074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2089950"/>
              </p:ext>
            </p:extLst>
          </p:nvPr>
        </p:nvGraphicFramePr>
        <p:xfrm>
          <a:off x="1010661" y="2600325"/>
          <a:ext cx="10160000" cy="31800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52768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464347" y="2286950"/>
            <a:ext cx="43671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3000"/>
              <a:t>Starbucks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3000"/>
              <a:t>Chipotle </a:t>
            </a:r>
            <a:r>
              <a:rPr lang="es-MX" sz="3000" err="1"/>
              <a:t>Mexican</a:t>
            </a:r>
            <a:r>
              <a:rPr lang="es-MX" sz="3000"/>
              <a:t> Grill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2151040" y="4391458"/>
            <a:ext cx="4876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0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Equipo Gerencial </a:t>
            </a:r>
          </a:p>
        </p:txBody>
      </p:sp>
      <p:sp>
        <p:nvSpPr>
          <p:cNvPr id="12" name="Flecha derecha 11"/>
          <p:cNvSpPr/>
          <p:nvPr/>
        </p:nvSpPr>
        <p:spPr>
          <a:xfrm>
            <a:off x="5290790" y="4568852"/>
            <a:ext cx="546208" cy="199209"/>
          </a:xfrm>
          <a:prstGeom prst="rightArrow">
            <a:avLst/>
          </a:prstGeom>
          <a:solidFill>
            <a:srgbClr val="60111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CuadroTexto 12"/>
          <p:cNvSpPr txBox="1"/>
          <p:nvPr/>
        </p:nvSpPr>
        <p:spPr>
          <a:xfrm>
            <a:off x="5918399" y="4394219"/>
            <a:ext cx="4876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0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Gestión Recurso Humano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926191" y="5036280"/>
            <a:ext cx="103396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Adecuada Gestión 60% rotación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C9FE7753-6FB7-5BE2-75EA-CD3ED4115BED}"/>
              </a:ext>
            </a:extLst>
          </p:cNvPr>
          <p:cNvGrpSpPr/>
          <p:nvPr/>
        </p:nvGrpSpPr>
        <p:grpSpPr>
          <a:xfrm>
            <a:off x="7025687" y="581487"/>
            <a:ext cx="4009677" cy="4426587"/>
            <a:chOff x="6288534" y="497711"/>
            <a:chExt cx="4009677" cy="4426587"/>
          </a:xfrm>
        </p:grpSpPr>
        <p:sp>
          <p:nvSpPr>
            <p:cNvPr id="7" name="Elipse 6">
              <a:extLst>
                <a:ext uri="{FF2B5EF4-FFF2-40B4-BE49-F238E27FC236}">
                  <a16:creationId xmlns:a16="http://schemas.microsoft.com/office/drawing/2014/main" id="{187CBA74-ED65-92FB-261D-4A06EFCA79BB}"/>
                </a:ext>
              </a:extLst>
            </p:cNvPr>
            <p:cNvSpPr/>
            <p:nvPr/>
          </p:nvSpPr>
          <p:spPr>
            <a:xfrm>
              <a:off x="6446058" y="556615"/>
              <a:ext cx="3694630" cy="1283096"/>
            </a:xfrm>
            <a:prstGeom prst="ellipse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Flecha: hacia abajo 7">
              <a:extLst>
                <a:ext uri="{FF2B5EF4-FFF2-40B4-BE49-F238E27FC236}">
                  <a16:creationId xmlns:a16="http://schemas.microsoft.com/office/drawing/2014/main" id="{AE254389-1D24-5449-D7F5-7AF0495B2E87}"/>
                </a:ext>
              </a:extLst>
            </p:cNvPr>
            <p:cNvSpPr/>
            <p:nvPr/>
          </p:nvSpPr>
          <p:spPr>
            <a:xfrm>
              <a:off x="7941095" y="3698483"/>
              <a:ext cx="716013" cy="458248"/>
            </a:xfrm>
            <a:prstGeom prst="downArrow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3338DAC4-6DD8-597B-0811-553CBC36B200}"/>
                </a:ext>
              </a:extLst>
            </p:cNvPr>
            <p:cNvSpPr/>
            <p:nvPr/>
          </p:nvSpPr>
          <p:spPr>
            <a:xfrm>
              <a:off x="6580669" y="4065082"/>
              <a:ext cx="3436866" cy="859216"/>
            </a:xfrm>
            <a:custGeom>
              <a:avLst/>
              <a:gdLst>
                <a:gd name="connsiteX0" fmla="*/ 0 w 3436866"/>
                <a:gd name="connsiteY0" fmla="*/ 0 h 859216"/>
                <a:gd name="connsiteX1" fmla="*/ 3436866 w 3436866"/>
                <a:gd name="connsiteY1" fmla="*/ 0 h 859216"/>
                <a:gd name="connsiteX2" fmla="*/ 3436866 w 3436866"/>
                <a:gd name="connsiteY2" fmla="*/ 859216 h 859216"/>
                <a:gd name="connsiteX3" fmla="*/ 0 w 3436866"/>
                <a:gd name="connsiteY3" fmla="*/ 859216 h 859216"/>
                <a:gd name="connsiteX4" fmla="*/ 0 w 3436866"/>
                <a:gd name="connsiteY4" fmla="*/ 0 h 8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6866" h="859216">
                  <a:moveTo>
                    <a:pt x="0" y="0"/>
                  </a:moveTo>
                  <a:lnTo>
                    <a:pt x="3436866" y="0"/>
                  </a:lnTo>
                  <a:lnTo>
                    <a:pt x="3436866" y="859216"/>
                  </a:lnTo>
                  <a:lnTo>
                    <a:pt x="0" y="85921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13360" tIns="213360" rIns="213360" bIns="213360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419" sz="3000" kern="1200"/>
                <a:t> </a:t>
              </a:r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id="{A516CB10-C6B2-BD6F-BC02-19FE6E36DE8A}"/>
                </a:ext>
              </a:extLst>
            </p:cNvPr>
            <p:cNvSpPr/>
            <p:nvPr/>
          </p:nvSpPr>
          <p:spPr>
            <a:xfrm>
              <a:off x="7552522" y="2093969"/>
              <a:ext cx="1481700" cy="1481700"/>
            </a:xfrm>
            <a:custGeom>
              <a:avLst/>
              <a:gdLst>
                <a:gd name="connsiteX0" fmla="*/ 0 w 1288824"/>
                <a:gd name="connsiteY0" fmla="*/ 644412 h 1288824"/>
                <a:gd name="connsiteX1" fmla="*/ 644412 w 1288824"/>
                <a:gd name="connsiteY1" fmla="*/ 0 h 1288824"/>
                <a:gd name="connsiteX2" fmla="*/ 1288824 w 1288824"/>
                <a:gd name="connsiteY2" fmla="*/ 644412 h 1288824"/>
                <a:gd name="connsiteX3" fmla="*/ 644412 w 1288824"/>
                <a:gd name="connsiteY3" fmla="*/ 1288824 h 1288824"/>
                <a:gd name="connsiteX4" fmla="*/ 0 w 1288824"/>
                <a:gd name="connsiteY4" fmla="*/ 644412 h 12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8824" h="1288824">
                  <a:moveTo>
                    <a:pt x="0" y="644412"/>
                  </a:moveTo>
                  <a:cubicBezTo>
                    <a:pt x="0" y="288513"/>
                    <a:pt x="288513" y="0"/>
                    <a:pt x="644412" y="0"/>
                  </a:cubicBezTo>
                  <a:cubicBezTo>
                    <a:pt x="1000311" y="0"/>
                    <a:pt x="1288824" y="288513"/>
                    <a:pt x="1288824" y="644412"/>
                  </a:cubicBezTo>
                  <a:cubicBezTo>
                    <a:pt x="1288824" y="1000311"/>
                    <a:pt x="1000311" y="1288824"/>
                    <a:pt x="644412" y="1288824"/>
                  </a:cubicBezTo>
                  <a:cubicBezTo>
                    <a:pt x="288513" y="1288824"/>
                    <a:pt x="0" y="1000311"/>
                    <a:pt x="0" y="644412"/>
                  </a:cubicBezTo>
                  <a:close/>
                </a:path>
              </a:pathLst>
            </a:custGeom>
            <a:solidFill>
              <a:srgbClr val="692C5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254" tIns="205254" rIns="205254" bIns="205254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419" sz="2000" kern="1200" spc="-150"/>
                <a:t>Experiencias</a:t>
              </a:r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E699F697-A1B5-EE02-B8ED-BD5DFDD69E18}"/>
                </a:ext>
              </a:extLst>
            </p:cNvPr>
            <p:cNvSpPr/>
            <p:nvPr/>
          </p:nvSpPr>
          <p:spPr>
            <a:xfrm>
              <a:off x="6873793" y="954917"/>
              <a:ext cx="1341950" cy="1341950"/>
            </a:xfrm>
            <a:custGeom>
              <a:avLst/>
              <a:gdLst>
                <a:gd name="connsiteX0" fmla="*/ 0 w 1341950"/>
                <a:gd name="connsiteY0" fmla="*/ 670975 h 1341950"/>
                <a:gd name="connsiteX1" fmla="*/ 670975 w 1341950"/>
                <a:gd name="connsiteY1" fmla="*/ 0 h 1341950"/>
                <a:gd name="connsiteX2" fmla="*/ 1341950 w 1341950"/>
                <a:gd name="connsiteY2" fmla="*/ 670975 h 1341950"/>
                <a:gd name="connsiteX3" fmla="*/ 670975 w 1341950"/>
                <a:gd name="connsiteY3" fmla="*/ 1341950 h 1341950"/>
                <a:gd name="connsiteX4" fmla="*/ 0 w 1341950"/>
                <a:gd name="connsiteY4" fmla="*/ 670975 h 134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1950" h="1341950">
                  <a:moveTo>
                    <a:pt x="0" y="670975"/>
                  </a:moveTo>
                  <a:cubicBezTo>
                    <a:pt x="0" y="300406"/>
                    <a:pt x="300406" y="0"/>
                    <a:pt x="670975" y="0"/>
                  </a:cubicBezTo>
                  <a:cubicBezTo>
                    <a:pt x="1041544" y="0"/>
                    <a:pt x="1341950" y="300406"/>
                    <a:pt x="1341950" y="670975"/>
                  </a:cubicBezTo>
                  <a:cubicBezTo>
                    <a:pt x="1341950" y="1041544"/>
                    <a:pt x="1041544" y="1341950"/>
                    <a:pt x="670975" y="1341950"/>
                  </a:cubicBezTo>
                  <a:cubicBezTo>
                    <a:pt x="300406" y="1341950"/>
                    <a:pt x="0" y="1041544"/>
                    <a:pt x="0" y="670975"/>
                  </a:cubicBezTo>
                  <a:close/>
                </a:path>
              </a:pathLst>
            </a:custGeom>
            <a:solidFill>
              <a:srgbClr val="AEADB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9384" tIns="219384" rIns="219384" bIns="21938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419" sz="1800" kern="1200"/>
                <a:t>Habilidad</a:t>
              </a:r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E1E287EE-01C3-A585-BB15-5CDAD2AF5F02}"/>
                </a:ext>
              </a:extLst>
            </p:cNvPr>
            <p:cNvSpPr/>
            <p:nvPr/>
          </p:nvSpPr>
          <p:spPr>
            <a:xfrm>
              <a:off x="8347789" y="769878"/>
              <a:ext cx="1288824" cy="1288824"/>
            </a:xfrm>
            <a:custGeom>
              <a:avLst/>
              <a:gdLst>
                <a:gd name="connsiteX0" fmla="*/ 0 w 1288824"/>
                <a:gd name="connsiteY0" fmla="*/ 644412 h 1288824"/>
                <a:gd name="connsiteX1" fmla="*/ 644412 w 1288824"/>
                <a:gd name="connsiteY1" fmla="*/ 0 h 1288824"/>
                <a:gd name="connsiteX2" fmla="*/ 1288824 w 1288824"/>
                <a:gd name="connsiteY2" fmla="*/ 644412 h 1288824"/>
                <a:gd name="connsiteX3" fmla="*/ 644412 w 1288824"/>
                <a:gd name="connsiteY3" fmla="*/ 1288824 h 1288824"/>
                <a:gd name="connsiteX4" fmla="*/ 0 w 1288824"/>
                <a:gd name="connsiteY4" fmla="*/ 644412 h 12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8824" h="1288824">
                  <a:moveTo>
                    <a:pt x="0" y="644412"/>
                  </a:moveTo>
                  <a:cubicBezTo>
                    <a:pt x="0" y="288513"/>
                    <a:pt x="288513" y="0"/>
                    <a:pt x="644412" y="0"/>
                  </a:cubicBezTo>
                  <a:cubicBezTo>
                    <a:pt x="1000311" y="0"/>
                    <a:pt x="1288824" y="288513"/>
                    <a:pt x="1288824" y="644412"/>
                  </a:cubicBezTo>
                  <a:cubicBezTo>
                    <a:pt x="1288824" y="1000311"/>
                    <a:pt x="1000311" y="1288824"/>
                    <a:pt x="644412" y="1288824"/>
                  </a:cubicBezTo>
                  <a:cubicBezTo>
                    <a:pt x="288513" y="1288824"/>
                    <a:pt x="0" y="1000311"/>
                    <a:pt x="0" y="644412"/>
                  </a:cubicBezTo>
                  <a:close/>
                </a:path>
              </a:pathLst>
            </a:custGeom>
            <a:solidFill>
              <a:srgbClr val="178C8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1604" tIns="211604" rIns="211604" bIns="21160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419" sz="1800" kern="1200"/>
                <a:t>Destreza</a:t>
              </a:r>
            </a:p>
          </p:txBody>
        </p:sp>
        <p:sp>
          <p:nvSpPr>
            <p:cNvPr id="18" name="Forma 17">
              <a:extLst>
                <a:ext uri="{FF2B5EF4-FFF2-40B4-BE49-F238E27FC236}">
                  <a16:creationId xmlns:a16="http://schemas.microsoft.com/office/drawing/2014/main" id="{14A5B117-88E9-02D5-BF1C-F02A4743DCF1}"/>
                </a:ext>
              </a:extLst>
            </p:cNvPr>
            <p:cNvSpPr/>
            <p:nvPr/>
          </p:nvSpPr>
          <p:spPr>
            <a:xfrm>
              <a:off x="6288534" y="497711"/>
              <a:ext cx="4009677" cy="3207741"/>
            </a:xfrm>
            <a:prstGeom prst="funnel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0" name="CuadroTexto 9">
            <a:extLst>
              <a:ext uri="{FF2B5EF4-FFF2-40B4-BE49-F238E27FC236}">
                <a16:creationId xmlns:a16="http://schemas.microsoft.com/office/drawing/2014/main" id="{77FCB407-6E32-B9C5-2F52-F9137EE76F84}"/>
              </a:ext>
            </a:extLst>
          </p:cNvPr>
          <p:cNvSpPr txBox="1"/>
          <p:nvPr/>
        </p:nvSpPr>
        <p:spPr>
          <a:xfrm>
            <a:off x="804331" y="760769"/>
            <a:ext cx="6102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4000" b="1">
                <a:latin typeface="Century Gothic" panose="020B0502020202020204" pitchFamily="34" charset="0"/>
                <a:ea typeface="Verdana" panose="020B0604030504040204" pitchFamily="34" charset="0"/>
                <a:cs typeface="+mj-cs"/>
              </a:rPr>
              <a:t>CAPACITACIÓN</a:t>
            </a:r>
            <a:endParaRPr lang="es-MX" sz="40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7568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31043" y="1385454"/>
            <a:ext cx="105710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2800"/>
          </a:p>
          <a:p>
            <a:endParaRPr lang="es-MX" sz="2800"/>
          </a:p>
          <a:p>
            <a:endParaRPr lang="es-MX" sz="2800"/>
          </a:p>
          <a:p>
            <a:r>
              <a:rPr lang="es-MX" sz="2800"/>
              <a:t> 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993343" y="1686894"/>
            <a:ext cx="9791266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0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Invertido en capacitar y educar a los colaboradores, </a:t>
            </a:r>
          </a:p>
          <a:p>
            <a:r>
              <a:rPr lang="es-MX" sz="30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el colaborador educa al consumidor</a:t>
            </a:r>
          </a:p>
          <a:p>
            <a:endParaRPr lang="es-MX" sz="30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MX" sz="3000">
                <a:latin typeface="Segoe UI Historic"/>
                <a:ea typeface="Segoe UI Historic"/>
                <a:cs typeface="Segoe UI Historic"/>
              </a:rPr>
              <a:t>¿Les suena esto?</a:t>
            </a:r>
          </a:p>
          <a:p>
            <a:endParaRPr lang="es-MX" sz="30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MX" sz="30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Mantenimiento                Operaciones</a:t>
            </a:r>
          </a:p>
          <a:p>
            <a:endParaRPr lang="es-MX" sz="30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MX" sz="30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Comunicación en dos vías</a:t>
            </a:r>
          </a:p>
        </p:txBody>
      </p:sp>
      <p:cxnSp>
        <p:nvCxnSpPr>
          <p:cNvPr id="6" name="Conector recto de flecha 5"/>
          <p:cNvCxnSpPr>
            <a:cxnSpLocks/>
          </p:cNvCxnSpPr>
          <p:nvPr/>
        </p:nvCxnSpPr>
        <p:spPr>
          <a:xfrm>
            <a:off x="3918669" y="4258188"/>
            <a:ext cx="1257012" cy="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Image result for starbucks logo">
            <a:extLst>
              <a:ext uri="{FF2B5EF4-FFF2-40B4-BE49-F238E27FC236}">
                <a16:creationId xmlns:a16="http://schemas.microsoft.com/office/drawing/2014/main" id="{4ED9E89C-170F-47CB-BA00-C94343FCA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675" y="2678941"/>
            <a:ext cx="3552265" cy="249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A671FD2-6CE3-0359-4F69-397E2CF77313}"/>
              </a:ext>
            </a:extLst>
          </p:cNvPr>
          <p:cNvSpPr txBox="1"/>
          <p:nvPr/>
        </p:nvSpPr>
        <p:spPr>
          <a:xfrm>
            <a:off x="831043" y="677568"/>
            <a:ext cx="6102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4000" b="1">
                <a:latin typeface="Century Gothic" panose="020B0502020202020204" pitchFamily="34" charset="0"/>
                <a:ea typeface="Verdana" panose="020B0604030504040204" pitchFamily="34" charset="0"/>
                <a:cs typeface="+mj-cs"/>
              </a:rPr>
              <a:t>STARBUCKS</a:t>
            </a:r>
            <a:endParaRPr lang="es-MX" sz="40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0650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31043" y="1385454"/>
            <a:ext cx="105710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2800"/>
          </a:p>
          <a:p>
            <a:endParaRPr lang="es-MX" sz="2800"/>
          </a:p>
          <a:p>
            <a:endParaRPr lang="es-MX" sz="2800"/>
          </a:p>
          <a:p>
            <a:r>
              <a:rPr lang="es-MX" sz="2800"/>
              <a:t> 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1341354" y="1068720"/>
            <a:ext cx="5765646" cy="39395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4000" b="1">
                <a:latin typeface="Century Gothic" panose="020B0502020202020204" pitchFamily="34" charset="0"/>
              </a:rPr>
              <a:t>Chipotle </a:t>
            </a:r>
            <a:r>
              <a:rPr lang="es-MX" sz="4000" b="1" err="1">
                <a:latin typeface="Century Gothic" panose="020B0502020202020204" pitchFamily="34" charset="0"/>
              </a:rPr>
              <a:t>Mexican</a:t>
            </a:r>
            <a:r>
              <a:rPr lang="es-MX" sz="4000" b="1">
                <a:latin typeface="Century Gothic" panose="020B0502020202020204" pitchFamily="34" charset="0"/>
              </a:rPr>
              <a:t> Grill</a:t>
            </a:r>
          </a:p>
          <a:p>
            <a:endParaRPr lang="es-MX" sz="3000"/>
          </a:p>
          <a:p>
            <a:r>
              <a:rPr lang="es-MX" sz="3000"/>
              <a:t>La diferencia del “ Y ”</a:t>
            </a:r>
          </a:p>
          <a:p>
            <a:endParaRPr lang="es-MX" sz="3000"/>
          </a:p>
          <a:p>
            <a:r>
              <a:rPr lang="es-MX" sz="3000"/>
              <a:t>Comida Rápida + Frescura Incidente</a:t>
            </a:r>
          </a:p>
          <a:p>
            <a:endParaRPr lang="es-MX" sz="3000"/>
          </a:p>
          <a:p>
            <a:r>
              <a:rPr lang="es-MX" sz="3000" b="1"/>
              <a:t>¡Importante! </a:t>
            </a:r>
          </a:p>
          <a:p>
            <a:r>
              <a:rPr lang="es-MX" sz="3000" b="1"/>
              <a:t>Certificaciones</a:t>
            </a:r>
          </a:p>
        </p:txBody>
      </p:sp>
      <p:pic>
        <p:nvPicPr>
          <p:cNvPr id="10242" name="Picture 2" descr="Chipotle Mexican Grill, un fast food diferente en Nueva York">
            <a:extLst>
              <a:ext uri="{FF2B5EF4-FFF2-40B4-BE49-F238E27FC236}">
                <a16:creationId xmlns:a16="http://schemas.microsoft.com/office/drawing/2014/main" id="{DF09AB76-0D94-46AE-8D8F-42B134BEF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311" y="1166375"/>
            <a:ext cx="3529012" cy="351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1992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E6E6AA5-4389-F044-ACA5-D4804DB2BA2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2551837"/>
            <a:ext cx="9144000" cy="1754326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60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rPr>
              <a:t>¿Buscamos pasar en la escuela o aprender?</a:t>
            </a:r>
          </a:p>
        </p:txBody>
      </p:sp>
    </p:spTree>
    <p:extLst>
      <p:ext uri="{BB962C8B-B14F-4D97-AF65-F5344CB8AC3E}">
        <p14:creationId xmlns:p14="http://schemas.microsoft.com/office/powerpoint/2010/main" val="19855245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31043" y="1385454"/>
            <a:ext cx="105710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2800"/>
          </a:p>
          <a:p>
            <a:endParaRPr lang="es-MX" sz="2800"/>
          </a:p>
          <a:p>
            <a:endParaRPr lang="es-MX" sz="2800"/>
          </a:p>
          <a:p>
            <a:r>
              <a:rPr lang="es-MX" sz="2800"/>
              <a:t> 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380143" y="843677"/>
            <a:ext cx="7376845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000" b="1" dirty="0"/>
              <a:t>Invertir en educación , invertir tiempo.</a:t>
            </a:r>
          </a:p>
          <a:p>
            <a:r>
              <a:rPr lang="es-MX" sz="3000" dirty="0"/>
              <a:t>Cuando hay un aprendizaje , se convierte en un progreso de las sociedades.</a:t>
            </a:r>
          </a:p>
          <a:p>
            <a:endParaRPr lang="es-MX" sz="3000" dirty="0"/>
          </a:p>
          <a:p>
            <a:r>
              <a:rPr lang="es-MX" sz="3000" dirty="0"/>
              <a:t>No se trata de más cantidad , se trata de sea de mejor calidad.</a:t>
            </a:r>
          </a:p>
          <a:p>
            <a:endParaRPr lang="es-MX" sz="3000" dirty="0"/>
          </a:p>
          <a:p>
            <a:r>
              <a:rPr lang="es-MX" sz="3000" dirty="0"/>
              <a:t>Ejemplo memorización , es aprender un poema buscando solo </a:t>
            </a:r>
            <a:r>
              <a:rPr lang="es-MX" sz="3000" b="1" dirty="0"/>
              <a:t>“pasar o aprobar”</a:t>
            </a:r>
          </a:p>
          <a:p>
            <a:endParaRPr lang="es-MX" sz="3000" dirty="0"/>
          </a:p>
        </p:txBody>
      </p:sp>
    </p:spTree>
    <p:extLst>
      <p:ext uri="{BB962C8B-B14F-4D97-AF65-F5344CB8AC3E}">
        <p14:creationId xmlns:p14="http://schemas.microsoft.com/office/powerpoint/2010/main" val="6671120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2">
            <a:extLst>
              <a:ext uri="{FF2B5EF4-FFF2-40B4-BE49-F238E27FC236}">
                <a16:creationId xmlns:a16="http://schemas.microsoft.com/office/drawing/2014/main" id="{CFE0DDA1-5367-4436-98D4-8D598BB68013}"/>
              </a:ext>
            </a:extLst>
          </p:cNvPr>
          <p:cNvSpPr txBox="1"/>
          <p:nvPr/>
        </p:nvSpPr>
        <p:spPr>
          <a:xfrm>
            <a:off x="380143" y="658743"/>
            <a:ext cx="8736831" cy="42473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000" b="1" dirty="0"/>
              <a:t>Entonces ¿se trata de aprobar o de aprender?</a:t>
            </a:r>
            <a:endParaRPr lang="es-MX" sz="3000" b="1" dirty="0">
              <a:cs typeface="Calibri"/>
            </a:endParaRPr>
          </a:p>
          <a:p>
            <a:r>
              <a:rPr lang="es-MX" sz="3000" dirty="0"/>
              <a:t>La respuesta es se trata de aprender sobre el memorizar.</a:t>
            </a:r>
          </a:p>
          <a:p>
            <a:endParaRPr lang="es-MX" sz="3000" dirty="0"/>
          </a:p>
          <a:p>
            <a:r>
              <a:rPr lang="es-MX" sz="3000" dirty="0"/>
              <a:t>Evolucionar de acuerdo a cómo cambia la tecnologia.</a:t>
            </a:r>
          </a:p>
          <a:p>
            <a:endParaRPr lang="es-MX" sz="3000" dirty="0"/>
          </a:p>
          <a:p>
            <a:r>
              <a:rPr lang="es-MX" sz="3000" dirty="0"/>
              <a:t>Confundimos la diferencia entre pasar y aprender.</a:t>
            </a:r>
          </a:p>
          <a:p>
            <a:endParaRPr lang="es-MX" sz="3000" dirty="0"/>
          </a:p>
          <a:p>
            <a:r>
              <a:rPr lang="es-MX" sz="3000" dirty="0"/>
              <a:t>La educación individual y con estrategias individuales</a:t>
            </a:r>
          </a:p>
        </p:txBody>
      </p:sp>
    </p:spTree>
    <p:extLst>
      <p:ext uri="{BB962C8B-B14F-4D97-AF65-F5344CB8AC3E}">
        <p14:creationId xmlns:p14="http://schemas.microsoft.com/office/powerpoint/2010/main" val="4110614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A11C98F-CCAF-7A5E-EBB7-4FE5FF5D79F4}"/>
              </a:ext>
            </a:extLst>
          </p:cNvPr>
          <p:cNvSpPr txBox="1"/>
          <p:nvPr/>
        </p:nvSpPr>
        <p:spPr>
          <a:xfrm>
            <a:off x="1955800" y="2459504"/>
            <a:ext cx="8280400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_tradnl" sz="6000" b="1">
                <a:solidFill>
                  <a:schemeClr val="bg1"/>
                </a:solidFill>
                <a:latin typeface="Century Gothic" panose="020B0502020202020204" pitchFamily="34" charset="0"/>
              </a:rPr>
              <a:t>¿Cuántos trabajan en tu empresa?</a:t>
            </a:r>
          </a:p>
        </p:txBody>
      </p:sp>
    </p:spTree>
    <p:extLst>
      <p:ext uri="{BB962C8B-B14F-4D97-AF65-F5344CB8AC3E}">
        <p14:creationId xmlns:p14="http://schemas.microsoft.com/office/powerpoint/2010/main" val="27146312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2">
            <a:extLst>
              <a:ext uri="{FF2B5EF4-FFF2-40B4-BE49-F238E27FC236}">
                <a16:creationId xmlns:a16="http://schemas.microsoft.com/office/drawing/2014/main" id="{CFE0DDA1-5367-4436-98D4-8D598BB68013}"/>
              </a:ext>
            </a:extLst>
          </p:cNvPr>
          <p:cNvSpPr txBox="1"/>
          <p:nvPr/>
        </p:nvSpPr>
        <p:spPr>
          <a:xfrm>
            <a:off x="380143" y="658743"/>
            <a:ext cx="8763857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000" dirty="0"/>
              <a:t>¿Qué es lo que más recuerdas de tu último examen o de tu examen de tu más difícil materia?</a:t>
            </a:r>
            <a:endParaRPr lang="es-MX" sz="3000" dirty="0">
              <a:cs typeface="Calibri"/>
            </a:endParaRPr>
          </a:p>
          <a:p>
            <a:endParaRPr lang="es-MX" sz="3000" dirty="0"/>
          </a:p>
          <a:p>
            <a:r>
              <a:rPr lang="es-MX" sz="3000" dirty="0"/>
              <a:t>Les aseguro que recordamos el proceso… no recordamos las preguntas y las respuestas</a:t>
            </a:r>
          </a:p>
          <a:p>
            <a:endParaRPr lang="es-MX" sz="3000" dirty="0"/>
          </a:p>
          <a:p>
            <a:endParaRPr lang="es-MX" sz="3000" dirty="0"/>
          </a:p>
          <a:p>
            <a:endParaRPr lang="es-MX" sz="3000" dirty="0"/>
          </a:p>
          <a:p>
            <a:endParaRPr lang="es-MX" sz="3000" dirty="0"/>
          </a:p>
          <a:p>
            <a:endParaRPr lang="es-MX" sz="3000" dirty="0"/>
          </a:p>
        </p:txBody>
      </p:sp>
    </p:spTree>
    <p:extLst>
      <p:ext uri="{BB962C8B-B14F-4D97-AF65-F5344CB8AC3E}">
        <p14:creationId xmlns:p14="http://schemas.microsoft.com/office/powerpoint/2010/main" val="34574521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ítulo 1">
            <a:extLst>
              <a:ext uri="{FF2B5EF4-FFF2-40B4-BE49-F238E27FC236}">
                <a16:creationId xmlns:a16="http://schemas.microsoft.com/office/drawing/2014/main" id="{0DA1282D-6CB5-DF4E-A5CE-CB65D8B959D7}"/>
              </a:ext>
            </a:extLst>
          </p:cNvPr>
          <p:cNvSpPr txBox="1">
            <a:spLocks/>
          </p:cNvSpPr>
          <p:nvPr/>
        </p:nvSpPr>
        <p:spPr>
          <a:xfrm>
            <a:off x="2684395" y="451351"/>
            <a:ext cx="6823203" cy="96583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sz="6000" dirty="0">
                <a:solidFill>
                  <a:schemeClr val="bg1"/>
                </a:solidFill>
                <a:latin typeface="Century Gothic" panose="020B0502020202020204" pitchFamily="34" charset="0"/>
              </a:rPr>
              <a:t>CONCLUSIONES</a:t>
            </a:r>
          </a:p>
        </p:txBody>
      </p:sp>
      <p:sp>
        <p:nvSpPr>
          <p:cNvPr id="18" name="Marcador de contenido 2">
            <a:extLst>
              <a:ext uri="{FF2B5EF4-FFF2-40B4-BE49-F238E27FC236}">
                <a16:creationId xmlns:a16="http://schemas.microsoft.com/office/drawing/2014/main" id="{28252A68-7FAF-E541-9A99-D2EBC906A657}"/>
              </a:ext>
            </a:extLst>
          </p:cNvPr>
          <p:cNvSpPr txBox="1">
            <a:spLocks/>
          </p:cNvSpPr>
          <p:nvPr/>
        </p:nvSpPr>
        <p:spPr>
          <a:xfrm>
            <a:off x="1203104" y="1417186"/>
            <a:ext cx="9785783" cy="39972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s-ES_tradnl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 capacitación puede cerrar la brecha entre lo provisto por las instituciones educativas y lo necesitado por la industria.</a:t>
            </a:r>
          </a:p>
          <a:p>
            <a:pPr>
              <a:lnSpc>
                <a:spcPct val="100000"/>
              </a:lnSpc>
            </a:pPr>
            <a:r>
              <a:rPr lang="es-ES_tradnl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 capacitación puede llegar a ser una ventaja competitiva.</a:t>
            </a:r>
          </a:p>
          <a:p>
            <a:pPr>
              <a:lnSpc>
                <a:spcPct val="100000"/>
              </a:lnSpc>
            </a:pPr>
            <a:r>
              <a:rPr lang="es-ES_tradnl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En todo momento la motivación es importante</a:t>
            </a:r>
          </a:p>
          <a:p>
            <a:pPr>
              <a:lnSpc>
                <a:spcPct val="100000"/>
              </a:lnSpc>
            </a:pPr>
            <a:r>
              <a:rPr lang="es-ES_tradnl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 buena gestión del recurso humano beneficia el estado de resultados.</a:t>
            </a:r>
          </a:p>
          <a:p>
            <a:pPr>
              <a:lnSpc>
                <a:spcPct val="100000"/>
              </a:lnSpc>
            </a:pPr>
            <a:r>
              <a:rPr lang="es-ES_tradnl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Busquemos aprender y no memorizar , busquemos obtener las competencias.</a:t>
            </a:r>
          </a:p>
        </p:txBody>
      </p:sp>
    </p:spTree>
    <p:extLst>
      <p:ext uri="{BB962C8B-B14F-4D97-AF65-F5344CB8AC3E}">
        <p14:creationId xmlns:p14="http://schemas.microsoft.com/office/powerpoint/2010/main" val="2024291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4 Subtítulo">
            <a:extLst>
              <a:ext uri="{FF2B5EF4-FFF2-40B4-BE49-F238E27FC236}">
                <a16:creationId xmlns:a16="http://schemas.microsoft.com/office/drawing/2014/main" id="{138CA224-D2BF-2D0D-A490-7108A00FEF90}"/>
              </a:ext>
            </a:extLst>
          </p:cNvPr>
          <p:cNvSpPr txBox="1">
            <a:spLocks/>
          </p:cNvSpPr>
          <p:nvPr/>
        </p:nvSpPr>
        <p:spPr>
          <a:xfrm>
            <a:off x="1631503" y="2716494"/>
            <a:ext cx="8928992" cy="17281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8800" b="1" i="0" u="none" strike="noStrike" kern="1200" cap="none" spc="0" normalizeH="0" baseline="0" noProof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Myriad Pro" pitchFamily="34" charset="0"/>
              </a:rPr>
              <a:t>¡GRACIAS!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5686714-852F-274B-498E-BF4E9199205C}"/>
              </a:ext>
            </a:extLst>
          </p:cNvPr>
          <p:cNvSpPr txBox="1"/>
          <p:nvPr/>
        </p:nvSpPr>
        <p:spPr>
          <a:xfrm>
            <a:off x="4680674" y="2387417"/>
            <a:ext cx="2830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Myriad Pro Light" panose="020B0603030403020204" pitchFamily="34" charset="0"/>
              </a:rPr>
              <a:t>POR SU ATENCIÓN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DFE543B-D40A-88EA-29DC-621E9C311720}"/>
              </a:ext>
            </a:extLst>
          </p:cNvPr>
          <p:cNvSpPr/>
          <p:nvPr/>
        </p:nvSpPr>
        <p:spPr>
          <a:xfrm>
            <a:off x="3899141" y="5688467"/>
            <a:ext cx="4393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Iván Alvarado Bravo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727F2B9-6F30-09FC-5417-43BBA4163DEE}"/>
              </a:ext>
            </a:extLst>
          </p:cNvPr>
          <p:cNvSpPr/>
          <p:nvPr/>
        </p:nvSpPr>
        <p:spPr>
          <a:xfrm>
            <a:off x="4237128" y="6090360"/>
            <a:ext cx="37177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MX" sz="1400" dirty="0">
                <a:solidFill>
                  <a:schemeClr val="bg1"/>
                </a:solidFill>
                <a:latin typeface="Myriad Pro" pitchFamily="34" charset="0"/>
              </a:rPr>
              <a:t>ivan.alvarado@metalsa.com</a:t>
            </a:r>
            <a:endParaRPr kumimoji="0" lang="es-MX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73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47" y="724676"/>
            <a:ext cx="11473451" cy="753680"/>
          </a:xfrm>
        </p:spPr>
        <p:txBody>
          <a:bodyPr anchor="ctr"/>
          <a:lstStyle/>
          <a:p>
            <a:r>
              <a:rPr lang="es-ES_tradnl" sz="4000">
                <a:solidFill>
                  <a:schemeClr val="tx1"/>
                </a:solidFill>
                <a:latin typeface="Century Gothic" panose="020B0502020202020204" pitchFamily="34" charset="0"/>
                <a:ea typeface="Verdana" panose="020B0604030504040204" pitchFamily="34" charset="0"/>
              </a:rPr>
              <a:t>¿CUÁNTOS TRABAJAN EN TU EMPRESA?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0A1984-A8D2-F74F-845C-D097443F88A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36226" y="1931969"/>
            <a:ext cx="7919547" cy="2970044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ES_tradnl" sz="300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 mitad… </a:t>
            </a:r>
          </a:p>
          <a:p>
            <a:pPr marL="180975" indent="0">
              <a:buNone/>
            </a:pPr>
            <a:r>
              <a:rPr lang="es-ES_tradnl" sz="3000" b="1" i="1">
                <a:solidFill>
                  <a:srgbClr val="60111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Nos falta capacitación</a:t>
            </a:r>
          </a:p>
          <a:p>
            <a:pPr marL="0"/>
            <a:endParaRPr lang="es-ES_tradnl" sz="3000">
              <a:solidFill>
                <a:schemeClr val="tx1">
                  <a:lumMod val="85000"/>
                  <a:lumOff val="15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0" indent="0">
              <a:buNone/>
            </a:pPr>
            <a:r>
              <a:rPr lang="es-ES_tradnl" sz="300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En el mundo de Mantenimiento es tan importante parecer, como el ser….aún más importante es </a:t>
            </a:r>
            <a:r>
              <a:rPr lang="es-ES_tradnl" sz="3000" b="1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“El estar siendo”</a:t>
            </a:r>
          </a:p>
        </p:txBody>
      </p:sp>
    </p:spTree>
    <p:extLst>
      <p:ext uri="{BB962C8B-B14F-4D97-AF65-F5344CB8AC3E}">
        <p14:creationId xmlns:p14="http://schemas.microsoft.com/office/powerpoint/2010/main" val="138839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A11C98F-CCAF-7A5E-EBB7-4FE5FF5D79F4}"/>
              </a:ext>
            </a:extLst>
          </p:cNvPr>
          <p:cNvSpPr txBox="1"/>
          <p:nvPr/>
        </p:nvSpPr>
        <p:spPr>
          <a:xfrm>
            <a:off x="1602105" y="2921168"/>
            <a:ext cx="89877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6000" b="1">
                <a:solidFill>
                  <a:schemeClr val="bg1"/>
                </a:solidFill>
                <a:latin typeface="Century Gothic" panose="020B0502020202020204" pitchFamily="34" charset="0"/>
              </a:rPr>
              <a:t>¿Qué es capacitación?</a:t>
            </a:r>
          </a:p>
        </p:txBody>
      </p:sp>
    </p:spTree>
    <p:extLst>
      <p:ext uri="{BB962C8B-B14F-4D97-AF65-F5344CB8AC3E}">
        <p14:creationId xmlns:p14="http://schemas.microsoft.com/office/powerpoint/2010/main" val="86649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535" y="675921"/>
            <a:ext cx="6823203" cy="548051"/>
          </a:xfrm>
        </p:spPr>
        <p:txBody>
          <a:bodyPr/>
          <a:lstStyle/>
          <a:p>
            <a:r>
              <a:rPr lang="es-ES_tradnl" sz="4000">
                <a:solidFill>
                  <a:schemeClr val="tx1"/>
                </a:solidFill>
                <a:latin typeface="Century Gothic" panose="020B0502020202020204" pitchFamily="34" charset="0"/>
                <a:ea typeface="Verdana" panose="020B0604030504040204" pitchFamily="34" charset="0"/>
              </a:rPr>
              <a:t>¿QUÉ ES CAPACITAR?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0A1984-A8D2-F74F-845C-D097443F88A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es-ES_tradnl"/>
          </a:p>
          <a:p>
            <a:pPr marL="0" indent="0">
              <a:buNone/>
            </a:pPr>
            <a:endParaRPr lang="es-ES_tradnl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07FA12-6279-4D87-990A-CD7519D596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49" t="17053" r="25625" b="32290"/>
          <a:stretch/>
        </p:blipFill>
        <p:spPr>
          <a:xfrm>
            <a:off x="2477086" y="1639468"/>
            <a:ext cx="7237828" cy="409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8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uere el empresario Guillermo Zambrano, presidente de Proeza • Negocios •  Forbes México">
            <a:extLst>
              <a:ext uri="{FF2B5EF4-FFF2-40B4-BE49-F238E27FC236}">
                <a16:creationId xmlns:a16="http://schemas.microsoft.com/office/drawing/2014/main" id="{7309B36E-DC8F-462C-9797-67F5B6864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689" y="733576"/>
            <a:ext cx="4139140" cy="505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0A1984-A8D2-F74F-845C-D097443F88A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S_tradnl"/>
          </a:p>
          <a:p>
            <a:pPr marL="0" indent="0">
              <a:buNone/>
            </a:pPr>
            <a:endParaRPr lang="es-ES_tradnl"/>
          </a:p>
        </p:txBody>
      </p:sp>
      <p:sp>
        <p:nvSpPr>
          <p:cNvPr id="5" name="CuadroTexto 4"/>
          <p:cNvSpPr txBox="1"/>
          <p:nvPr/>
        </p:nvSpPr>
        <p:spPr>
          <a:xfrm>
            <a:off x="1415955" y="1831564"/>
            <a:ext cx="51606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000">
                <a:solidFill>
                  <a:schemeClr val="tx1">
                    <a:lumMod val="85000"/>
                    <a:lumOff val="1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En Metalsa, el dueño fundador usaba esta frase:</a:t>
            </a:r>
          </a:p>
          <a:p>
            <a:endParaRPr lang="es-MX" sz="3000"/>
          </a:p>
          <a:p>
            <a:r>
              <a:rPr lang="es-MX" sz="3000" b="1" i="1">
                <a:solidFill>
                  <a:srgbClr val="601111"/>
                </a:solidFill>
                <a:latin typeface="Century Gothic" panose="020B0502020202020204" pitchFamily="34" charset="0"/>
                <a:ea typeface="Verdana" panose="020B0604030504040204" pitchFamily="34" charset="0"/>
              </a:rPr>
              <a:t>“La tarea más importante de un coordinador, es el desarrollo de su gente”</a:t>
            </a:r>
          </a:p>
        </p:txBody>
      </p:sp>
    </p:spTree>
    <p:extLst>
      <p:ext uri="{BB962C8B-B14F-4D97-AF65-F5344CB8AC3E}">
        <p14:creationId xmlns:p14="http://schemas.microsoft.com/office/powerpoint/2010/main" val="3365091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E6E6AA5-4389-F044-ACA5-D4804DB2BA2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2960687"/>
            <a:ext cx="9144000" cy="936625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600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rPr>
              <a:t>¿Por qué capacitar?</a:t>
            </a:r>
          </a:p>
        </p:txBody>
      </p:sp>
    </p:spTree>
    <p:extLst>
      <p:ext uri="{BB962C8B-B14F-4D97-AF65-F5344CB8AC3E}">
        <p14:creationId xmlns:p14="http://schemas.microsoft.com/office/powerpoint/2010/main" val="3959244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1098008" y="615078"/>
            <a:ext cx="56858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>
                <a:latin typeface="Century Gothic" panose="020B0502020202020204" pitchFamily="34" charset="0"/>
                <a:ea typeface="Verdana" panose="020B0604030504040204" pitchFamily="34" charset="0"/>
                <a:cs typeface="+mj-cs"/>
              </a:rPr>
              <a:t>PIRÁMIDE DE MASLOW</a:t>
            </a:r>
          </a:p>
        </p:txBody>
      </p:sp>
      <p:pic>
        <p:nvPicPr>
          <p:cNvPr id="1028" name="Picture 4" descr="La pirámide de Maslow y la teoría de las necesidades humanas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1" b="13140"/>
          <a:stretch/>
        </p:blipFill>
        <p:spPr bwMode="auto">
          <a:xfrm>
            <a:off x="-291169" y="1571540"/>
            <a:ext cx="7872954" cy="3866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id="{FB98D505-4D03-1F85-2C0E-6CFB8C181727}"/>
              </a:ext>
            </a:extLst>
          </p:cNvPr>
          <p:cNvGrpSpPr/>
          <p:nvPr/>
        </p:nvGrpSpPr>
        <p:grpSpPr>
          <a:xfrm>
            <a:off x="7545255" y="2055313"/>
            <a:ext cx="4336782" cy="3767403"/>
            <a:chOff x="7326945" y="1718280"/>
            <a:chExt cx="4336782" cy="3767403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A4CFDE8-2638-4066-A7EF-DF09F3EB03AE}"/>
                </a:ext>
              </a:extLst>
            </p:cNvPr>
            <p:cNvSpPr txBox="1"/>
            <p:nvPr/>
          </p:nvSpPr>
          <p:spPr>
            <a:xfrm>
              <a:off x="8055855" y="2986125"/>
              <a:ext cx="167539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MX"/>
              </a:defPPr>
              <a:lvl1pPr>
                <a:defRPr sz="3200" b="1">
                  <a:solidFill>
                    <a:srgbClr val="15538B"/>
                  </a:solidFill>
                </a:defRPr>
              </a:lvl1pPr>
            </a:lstStyle>
            <a:p>
              <a:r>
                <a:rPr lang="es-ES_tradnl" sz="3000" b="0">
                  <a:solidFill>
                    <a:srgbClr val="2C91D5"/>
                  </a:solidFill>
                  <a:latin typeface="Gotham Narrow Bold" pitchFamily="50" charset="0"/>
                </a:rPr>
                <a:t>COBRAR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8DFE452-056A-4F5E-AAC9-C8E2B2368646}"/>
                </a:ext>
              </a:extLst>
            </p:cNvPr>
            <p:cNvSpPr/>
            <p:nvPr/>
          </p:nvSpPr>
          <p:spPr>
            <a:xfrm>
              <a:off x="8055855" y="3392015"/>
              <a:ext cx="2132589" cy="5977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s-ES_tradnl" sz="2500" spc="-15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Seguridad</a:t>
              </a:r>
            </a:p>
          </p:txBody>
        </p:sp>
        <p:sp>
          <p:nvSpPr>
            <p:cNvPr id="90" name="Rectángulo: esquinas redondeadas 89">
              <a:extLst>
                <a:ext uri="{FF2B5EF4-FFF2-40B4-BE49-F238E27FC236}">
                  <a16:creationId xmlns:a16="http://schemas.microsoft.com/office/drawing/2014/main" id="{F8DC7CD2-D33A-12C0-5232-FFA6DE9C03FF}"/>
                </a:ext>
              </a:extLst>
            </p:cNvPr>
            <p:cNvSpPr/>
            <p:nvPr/>
          </p:nvSpPr>
          <p:spPr>
            <a:xfrm rot="5400000">
              <a:off x="7123695" y="3216435"/>
              <a:ext cx="1037084" cy="576464"/>
            </a:xfrm>
            <a:prstGeom prst="roundRect">
              <a:avLst>
                <a:gd name="adj" fmla="val 50000"/>
              </a:avLst>
            </a:prstGeom>
            <a:solidFill>
              <a:srgbClr val="2C91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grpSp>
          <p:nvGrpSpPr>
            <p:cNvPr id="21" name="Grupo 20">
              <a:extLst>
                <a:ext uri="{FF2B5EF4-FFF2-40B4-BE49-F238E27FC236}">
                  <a16:creationId xmlns:a16="http://schemas.microsoft.com/office/drawing/2014/main" id="{06B2A8F4-D9C6-6684-3F2A-6DE76E498F6A}"/>
                </a:ext>
              </a:extLst>
            </p:cNvPr>
            <p:cNvGrpSpPr/>
            <p:nvPr/>
          </p:nvGrpSpPr>
          <p:grpSpPr>
            <a:xfrm>
              <a:off x="7394298" y="3039375"/>
              <a:ext cx="499582" cy="504615"/>
              <a:chOff x="6295156" y="2217985"/>
              <a:chExt cx="499582" cy="504615"/>
            </a:xfrm>
          </p:grpSpPr>
          <p:sp>
            <p:nvSpPr>
              <p:cNvPr id="40" name="Oval 1">
                <a:extLst>
                  <a:ext uri="{FF2B5EF4-FFF2-40B4-BE49-F238E27FC236}">
                    <a16:creationId xmlns:a16="http://schemas.microsoft.com/office/drawing/2014/main" id="{9767FB1F-811E-4C54-AF52-F910ADDE9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5156" y="2217985"/>
                <a:ext cx="499582" cy="5046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3" name="Freeform 24">
                <a:extLst>
                  <a:ext uri="{FF2B5EF4-FFF2-40B4-BE49-F238E27FC236}">
                    <a16:creationId xmlns:a16="http://schemas.microsoft.com/office/drawing/2014/main" id="{5215AD9D-6D9B-4561-8E56-ED5DA4D4B8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6346660" y="2335188"/>
                <a:ext cx="367556" cy="288250"/>
              </a:xfrm>
              <a:custGeom>
                <a:avLst/>
                <a:gdLst>
                  <a:gd name="T0" fmla="*/ 33 w 225"/>
                  <a:gd name="T1" fmla="*/ 84 h 176"/>
                  <a:gd name="T2" fmla="*/ 33 w 225"/>
                  <a:gd name="T3" fmla="*/ 101 h 176"/>
                  <a:gd name="T4" fmla="*/ 17 w 225"/>
                  <a:gd name="T5" fmla="*/ 118 h 176"/>
                  <a:gd name="T6" fmla="*/ 0 w 225"/>
                  <a:gd name="T7" fmla="*/ 101 h 176"/>
                  <a:gd name="T8" fmla="*/ 0 w 225"/>
                  <a:gd name="T9" fmla="*/ 84 h 176"/>
                  <a:gd name="T10" fmla="*/ 33 w 225"/>
                  <a:gd name="T11" fmla="*/ 84 h 176"/>
                  <a:gd name="T12" fmla="*/ 111 w 225"/>
                  <a:gd name="T13" fmla="*/ 144 h 176"/>
                  <a:gd name="T14" fmla="*/ 224 w 225"/>
                  <a:gd name="T15" fmla="*/ 144 h 176"/>
                  <a:gd name="T16" fmla="*/ 206 w 225"/>
                  <a:gd name="T17" fmla="*/ 174 h 176"/>
                  <a:gd name="T18" fmla="*/ 95 w 225"/>
                  <a:gd name="T19" fmla="*/ 174 h 176"/>
                  <a:gd name="T20" fmla="*/ 111 w 225"/>
                  <a:gd name="T21" fmla="*/ 144 h 176"/>
                  <a:gd name="T22" fmla="*/ 53 w 225"/>
                  <a:gd name="T23" fmla="*/ 2 h 176"/>
                  <a:gd name="T24" fmla="*/ 36 w 225"/>
                  <a:gd name="T25" fmla="*/ 19 h 176"/>
                  <a:gd name="T26" fmla="*/ 36 w 225"/>
                  <a:gd name="T27" fmla="*/ 103 h 176"/>
                  <a:gd name="T28" fmla="*/ 23 w 225"/>
                  <a:gd name="T29" fmla="*/ 120 h 176"/>
                  <a:gd name="T30" fmla="*/ 23 w 225"/>
                  <a:gd name="T31" fmla="*/ 120 h 176"/>
                  <a:gd name="T32" fmla="*/ 69 w 225"/>
                  <a:gd name="T33" fmla="*/ 120 h 176"/>
                  <a:gd name="T34" fmla="*/ 69 w 225"/>
                  <a:gd name="T35" fmla="*/ 19 h 176"/>
                  <a:gd name="T36" fmla="*/ 53 w 225"/>
                  <a:gd name="T37" fmla="*/ 2 h 176"/>
                  <a:gd name="T38" fmla="*/ 72 w 225"/>
                  <a:gd name="T39" fmla="*/ 145 h 176"/>
                  <a:gd name="T40" fmla="*/ 90 w 225"/>
                  <a:gd name="T41" fmla="*/ 172 h 176"/>
                  <a:gd name="T42" fmla="*/ 108 w 225"/>
                  <a:gd name="T43" fmla="*/ 141 h 176"/>
                  <a:gd name="T44" fmla="*/ 204 w 225"/>
                  <a:gd name="T45" fmla="*/ 141 h 176"/>
                  <a:gd name="T46" fmla="*/ 204 w 225"/>
                  <a:gd name="T47" fmla="*/ 17 h 176"/>
                  <a:gd name="T48" fmla="*/ 188 w 225"/>
                  <a:gd name="T49" fmla="*/ 0 h 176"/>
                  <a:gd name="T50" fmla="*/ 56 w 225"/>
                  <a:gd name="T51" fmla="*/ 0 h 176"/>
                  <a:gd name="T52" fmla="*/ 72 w 225"/>
                  <a:gd name="T53" fmla="*/ 17 h 176"/>
                  <a:gd name="T54" fmla="*/ 72 w 225"/>
                  <a:gd name="T55" fmla="*/ 145 h 176"/>
                  <a:gd name="T56" fmla="*/ 137 w 225"/>
                  <a:gd name="T57" fmla="*/ 125 h 176"/>
                  <a:gd name="T58" fmla="*/ 137 w 225"/>
                  <a:gd name="T59" fmla="*/ 116 h 176"/>
                  <a:gd name="T60" fmla="*/ 113 w 225"/>
                  <a:gd name="T61" fmla="*/ 92 h 176"/>
                  <a:gd name="T62" fmla="*/ 123 w 225"/>
                  <a:gd name="T63" fmla="*/ 90 h 176"/>
                  <a:gd name="T64" fmla="*/ 137 w 225"/>
                  <a:gd name="T65" fmla="*/ 107 h 176"/>
                  <a:gd name="T66" fmla="*/ 137 w 225"/>
                  <a:gd name="T67" fmla="*/ 77 h 176"/>
                  <a:gd name="T68" fmla="*/ 115 w 225"/>
                  <a:gd name="T69" fmla="*/ 54 h 176"/>
                  <a:gd name="T70" fmla="*/ 137 w 225"/>
                  <a:gd name="T71" fmla="*/ 31 h 176"/>
                  <a:gd name="T72" fmla="*/ 137 w 225"/>
                  <a:gd name="T73" fmla="*/ 27 h 176"/>
                  <a:gd name="T74" fmla="*/ 143 w 225"/>
                  <a:gd name="T75" fmla="*/ 27 h 176"/>
                  <a:gd name="T76" fmla="*/ 143 w 225"/>
                  <a:gd name="T77" fmla="*/ 31 h 176"/>
                  <a:gd name="T78" fmla="*/ 164 w 225"/>
                  <a:gd name="T79" fmla="*/ 51 h 176"/>
                  <a:gd name="T80" fmla="*/ 154 w 225"/>
                  <a:gd name="T81" fmla="*/ 53 h 176"/>
                  <a:gd name="T82" fmla="*/ 143 w 225"/>
                  <a:gd name="T83" fmla="*/ 40 h 176"/>
                  <a:gd name="T84" fmla="*/ 143 w 225"/>
                  <a:gd name="T85" fmla="*/ 68 h 176"/>
                  <a:gd name="T86" fmla="*/ 164 w 225"/>
                  <a:gd name="T87" fmla="*/ 83 h 176"/>
                  <a:gd name="T88" fmla="*/ 143 w 225"/>
                  <a:gd name="T89" fmla="*/ 115 h 176"/>
                  <a:gd name="T90" fmla="*/ 143 w 225"/>
                  <a:gd name="T91" fmla="*/ 125 h 176"/>
                  <a:gd name="T92" fmla="*/ 137 w 225"/>
                  <a:gd name="T93" fmla="*/ 125 h 176"/>
                  <a:gd name="T94" fmla="*/ 137 w 225"/>
                  <a:gd name="T95" fmla="*/ 40 h 176"/>
                  <a:gd name="T96" fmla="*/ 137 w 225"/>
                  <a:gd name="T97" fmla="*/ 66 h 176"/>
                  <a:gd name="T98" fmla="*/ 137 w 225"/>
                  <a:gd name="T99" fmla="*/ 40 h 176"/>
                  <a:gd name="T100" fmla="*/ 143 w 225"/>
                  <a:gd name="T101" fmla="*/ 107 h 176"/>
                  <a:gd name="T102" fmla="*/ 143 w 225"/>
                  <a:gd name="T103" fmla="*/ 78 h 176"/>
                  <a:gd name="T104" fmla="*/ 143 w 225"/>
                  <a:gd name="T105" fmla="*/ 10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5" h="176">
                    <a:moveTo>
                      <a:pt x="33" y="84"/>
                    </a:moveTo>
                    <a:cubicBezTo>
                      <a:pt x="33" y="101"/>
                      <a:pt x="33" y="101"/>
                      <a:pt x="33" y="101"/>
                    </a:cubicBezTo>
                    <a:cubicBezTo>
                      <a:pt x="33" y="110"/>
                      <a:pt x="26" y="118"/>
                      <a:pt x="17" y="118"/>
                    </a:cubicBezTo>
                    <a:cubicBezTo>
                      <a:pt x="8" y="118"/>
                      <a:pt x="0" y="110"/>
                      <a:pt x="0" y="101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33" y="84"/>
                      <a:pt x="33" y="84"/>
                      <a:pt x="33" y="84"/>
                    </a:cubicBezTo>
                    <a:close/>
                    <a:moveTo>
                      <a:pt x="111" y="144"/>
                    </a:moveTo>
                    <a:cubicBezTo>
                      <a:pt x="149" y="144"/>
                      <a:pt x="186" y="144"/>
                      <a:pt x="224" y="144"/>
                    </a:cubicBezTo>
                    <a:cubicBezTo>
                      <a:pt x="224" y="156"/>
                      <a:pt x="225" y="176"/>
                      <a:pt x="206" y="174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112" y="171"/>
                      <a:pt x="111" y="155"/>
                      <a:pt x="111" y="144"/>
                    </a:cubicBezTo>
                    <a:close/>
                    <a:moveTo>
                      <a:pt x="53" y="2"/>
                    </a:moveTo>
                    <a:cubicBezTo>
                      <a:pt x="44" y="2"/>
                      <a:pt x="36" y="10"/>
                      <a:pt x="36" y="19"/>
                    </a:cubicBezTo>
                    <a:cubicBezTo>
                      <a:pt x="36" y="47"/>
                      <a:pt x="36" y="75"/>
                      <a:pt x="36" y="103"/>
                    </a:cubicBezTo>
                    <a:cubicBezTo>
                      <a:pt x="36" y="111"/>
                      <a:pt x="31" y="118"/>
                      <a:pt x="23" y="120"/>
                    </a:cubicBezTo>
                    <a:cubicBezTo>
                      <a:pt x="23" y="120"/>
                      <a:pt x="23" y="120"/>
                      <a:pt x="23" y="120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69" y="86"/>
                      <a:pt x="69" y="53"/>
                      <a:pt x="69" y="19"/>
                    </a:cubicBezTo>
                    <a:cubicBezTo>
                      <a:pt x="69" y="10"/>
                      <a:pt x="62" y="2"/>
                      <a:pt x="53" y="2"/>
                    </a:cubicBezTo>
                    <a:close/>
                    <a:moveTo>
                      <a:pt x="72" y="145"/>
                    </a:moveTo>
                    <a:cubicBezTo>
                      <a:pt x="72" y="158"/>
                      <a:pt x="74" y="172"/>
                      <a:pt x="90" y="172"/>
                    </a:cubicBezTo>
                    <a:cubicBezTo>
                      <a:pt x="110" y="172"/>
                      <a:pt x="109" y="155"/>
                      <a:pt x="108" y="141"/>
                    </a:cubicBezTo>
                    <a:cubicBezTo>
                      <a:pt x="140" y="141"/>
                      <a:pt x="172" y="141"/>
                      <a:pt x="204" y="141"/>
                    </a:cubicBezTo>
                    <a:cubicBezTo>
                      <a:pt x="204" y="100"/>
                      <a:pt x="204" y="58"/>
                      <a:pt x="204" y="17"/>
                    </a:cubicBezTo>
                    <a:cubicBezTo>
                      <a:pt x="204" y="7"/>
                      <a:pt x="197" y="0"/>
                      <a:pt x="188" y="0"/>
                    </a:cubicBezTo>
                    <a:cubicBezTo>
                      <a:pt x="177" y="0"/>
                      <a:pt x="56" y="0"/>
                      <a:pt x="56" y="0"/>
                    </a:cubicBezTo>
                    <a:cubicBezTo>
                      <a:pt x="65" y="0"/>
                      <a:pt x="72" y="8"/>
                      <a:pt x="72" y="17"/>
                    </a:cubicBezTo>
                    <a:cubicBezTo>
                      <a:pt x="72" y="145"/>
                      <a:pt x="72" y="145"/>
                      <a:pt x="72" y="145"/>
                    </a:cubicBezTo>
                    <a:close/>
                    <a:moveTo>
                      <a:pt x="137" y="125"/>
                    </a:moveTo>
                    <a:cubicBezTo>
                      <a:pt x="137" y="116"/>
                      <a:pt x="137" y="116"/>
                      <a:pt x="137" y="116"/>
                    </a:cubicBezTo>
                    <a:cubicBezTo>
                      <a:pt x="123" y="114"/>
                      <a:pt x="114" y="107"/>
                      <a:pt x="113" y="92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4" y="99"/>
                      <a:pt x="128" y="106"/>
                      <a:pt x="137" y="107"/>
                    </a:cubicBezTo>
                    <a:cubicBezTo>
                      <a:pt x="137" y="77"/>
                      <a:pt x="137" y="77"/>
                      <a:pt x="137" y="77"/>
                    </a:cubicBezTo>
                    <a:cubicBezTo>
                      <a:pt x="125" y="74"/>
                      <a:pt x="115" y="67"/>
                      <a:pt x="115" y="54"/>
                    </a:cubicBezTo>
                    <a:cubicBezTo>
                      <a:pt x="115" y="40"/>
                      <a:pt x="123" y="33"/>
                      <a:pt x="137" y="31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43" y="31"/>
                      <a:pt x="143" y="31"/>
                      <a:pt x="143" y="31"/>
                    </a:cubicBezTo>
                    <a:cubicBezTo>
                      <a:pt x="155" y="33"/>
                      <a:pt x="162" y="39"/>
                      <a:pt x="164" y="51"/>
                    </a:cubicBezTo>
                    <a:cubicBezTo>
                      <a:pt x="154" y="53"/>
                      <a:pt x="154" y="53"/>
                      <a:pt x="154" y="53"/>
                    </a:cubicBezTo>
                    <a:cubicBezTo>
                      <a:pt x="153" y="46"/>
                      <a:pt x="150" y="41"/>
                      <a:pt x="143" y="40"/>
                    </a:cubicBezTo>
                    <a:cubicBezTo>
                      <a:pt x="143" y="68"/>
                      <a:pt x="143" y="68"/>
                      <a:pt x="143" y="68"/>
                    </a:cubicBezTo>
                    <a:cubicBezTo>
                      <a:pt x="153" y="71"/>
                      <a:pt x="161" y="73"/>
                      <a:pt x="164" y="83"/>
                    </a:cubicBezTo>
                    <a:cubicBezTo>
                      <a:pt x="170" y="97"/>
                      <a:pt x="161" y="115"/>
                      <a:pt x="143" y="115"/>
                    </a:cubicBezTo>
                    <a:cubicBezTo>
                      <a:pt x="143" y="125"/>
                      <a:pt x="143" y="125"/>
                      <a:pt x="143" y="125"/>
                    </a:cubicBezTo>
                    <a:cubicBezTo>
                      <a:pt x="137" y="125"/>
                      <a:pt x="137" y="125"/>
                      <a:pt x="137" y="125"/>
                    </a:cubicBezTo>
                    <a:close/>
                    <a:moveTo>
                      <a:pt x="137" y="40"/>
                    </a:moveTo>
                    <a:cubicBezTo>
                      <a:pt x="137" y="66"/>
                      <a:pt x="137" y="66"/>
                      <a:pt x="137" y="66"/>
                    </a:cubicBezTo>
                    <a:cubicBezTo>
                      <a:pt x="119" y="62"/>
                      <a:pt x="122" y="42"/>
                      <a:pt x="137" y="40"/>
                    </a:cubicBezTo>
                    <a:close/>
                    <a:moveTo>
                      <a:pt x="143" y="107"/>
                    </a:moveTo>
                    <a:cubicBezTo>
                      <a:pt x="143" y="78"/>
                      <a:pt x="143" y="78"/>
                      <a:pt x="143" y="78"/>
                    </a:cubicBezTo>
                    <a:cubicBezTo>
                      <a:pt x="164" y="84"/>
                      <a:pt x="157" y="106"/>
                      <a:pt x="143" y="107"/>
                    </a:cubicBezTo>
                    <a:close/>
                  </a:path>
                </a:pathLst>
              </a:custGeom>
              <a:solidFill>
                <a:srgbClr val="2C91D5"/>
              </a:solidFill>
              <a:ln>
                <a:noFill/>
              </a:ln>
            </p:spPr>
            <p:txBody>
              <a:bodyPr vert="horz" wrap="square" lIns="100584" tIns="50292" rIns="100584" bIns="50292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5B2A78D-3A92-4D34-8797-A76338778281}"/>
                </a:ext>
              </a:extLst>
            </p:cNvPr>
            <p:cNvSpPr/>
            <p:nvPr/>
          </p:nvSpPr>
          <p:spPr>
            <a:xfrm>
              <a:off x="8090491" y="4887955"/>
              <a:ext cx="2132589" cy="597728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s-ES_tradnl" sz="2500" spc="-15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El Resto</a:t>
              </a:r>
            </a:p>
          </p:txBody>
        </p:sp>
        <p:sp>
          <p:nvSpPr>
            <p:cNvPr id="88" name="Rectángulo: esquinas redondeadas 87">
              <a:extLst>
                <a:ext uri="{FF2B5EF4-FFF2-40B4-BE49-F238E27FC236}">
                  <a16:creationId xmlns:a16="http://schemas.microsoft.com/office/drawing/2014/main" id="{62F91FDC-4D81-A4C9-D05F-B291425109D0}"/>
                </a:ext>
              </a:extLst>
            </p:cNvPr>
            <p:cNvSpPr/>
            <p:nvPr/>
          </p:nvSpPr>
          <p:spPr>
            <a:xfrm rot="5400000">
              <a:off x="7236019" y="4324623"/>
              <a:ext cx="812435" cy="5764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ED7DB"/>
                </a:gs>
                <a:gs pos="50000">
                  <a:srgbClr val="3FD9D7"/>
                </a:gs>
                <a:gs pos="100000">
                  <a:srgbClr val="86EAE8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3E1E672A-48B8-7DEE-445C-576EAF5EAF1D}"/>
                </a:ext>
              </a:extLst>
            </p:cNvPr>
            <p:cNvGrpSpPr/>
            <p:nvPr/>
          </p:nvGrpSpPr>
          <p:grpSpPr>
            <a:xfrm>
              <a:off x="7401460" y="4240272"/>
              <a:ext cx="499582" cy="504615"/>
              <a:chOff x="7946510" y="2452063"/>
              <a:chExt cx="499582" cy="504615"/>
            </a:xfrm>
          </p:grpSpPr>
          <p:sp>
            <p:nvSpPr>
              <p:cNvPr id="37" name="Oval 1">
                <a:extLst>
                  <a:ext uri="{FF2B5EF4-FFF2-40B4-BE49-F238E27FC236}">
                    <a16:creationId xmlns:a16="http://schemas.microsoft.com/office/drawing/2014/main" id="{0C42ECA7-FBAA-4AB0-BA86-C282E95637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46510" y="2452063"/>
                <a:ext cx="499582" cy="5046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grpSp>
            <p:nvGrpSpPr>
              <p:cNvPr id="64" name="Groupe 172">
                <a:extLst>
                  <a:ext uri="{FF2B5EF4-FFF2-40B4-BE49-F238E27FC236}">
                    <a16:creationId xmlns:a16="http://schemas.microsoft.com/office/drawing/2014/main" id="{1BF808FF-4A73-4AEA-8C23-783AF55AF45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071896" y="2534004"/>
                <a:ext cx="248813" cy="334245"/>
                <a:chOff x="3035300" y="3502025"/>
                <a:chExt cx="633412" cy="850901"/>
              </a:xfrm>
              <a:solidFill>
                <a:srgbClr val="38CBEE"/>
              </a:solidFill>
            </p:grpSpPr>
            <p:sp>
              <p:nvSpPr>
                <p:cNvPr id="65" name="Freeform 5">
                  <a:extLst>
                    <a:ext uri="{FF2B5EF4-FFF2-40B4-BE49-F238E27FC236}">
                      <a16:creationId xmlns:a16="http://schemas.microsoft.com/office/drawing/2014/main" id="{AB75DE1F-6F4D-491D-92E8-81BE7C406F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65513" y="3997325"/>
                  <a:ext cx="201613" cy="136525"/>
                </a:xfrm>
                <a:custGeom>
                  <a:avLst/>
                  <a:gdLst>
                    <a:gd name="T0" fmla="*/ 66 w 77"/>
                    <a:gd name="T1" fmla="*/ 52 h 52"/>
                    <a:gd name="T2" fmla="*/ 11 w 77"/>
                    <a:gd name="T3" fmla="*/ 52 h 52"/>
                    <a:gd name="T4" fmla="*/ 0 w 77"/>
                    <a:gd name="T5" fmla="*/ 41 h 52"/>
                    <a:gd name="T6" fmla="*/ 0 w 77"/>
                    <a:gd name="T7" fmla="*/ 11 h 52"/>
                    <a:gd name="T8" fmla="*/ 11 w 77"/>
                    <a:gd name="T9" fmla="*/ 0 h 52"/>
                    <a:gd name="T10" fmla="*/ 66 w 77"/>
                    <a:gd name="T11" fmla="*/ 0 h 52"/>
                    <a:gd name="T12" fmla="*/ 77 w 77"/>
                    <a:gd name="T13" fmla="*/ 11 h 52"/>
                    <a:gd name="T14" fmla="*/ 77 w 77"/>
                    <a:gd name="T15" fmla="*/ 41 h 52"/>
                    <a:gd name="T16" fmla="*/ 66 w 77"/>
                    <a:gd name="T17" fmla="*/ 52 h 52"/>
                    <a:gd name="T18" fmla="*/ 11 w 77"/>
                    <a:gd name="T19" fmla="*/ 8 h 52"/>
                    <a:gd name="T20" fmla="*/ 8 w 77"/>
                    <a:gd name="T21" fmla="*/ 11 h 52"/>
                    <a:gd name="T22" fmla="*/ 8 w 77"/>
                    <a:gd name="T23" fmla="*/ 41 h 52"/>
                    <a:gd name="T24" fmla="*/ 11 w 77"/>
                    <a:gd name="T25" fmla="*/ 45 h 52"/>
                    <a:gd name="T26" fmla="*/ 66 w 77"/>
                    <a:gd name="T27" fmla="*/ 45 h 52"/>
                    <a:gd name="T28" fmla="*/ 69 w 77"/>
                    <a:gd name="T29" fmla="*/ 41 h 52"/>
                    <a:gd name="T30" fmla="*/ 69 w 77"/>
                    <a:gd name="T31" fmla="*/ 11 h 52"/>
                    <a:gd name="T32" fmla="*/ 66 w 77"/>
                    <a:gd name="T33" fmla="*/ 8 h 52"/>
                    <a:gd name="T34" fmla="*/ 11 w 77"/>
                    <a:gd name="T35" fmla="*/ 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52">
                      <a:moveTo>
                        <a:pt x="66" y="52"/>
                      </a:move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5" y="52"/>
                        <a:pt x="0" y="48"/>
                        <a:pt x="0" y="4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5"/>
                        <a:pt x="5" y="0"/>
                        <a:pt x="11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72" y="0"/>
                        <a:pt x="77" y="5"/>
                        <a:pt x="77" y="11"/>
                      </a:cubicBezTo>
                      <a:cubicBezTo>
                        <a:pt x="77" y="41"/>
                        <a:pt x="77" y="41"/>
                        <a:pt x="77" y="41"/>
                      </a:cubicBezTo>
                      <a:cubicBezTo>
                        <a:pt x="77" y="48"/>
                        <a:pt x="72" y="52"/>
                        <a:pt x="66" y="52"/>
                      </a:cubicBezTo>
                      <a:close/>
                      <a:moveTo>
                        <a:pt x="11" y="8"/>
                      </a:moveTo>
                      <a:cubicBezTo>
                        <a:pt x="9" y="8"/>
                        <a:pt x="8" y="10"/>
                        <a:pt x="8" y="11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8" y="43"/>
                        <a:pt x="9" y="45"/>
                        <a:pt x="11" y="45"/>
                      </a:cubicBezTo>
                      <a:cubicBezTo>
                        <a:pt x="66" y="45"/>
                        <a:pt x="66" y="45"/>
                        <a:pt x="66" y="45"/>
                      </a:cubicBezTo>
                      <a:cubicBezTo>
                        <a:pt x="68" y="45"/>
                        <a:pt x="69" y="43"/>
                        <a:pt x="69" y="41"/>
                      </a:cubicBezTo>
                      <a:cubicBezTo>
                        <a:pt x="69" y="11"/>
                        <a:pt x="69" y="11"/>
                        <a:pt x="69" y="11"/>
                      </a:cubicBezTo>
                      <a:cubicBezTo>
                        <a:pt x="69" y="10"/>
                        <a:pt x="68" y="8"/>
                        <a:pt x="66" y="8"/>
                      </a:cubicBezTo>
                      <a:lnTo>
                        <a:pt x="11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 6">
                  <a:extLst>
                    <a:ext uri="{FF2B5EF4-FFF2-40B4-BE49-F238E27FC236}">
                      <a16:creationId xmlns:a16="http://schemas.microsoft.com/office/drawing/2014/main" id="{7B710C50-D0B4-47F5-9302-38E4ADDD60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4725" y="4046538"/>
                  <a:ext cx="101600" cy="39688"/>
                </a:xfrm>
                <a:custGeom>
                  <a:avLst/>
                  <a:gdLst>
                    <a:gd name="T0" fmla="*/ 0 w 39"/>
                    <a:gd name="T1" fmla="*/ 15 h 15"/>
                    <a:gd name="T2" fmla="*/ 0 w 39"/>
                    <a:gd name="T3" fmla="*/ 0 h 15"/>
                    <a:gd name="T4" fmla="*/ 39 w 39"/>
                    <a:gd name="T5" fmla="*/ 0 h 15"/>
                    <a:gd name="T6" fmla="*/ 39 w 39"/>
                    <a:gd name="T7" fmla="*/ 15 h 15"/>
                    <a:gd name="T8" fmla="*/ 37 w 39"/>
                    <a:gd name="T9" fmla="*/ 14 h 15"/>
                    <a:gd name="T10" fmla="*/ 2 w 39"/>
                    <a:gd name="T11" fmla="*/ 14 h 15"/>
                    <a:gd name="T12" fmla="*/ 0 w 39"/>
                    <a:gd name="T13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15">
                      <a:moveTo>
                        <a:pt x="0" y="15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26" y="10"/>
                        <a:pt x="13" y="10"/>
                        <a:pt x="2" y="14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 7">
                  <a:extLst>
                    <a:ext uri="{FF2B5EF4-FFF2-40B4-BE49-F238E27FC236}">
                      <a16:creationId xmlns:a16="http://schemas.microsoft.com/office/drawing/2014/main" id="{C6694772-1D0B-4F01-9430-6BBE557F8B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9488" y="3956050"/>
                  <a:ext cx="92075" cy="61913"/>
                </a:xfrm>
                <a:custGeom>
                  <a:avLst/>
                  <a:gdLst>
                    <a:gd name="T0" fmla="*/ 31 w 35"/>
                    <a:gd name="T1" fmla="*/ 24 h 24"/>
                    <a:gd name="T2" fmla="*/ 28 w 35"/>
                    <a:gd name="T3" fmla="*/ 20 h 24"/>
                    <a:gd name="T4" fmla="*/ 28 w 35"/>
                    <a:gd name="T5" fmla="*/ 10 h 24"/>
                    <a:gd name="T6" fmla="*/ 25 w 35"/>
                    <a:gd name="T7" fmla="*/ 7 h 24"/>
                    <a:gd name="T8" fmla="*/ 10 w 35"/>
                    <a:gd name="T9" fmla="*/ 7 h 24"/>
                    <a:gd name="T10" fmla="*/ 8 w 35"/>
                    <a:gd name="T11" fmla="*/ 10 h 24"/>
                    <a:gd name="T12" fmla="*/ 8 w 35"/>
                    <a:gd name="T13" fmla="*/ 20 h 24"/>
                    <a:gd name="T14" fmla="*/ 4 w 35"/>
                    <a:gd name="T15" fmla="*/ 24 h 24"/>
                    <a:gd name="T16" fmla="*/ 0 w 35"/>
                    <a:gd name="T17" fmla="*/ 20 h 24"/>
                    <a:gd name="T18" fmla="*/ 0 w 35"/>
                    <a:gd name="T19" fmla="*/ 10 h 24"/>
                    <a:gd name="T20" fmla="*/ 10 w 35"/>
                    <a:gd name="T21" fmla="*/ 0 h 24"/>
                    <a:gd name="T22" fmla="*/ 25 w 35"/>
                    <a:gd name="T23" fmla="*/ 0 h 24"/>
                    <a:gd name="T24" fmla="*/ 35 w 35"/>
                    <a:gd name="T25" fmla="*/ 10 h 24"/>
                    <a:gd name="T26" fmla="*/ 35 w 35"/>
                    <a:gd name="T27" fmla="*/ 20 h 24"/>
                    <a:gd name="T28" fmla="*/ 31 w 35"/>
                    <a:gd name="T2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" h="24">
                      <a:moveTo>
                        <a:pt x="31" y="24"/>
                      </a:moveTo>
                      <a:cubicBezTo>
                        <a:pt x="29" y="24"/>
                        <a:pt x="28" y="22"/>
                        <a:pt x="28" y="2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9"/>
                        <a:pt x="26" y="7"/>
                        <a:pt x="25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9" y="7"/>
                        <a:pt x="8" y="9"/>
                        <a:pt x="8" y="1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2"/>
                        <a:pt x="6" y="24"/>
                        <a:pt x="4" y="24"/>
                      </a:cubicBezTo>
                      <a:cubicBezTo>
                        <a:pt x="2" y="24"/>
                        <a:pt x="0" y="22"/>
                        <a:pt x="0" y="2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5"/>
                        <a:pt x="5" y="0"/>
                        <a:pt x="10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0" y="0"/>
                        <a:pt x="35" y="5"/>
                        <a:pt x="35" y="1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cubicBezTo>
                        <a:pt x="35" y="22"/>
                        <a:pt x="33" y="24"/>
                        <a:pt x="31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Freeform 8">
                  <a:extLst>
                    <a:ext uri="{FF2B5EF4-FFF2-40B4-BE49-F238E27FC236}">
                      <a16:creationId xmlns:a16="http://schemas.microsoft.com/office/drawing/2014/main" id="{01B36F96-A2E4-4C0C-8739-2846F689B79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46413" y="3502025"/>
                  <a:ext cx="173038" cy="173038"/>
                </a:xfrm>
                <a:custGeom>
                  <a:avLst/>
                  <a:gdLst>
                    <a:gd name="T0" fmla="*/ 33 w 66"/>
                    <a:gd name="T1" fmla="*/ 66 h 66"/>
                    <a:gd name="T2" fmla="*/ 0 w 66"/>
                    <a:gd name="T3" fmla="*/ 33 h 66"/>
                    <a:gd name="T4" fmla="*/ 33 w 66"/>
                    <a:gd name="T5" fmla="*/ 0 h 66"/>
                    <a:gd name="T6" fmla="*/ 66 w 66"/>
                    <a:gd name="T7" fmla="*/ 33 h 66"/>
                    <a:gd name="T8" fmla="*/ 33 w 66"/>
                    <a:gd name="T9" fmla="*/ 66 h 66"/>
                    <a:gd name="T10" fmla="*/ 33 w 66"/>
                    <a:gd name="T11" fmla="*/ 8 h 66"/>
                    <a:gd name="T12" fmla="*/ 8 w 66"/>
                    <a:gd name="T13" fmla="*/ 33 h 66"/>
                    <a:gd name="T14" fmla="*/ 33 w 66"/>
                    <a:gd name="T15" fmla="*/ 59 h 66"/>
                    <a:gd name="T16" fmla="*/ 59 w 66"/>
                    <a:gd name="T17" fmla="*/ 33 h 66"/>
                    <a:gd name="T18" fmla="*/ 33 w 66"/>
                    <a:gd name="T19" fmla="*/ 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" h="66">
                      <a:moveTo>
                        <a:pt x="33" y="66"/>
                      </a:move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2" y="0"/>
                        <a:pt x="66" y="15"/>
                        <a:pt x="66" y="33"/>
                      </a:cubicBezTo>
                      <a:cubicBezTo>
                        <a:pt x="66" y="51"/>
                        <a:pt x="52" y="66"/>
                        <a:pt x="33" y="66"/>
                      </a:cubicBezTo>
                      <a:close/>
                      <a:moveTo>
                        <a:pt x="33" y="8"/>
                      </a:moveTo>
                      <a:cubicBezTo>
                        <a:pt x="19" y="8"/>
                        <a:pt x="8" y="19"/>
                        <a:pt x="8" y="33"/>
                      </a:cubicBezTo>
                      <a:cubicBezTo>
                        <a:pt x="8" y="47"/>
                        <a:pt x="19" y="59"/>
                        <a:pt x="33" y="59"/>
                      </a:cubicBezTo>
                      <a:cubicBezTo>
                        <a:pt x="47" y="59"/>
                        <a:pt x="59" y="47"/>
                        <a:pt x="59" y="33"/>
                      </a:cubicBezTo>
                      <a:cubicBezTo>
                        <a:pt x="59" y="19"/>
                        <a:pt x="47" y="8"/>
                        <a:pt x="3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 9">
                  <a:extLst>
                    <a:ext uri="{FF2B5EF4-FFF2-40B4-BE49-F238E27FC236}">
                      <a16:creationId xmlns:a16="http://schemas.microsoft.com/office/drawing/2014/main" id="{99B762DE-0E48-4361-9A70-231079F78C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9763" y="4000500"/>
                  <a:ext cx="17463" cy="285750"/>
                </a:xfrm>
                <a:custGeom>
                  <a:avLst/>
                  <a:gdLst>
                    <a:gd name="T0" fmla="*/ 3 w 7"/>
                    <a:gd name="T1" fmla="*/ 109 h 109"/>
                    <a:gd name="T2" fmla="*/ 0 w 7"/>
                    <a:gd name="T3" fmla="*/ 105 h 109"/>
                    <a:gd name="T4" fmla="*/ 0 w 7"/>
                    <a:gd name="T5" fmla="*/ 4 h 109"/>
                    <a:gd name="T6" fmla="*/ 3 w 7"/>
                    <a:gd name="T7" fmla="*/ 0 h 109"/>
                    <a:gd name="T8" fmla="*/ 7 w 7"/>
                    <a:gd name="T9" fmla="*/ 4 h 109"/>
                    <a:gd name="T10" fmla="*/ 7 w 7"/>
                    <a:gd name="T11" fmla="*/ 105 h 109"/>
                    <a:gd name="T12" fmla="*/ 3 w 7"/>
                    <a:gd name="T13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09">
                      <a:moveTo>
                        <a:pt x="3" y="109"/>
                      </a:moveTo>
                      <a:cubicBezTo>
                        <a:pt x="1" y="109"/>
                        <a:pt x="0" y="107"/>
                        <a:pt x="0" y="10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105"/>
                        <a:pt x="7" y="105"/>
                        <a:pt x="7" y="105"/>
                      </a:cubicBezTo>
                      <a:cubicBezTo>
                        <a:pt x="7" y="107"/>
                        <a:pt x="5" y="109"/>
                        <a:pt x="3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Freeform 10">
                  <a:extLst>
                    <a:ext uri="{FF2B5EF4-FFF2-40B4-BE49-F238E27FC236}">
                      <a16:creationId xmlns:a16="http://schemas.microsoft.com/office/drawing/2014/main" id="{F1375509-B303-4869-B1DB-E2BF192E79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68638" y="4000500"/>
                  <a:ext cx="19050" cy="279400"/>
                </a:xfrm>
                <a:custGeom>
                  <a:avLst/>
                  <a:gdLst>
                    <a:gd name="T0" fmla="*/ 3 w 7"/>
                    <a:gd name="T1" fmla="*/ 107 h 107"/>
                    <a:gd name="T2" fmla="*/ 0 w 7"/>
                    <a:gd name="T3" fmla="*/ 104 h 107"/>
                    <a:gd name="T4" fmla="*/ 0 w 7"/>
                    <a:gd name="T5" fmla="*/ 4 h 107"/>
                    <a:gd name="T6" fmla="*/ 3 w 7"/>
                    <a:gd name="T7" fmla="*/ 0 h 107"/>
                    <a:gd name="T8" fmla="*/ 7 w 7"/>
                    <a:gd name="T9" fmla="*/ 4 h 107"/>
                    <a:gd name="T10" fmla="*/ 7 w 7"/>
                    <a:gd name="T11" fmla="*/ 104 h 107"/>
                    <a:gd name="T12" fmla="*/ 3 w 7"/>
                    <a:gd name="T13" fmla="*/ 10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07">
                      <a:moveTo>
                        <a:pt x="3" y="107"/>
                      </a:moveTo>
                      <a:cubicBezTo>
                        <a:pt x="1" y="107"/>
                        <a:pt x="0" y="106"/>
                        <a:pt x="0" y="10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6" y="0"/>
                        <a:pt x="7" y="2"/>
                        <a:pt x="7" y="4"/>
                      </a:cubicBezTo>
                      <a:cubicBezTo>
                        <a:pt x="7" y="104"/>
                        <a:pt x="7" y="104"/>
                        <a:pt x="7" y="104"/>
                      </a:cubicBezTo>
                      <a:cubicBezTo>
                        <a:pt x="7" y="106"/>
                        <a:pt x="6" y="107"/>
                        <a:pt x="3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Freeform 11">
                  <a:extLst>
                    <a:ext uri="{FF2B5EF4-FFF2-40B4-BE49-F238E27FC236}">
                      <a16:creationId xmlns:a16="http://schemas.microsoft.com/office/drawing/2014/main" id="{BBAB84EB-EB99-4E8D-834B-2BA7E349EE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4200" y="3775075"/>
                  <a:ext cx="198438" cy="107950"/>
                </a:xfrm>
                <a:custGeom>
                  <a:avLst/>
                  <a:gdLst>
                    <a:gd name="T0" fmla="*/ 73 w 76"/>
                    <a:gd name="T1" fmla="*/ 41 h 41"/>
                    <a:gd name="T2" fmla="*/ 25 w 76"/>
                    <a:gd name="T3" fmla="*/ 41 h 41"/>
                    <a:gd name="T4" fmla="*/ 0 w 76"/>
                    <a:gd name="T5" fmla="*/ 16 h 41"/>
                    <a:gd name="T6" fmla="*/ 0 w 76"/>
                    <a:gd name="T7" fmla="*/ 3 h 41"/>
                    <a:gd name="T8" fmla="*/ 3 w 76"/>
                    <a:gd name="T9" fmla="*/ 0 h 41"/>
                    <a:gd name="T10" fmla="*/ 7 w 76"/>
                    <a:gd name="T11" fmla="*/ 3 h 41"/>
                    <a:gd name="T12" fmla="*/ 7 w 76"/>
                    <a:gd name="T13" fmla="*/ 16 h 41"/>
                    <a:gd name="T14" fmla="*/ 25 w 76"/>
                    <a:gd name="T15" fmla="*/ 33 h 41"/>
                    <a:gd name="T16" fmla="*/ 73 w 76"/>
                    <a:gd name="T17" fmla="*/ 33 h 41"/>
                    <a:gd name="T18" fmla="*/ 76 w 76"/>
                    <a:gd name="T19" fmla="*/ 37 h 41"/>
                    <a:gd name="T20" fmla="*/ 73 w 76"/>
                    <a:gd name="T21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" h="41">
                      <a:moveTo>
                        <a:pt x="73" y="41"/>
                      </a:move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11" y="41"/>
                        <a:pt x="0" y="30"/>
                        <a:pt x="0" y="1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25"/>
                        <a:pt x="15" y="33"/>
                        <a:pt x="25" y="33"/>
                      </a:cubicBezTo>
                      <a:cubicBezTo>
                        <a:pt x="73" y="33"/>
                        <a:pt x="73" y="33"/>
                        <a:pt x="73" y="33"/>
                      </a:cubicBezTo>
                      <a:cubicBezTo>
                        <a:pt x="75" y="33"/>
                        <a:pt x="76" y="35"/>
                        <a:pt x="76" y="37"/>
                      </a:cubicBezTo>
                      <a:cubicBezTo>
                        <a:pt x="76" y="39"/>
                        <a:pt x="75" y="41"/>
                        <a:pt x="73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" name="Freeform 12">
                  <a:extLst>
                    <a:ext uri="{FF2B5EF4-FFF2-40B4-BE49-F238E27FC236}">
                      <a16:creationId xmlns:a16="http://schemas.microsoft.com/office/drawing/2014/main" id="{64EFCFAE-E653-4504-ACCE-64FDFED0E03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68638" y="4262438"/>
                  <a:ext cx="176213" cy="90488"/>
                </a:xfrm>
                <a:custGeom>
                  <a:avLst/>
                  <a:gdLst>
                    <a:gd name="T0" fmla="*/ 64 w 67"/>
                    <a:gd name="T1" fmla="*/ 35 h 35"/>
                    <a:gd name="T2" fmla="*/ 3 w 67"/>
                    <a:gd name="T3" fmla="*/ 35 h 35"/>
                    <a:gd name="T4" fmla="*/ 0 w 67"/>
                    <a:gd name="T5" fmla="*/ 31 h 35"/>
                    <a:gd name="T6" fmla="*/ 0 w 67"/>
                    <a:gd name="T7" fmla="*/ 4 h 35"/>
                    <a:gd name="T8" fmla="*/ 3 w 67"/>
                    <a:gd name="T9" fmla="*/ 0 h 35"/>
                    <a:gd name="T10" fmla="*/ 36 w 67"/>
                    <a:gd name="T11" fmla="*/ 0 h 35"/>
                    <a:gd name="T12" fmla="*/ 67 w 67"/>
                    <a:gd name="T13" fmla="*/ 31 h 35"/>
                    <a:gd name="T14" fmla="*/ 64 w 67"/>
                    <a:gd name="T15" fmla="*/ 35 h 35"/>
                    <a:gd name="T16" fmla="*/ 7 w 67"/>
                    <a:gd name="T17" fmla="*/ 28 h 35"/>
                    <a:gd name="T18" fmla="*/ 59 w 67"/>
                    <a:gd name="T19" fmla="*/ 28 h 35"/>
                    <a:gd name="T20" fmla="*/ 36 w 67"/>
                    <a:gd name="T21" fmla="*/ 7 h 35"/>
                    <a:gd name="T22" fmla="*/ 7 w 67"/>
                    <a:gd name="T23" fmla="*/ 7 h 35"/>
                    <a:gd name="T24" fmla="*/ 7 w 67"/>
                    <a:gd name="T25" fmla="*/ 28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7" h="35">
                      <a:moveTo>
                        <a:pt x="64" y="35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1" y="35"/>
                        <a:pt x="0" y="34"/>
                        <a:pt x="0" y="3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53" y="0"/>
                        <a:pt x="67" y="14"/>
                        <a:pt x="67" y="31"/>
                      </a:cubicBezTo>
                      <a:cubicBezTo>
                        <a:pt x="67" y="34"/>
                        <a:pt x="66" y="35"/>
                        <a:pt x="64" y="35"/>
                      </a:cubicBezTo>
                      <a:close/>
                      <a:moveTo>
                        <a:pt x="7" y="28"/>
                      </a:moveTo>
                      <a:cubicBezTo>
                        <a:pt x="59" y="28"/>
                        <a:pt x="59" y="28"/>
                        <a:pt x="59" y="28"/>
                      </a:cubicBezTo>
                      <a:cubicBezTo>
                        <a:pt x="58" y="16"/>
                        <a:pt x="48" y="7"/>
                        <a:pt x="36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lnTo>
                        <a:pt x="7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" name="Freeform 13">
                  <a:extLst>
                    <a:ext uri="{FF2B5EF4-FFF2-40B4-BE49-F238E27FC236}">
                      <a16:creationId xmlns:a16="http://schemas.microsoft.com/office/drawing/2014/main" id="{FBAE51D8-954C-4C3E-8CF9-0F36073AD4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5300" y="3695700"/>
                  <a:ext cx="196849" cy="322263"/>
                </a:xfrm>
                <a:custGeom>
                  <a:avLst/>
                  <a:gdLst>
                    <a:gd name="T0" fmla="*/ 58 w 75"/>
                    <a:gd name="T1" fmla="*/ 123 h 123"/>
                    <a:gd name="T2" fmla="*/ 16 w 75"/>
                    <a:gd name="T3" fmla="*/ 123 h 123"/>
                    <a:gd name="T4" fmla="*/ 13 w 75"/>
                    <a:gd name="T5" fmla="*/ 121 h 123"/>
                    <a:gd name="T6" fmla="*/ 0 w 75"/>
                    <a:gd name="T7" fmla="*/ 68 h 123"/>
                    <a:gd name="T8" fmla="*/ 0 w 75"/>
                    <a:gd name="T9" fmla="*/ 37 h 123"/>
                    <a:gd name="T10" fmla="*/ 37 w 75"/>
                    <a:gd name="T11" fmla="*/ 0 h 123"/>
                    <a:gd name="T12" fmla="*/ 75 w 75"/>
                    <a:gd name="T13" fmla="*/ 37 h 123"/>
                    <a:gd name="T14" fmla="*/ 75 w 75"/>
                    <a:gd name="T15" fmla="*/ 51 h 123"/>
                    <a:gd name="T16" fmla="*/ 71 w 75"/>
                    <a:gd name="T17" fmla="*/ 55 h 123"/>
                    <a:gd name="T18" fmla="*/ 68 w 75"/>
                    <a:gd name="T19" fmla="*/ 51 h 123"/>
                    <a:gd name="T20" fmla="*/ 68 w 75"/>
                    <a:gd name="T21" fmla="*/ 37 h 123"/>
                    <a:gd name="T22" fmla="*/ 37 w 75"/>
                    <a:gd name="T23" fmla="*/ 7 h 123"/>
                    <a:gd name="T24" fmla="*/ 7 w 75"/>
                    <a:gd name="T25" fmla="*/ 37 h 123"/>
                    <a:gd name="T26" fmla="*/ 7 w 75"/>
                    <a:gd name="T27" fmla="*/ 68 h 123"/>
                    <a:gd name="T28" fmla="*/ 19 w 75"/>
                    <a:gd name="T29" fmla="*/ 116 h 123"/>
                    <a:gd name="T30" fmla="*/ 56 w 75"/>
                    <a:gd name="T31" fmla="*/ 116 h 123"/>
                    <a:gd name="T32" fmla="*/ 66 w 75"/>
                    <a:gd name="T33" fmla="*/ 84 h 123"/>
                    <a:gd name="T34" fmla="*/ 71 w 75"/>
                    <a:gd name="T35" fmla="*/ 81 h 123"/>
                    <a:gd name="T36" fmla="*/ 74 w 75"/>
                    <a:gd name="T37" fmla="*/ 85 h 123"/>
                    <a:gd name="T38" fmla="*/ 62 w 75"/>
                    <a:gd name="T39" fmla="*/ 121 h 123"/>
                    <a:gd name="T40" fmla="*/ 58 w 75"/>
                    <a:gd name="T41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5" h="123">
                      <a:moveTo>
                        <a:pt x="58" y="123"/>
                      </a:moveTo>
                      <a:cubicBezTo>
                        <a:pt x="16" y="123"/>
                        <a:pt x="16" y="123"/>
                        <a:pt x="16" y="123"/>
                      </a:cubicBezTo>
                      <a:cubicBezTo>
                        <a:pt x="15" y="123"/>
                        <a:pt x="14" y="123"/>
                        <a:pt x="13" y="121"/>
                      </a:cubicBezTo>
                      <a:cubicBezTo>
                        <a:pt x="4" y="105"/>
                        <a:pt x="0" y="86"/>
                        <a:pt x="0" y="68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16"/>
                        <a:pt x="17" y="0"/>
                        <a:pt x="37" y="0"/>
                      </a:cubicBezTo>
                      <a:cubicBezTo>
                        <a:pt x="58" y="0"/>
                        <a:pt x="75" y="16"/>
                        <a:pt x="75" y="37"/>
                      </a:cubicBezTo>
                      <a:cubicBezTo>
                        <a:pt x="75" y="51"/>
                        <a:pt x="75" y="51"/>
                        <a:pt x="75" y="51"/>
                      </a:cubicBezTo>
                      <a:cubicBezTo>
                        <a:pt x="75" y="53"/>
                        <a:pt x="73" y="55"/>
                        <a:pt x="71" y="55"/>
                      </a:cubicBezTo>
                      <a:cubicBezTo>
                        <a:pt x="69" y="55"/>
                        <a:pt x="68" y="53"/>
                        <a:pt x="68" y="51"/>
                      </a:cubicBezTo>
                      <a:cubicBezTo>
                        <a:pt x="68" y="37"/>
                        <a:pt x="68" y="37"/>
                        <a:pt x="68" y="37"/>
                      </a:cubicBezTo>
                      <a:cubicBezTo>
                        <a:pt x="68" y="21"/>
                        <a:pt x="54" y="7"/>
                        <a:pt x="37" y="7"/>
                      </a:cubicBezTo>
                      <a:cubicBezTo>
                        <a:pt x="21" y="7"/>
                        <a:pt x="7" y="21"/>
                        <a:pt x="7" y="37"/>
                      </a:cubicBezTo>
                      <a:cubicBezTo>
                        <a:pt x="7" y="68"/>
                        <a:pt x="7" y="68"/>
                        <a:pt x="7" y="68"/>
                      </a:cubicBezTo>
                      <a:cubicBezTo>
                        <a:pt x="7" y="84"/>
                        <a:pt x="11" y="101"/>
                        <a:pt x="19" y="116"/>
                      </a:cubicBezTo>
                      <a:cubicBezTo>
                        <a:pt x="56" y="116"/>
                        <a:pt x="56" y="116"/>
                        <a:pt x="56" y="116"/>
                      </a:cubicBezTo>
                      <a:cubicBezTo>
                        <a:pt x="61" y="106"/>
                        <a:pt x="65" y="95"/>
                        <a:pt x="66" y="84"/>
                      </a:cubicBezTo>
                      <a:cubicBezTo>
                        <a:pt x="67" y="82"/>
                        <a:pt x="69" y="80"/>
                        <a:pt x="71" y="81"/>
                      </a:cubicBezTo>
                      <a:cubicBezTo>
                        <a:pt x="73" y="81"/>
                        <a:pt x="74" y="83"/>
                        <a:pt x="74" y="85"/>
                      </a:cubicBezTo>
                      <a:cubicBezTo>
                        <a:pt x="72" y="98"/>
                        <a:pt x="68" y="110"/>
                        <a:pt x="62" y="121"/>
                      </a:cubicBezTo>
                      <a:cubicBezTo>
                        <a:pt x="61" y="123"/>
                        <a:pt x="60" y="123"/>
                        <a:pt x="58" y="1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Freeform 14">
                  <a:extLst>
                    <a:ext uri="{FF2B5EF4-FFF2-40B4-BE49-F238E27FC236}">
                      <a16:creationId xmlns:a16="http://schemas.microsoft.com/office/drawing/2014/main" id="{5B1410AD-ACC8-4CF3-ACF8-55B139DB503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82975" y="3502025"/>
                  <a:ext cx="173038" cy="173038"/>
                </a:xfrm>
                <a:custGeom>
                  <a:avLst/>
                  <a:gdLst>
                    <a:gd name="T0" fmla="*/ 33 w 66"/>
                    <a:gd name="T1" fmla="*/ 66 h 66"/>
                    <a:gd name="T2" fmla="*/ 0 w 66"/>
                    <a:gd name="T3" fmla="*/ 33 h 66"/>
                    <a:gd name="T4" fmla="*/ 33 w 66"/>
                    <a:gd name="T5" fmla="*/ 0 h 66"/>
                    <a:gd name="T6" fmla="*/ 66 w 66"/>
                    <a:gd name="T7" fmla="*/ 33 h 66"/>
                    <a:gd name="T8" fmla="*/ 33 w 66"/>
                    <a:gd name="T9" fmla="*/ 66 h 66"/>
                    <a:gd name="T10" fmla="*/ 33 w 66"/>
                    <a:gd name="T11" fmla="*/ 8 h 66"/>
                    <a:gd name="T12" fmla="*/ 7 w 66"/>
                    <a:gd name="T13" fmla="*/ 33 h 66"/>
                    <a:gd name="T14" fmla="*/ 33 w 66"/>
                    <a:gd name="T15" fmla="*/ 59 h 66"/>
                    <a:gd name="T16" fmla="*/ 59 w 66"/>
                    <a:gd name="T17" fmla="*/ 33 h 66"/>
                    <a:gd name="T18" fmla="*/ 33 w 66"/>
                    <a:gd name="T19" fmla="*/ 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" h="66">
                      <a:moveTo>
                        <a:pt x="33" y="66"/>
                      </a:move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ubicBezTo>
                        <a:pt x="66" y="51"/>
                        <a:pt x="51" y="66"/>
                        <a:pt x="33" y="66"/>
                      </a:cubicBezTo>
                      <a:close/>
                      <a:moveTo>
                        <a:pt x="33" y="8"/>
                      </a:moveTo>
                      <a:cubicBezTo>
                        <a:pt x="19" y="8"/>
                        <a:pt x="7" y="19"/>
                        <a:pt x="7" y="33"/>
                      </a:cubicBezTo>
                      <a:cubicBezTo>
                        <a:pt x="7" y="47"/>
                        <a:pt x="19" y="59"/>
                        <a:pt x="33" y="59"/>
                      </a:cubicBezTo>
                      <a:cubicBezTo>
                        <a:pt x="47" y="59"/>
                        <a:pt x="59" y="47"/>
                        <a:pt x="59" y="33"/>
                      </a:cubicBezTo>
                      <a:cubicBezTo>
                        <a:pt x="59" y="19"/>
                        <a:pt x="47" y="8"/>
                        <a:pt x="3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Freeform 15">
                  <a:extLst>
                    <a:ext uri="{FF2B5EF4-FFF2-40B4-BE49-F238E27FC236}">
                      <a16:creationId xmlns:a16="http://schemas.microsoft.com/office/drawing/2014/main" id="{EDA37D5F-6633-4836-BC3F-AA46CCB4ED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3613" y="4154488"/>
                  <a:ext cx="20638" cy="131763"/>
                </a:xfrm>
                <a:custGeom>
                  <a:avLst/>
                  <a:gdLst>
                    <a:gd name="T0" fmla="*/ 4 w 8"/>
                    <a:gd name="T1" fmla="*/ 50 h 50"/>
                    <a:gd name="T2" fmla="*/ 0 w 8"/>
                    <a:gd name="T3" fmla="*/ 46 h 50"/>
                    <a:gd name="T4" fmla="*/ 0 w 8"/>
                    <a:gd name="T5" fmla="*/ 4 h 50"/>
                    <a:gd name="T6" fmla="*/ 4 w 8"/>
                    <a:gd name="T7" fmla="*/ 0 h 50"/>
                    <a:gd name="T8" fmla="*/ 8 w 8"/>
                    <a:gd name="T9" fmla="*/ 4 h 50"/>
                    <a:gd name="T10" fmla="*/ 8 w 8"/>
                    <a:gd name="T11" fmla="*/ 46 h 50"/>
                    <a:gd name="T12" fmla="*/ 4 w 8"/>
                    <a:gd name="T13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0">
                      <a:moveTo>
                        <a:pt x="4" y="50"/>
                      </a:moveTo>
                      <a:cubicBezTo>
                        <a:pt x="2" y="50"/>
                        <a:pt x="0" y="48"/>
                        <a:pt x="0" y="46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6" y="0"/>
                        <a:pt x="8" y="2"/>
                        <a:pt x="8" y="4"/>
                      </a:cubicBez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8" y="48"/>
                        <a:pt x="6" y="50"/>
                        <a:pt x="4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Freeform 16">
                  <a:extLst>
                    <a:ext uri="{FF2B5EF4-FFF2-40B4-BE49-F238E27FC236}">
                      <a16:creationId xmlns:a16="http://schemas.microsoft.com/office/drawing/2014/main" id="{565B7633-150D-4612-AA79-64F135BBED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4738" y="4154488"/>
                  <a:ext cx="20638" cy="125413"/>
                </a:xfrm>
                <a:custGeom>
                  <a:avLst/>
                  <a:gdLst>
                    <a:gd name="T0" fmla="*/ 4 w 8"/>
                    <a:gd name="T1" fmla="*/ 48 h 48"/>
                    <a:gd name="T2" fmla="*/ 0 w 8"/>
                    <a:gd name="T3" fmla="*/ 45 h 48"/>
                    <a:gd name="T4" fmla="*/ 0 w 8"/>
                    <a:gd name="T5" fmla="*/ 4 h 48"/>
                    <a:gd name="T6" fmla="*/ 4 w 8"/>
                    <a:gd name="T7" fmla="*/ 0 h 48"/>
                    <a:gd name="T8" fmla="*/ 8 w 8"/>
                    <a:gd name="T9" fmla="*/ 4 h 48"/>
                    <a:gd name="T10" fmla="*/ 8 w 8"/>
                    <a:gd name="T11" fmla="*/ 45 h 48"/>
                    <a:gd name="T12" fmla="*/ 4 w 8"/>
                    <a:gd name="T13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48">
                      <a:moveTo>
                        <a:pt x="4" y="48"/>
                      </a:moveTo>
                      <a:cubicBezTo>
                        <a:pt x="2" y="48"/>
                        <a:pt x="0" y="47"/>
                        <a:pt x="0" y="4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6" y="0"/>
                        <a:pt x="8" y="2"/>
                        <a:pt x="8" y="4"/>
                      </a:cubicBez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8" y="47"/>
                        <a:pt x="6" y="48"/>
                        <a:pt x="4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Freeform 17">
                  <a:extLst>
                    <a:ext uri="{FF2B5EF4-FFF2-40B4-BE49-F238E27FC236}">
                      <a16:creationId xmlns:a16="http://schemas.microsoft.com/office/drawing/2014/main" id="{C4C38EFF-A873-474D-B4AF-D4B698412C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57575" y="4262438"/>
                  <a:ext cx="177800" cy="90488"/>
                </a:xfrm>
                <a:custGeom>
                  <a:avLst/>
                  <a:gdLst>
                    <a:gd name="T0" fmla="*/ 64 w 68"/>
                    <a:gd name="T1" fmla="*/ 35 h 35"/>
                    <a:gd name="T2" fmla="*/ 4 w 68"/>
                    <a:gd name="T3" fmla="*/ 35 h 35"/>
                    <a:gd name="T4" fmla="*/ 0 w 68"/>
                    <a:gd name="T5" fmla="*/ 31 h 35"/>
                    <a:gd name="T6" fmla="*/ 32 w 68"/>
                    <a:gd name="T7" fmla="*/ 0 h 35"/>
                    <a:gd name="T8" fmla="*/ 64 w 68"/>
                    <a:gd name="T9" fmla="*/ 0 h 35"/>
                    <a:gd name="T10" fmla="*/ 68 w 68"/>
                    <a:gd name="T11" fmla="*/ 4 h 35"/>
                    <a:gd name="T12" fmla="*/ 68 w 68"/>
                    <a:gd name="T13" fmla="*/ 31 h 35"/>
                    <a:gd name="T14" fmla="*/ 64 w 68"/>
                    <a:gd name="T15" fmla="*/ 35 h 35"/>
                    <a:gd name="T16" fmla="*/ 8 w 68"/>
                    <a:gd name="T17" fmla="*/ 28 h 35"/>
                    <a:gd name="T18" fmla="*/ 60 w 68"/>
                    <a:gd name="T19" fmla="*/ 28 h 35"/>
                    <a:gd name="T20" fmla="*/ 60 w 68"/>
                    <a:gd name="T21" fmla="*/ 7 h 35"/>
                    <a:gd name="T22" fmla="*/ 32 w 68"/>
                    <a:gd name="T23" fmla="*/ 7 h 35"/>
                    <a:gd name="T24" fmla="*/ 8 w 68"/>
                    <a:gd name="T25" fmla="*/ 28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8" h="35">
                      <a:moveTo>
                        <a:pt x="64" y="35"/>
                      </a:move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5"/>
                        <a:pt x="0" y="34"/>
                        <a:pt x="0" y="31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6" y="0"/>
                        <a:pt x="68" y="2"/>
                        <a:pt x="68" y="4"/>
                      </a:cubicBezTo>
                      <a:cubicBezTo>
                        <a:pt x="68" y="31"/>
                        <a:pt x="68" y="31"/>
                        <a:pt x="68" y="31"/>
                      </a:cubicBezTo>
                      <a:cubicBezTo>
                        <a:pt x="68" y="34"/>
                        <a:pt x="66" y="35"/>
                        <a:pt x="64" y="35"/>
                      </a:cubicBezTo>
                      <a:close/>
                      <a:moveTo>
                        <a:pt x="8" y="28"/>
                      </a:move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7"/>
                        <a:pt x="60" y="7"/>
                        <a:pt x="60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20" y="7"/>
                        <a:pt x="10" y="16"/>
                        <a:pt x="8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Freeform 18">
                  <a:extLst>
                    <a:ext uri="{FF2B5EF4-FFF2-40B4-BE49-F238E27FC236}">
                      <a16:creationId xmlns:a16="http://schemas.microsoft.com/office/drawing/2014/main" id="{C0477CFE-A93E-4614-912B-DE34EADD4C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70274" y="3695700"/>
                  <a:ext cx="198438" cy="273051"/>
                </a:xfrm>
                <a:custGeom>
                  <a:avLst/>
                  <a:gdLst>
                    <a:gd name="T0" fmla="*/ 67 w 76"/>
                    <a:gd name="T1" fmla="*/ 103 h 104"/>
                    <a:gd name="T2" fmla="*/ 66 w 76"/>
                    <a:gd name="T3" fmla="*/ 103 h 104"/>
                    <a:gd name="T4" fmla="*/ 64 w 76"/>
                    <a:gd name="T5" fmla="*/ 98 h 104"/>
                    <a:gd name="T6" fmla="*/ 68 w 76"/>
                    <a:gd name="T7" fmla="*/ 68 h 104"/>
                    <a:gd name="T8" fmla="*/ 68 w 76"/>
                    <a:gd name="T9" fmla="*/ 37 h 104"/>
                    <a:gd name="T10" fmla="*/ 38 w 76"/>
                    <a:gd name="T11" fmla="*/ 7 h 104"/>
                    <a:gd name="T12" fmla="*/ 8 w 76"/>
                    <a:gd name="T13" fmla="*/ 37 h 104"/>
                    <a:gd name="T14" fmla="*/ 8 w 76"/>
                    <a:gd name="T15" fmla="*/ 68 h 104"/>
                    <a:gd name="T16" fmla="*/ 12 w 76"/>
                    <a:gd name="T17" fmla="*/ 98 h 104"/>
                    <a:gd name="T18" fmla="*/ 10 w 76"/>
                    <a:gd name="T19" fmla="*/ 103 h 104"/>
                    <a:gd name="T20" fmla="*/ 5 w 76"/>
                    <a:gd name="T21" fmla="*/ 100 h 104"/>
                    <a:gd name="T22" fmla="*/ 0 w 76"/>
                    <a:gd name="T23" fmla="*/ 68 h 104"/>
                    <a:gd name="T24" fmla="*/ 0 w 76"/>
                    <a:gd name="T25" fmla="*/ 37 h 104"/>
                    <a:gd name="T26" fmla="*/ 38 w 76"/>
                    <a:gd name="T27" fmla="*/ 0 h 104"/>
                    <a:gd name="T28" fmla="*/ 76 w 76"/>
                    <a:gd name="T29" fmla="*/ 37 h 104"/>
                    <a:gd name="T30" fmla="*/ 76 w 76"/>
                    <a:gd name="T31" fmla="*/ 68 h 104"/>
                    <a:gd name="T32" fmla="*/ 71 w 76"/>
                    <a:gd name="T33" fmla="*/ 100 h 104"/>
                    <a:gd name="T34" fmla="*/ 67 w 76"/>
                    <a:gd name="T35" fmla="*/ 103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6" h="104">
                      <a:moveTo>
                        <a:pt x="67" y="103"/>
                      </a:moveTo>
                      <a:cubicBezTo>
                        <a:pt x="67" y="103"/>
                        <a:pt x="67" y="103"/>
                        <a:pt x="66" y="103"/>
                      </a:cubicBezTo>
                      <a:cubicBezTo>
                        <a:pt x="64" y="102"/>
                        <a:pt x="63" y="100"/>
                        <a:pt x="64" y="98"/>
                      </a:cubicBezTo>
                      <a:cubicBezTo>
                        <a:pt x="67" y="88"/>
                        <a:pt x="68" y="78"/>
                        <a:pt x="68" y="68"/>
                      </a:cubicBezTo>
                      <a:cubicBezTo>
                        <a:pt x="68" y="37"/>
                        <a:pt x="68" y="37"/>
                        <a:pt x="68" y="37"/>
                      </a:cubicBezTo>
                      <a:cubicBezTo>
                        <a:pt x="68" y="21"/>
                        <a:pt x="55" y="7"/>
                        <a:pt x="38" y="7"/>
                      </a:cubicBezTo>
                      <a:cubicBezTo>
                        <a:pt x="21" y="7"/>
                        <a:pt x="8" y="21"/>
                        <a:pt x="8" y="37"/>
                      </a:cubicBezTo>
                      <a:cubicBezTo>
                        <a:pt x="8" y="68"/>
                        <a:pt x="8" y="68"/>
                        <a:pt x="8" y="68"/>
                      </a:cubicBezTo>
                      <a:cubicBezTo>
                        <a:pt x="8" y="78"/>
                        <a:pt x="9" y="88"/>
                        <a:pt x="12" y="98"/>
                      </a:cubicBezTo>
                      <a:cubicBezTo>
                        <a:pt x="13" y="100"/>
                        <a:pt x="12" y="102"/>
                        <a:pt x="10" y="103"/>
                      </a:cubicBezTo>
                      <a:cubicBezTo>
                        <a:pt x="8" y="104"/>
                        <a:pt x="6" y="102"/>
                        <a:pt x="5" y="100"/>
                      </a:cubicBezTo>
                      <a:cubicBezTo>
                        <a:pt x="2" y="90"/>
                        <a:pt x="0" y="79"/>
                        <a:pt x="0" y="68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16"/>
                        <a:pt x="17" y="0"/>
                        <a:pt x="38" y="0"/>
                      </a:cubicBezTo>
                      <a:cubicBezTo>
                        <a:pt x="59" y="0"/>
                        <a:pt x="76" y="16"/>
                        <a:pt x="76" y="37"/>
                      </a:cubicBezTo>
                      <a:cubicBezTo>
                        <a:pt x="76" y="68"/>
                        <a:pt x="76" y="68"/>
                        <a:pt x="76" y="68"/>
                      </a:cubicBezTo>
                      <a:cubicBezTo>
                        <a:pt x="76" y="79"/>
                        <a:pt x="74" y="90"/>
                        <a:pt x="71" y="100"/>
                      </a:cubicBezTo>
                      <a:cubicBezTo>
                        <a:pt x="70" y="102"/>
                        <a:pt x="69" y="103"/>
                        <a:pt x="67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" name="Freeform 19">
                  <a:extLst>
                    <a:ext uri="{FF2B5EF4-FFF2-40B4-BE49-F238E27FC236}">
                      <a16:creationId xmlns:a16="http://schemas.microsoft.com/office/drawing/2014/main" id="{3D0146B2-5C46-4F71-ACB3-B52230ADEE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9175" y="3775075"/>
                  <a:ext cx="20638" cy="198438"/>
                </a:xfrm>
                <a:custGeom>
                  <a:avLst/>
                  <a:gdLst>
                    <a:gd name="T0" fmla="*/ 4 w 8"/>
                    <a:gd name="T1" fmla="*/ 76 h 76"/>
                    <a:gd name="T2" fmla="*/ 0 w 8"/>
                    <a:gd name="T3" fmla="*/ 73 h 76"/>
                    <a:gd name="T4" fmla="*/ 0 w 8"/>
                    <a:gd name="T5" fmla="*/ 3 h 76"/>
                    <a:gd name="T6" fmla="*/ 4 w 8"/>
                    <a:gd name="T7" fmla="*/ 0 h 76"/>
                    <a:gd name="T8" fmla="*/ 8 w 8"/>
                    <a:gd name="T9" fmla="*/ 3 h 76"/>
                    <a:gd name="T10" fmla="*/ 8 w 8"/>
                    <a:gd name="T11" fmla="*/ 73 h 76"/>
                    <a:gd name="T12" fmla="*/ 4 w 8"/>
                    <a:gd name="T13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76">
                      <a:moveTo>
                        <a:pt x="4" y="76"/>
                      </a:moveTo>
                      <a:cubicBezTo>
                        <a:pt x="2" y="76"/>
                        <a:pt x="0" y="75"/>
                        <a:pt x="0" y="7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6" y="0"/>
                        <a:pt x="8" y="1"/>
                        <a:pt x="8" y="3"/>
                      </a:cubicBezTo>
                      <a:cubicBezTo>
                        <a:pt x="8" y="73"/>
                        <a:pt x="8" y="73"/>
                        <a:pt x="8" y="73"/>
                      </a:cubicBezTo>
                      <a:cubicBezTo>
                        <a:pt x="8" y="75"/>
                        <a:pt x="6" y="76"/>
                        <a:pt x="4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" name="Freeform 20">
                  <a:extLst>
                    <a:ext uri="{FF2B5EF4-FFF2-40B4-BE49-F238E27FC236}">
                      <a16:creationId xmlns:a16="http://schemas.microsoft.com/office/drawing/2014/main" id="{3E7471FD-5F86-414A-9A41-F021703C78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70263" y="3863975"/>
                  <a:ext cx="120650" cy="19050"/>
                </a:xfrm>
                <a:custGeom>
                  <a:avLst/>
                  <a:gdLst>
                    <a:gd name="T0" fmla="*/ 42 w 46"/>
                    <a:gd name="T1" fmla="*/ 7 h 7"/>
                    <a:gd name="T2" fmla="*/ 3 w 46"/>
                    <a:gd name="T3" fmla="*/ 7 h 7"/>
                    <a:gd name="T4" fmla="*/ 0 w 46"/>
                    <a:gd name="T5" fmla="*/ 4 h 7"/>
                    <a:gd name="T6" fmla="*/ 3 w 46"/>
                    <a:gd name="T7" fmla="*/ 0 h 7"/>
                    <a:gd name="T8" fmla="*/ 42 w 46"/>
                    <a:gd name="T9" fmla="*/ 0 h 7"/>
                    <a:gd name="T10" fmla="*/ 46 w 46"/>
                    <a:gd name="T11" fmla="*/ 4 h 7"/>
                    <a:gd name="T12" fmla="*/ 42 w 46"/>
                    <a:gd name="T13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7">
                      <a:moveTo>
                        <a:pt x="42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1" y="7"/>
                        <a:pt x="0" y="6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4" y="0"/>
                        <a:pt x="46" y="2"/>
                        <a:pt x="46" y="4"/>
                      </a:cubicBezTo>
                      <a:cubicBezTo>
                        <a:pt x="46" y="6"/>
                        <a:pt x="44" y="7"/>
                        <a:pt x="4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4864" tIns="27432" rIns="54864" bIns="274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9949E7B-B0CE-4291-8FC6-023E34C29FEC}"/>
                </a:ext>
              </a:extLst>
            </p:cNvPr>
            <p:cNvSpPr txBox="1"/>
            <p:nvPr/>
          </p:nvSpPr>
          <p:spPr>
            <a:xfrm>
              <a:off x="8055855" y="1734349"/>
              <a:ext cx="162736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3000">
                  <a:solidFill>
                    <a:srgbClr val="15538B"/>
                  </a:solidFill>
                  <a:latin typeface="Century Gothic" panose="020B0502020202020204" pitchFamily="34" charset="0"/>
                </a:rPr>
                <a:t>COMER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17FEF34-04BD-41DE-A0F6-89C527DD36AF}"/>
                </a:ext>
              </a:extLst>
            </p:cNvPr>
            <p:cNvSpPr/>
            <p:nvPr/>
          </p:nvSpPr>
          <p:spPr>
            <a:xfrm flipH="1">
              <a:off x="8055855" y="2063232"/>
              <a:ext cx="3607872" cy="5977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s-ES_tradnl" sz="2500" spc="-15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Necesidades Fisiológicas</a:t>
              </a:r>
            </a:p>
          </p:txBody>
        </p:sp>
        <p:sp>
          <p:nvSpPr>
            <p:cNvPr id="12" name="Rectángulo: esquinas redondeadas 11">
              <a:extLst>
                <a:ext uri="{FF2B5EF4-FFF2-40B4-BE49-F238E27FC236}">
                  <a16:creationId xmlns:a16="http://schemas.microsoft.com/office/drawing/2014/main" id="{AC376BEF-37BD-BAF3-AE08-2C21F2DD4FF9}"/>
                </a:ext>
              </a:extLst>
            </p:cNvPr>
            <p:cNvSpPr/>
            <p:nvPr/>
          </p:nvSpPr>
          <p:spPr>
            <a:xfrm rot="5400000">
              <a:off x="7047650" y="1997575"/>
              <a:ext cx="1135053" cy="576464"/>
            </a:xfrm>
            <a:prstGeom prst="roundRect">
              <a:avLst>
                <a:gd name="adj" fmla="val 50000"/>
              </a:avLst>
            </a:prstGeom>
            <a:solidFill>
              <a:srgbClr val="155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grpSp>
          <p:nvGrpSpPr>
            <p:cNvPr id="20" name="Grupo 19">
              <a:extLst>
                <a:ext uri="{FF2B5EF4-FFF2-40B4-BE49-F238E27FC236}">
                  <a16:creationId xmlns:a16="http://schemas.microsoft.com/office/drawing/2014/main" id="{C2A752CC-0335-E648-8DBD-419D815B0EB4}"/>
                </a:ext>
              </a:extLst>
            </p:cNvPr>
            <p:cNvGrpSpPr/>
            <p:nvPr/>
          </p:nvGrpSpPr>
          <p:grpSpPr>
            <a:xfrm rot="20700000">
              <a:off x="7365617" y="1758455"/>
              <a:ext cx="499582" cy="504615"/>
              <a:chOff x="6252489" y="1469294"/>
              <a:chExt cx="499582" cy="504615"/>
            </a:xfrm>
          </p:grpSpPr>
          <p:sp>
            <p:nvSpPr>
              <p:cNvPr id="43" name="Oval 1">
                <a:extLst>
                  <a:ext uri="{FF2B5EF4-FFF2-40B4-BE49-F238E27FC236}">
                    <a16:creationId xmlns:a16="http://schemas.microsoft.com/office/drawing/2014/main" id="{6980D5D7-79D6-4B36-A1EE-7C26012387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2489" y="1469294"/>
                <a:ext cx="499582" cy="5046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B874F966-A790-48D7-B25E-4FE4E620A99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295546" y="1569268"/>
                <a:ext cx="371326" cy="351518"/>
                <a:chOff x="564288" y="1721648"/>
                <a:chExt cx="516635" cy="489076"/>
              </a:xfrm>
              <a:solidFill>
                <a:srgbClr val="15538B"/>
              </a:solidFill>
            </p:grpSpPr>
            <p:sp>
              <p:nvSpPr>
                <p:cNvPr id="55" name="Freeform 444">
                  <a:extLst>
                    <a:ext uri="{FF2B5EF4-FFF2-40B4-BE49-F238E27FC236}">
                      <a16:creationId xmlns:a16="http://schemas.microsoft.com/office/drawing/2014/main" id="{F1EBF8FE-1BE6-4871-93D3-E3271911DA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7829223">
                  <a:off x="624086" y="1878241"/>
                  <a:ext cx="414186" cy="106927"/>
                </a:xfrm>
                <a:custGeom>
                  <a:avLst/>
                  <a:gdLst>
                    <a:gd name="T0" fmla="*/ 2147483647 w 402"/>
                    <a:gd name="T1" fmla="*/ 2147483647 h 104"/>
                    <a:gd name="T2" fmla="*/ 2147483647 w 402"/>
                    <a:gd name="T3" fmla="*/ 2147483647 h 104"/>
                    <a:gd name="T4" fmla="*/ 2147483647 w 402"/>
                    <a:gd name="T5" fmla="*/ 2147483647 h 104"/>
                    <a:gd name="T6" fmla="*/ 2147483647 w 402"/>
                    <a:gd name="T7" fmla="*/ 2147483647 h 104"/>
                    <a:gd name="T8" fmla="*/ 2147483647 w 402"/>
                    <a:gd name="T9" fmla="*/ 2147483647 h 104"/>
                    <a:gd name="T10" fmla="*/ 2147483647 w 402"/>
                    <a:gd name="T11" fmla="*/ 2147483647 h 104"/>
                    <a:gd name="T12" fmla="*/ 2147483647 w 402"/>
                    <a:gd name="T13" fmla="*/ 2147483647 h 104"/>
                    <a:gd name="T14" fmla="*/ 2147483647 w 402"/>
                    <a:gd name="T15" fmla="*/ 0 h 104"/>
                    <a:gd name="T16" fmla="*/ 2147483647 w 402"/>
                    <a:gd name="T17" fmla="*/ 2147483647 h 104"/>
                    <a:gd name="T18" fmla="*/ 2147483647 w 402"/>
                    <a:gd name="T19" fmla="*/ 2147483647 h 104"/>
                    <a:gd name="T20" fmla="*/ 2147483647 w 402"/>
                    <a:gd name="T21" fmla="*/ 2147483647 h 104"/>
                    <a:gd name="T22" fmla="*/ 2147483647 w 402"/>
                    <a:gd name="T23" fmla="*/ 2147483647 h 104"/>
                    <a:gd name="T24" fmla="*/ 2147483647 w 402"/>
                    <a:gd name="T25" fmla="*/ 2147483647 h 104"/>
                    <a:gd name="T26" fmla="*/ 2147483647 w 402"/>
                    <a:gd name="T27" fmla="*/ 0 h 104"/>
                    <a:gd name="T28" fmla="*/ 2147483647 w 402"/>
                    <a:gd name="T29" fmla="*/ 2147483647 h 104"/>
                    <a:gd name="T30" fmla="*/ 2147483647 w 402"/>
                    <a:gd name="T31" fmla="*/ 2147483647 h 104"/>
                    <a:gd name="T32" fmla="*/ 2147483647 w 402"/>
                    <a:gd name="T33" fmla="*/ 2147483647 h 104"/>
                    <a:gd name="T34" fmla="*/ 2147483647 w 402"/>
                    <a:gd name="T35" fmla="*/ 2147483647 h 104"/>
                    <a:gd name="T36" fmla="*/ 2147483647 w 402"/>
                    <a:gd name="T37" fmla="*/ 2147483647 h 104"/>
                    <a:gd name="T38" fmla="*/ 2147483647 w 402"/>
                    <a:gd name="T39" fmla="*/ 2147483647 h 104"/>
                    <a:gd name="T40" fmla="*/ 2147483647 w 402"/>
                    <a:gd name="T41" fmla="*/ 2147483647 h 104"/>
                    <a:gd name="T42" fmla="*/ 2147483647 w 402"/>
                    <a:gd name="T43" fmla="*/ 2147483647 h 104"/>
                    <a:gd name="T44" fmla="*/ 2147483647 w 402"/>
                    <a:gd name="T45" fmla="*/ 2147483647 h 10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402" h="104">
                      <a:moveTo>
                        <a:pt x="401" y="64"/>
                      </a:moveTo>
                      <a:cubicBezTo>
                        <a:pt x="399" y="34"/>
                        <a:pt x="369" y="13"/>
                        <a:pt x="313" y="6"/>
                      </a:cubicBezTo>
                      <a:cubicBezTo>
                        <a:pt x="294" y="15"/>
                        <a:pt x="273" y="28"/>
                        <a:pt x="260" y="43"/>
                      </a:cubicBezTo>
                      <a:cubicBezTo>
                        <a:pt x="258" y="45"/>
                        <a:pt x="255" y="45"/>
                        <a:pt x="253" y="44"/>
                      </a:cubicBezTo>
                      <a:cubicBezTo>
                        <a:pt x="249" y="43"/>
                        <a:pt x="246" y="37"/>
                        <a:pt x="250" y="33"/>
                      </a:cubicBezTo>
                      <a:cubicBezTo>
                        <a:pt x="250" y="33"/>
                        <a:pt x="250" y="33"/>
                        <a:pt x="250" y="33"/>
                      </a:cubicBezTo>
                      <a:cubicBezTo>
                        <a:pt x="260" y="22"/>
                        <a:pt x="272" y="11"/>
                        <a:pt x="284" y="3"/>
                      </a:cubicBezTo>
                      <a:cubicBezTo>
                        <a:pt x="284" y="3"/>
                        <a:pt x="275" y="0"/>
                        <a:pt x="265" y="0"/>
                      </a:cubicBezTo>
                      <a:cubicBezTo>
                        <a:pt x="254" y="0"/>
                        <a:pt x="246" y="3"/>
                        <a:pt x="246" y="3"/>
                      </a:cubicBezTo>
                      <a:cubicBezTo>
                        <a:pt x="225" y="12"/>
                        <a:pt x="201" y="26"/>
                        <a:pt x="186" y="43"/>
                      </a:cubicBezTo>
                      <a:cubicBezTo>
                        <a:pt x="184" y="45"/>
                        <a:pt x="181" y="45"/>
                        <a:pt x="179" y="44"/>
                      </a:cubicBezTo>
                      <a:cubicBezTo>
                        <a:pt x="175" y="43"/>
                        <a:pt x="172" y="37"/>
                        <a:pt x="176" y="33"/>
                      </a:cubicBezTo>
                      <a:cubicBezTo>
                        <a:pt x="186" y="22"/>
                        <a:pt x="198" y="11"/>
                        <a:pt x="210" y="3"/>
                      </a:cubicBezTo>
                      <a:cubicBezTo>
                        <a:pt x="210" y="3"/>
                        <a:pt x="201" y="0"/>
                        <a:pt x="191" y="0"/>
                      </a:cubicBezTo>
                      <a:cubicBezTo>
                        <a:pt x="180" y="0"/>
                        <a:pt x="172" y="3"/>
                        <a:pt x="172" y="3"/>
                      </a:cubicBezTo>
                      <a:cubicBezTo>
                        <a:pt x="151" y="12"/>
                        <a:pt x="127" y="26"/>
                        <a:pt x="112" y="43"/>
                      </a:cubicBezTo>
                      <a:cubicBezTo>
                        <a:pt x="106" y="49"/>
                        <a:pt x="96" y="39"/>
                        <a:pt x="102" y="33"/>
                      </a:cubicBezTo>
                      <a:cubicBezTo>
                        <a:pt x="112" y="22"/>
                        <a:pt x="124" y="11"/>
                        <a:pt x="136" y="3"/>
                      </a:cubicBezTo>
                      <a:cubicBezTo>
                        <a:pt x="50" y="4"/>
                        <a:pt x="3" y="26"/>
                        <a:pt x="1" y="64"/>
                      </a:cubicBezTo>
                      <a:cubicBezTo>
                        <a:pt x="0" y="82"/>
                        <a:pt x="9" y="104"/>
                        <a:pt x="68" y="104"/>
                      </a:cubicBezTo>
                      <a:cubicBezTo>
                        <a:pt x="311" y="104"/>
                        <a:pt x="311" y="104"/>
                        <a:pt x="311" y="104"/>
                      </a:cubicBezTo>
                      <a:cubicBezTo>
                        <a:pt x="333" y="104"/>
                        <a:pt x="333" y="104"/>
                        <a:pt x="333" y="104"/>
                      </a:cubicBezTo>
                      <a:cubicBezTo>
                        <a:pt x="392" y="104"/>
                        <a:pt x="402" y="82"/>
                        <a:pt x="401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grpSp>
              <p:nvGrpSpPr>
                <p:cNvPr id="56" name="Group 446">
                  <a:extLst>
                    <a:ext uri="{FF2B5EF4-FFF2-40B4-BE49-F238E27FC236}">
                      <a16:creationId xmlns:a16="http://schemas.microsoft.com/office/drawing/2014/main" id="{A2A889DB-DEF1-4224-B4F2-27E595574F28}"/>
                    </a:ext>
                  </a:extLst>
                </p:cNvPr>
                <p:cNvGrpSpPr/>
                <p:nvPr/>
              </p:nvGrpSpPr>
              <p:grpSpPr bwMode="auto">
                <a:xfrm>
                  <a:off x="564288" y="1721648"/>
                  <a:ext cx="225581" cy="208200"/>
                  <a:chOff x="7232650" y="2804170"/>
                  <a:chExt cx="936626" cy="862012"/>
                </a:xfrm>
                <a:grpFill/>
              </p:grpSpPr>
              <p:sp>
                <p:nvSpPr>
                  <p:cNvPr id="58" name="Freeform 447">
                    <a:extLst>
                      <a:ext uri="{FF2B5EF4-FFF2-40B4-BE49-F238E27FC236}">
                        <a16:creationId xmlns:a16="http://schemas.microsoft.com/office/drawing/2014/main" id="{BAD42254-EE66-424E-92F4-910FFB5E8E3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907338" y="2804170"/>
                    <a:ext cx="185738" cy="182562"/>
                  </a:xfrm>
                  <a:custGeom>
                    <a:avLst/>
                    <a:gdLst>
                      <a:gd name="T0" fmla="*/ 8 w 58"/>
                      <a:gd name="T1" fmla="*/ 48 h 57"/>
                      <a:gd name="T2" fmla="*/ 47 w 58"/>
                      <a:gd name="T3" fmla="*/ 56 h 57"/>
                      <a:gd name="T4" fmla="*/ 55 w 58"/>
                      <a:gd name="T5" fmla="*/ 57 h 57"/>
                      <a:gd name="T6" fmla="*/ 58 w 58"/>
                      <a:gd name="T7" fmla="*/ 57 h 57"/>
                      <a:gd name="T8" fmla="*/ 22 w 58"/>
                      <a:gd name="T9" fmla="*/ 2 h 57"/>
                      <a:gd name="T10" fmla="*/ 3 w 58"/>
                      <a:gd name="T11" fmla="*/ 31 h 57"/>
                      <a:gd name="T12" fmla="*/ 0 w 58"/>
                      <a:gd name="T13" fmla="*/ 46 h 57"/>
                      <a:gd name="T14" fmla="*/ 8 w 58"/>
                      <a:gd name="T15" fmla="*/ 4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8" h="57">
                        <a:moveTo>
                          <a:pt x="8" y="48"/>
                        </a:moveTo>
                        <a:cubicBezTo>
                          <a:pt x="21" y="53"/>
                          <a:pt x="34" y="54"/>
                          <a:pt x="47" y="56"/>
                        </a:cubicBezTo>
                        <a:cubicBezTo>
                          <a:pt x="50" y="56"/>
                          <a:pt x="52" y="56"/>
                          <a:pt x="55" y="57"/>
                        </a:cubicBezTo>
                        <a:cubicBezTo>
                          <a:pt x="56" y="57"/>
                          <a:pt x="57" y="57"/>
                          <a:pt x="58" y="57"/>
                        </a:cubicBezTo>
                        <a:cubicBezTo>
                          <a:pt x="52" y="21"/>
                          <a:pt x="31" y="0"/>
                          <a:pt x="22" y="2"/>
                        </a:cubicBezTo>
                        <a:cubicBezTo>
                          <a:pt x="14" y="5"/>
                          <a:pt x="6" y="12"/>
                          <a:pt x="3" y="31"/>
                        </a:cubicBezTo>
                        <a:cubicBezTo>
                          <a:pt x="2" y="36"/>
                          <a:pt x="1" y="41"/>
                          <a:pt x="0" y="46"/>
                        </a:cubicBezTo>
                        <a:cubicBezTo>
                          <a:pt x="3" y="46"/>
                          <a:pt x="5" y="47"/>
                          <a:pt x="8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en-GB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" name="Freeform 448">
                    <a:extLst>
                      <a:ext uri="{FF2B5EF4-FFF2-40B4-BE49-F238E27FC236}">
                        <a16:creationId xmlns:a16="http://schemas.microsoft.com/office/drawing/2014/main" id="{A5D2EE67-7AE4-4EC4-A8E6-586726AC00D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32650" y="3423295"/>
                    <a:ext cx="222250" cy="188912"/>
                  </a:xfrm>
                  <a:custGeom>
                    <a:avLst/>
                    <a:gdLst>
                      <a:gd name="T0" fmla="*/ 68 w 70"/>
                      <a:gd name="T1" fmla="*/ 44 h 59"/>
                      <a:gd name="T2" fmla="*/ 61 w 70"/>
                      <a:gd name="T3" fmla="*/ 9 h 59"/>
                      <a:gd name="T4" fmla="*/ 60 w 70"/>
                      <a:gd name="T5" fmla="*/ 0 h 59"/>
                      <a:gd name="T6" fmla="*/ 31 w 70"/>
                      <a:gd name="T7" fmla="*/ 12 h 59"/>
                      <a:gd name="T8" fmla="*/ 67 w 70"/>
                      <a:gd name="T9" fmla="*/ 59 h 59"/>
                      <a:gd name="T10" fmla="*/ 70 w 70"/>
                      <a:gd name="T11" fmla="*/ 59 h 59"/>
                      <a:gd name="T12" fmla="*/ 68 w 70"/>
                      <a:gd name="T13" fmla="*/ 44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" h="59">
                        <a:moveTo>
                          <a:pt x="68" y="44"/>
                        </a:moveTo>
                        <a:cubicBezTo>
                          <a:pt x="66" y="31"/>
                          <a:pt x="63" y="14"/>
                          <a:pt x="61" y="9"/>
                        </a:cubicBezTo>
                        <a:cubicBezTo>
                          <a:pt x="60" y="6"/>
                          <a:pt x="60" y="3"/>
                          <a:pt x="60" y="0"/>
                        </a:cubicBezTo>
                        <a:cubicBezTo>
                          <a:pt x="52" y="2"/>
                          <a:pt x="44" y="5"/>
                          <a:pt x="31" y="12"/>
                        </a:cubicBezTo>
                        <a:cubicBezTo>
                          <a:pt x="0" y="27"/>
                          <a:pt x="40" y="51"/>
                          <a:pt x="67" y="59"/>
                        </a:cubicBezTo>
                        <a:cubicBezTo>
                          <a:pt x="68" y="59"/>
                          <a:pt x="69" y="59"/>
                          <a:pt x="70" y="59"/>
                        </a:cubicBezTo>
                        <a:cubicBezTo>
                          <a:pt x="69" y="55"/>
                          <a:pt x="68" y="50"/>
                          <a:pt x="68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en-GB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" name="Freeform 449">
                    <a:extLst>
                      <a:ext uri="{FF2B5EF4-FFF2-40B4-BE49-F238E27FC236}">
                        <a16:creationId xmlns:a16="http://schemas.microsoft.com/office/drawing/2014/main" id="{9EE33CDB-A0BF-408A-8138-225918706B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802563" y="2967682"/>
                    <a:ext cx="338138" cy="331787"/>
                  </a:xfrm>
                  <a:custGeom>
                    <a:avLst/>
                    <a:gdLst>
                      <a:gd name="T0" fmla="*/ 7 w 106"/>
                      <a:gd name="T1" fmla="*/ 53 h 104"/>
                      <a:gd name="T2" fmla="*/ 12 w 106"/>
                      <a:gd name="T3" fmla="*/ 56 h 104"/>
                      <a:gd name="T4" fmla="*/ 102 w 106"/>
                      <a:gd name="T5" fmla="*/ 104 h 104"/>
                      <a:gd name="T6" fmla="*/ 105 w 106"/>
                      <a:gd name="T7" fmla="*/ 43 h 104"/>
                      <a:gd name="T8" fmla="*/ 87 w 106"/>
                      <a:gd name="T9" fmla="*/ 16 h 104"/>
                      <a:gd name="T10" fmla="*/ 38 w 106"/>
                      <a:gd name="T11" fmla="*/ 6 h 104"/>
                      <a:gd name="T12" fmla="*/ 16 w 106"/>
                      <a:gd name="T13" fmla="*/ 16 h 104"/>
                      <a:gd name="T14" fmla="*/ 0 w 106"/>
                      <a:gd name="T15" fmla="*/ 49 h 104"/>
                      <a:gd name="T16" fmla="*/ 7 w 106"/>
                      <a:gd name="T17" fmla="*/ 53 h 1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6" h="104">
                        <a:moveTo>
                          <a:pt x="7" y="53"/>
                        </a:moveTo>
                        <a:cubicBezTo>
                          <a:pt x="12" y="56"/>
                          <a:pt x="12" y="56"/>
                          <a:pt x="12" y="56"/>
                        </a:cubicBezTo>
                        <a:cubicBezTo>
                          <a:pt x="61" y="83"/>
                          <a:pt x="91" y="100"/>
                          <a:pt x="102" y="104"/>
                        </a:cubicBezTo>
                        <a:cubicBezTo>
                          <a:pt x="106" y="79"/>
                          <a:pt x="105" y="54"/>
                          <a:pt x="105" y="43"/>
                        </a:cubicBezTo>
                        <a:cubicBezTo>
                          <a:pt x="104" y="24"/>
                          <a:pt x="102" y="18"/>
                          <a:pt x="87" y="16"/>
                        </a:cubicBezTo>
                        <a:cubicBezTo>
                          <a:pt x="72" y="14"/>
                          <a:pt x="54" y="12"/>
                          <a:pt x="38" y="6"/>
                        </a:cubicBezTo>
                        <a:cubicBezTo>
                          <a:pt x="21" y="0"/>
                          <a:pt x="18" y="8"/>
                          <a:pt x="16" y="16"/>
                        </a:cubicBezTo>
                        <a:cubicBezTo>
                          <a:pt x="13" y="26"/>
                          <a:pt x="7" y="38"/>
                          <a:pt x="0" y="49"/>
                        </a:cubicBezTo>
                        <a:cubicBezTo>
                          <a:pt x="2" y="50"/>
                          <a:pt x="5" y="51"/>
                          <a:pt x="7" y="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en-GB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" name="Freeform 450">
                    <a:extLst>
                      <a:ext uri="{FF2B5EF4-FFF2-40B4-BE49-F238E27FC236}">
                        <a16:creationId xmlns:a16="http://schemas.microsoft.com/office/drawing/2014/main" id="{74ACAF1B-C8BD-406C-ADF6-615DD30474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48550" y="3321695"/>
                    <a:ext cx="325438" cy="344487"/>
                  </a:xfrm>
                  <a:custGeom>
                    <a:avLst/>
                    <a:gdLst>
                      <a:gd name="T0" fmla="*/ 95 w 102"/>
                      <a:gd name="T1" fmla="*/ 88 h 108"/>
                      <a:gd name="T2" fmla="*/ 87 w 102"/>
                      <a:gd name="T3" fmla="*/ 70 h 108"/>
                      <a:gd name="T4" fmla="*/ 49 w 102"/>
                      <a:gd name="T5" fmla="*/ 0 h 108"/>
                      <a:gd name="T6" fmla="*/ 49 w 102"/>
                      <a:gd name="T7" fmla="*/ 0 h 108"/>
                      <a:gd name="T8" fmla="*/ 16 w 102"/>
                      <a:gd name="T9" fmla="*/ 16 h 108"/>
                      <a:gd name="T10" fmla="*/ 3 w 102"/>
                      <a:gd name="T11" fmla="*/ 38 h 108"/>
                      <a:gd name="T12" fmla="*/ 12 w 102"/>
                      <a:gd name="T13" fmla="*/ 90 h 108"/>
                      <a:gd name="T14" fmla="*/ 86 w 102"/>
                      <a:gd name="T15" fmla="*/ 107 h 108"/>
                      <a:gd name="T16" fmla="*/ 102 w 102"/>
                      <a:gd name="T17" fmla="*/ 104 h 108"/>
                      <a:gd name="T18" fmla="*/ 95 w 102"/>
                      <a:gd name="T19" fmla="*/ 88 h 1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2" h="108">
                        <a:moveTo>
                          <a:pt x="95" y="88"/>
                        </a:moveTo>
                        <a:cubicBezTo>
                          <a:pt x="93" y="82"/>
                          <a:pt x="90" y="76"/>
                          <a:pt x="87" y="70"/>
                        </a:cubicBezTo>
                        <a:cubicBezTo>
                          <a:pt x="76" y="48"/>
                          <a:pt x="56" y="12"/>
                          <a:pt x="49" y="0"/>
                        </a:cubicBezTo>
                        <a:cubicBezTo>
                          <a:pt x="49" y="0"/>
                          <a:pt x="49" y="0"/>
                          <a:pt x="49" y="0"/>
                        </a:cubicBezTo>
                        <a:cubicBezTo>
                          <a:pt x="37" y="7"/>
                          <a:pt x="25" y="14"/>
                          <a:pt x="16" y="16"/>
                        </a:cubicBezTo>
                        <a:cubicBezTo>
                          <a:pt x="3" y="20"/>
                          <a:pt x="0" y="30"/>
                          <a:pt x="3" y="38"/>
                        </a:cubicBezTo>
                        <a:cubicBezTo>
                          <a:pt x="5" y="45"/>
                          <a:pt x="9" y="76"/>
                          <a:pt x="12" y="90"/>
                        </a:cubicBezTo>
                        <a:cubicBezTo>
                          <a:pt x="14" y="105"/>
                          <a:pt x="56" y="108"/>
                          <a:pt x="86" y="107"/>
                        </a:cubicBezTo>
                        <a:cubicBezTo>
                          <a:pt x="91" y="107"/>
                          <a:pt x="96" y="106"/>
                          <a:pt x="102" y="104"/>
                        </a:cubicBezTo>
                        <a:cubicBezTo>
                          <a:pt x="99" y="99"/>
                          <a:pt x="97" y="94"/>
                          <a:pt x="95" y="8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en-GB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2" name="Freeform 451">
                    <a:extLst>
                      <a:ext uri="{FF2B5EF4-FFF2-40B4-BE49-F238E27FC236}">
                        <a16:creationId xmlns:a16="http://schemas.microsoft.com/office/drawing/2014/main" id="{5E8E4CEA-976E-44A7-B4C3-6B284C04D67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7605713" y="3139132"/>
                    <a:ext cx="563563" cy="523875"/>
                  </a:xfrm>
                  <a:custGeom>
                    <a:avLst/>
                    <a:gdLst>
                      <a:gd name="T0" fmla="*/ 162 w 177"/>
                      <a:gd name="T1" fmla="*/ 60 h 164"/>
                      <a:gd name="T2" fmla="*/ 65 w 177"/>
                      <a:gd name="T3" fmla="*/ 8 h 164"/>
                      <a:gd name="T4" fmla="*/ 31 w 177"/>
                      <a:gd name="T5" fmla="*/ 20 h 164"/>
                      <a:gd name="T6" fmla="*/ 8 w 177"/>
                      <a:gd name="T7" fmla="*/ 52 h 164"/>
                      <a:gd name="T8" fmla="*/ 47 w 177"/>
                      <a:gd name="T9" fmla="*/ 122 h 164"/>
                      <a:gd name="T10" fmla="*/ 72 w 177"/>
                      <a:gd name="T11" fmla="*/ 162 h 164"/>
                      <a:gd name="T12" fmla="*/ 146 w 177"/>
                      <a:gd name="T13" fmla="*/ 115 h 164"/>
                      <a:gd name="T14" fmla="*/ 162 w 177"/>
                      <a:gd name="T15" fmla="*/ 60 h 164"/>
                      <a:gd name="T16" fmla="*/ 69 w 177"/>
                      <a:gd name="T17" fmla="*/ 108 h 164"/>
                      <a:gd name="T18" fmla="*/ 62 w 177"/>
                      <a:gd name="T19" fmla="*/ 101 h 164"/>
                      <a:gd name="T20" fmla="*/ 69 w 177"/>
                      <a:gd name="T21" fmla="*/ 94 h 164"/>
                      <a:gd name="T22" fmla="*/ 76 w 177"/>
                      <a:gd name="T23" fmla="*/ 101 h 164"/>
                      <a:gd name="T24" fmla="*/ 69 w 177"/>
                      <a:gd name="T25" fmla="*/ 108 h 164"/>
                      <a:gd name="T26" fmla="*/ 73 w 177"/>
                      <a:gd name="T27" fmla="*/ 76 h 164"/>
                      <a:gd name="T28" fmla="*/ 66 w 177"/>
                      <a:gd name="T29" fmla="*/ 69 h 164"/>
                      <a:gd name="T30" fmla="*/ 73 w 177"/>
                      <a:gd name="T31" fmla="*/ 62 h 164"/>
                      <a:gd name="T32" fmla="*/ 80 w 177"/>
                      <a:gd name="T33" fmla="*/ 69 h 164"/>
                      <a:gd name="T34" fmla="*/ 73 w 177"/>
                      <a:gd name="T35" fmla="*/ 76 h 164"/>
                      <a:gd name="T36" fmla="*/ 105 w 177"/>
                      <a:gd name="T37" fmla="*/ 115 h 164"/>
                      <a:gd name="T38" fmla="*/ 98 w 177"/>
                      <a:gd name="T39" fmla="*/ 108 h 164"/>
                      <a:gd name="T40" fmla="*/ 105 w 177"/>
                      <a:gd name="T41" fmla="*/ 101 h 164"/>
                      <a:gd name="T42" fmla="*/ 112 w 177"/>
                      <a:gd name="T43" fmla="*/ 108 h 164"/>
                      <a:gd name="T44" fmla="*/ 105 w 177"/>
                      <a:gd name="T45" fmla="*/ 115 h 164"/>
                      <a:gd name="T46" fmla="*/ 108 w 177"/>
                      <a:gd name="T47" fmla="*/ 78 h 164"/>
                      <a:gd name="T48" fmla="*/ 101 w 177"/>
                      <a:gd name="T49" fmla="*/ 71 h 164"/>
                      <a:gd name="T50" fmla="*/ 108 w 177"/>
                      <a:gd name="T51" fmla="*/ 64 h 164"/>
                      <a:gd name="T52" fmla="*/ 115 w 177"/>
                      <a:gd name="T53" fmla="*/ 71 h 164"/>
                      <a:gd name="T54" fmla="*/ 108 w 177"/>
                      <a:gd name="T55" fmla="*/ 78 h 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177" h="164">
                        <a:moveTo>
                          <a:pt x="162" y="60"/>
                        </a:moveTo>
                        <a:cubicBezTo>
                          <a:pt x="146" y="54"/>
                          <a:pt x="78" y="15"/>
                          <a:pt x="65" y="8"/>
                        </a:cubicBezTo>
                        <a:cubicBezTo>
                          <a:pt x="51" y="0"/>
                          <a:pt x="51" y="3"/>
                          <a:pt x="31" y="20"/>
                        </a:cubicBezTo>
                        <a:cubicBezTo>
                          <a:pt x="19" y="30"/>
                          <a:pt x="0" y="40"/>
                          <a:pt x="8" y="52"/>
                        </a:cubicBezTo>
                        <a:cubicBezTo>
                          <a:pt x="16" y="64"/>
                          <a:pt x="36" y="101"/>
                          <a:pt x="47" y="122"/>
                        </a:cubicBezTo>
                        <a:cubicBezTo>
                          <a:pt x="58" y="143"/>
                          <a:pt x="59" y="164"/>
                          <a:pt x="72" y="162"/>
                        </a:cubicBezTo>
                        <a:cubicBezTo>
                          <a:pt x="84" y="160"/>
                          <a:pt x="121" y="146"/>
                          <a:pt x="146" y="115"/>
                        </a:cubicBezTo>
                        <a:cubicBezTo>
                          <a:pt x="170" y="85"/>
                          <a:pt x="177" y="65"/>
                          <a:pt x="162" y="60"/>
                        </a:cubicBezTo>
                        <a:close/>
                        <a:moveTo>
                          <a:pt x="69" y="108"/>
                        </a:moveTo>
                        <a:cubicBezTo>
                          <a:pt x="65" y="108"/>
                          <a:pt x="62" y="105"/>
                          <a:pt x="62" y="101"/>
                        </a:cubicBezTo>
                        <a:cubicBezTo>
                          <a:pt x="62" y="97"/>
                          <a:pt x="65" y="94"/>
                          <a:pt x="69" y="94"/>
                        </a:cubicBezTo>
                        <a:cubicBezTo>
                          <a:pt x="73" y="94"/>
                          <a:pt x="76" y="97"/>
                          <a:pt x="76" y="101"/>
                        </a:cubicBezTo>
                        <a:cubicBezTo>
                          <a:pt x="76" y="105"/>
                          <a:pt x="73" y="108"/>
                          <a:pt x="69" y="108"/>
                        </a:cubicBezTo>
                        <a:close/>
                        <a:moveTo>
                          <a:pt x="73" y="76"/>
                        </a:moveTo>
                        <a:cubicBezTo>
                          <a:pt x="69" y="76"/>
                          <a:pt x="66" y="73"/>
                          <a:pt x="66" y="69"/>
                        </a:cubicBezTo>
                        <a:cubicBezTo>
                          <a:pt x="66" y="65"/>
                          <a:pt x="69" y="62"/>
                          <a:pt x="73" y="62"/>
                        </a:cubicBezTo>
                        <a:cubicBezTo>
                          <a:pt x="77" y="62"/>
                          <a:pt x="80" y="65"/>
                          <a:pt x="80" y="69"/>
                        </a:cubicBezTo>
                        <a:cubicBezTo>
                          <a:pt x="80" y="73"/>
                          <a:pt x="77" y="76"/>
                          <a:pt x="73" y="76"/>
                        </a:cubicBezTo>
                        <a:close/>
                        <a:moveTo>
                          <a:pt x="105" y="115"/>
                        </a:moveTo>
                        <a:cubicBezTo>
                          <a:pt x="101" y="115"/>
                          <a:pt x="98" y="112"/>
                          <a:pt x="98" y="108"/>
                        </a:cubicBezTo>
                        <a:cubicBezTo>
                          <a:pt x="98" y="104"/>
                          <a:pt x="101" y="101"/>
                          <a:pt x="105" y="101"/>
                        </a:cubicBezTo>
                        <a:cubicBezTo>
                          <a:pt x="109" y="101"/>
                          <a:pt x="112" y="104"/>
                          <a:pt x="112" y="108"/>
                        </a:cubicBezTo>
                        <a:cubicBezTo>
                          <a:pt x="112" y="112"/>
                          <a:pt x="109" y="115"/>
                          <a:pt x="105" y="115"/>
                        </a:cubicBezTo>
                        <a:close/>
                        <a:moveTo>
                          <a:pt x="108" y="78"/>
                        </a:moveTo>
                        <a:cubicBezTo>
                          <a:pt x="104" y="78"/>
                          <a:pt x="101" y="75"/>
                          <a:pt x="101" y="71"/>
                        </a:cubicBezTo>
                        <a:cubicBezTo>
                          <a:pt x="101" y="67"/>
                          <a:pt x="104" y="64"/>
                          <a:pt x="108" y="64"/>
                        </a:cubicBezTo>
                        <a:cubicBezTo>
                          <a:pt x="112" y="64"/>
                          <a:pt x="115" y="67"/>
                          <a:pt x="115" y="71"/>
                        </a:cubicBezTo>
                        <a:cubicBezTo>
                          <a:pt x="115" y="75"/>
                          <a:pt x="112" y="78"/>
                          <a:pt x="108" y="7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en-GB">
                      <a:solidFill>
                        <a:prstClr val="black"/>
                      </a:solidFill>
                    </a:endParaRPr>
                  </a:p>
                </p:txBody>
              </p:sp>
            </p:grpSp>
            <p:pic>
              <p:nvPicPr>
                <p:cNvPr id="57" name="Graphic 56" descr="Bottle">
                  <a:extLst>
                    <a:ext uri="{FF2B5EF4-FFF2-40B4-BE49-F238E27FC236}">
                      <a16:creationId xmlns:a16="http://schemas.microsoft.com/office/drawing/2014/main" id="{4179116B-E9CE-4B6F-8E9F-F011DA5C68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 l="33696" r="33696"/>
                <a:stretch/>
              </p:blipFill>
              <p:spPr>
                <a:xfrm>
                  <a:off x="935669" y="1765271"/>
                  <a:ext cx="145254" cy="445453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51" name="TextBox 48">
            <a:extLst>
              <a:ext uri="{FF2B5EF4-FFF2-40B4-BE49-F238E27FC236}">
                <a16:creationId xmlns:a16="http://schemas.microsoft.com/office/drawing/2014/main" id="{D824BF52-3655-764F-EAEE-1BD4B466B5D3}"/>
              </a:ext>
            </a:extLst>
          </p:cNvPr>
          <p:cNvSpPr txBox="1"/>
          <p:nvPr/>
        </p:nvSpPr>
        <p:spPr>
          <a:xfrm>
            <a:off x="8274165" y="4430847"/>
            <a:ext cx="29294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3200" b="1">
                <a:solidFill>
                  <a:srgbClr val="15538B"/>
                </a:solidFill>
              </a:defRPr>
            </a:lvl1pPr>
          </a:lstStyle>
          <a:p>
            <a:r>
              <a:rPr lang="es-ES_tradnl" sz="3000" b="0">
                <a:solidFill>
                  <a:srgbClr val="33D5D9"/>
                </a:solidFill>
                <a:latin typeface="Gotham Narrow Bold" pitchFamily="50" charset="0"/>
              </a:rPr>
              <a:t>RECIBIR ATENCIÓN</a:t>
            </a:r>
          </a:p>
        </p:txBody>
      </p:sp>
    </p:spTree>
    <p:extLst>
      <p:ext uri="{BB962C8B-B14F-4D97-AF65-F5344CB8AC3E}">
        <p14:creationId xmlns:p14="http://schemas.microsoft.com/office/powerpoint/2010/main" val="1840076781"/>
      </p:ext>
    </p:extLst>
  </p:cSld>
  <p:clrMapOvr>
    <a:masterClrMapping/>
  </p:clrMapOvr>
</p:sld>
</file>

<file path=ppt/theme/theme1.xml><?xml version="1.0" encoding="utf-8"?>
<a:theme xmlns:a="http://schemas.openxmlformats.org/drawingml/2006/main" name="Patron Maestro CMC Brújul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94C4820-5E42-4825-B5DF-91DBBA5BAC82}"/>
    </a:ext>
  </a:extLst>
</a:theme>
</file>

<file path=ppt/theme/theme2.xml><?xml version="1.0" encoding="utf-8"?>
<a:theme xmlns:a="http://schemas.openxmlformats.org/drawingml/2006/main" name="solo grafico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aestro Sección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6DF0327-063B-4621-91FB-1A194800E826}"/>
    </a:ext>
  </a:extLst>
</a:theme>
</file>

<file path=ppt/theme/theme4.xml><?xml version="1.0" encoding="utf-8"?>
<a:theme xmlns:a="http://schemas.openxmlformats.org/drawingml/2006/main" name="Patrón Maestro Cuerpo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2771E6A7-1CBA-4933-993C-BCFFD12F954E}"/>
    </a:ext>
  </a:extLst>
</a:theme>
</file>

<file path=ppt/theme/theme5.xml><?xml version="1.0" encoding="utf-8"?>
<a:theme xmlns:a="http://schemas.openxmlformats.org/drawingml/2006/main" name="Maestro Fin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E6528C21-401A-4C8C-9A32-CA64ACFCBF0B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0569b8d-7120-4068-b452-55feebc5ffa4">
      <UserInfo>
        <DisplayName/>
        <AccountId xsi:nil="true"/>
        <AccountType/>
      </UserInfo>
    </SharedWithUsers>
    <lcf76f155ced4ddcb4097134ff3c332f xmlns="cde33698-54d1-4413-9454-ee6d5558439e">
      <Terms xmlns="http://schemas.microsoft.com/office/infopath/2007/PartnerControls"/>
    </lcf76f155ced4ddcb4097134ff3c332f>
    <TaxCatchAll xmlns="d0569b8d-7120-4068-b452-55feebc5ffa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3C33CA3215034A9B71065C3BBCF5A3" ma:contentTypeVersion="16" ma:contentTypeDescription="Create a new document." ma:contentTypeScope="" ma:versionID="e7c987029a0f9481c8f3daf41a4c862a">
  <xsd:schema xmlns:xsd="http://www.w3.org/2001/XMLSchema" xmlns:xs="http://www.w3.org/2001/XMLSchema" xmlns:p="http://schemas.microsoft.com/office/2006/metadata/properties" xmlns:ns2="cde33698-54d1-4413-9454-ee6d5558439e" xmlns:ns3="d0569b8d-7120-4068-b452-55feebc5ffa4" targetNamespace="http://schemas.microsoft.com/office/2006/metadata/properties" ma:root="true" ma:fieldsID="8848448516d3461c24db17945a30b17d" ns2:_="" ns3:_="">
    <xsd:import namespace="cde33698-54d1-4413-9454-ee6d5558439e"/>
    <xsd:import namespace="d0569b8d-7120-4068-b452-55feebc5ff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e33698-54d1-4413-9454-ee6d555843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8d14f57-bdb1-4570-a063-f73ac05c6f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569b8d-7120-4068-b452-55feebc5ffa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27f1afe-7377-4824-bd59-0f1a45788c2a}" ma:internalName="TaxCatchAll" ma:showField="CatchAllData" ma:web="d0569b8d-7120-4068-b452-55feebc5ff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E408F0-59FF-4391-91BF-E47ED422AF9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762477-F44D-471D-AE3C-78E64370B2DD}">
  <ds:schemaRefs>
    <ds:schemaRef ds:uri="cde33698-54d1-4413-9454-ee6d5558439e"/>
    <ds:schemaRef ds:uri="d0569b8d-7120-4068-b452-55feebc5ffa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FCF5C38-B53C-4B7B-B3ED-9A529A1C0B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e33698-54d1-4413-9454-ee6d5558439e"/>
    <ds:schemaRef ds:uri="d0569b8d-7120-4068-b452-55feebc5ff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1030</Words>
  <Application>Microsoft Office PowerPoint</Application>
  <PresentationFormat>Widescreen</PresentationFormat>
  <Paragraphs>246</Paragraphs>
  <Slides>32</Slides>
  <Notes>3</Notes>
  <HiddenSlides>1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Patron Maestro CMC Brújula</vt:lpstr>
      <vt:lpstr>solo graficos</vt:lpstr>
      <vt:lpstr>Maestro Sección CMC-LATAM</vt:lpstr>
      <vt:lpstr>Patrón Maestro Cuerpo CMC-LATAM</vt:lpstr>
      <vt:lpstr>Maestro Final</vt:lpstr>
      <vt:lpstr>“POR AQUÍ ES UN CAMINO…”  VAMOS A COMPARTIR NUESTRAS EXPERIENCIAS, LOGROS, TROPIEZOS Y DESCUBRIMIENTOS.</vt:lpstr>
      <vt:lpstr>PowerPoint Presentation</vt:lpstr>
      <vt:lpstr>PowerPoint Presentation</vt:lpstr>
      <vt:lpstr>¿CUÁNTOS TRABAJAN EN TU EMPRESA?</vt:lpstr>
      <vt:lpstr>PowerPoint Presentation</vt:lpstr>
      <vt:lpstr>¿QUÉ ES CAPACITAR?</vt:lpstr>
      <vt:lpstr>PowerPoint Presentation</vt:lpstr>
      <vt:lpstr>¿Por qué capacitar?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¿Buscamos pasar en la escuela o aprender?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Gerardo Trujillo</dc:creator>
  <cp:lastModifiedBy>Iván Alvarado Bravo</cp:lastModifiedBy>
  <cp:revision>18</cp:revision>
  <dcterms:created xsi:type="dcterms:W3CDTF">2019-07-22T17:42:45Z</dcterms:created>
  <dcterms:modified xsi:type="dcterms:W3CDTF">2022-08-30T19:47:49Z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0x0101004B3C33CA3215034A9B71065C3BBCF5A3</vt:lpwstr>
  </property>
</Properties>
</file>