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media/image67.jpg" ContentType="image/jpg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91" r:id="rId5"/>
    <p:sldMasterId id="2147483664" r:id="rId6"/>
    <p:sldMasterId id="2147483678" r:id="rId7"/>
  </p:sldMasterIdLst>
  <p:notesMasterIdLst>
    <p:notesMasterId r:id="rId66"/>
  </p:notesMasterIdLst>
  <p:sldIdLst>
    <p:sldId id="542" r:id="rId8"/>
    <p:sldId id="264" r:id="rId9"/>
    <p:sldId id="505" r:id="rId10"/>
    <p:sldId id="549" r:id="rId11"/>
    <p:sldId id="565" r:id="rId12"/>
    <p:sldId id="493" r:id="rId13"/>
    <p:sldId id="512" r:id="rId14"/>
    <p:sldId id="506" r:id="rId15"/>
    <p:sldId id="511" r:id="rId16"/>
    <p:sldId id="550" r:id="rId17"/>
    <p:sldId id="494" r:id="rId18"/>
    <p:sldId id="513" r:id="rId19"/>
    <p:sldId id="514" r:id="rId20"/>
    <p:sldId id="515" r:id="rId21"/>
    <p:sldId id="517" r:id="rId22"/>
    <p:sldId id="495" r:id="rId23"/>
    <p:sldId id="568" r:id="rId24"/>
    <p:sldId id="570" r:id="rId25"/>
    <p:sldId id="551" r:id="rId26"/>
    <p:sldId id="566" r:id="rId27"/>
    <p:sldId id="567" r:id="rId28"/>
    <p:sldId id="569" r:id="rId29"/>
    <p:sldId id="3356" r:id="rId30"/>
    <p:sldId id="3357" r:id="rId31"/>
    <p:sldId id="3358" r:id="rId32"/>
    <p:sldId id="263" r:id="rId33"/>
    <p:sldId id="277" r:id="rId34"/>
    <p:sldId id="557" r:id="rId35"/>
    <p:sldId id="3354" r:id="rId36"/>
    <p:sldId id="3355" r:id="rId37"/>
    <p:sldId id="326" r:id="rId38"/>
    <p:sldId id="3210" r:id="rId39"/>
    <p:sldId id="555" r:id="rId40"/>
    <p:sldId id="533" r:id="rId41"/>
    <p:sldId id="3309" r:id="rId42"/>
    <p:sldId id="268" r:id="rId43"/>
    <p:sldId id="534" r:id="rId44"/>
    <p:sldId id="456" r:id="rId45"/>
    <p:sldId id="3303" r:id="rId46"/>
    <p:sldId id="3300" r:id="rId47"/>
    <p:sldId id="539" r:id="rId48"/>
    <p:sldId id="540" r:id="rId49"/>
    <p:sldId id="541" r:id="rId50"/>
    <p:sldId id="556" r:id="rId51"/>
    <p:sldId id="558" r:id="rId52"/>
    <p:sldId id="559" r:id="rId53"/>
    <p:sldId id="560" r:id="rId54"/>
    <p:sldId id="561" r:id="rId55"/>
    <p:sldId id="562" r:id="rId56"/>
    <p:sldId id="3094" r:id="rId57"/>
    <p:sldId id="3201" r:id="rId58"/>
    <p:sldId id="3202" r:id="rId59"/>
    <p:sldId id="3199" r:id="rId60"/>
    <p:sldId id="3200" r:id="rId61"/>
    <p:sldId id="563" r:id="rId62"/>
    <p:sldId id="564" r:id="rId63"/>
    <p:sldId id="3207" r:id="rId64"/>
    <p:sldId id="275" r:id="rId65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ción" id="{CB916EFE-FB26-0F47-A3F2-8509AC76568C}">
          <p14:sldIdLst>
            <p14:sldId id="542"/>
            <p14:sldId id="264"/>
          </p14:sldIdLst>
        </p14:section>
        <p14:section name="Contenido" id="{F23B10C3-D8A9-C349-8395-AD9FB2EF428F}">
          <p14:sldIdLst>
            <p14:sldId id="505"/>
            <p14:sldId id="549"/>
            <p14:sldId id="565"/>
            <p14:sldId id="493"/>
            <p14:sldId id="512"/>
            <p14:sldId id="506"/>
            <p14:sldId id="511"/>
            <p14:sldId id="550"/>
            <p14:sldId id="494"/>
            <p14:sldId id="513"/>
            <p14:sldId id="514"/>
            <p14:sldId id="515"/>
            <p14:sldId id="517"/>
            <p14:sldId id="495"/>
            <p14:sldId id="568"/>
            <p14:sldId id="570"/>
          </p14:sldIdLst>
        </p14:section>
        <p14:section name="Mensajes importantes" id="{670A4AEA-593D-F449-B47F-B0B89EF3CF80}">
          <p14:sldIdLst>
            <p14:sldId id="551"/>
            <p14:sldId id="566"/>
            <p14:sldId id="567"/>
            <p14:sldId id="569"/>
            <p14:sldId id="3356"/>
            <p14:sldId id="3357"/>
            <p14:sldId id="3358"/>
            <p14:sldId id="263"/>
            <p14:sldId id="277"/>
            <p14:sldId id="557"/>
            <p14:sldId id="3354"/>
            <p14:sldId id="3355"/>
            <p14:sldId id="326"/>
            <p14:sldId id="3210"/>
            <p14:sldId id="555"/>
            <p14:sldId id="533"/>
            <p14:sldId id="3309"/>
            <p14:sldId id="268"/>
            <p14:sldId id="534"/>
            <p14:sldId id="456"/>
            <p14:sldId id="3303"/>
            <p14:sldId id="3300"/>
            <p14:sldId id="539"/>
            <p14:sldId id="540"/>
            <p14:sldId id="541"/>
            <p14:sldId id="556"/>
            <p14:sldId id="558"/>
            <p14:sldId id="559"/>
            <p14:sldId id="560"/>
            <p14:sldId id="561"/>
            <p14:sldId id="562"/>
            <p14:sldId id="3094"/>
            <p14:sldId id="3201"/>
            <p14:sldId id="3202"/>
            <p14:sldId id="3199"/>
            <p14:sldId id="3200"/>
            <p14:sldId id="563"/>
            <p14:sldId id="564"/>
            <p14:sldId id="3207"/>
          </p14:sldIdLst>
        </p14:section>
        <p14:section name="Conclusiones y cierre" id="{D2CB4710-98CA-8C4C-863D-841536BCA5A2}">
          <p14:sldIdLst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69"/>
    <a:srgbClr val="8E3086"/>
    <a:srgbClr val="FFFFFF"/>
    <a:srgbClr val="E6E6E6"/>
    <a:srgbClr val="692C59"/>
    <a:srgbClr val="004F58"/>
    <a:srgbClr val="178C86"/>
    <a:srgbClr val="AEADB3"/>
    <a:srgbClr val="5B9BD5"/>
    <a:srgbClr val="292F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88"/>
    <p:restoredTop sz="94676"/>
  </p:normalViewPr>
  <p:slideViewPr>
    <p:cSldViewPr snapToGrid="0">
      <p:cViewPr varScale="1">
        <p:scale>
          <a:sx n="130" d="100"/>
          <a:sy n="130" d="100"/>
        </p:scale>
        <p:origin x="208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4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presProps" Target="pres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en-US"/>
              <a:t>HEAT RATE (BTU/KW)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en-P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Sheet2!$B$3</c:f>
              <c:strCache>
                <c:ptCount val="1"/>
                <c:pt idx="0">
                  <c:v>January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Sheet2!$C$2:$G$2</c:f>
              <c:strCache>
                <c:ptCount val="5"/>
                <c:pt idx="0">
                  <c:v>Genset #1 (HR BTU/KW)</c:v>
                </c:pt>
                <c:pt idx="1">
                  <c:v>Genset #2 (HR BTU/KW)</c:v>
                </c:pt>
                <c:pt idx="2">
                  <c:v>Genset #3 (HR BTU/KW)</c:v>
                </c:pt>
                <c:pt idx="3">
                  <c:v>Genset #4(HR BTU/KW)</c:v>
                </c:pt>
                <c:pt idx="4">
                  <c:v>Total Plant (HR BTU/KW)</c:v>
                </c:pt>
              </c:strCache>
            </c:strRef>
          </c:cat>
          <c:val>
            <c:numRef>
              <c:f>Sheet2!$C$3:$G$3</c:f>
              <c:numCache>
                <c:formatCode>_(* #,##0_);_(* \(#,##0\);_(* "-"??_);_(@_)</c:formatCode>
                <c:ptCount val="5"/>
                <c:pt idx="0">
                  <c:v>8765</c:v>
                </c:pt>
                <c:pt idx="1">
                  <c:v>8689</c:v>
                </c:pt>
                <c:pt idx="2">
                  <c:v>8800</c:v>
                </c:pt>
                <c:pt idx="3">
                  <c:v>8756</c:v>
                </c:pt>
                <c:pt idx="4">
                  <c:v>8752.5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F86-A64D-87AE-50D2A8941874}"/>
            </c:ext>
          </c:extLst>
        </c:ser>
        <c:ser>
          <c:idx val="1"/>
          <c:order val="1"/>
          <c:tx>
            <c:strRef>
              <c:f>Sheet2!$B$4</c:f>
              <c:strCache>
                <c:ptCount val="1"/>
                <c:pt idx="0">
                  <c:v>February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Sheet2!$C$2:$G$2</c:f>
              <c:strCache>
                <c:ptCount val="5"/>
                <c:pt idx="0">
                  <c:v>Genset #1 (HR BTU/KW)</c:v>
                </c:pt>
                <c:pt idx="1">
                  <c:v>Genset #2 (HR BTU/KW)</c:v>
                </c:pt>
                <c:pt idx="2">
                  <c:v>Genset #3 (HR BTU/KW)</c:v>
                </c:pt>
                <c:pt idx="3">
                  <c:v>Genset #4(HR BTU/KW)</c:v>
                </c:pt>
                <c:pt idx="4">
                  <c:v>Total Plant (HR BTU/KW)</c:v>
                </c:pt>
              </c:strCache>
            </c:strRef>
          </c:cat>
          <c:val>
            <c:numRef>
              <c:f>Sheet2!$C$4:$G$4</c:f>
              <c:numCache>
                <c:formatCode>_(* #,##0_);_(* \(#,##0\);_(* "-"??_);_(@_)</c:formatCode>
                <c:ptCount val="5"/>
                <c:pt idx="0">
                  <c:v>8800</c:v>
                </c:pt>
                <c:pt idx="1">
                  <c:v>8546</c:v>
                </c:pt>
                <c:pt idx="2">
                  <c:v>8750</c:v>
                </c:pt>
                <c:pt idx="3">
                  <c:v>8850</c:v>
                </c:pt>
                <c:pt idx="4">
                  <c:v>8736.5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F86-A64D-87AE-50D2A8941874}"/>
            </c:ext>
          </c:extLst>
        </c:ser>
        <c:ser>
          <c:idx val="2"/>
          <c:order val="2"/>
          <c:tx>
            <c:strRef>
              <c:f>Sheet2!$B$5</c:f>
              <c:strCache>
                <c:ptCount val="1"/>
                <c:pt idx="0">
                  <c:v>March</c:v>
                </c:pt>
              </c:strCache>
            </c:strRef>
          </c:tx>
          <c:spPr>
            <a:ln w="349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Sheet2!$C$2:$G$2</c:f>
              <c:strCache>
                <c:ptCount val="5"/>
                <c:pt idx="0">
                  <c:v>Genset #1 (HR BTU/KW)</c:v>
                </c:pt>
                <c:pt idx="1">
                  <c:v>Genset #2 (HR BTU/KW)</c:v>
                </c:pt>
                <c:pt idx="2">
                  <c:v>Genset #3 (HR BTU/KW)</c:v>
                </c:pt>
                <c:pt idx="3">
                  <c:v>Genset #4(HR BTU/KW)</c:v>
                </c:pt>
                <c:pt idx="4">
                  <c:v>Total Plant (HR BTU/KW)</c:v>
                </c:pt>
              </c:strCache>
            </c:strRef>
          </c:cat>
          <c:val>
            <c:numRef>
              <c:f>Sheet2!$C$5:$G$5</c:f>
              <c:numCache>
                <c:formatCode>_(* #,##0_);_(* \(#,##0\);_(* "-"??_);_(@_)</c:formatCode>
                <c:ptCount val="5"/>
                <c:pt idx="0">
                  <c:v>8665</c:v>
                </c:pt>
                <c:pt idx="1">
                  <c:v>8656</c:v>
                </c:pt>
                <c:pt idx="2">
                  <c:v>8658</c:v>
                </c:pt>
                <c:pt idx="3">
                  <c:v>8621</c:v>
                </c:pt>
                <c:pt idx="4">
                  <c:v>8650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F86-A64D-87AE-50D2A8941874}"/>
            </c:ext>
          </c:extLst>
        </c:ser>
        <c:ser>
          <c:idx val="3"/>
          <c:order val="3"/>
          <c:tx>
            <c:strRef>
              <c:f>Sheet2!$B$6</c:f>
              <c:strCache>
                <c:ptCount val="1"/>
                <c:pt idx="0">
                  <c:v>April</c:v>
                </c:pt>
              </c:strCache>
            </c:strRef>
          </c:tx>
          <c:spPr>
            <a:ln w="34925" cap="rnd">
              <a:solidFill>
                <a:schemeClr val="accent4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Sheet2!$C$2:$G$2</c:f>
              <c:strCache>
                <c:ptCount val="5"/>
                <c:pt idx="0">
                  <c:v>Genset #1 (HR BTU/KW)</c:v>
                </c:pt>
                <c:pt idx="1">
                  <c:v>Genset #2 (HR BTU/KW)</c:v>
                </c:pt>
                <c:pt idx="2">
                  <c:v>Genset #3 (HR BTU/KW)</c:v>
                </c:pt>
                <c:pt idx="3">
                  <c:v>Genset #4(HR BTU/KW)</c:v>
                </c:pt>
                <c:pt idx="4">
                  <c:v>Total Plant (HR BTU/KW)</c:v>
                </c:pt>
              </c:strCache>
            </c:strRef>
          </c:cat>
          <c:val>
            <c:numRef>
              <c:f>Sheet2!$C$6:$G$6</c:f>
              <c:numCache>
                <c:formatCode>_(* #,##0_);_(* \(#,##0\);_(* "-"??_);_(@_)</c:formatCode>
                <c:ptCount val="5"/>
                <c:pt idx="0">
                  <c:v>8643</c:v>
                </c:pt>
                <c:pt idx="1">
                  <c:v>8623</c:v>
                </c:pt>
                <c:pt idx="2">
                  <c:v>8654</c:v>
                </c:pt>
                <c:pt idx="3">
                  <c:v>8546</c:v>
                </c:pt>
                <c:pt idx="4">
                  <c:v>8616.5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F86-A64D-87AE-50D2A8941874}"/>
            </c:ext>
          </c:extLst>
        </c:ser>
        <c:ser>
          <c:idx val="4"/>
          <c:order val="4"/>
          <c:tx>
            <c:strRef>
              <c:f>Sheet2!$B$7</c:f>
              <c:strCache>
                <c:ptCount val="1"/>
                <c:pt idx="0">
                  <c:v>May</c:v>
                </c:pt>
              </c:strCache>
            </c:strRef>
          </c:tx>
          <c:spPr>
            <a:ln w="34925" cap="rnd">
              <a:solidFill>
                <a:schemeClr val="accent5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Sheet2!$C$2:$G$2</c:f>
              <c:strCache>
                <c:ptCount val="5"/>
                <c:pt idx="0">
                  <c:v>Genset #1 (HR BTU/KW)</c:v>
                </c:pt>
                <c:pt idx="1">
                  <c:v>Genset #2 (HR BTU/KW)</c:v>
                </c:pt>
                <c:pt idx="2">
                  <c:v>Genset #3 (HR BTU/KW)</c:v>
                </c:pt>
                <c:pt idx="3">
                  <c:v>Genset #4(HR BTU/KW)</c:v>
                </c:pt>
                <c:pt idx="4">
                  <c:v>Total Plant (HR BTU/KW)</c:v>
                </c:pt>
              </c:strCache>
            </c:strRef>
          </c:cat>
          <c:val>
            <c:numRef>
              <c:f>Sheet2!$C$7:$G$7</c:f>
              <c:numCache>
                <c:formatCode>_(* #,##0_);_(* \(#,##0\);_(* "-"??_);_(@_)</c:formatCode>
                <c:ptCount val="5"/>
                <c:pt idx="0">
                  <c:v>8740</c:v>
                </c:pt>
                <c:pt idx="1">
                  <c:v>8643</c:v>
                </c:pt>
                <c:pt idx="2">
                  <c:v>8643</c:v>
                </c:pt>
                <c:pt idx="3">
                  <c:v>8754</c:v>
                </c:pt>
                <c:pt idx="4">
                  <c:v>8695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F86-A64D-87AE-50D2A89418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29694544"/>
        <c:axId val="298060192"/>
      </c:lineChart>
      <c:catAx>
        <c:axId val="42969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PR"/>
          </a:p>
        </c:txPr>
        <c:crossAx val="298060192"/>
        <c:crosses val="autoZero"/>
        <c:auto val="1"/>
        <c:lblAlgn val="ctr"/>
        <c:lblOffset val="100"/>
        <c:noMultiLvlLbl val="0"/>
      </c:catAx>
      <c:valAx>
        <c:axId val="298060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PR"/>
          </a:p>
        </c:txPr>
        <c:crossAx val="429694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P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en-P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ELECTRICAL EFFICIENCY (%)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P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Sheet2!$B$13</c:f>
              <c:strCache>
                <c:ptCount val="1"/>
                <c:pt idx="0">
                  <c:v>January</c:v>
                </c:pt>
              </c:strCache>
            </c:strRef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Sheet2!$C$12:$G$12</c:f>
              <c:strCache>
                <c:ptCount val="5"/>
                <c:pt idx="0">
                  <c:v>Genset #1 (EE %)</c:v>
                </c:pt>
                <c:pt idx="1">
                  <c:v>Genset #2 (EE%)</c:v>
                </c:pt>
                <c:pt idx="2">
                  <c:v>Genset #3 (EE%)</c:v>
                </c:pt>
                <c:pt idx="3">
                  <c:v>Genset #4(EE%)</c:v>
                </c:pt>
                <c:pt idx="4">
                  <c:v>Total Plant (EE%)</c:v>
                </c:pt>
              </c:strCache>
            </c:strRef>
          </c:cat>
          <c:val>
            <c:numRef>
              <c:f>Sheet2!$C$13:$G$13</c:f>
              <c:numCache>
                <c:formatCode>0.00%</c:formatCode>
                <c:ptCount val="5"/>
                <c:pt idx="0">
                  <c:v>0.38938961779806047</c:v>
                </c:pt>
                <c:pt idx="1">
                  <c:v>0.3927954885487398</c:v>
                </c:pt>
                <c:pt idx="2">
                  <c:v>0.38784090909090907</c:v>
                </c:pt>
                <c:pt idx="3">
                  <c:v>0.38978985838282321</c:v>
                </c:pt>
                <c:pt idx="4">
                  <c:v>0.38994572979148817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807-BD48-A4ED-7B415E83E927}"/>
            </c:ext>
          </c:extLst>
        </c:ser>
        <c:ser>
          <c:idx val="1"/>
          <c:order val="1"/>
          <c:tx>
            <c:strRef>
              <c:f>Sheet2!$B$14</c:f>
              <c:strCache>
                <c:ptCount val="1"/>
                <c:pt idx="0">
                  <c:v>February</c:v>
                </c:pt>
              </c:strCache>
            </c:strRef>
          </c:tx>
          <c:spPr>
            <a:ln w="22225" cap="rnd">
              <a:solidFill>
                <a:schemeClr val="accent2"/>
              </a:solidFill>
            </a:ln>
            <a:effectLst>
              <a:glow rad="139700">
                <a:schemeClr val="accent2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Sheet2!$C$12:$G$12</c:f>
              <c:strCache>
                <c:ptCount val="5"/>
                <c:pt idx="0">
                  <c:v>Genset #1 (EE %)</c:v>
                </c:pt>
                <c:pt idx="1">
                  <c:v>Genset #2 (EE%)</c:v>
                </c:pt>
                <c:pt idx="2">
                  <c:v>Genset #3 (EE%)</c:v>
                </c:pt>
                <c:pt idx="3">
                  <c:v>Genset #4(EE%)</c:v>
                </c:pt>
                <c:pt idx="4">
                  <c:v>Total Plant (EE%)</c:v>
                </c:pt>
              </c:strCache>
            </c:strRef>
          </c:cat>
          <c:val>
            <c:numRef>
              <c:f>Sheet2!$C$14:$G$14</c:f>
              <c:numCache>
                <c:formatCode>0.00%</c:formatCode>
                <c:ptCount val="5"/>
                <c:pt idx="0">
                  <c:v>0.38784090909090907</c:v>
                </c:pt>
                <c:pt idx="1">
                  <c:v>0.39936812543880179</c:v>
                </c:pt>
                <c:pt idx="2">
                  <c:v>0.39005714285714288</c:v>
                </c:pt>
                <c:pt idx="3">
                  <c:v>0.3856497175141243</c:v>
                </c:pt>
                <c:pt idx="4">
                  <c:v>0.39065987523607854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807-BD48-A4ED-7B415E83E927}"/>
            </c:ext>
          </c:extLst>
        </c:ser>
        <c:ser>
          <c:idx val="2"/>
          <c:order val="2"/>
          <c:tx>
            <c:strRef>
              <c:f>Sheet2!$B$15</c:f>
              <c:strCache>
                <c:ptCount val="1"/>
                <c:pt idx="0">
                  <c:v>March</c:v>
                </c:pt>
              </c:strCache>
            </c:strRef>
          </c:tx>
          <c:spPr>
            <a:ln w="22225" cap="rnd">
              <a:solidFill>
                <a:schemeClr val="accent3"/>
              </a:solidFill>
            </a:ln>
            <a:effectLst>
              <a:glow rad="139700">
                <a:schemeClr val="accent3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Sheet2!$C$12:$G$12</c:f>
              <c:strCache>
                <c:ptCount val="5"/>
                <c:pt idx="0">
                  <c:v>Genset #1 (EE %)</c:v>
                </c:pt>
                <c:pt idx="1">
                  <c:v>Genset #2 (EE%)</c:v>
                </c:pt>
                <c:pt idx="2">
                  <c:v>Genset #3 (EE%)</c:v>
                </c:pt>
                <c:pt idx="3">
                  <c:v>Genset #4(EE%)</c:v>
                </c:pt>
                <c:pt idx="4">
                  <c:v>Total Plant (EE%)</c:v>
                </c:pt>
              </c:strCache>
            </c:strRef>
          </c:cat>
          <c:val>
            <c:numRef>
              <c:f>Sheet2!$C$15:$G$15</c:f>
              <c:numCache>
                <c:formatCode>0.00%</c:formatCode>
                <c:ptCount val="5"/>
                <c:pt idx="0">
                  <c:v>0.39388343912290824</c:v>
                </c:pt>
                <c:pt idx="1">
                  <c:v>0.39429297597042512</c:v>
                </c:pt>
                <c:pt idx="2">
                  <c:v>0.39420189420189422</c:v>
                </c:pt>
                <c:pt idx="3">
                  <c:v>0.3958937478250783</c:v>
                </c:pt>
                <c:pt idx="4">
                  <c:v>0.3945664739884393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807-BD48-A4ED-7B415E83E927}"/>
            </c:ext>
          </c:extLst>
        </c:ser>
        <c:ser>
          <c:idx val="3"/>
          <c:order val="3"/>
          <c:tx>
            <c:strRef>
              <c:f>Sheet2!$B$16</c:f>
              <c:strCache>
                <c:ptCount val="1"/>
                <c:pt idx="0">
                  <c:v>April</c:v>
                </c:pt>
              </c:strCache>
            </c:strRef>
          </c:tx>
          <c:spPr>
            <a:ln w="22225" cap="rnd">
              <a:solidFill>
                <a:schemeClr val="accent4"/>
              </a:solidFill>
            </a:ln>
            <a:effectLst>
              <a:glow rad="139700">
                <a:schemeClr val="accent4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Sheet2!$C$12:$G$12</c:f>
              <c:strCache>
                <c:ptCount val="5"/>
                <c:pt idx="0">
                  <c:v>Genset #1 (EE %)</c:v>
                </c:pt>
                <c:pt idx="1">
                  <c:v>Genset #2 (EE%)</c:v>
                </c:pt>
                <c:pt idx="2">
                  <c:v>Genset #3 (EE%)</c:v>
                </c:pt>
                <c:pt idx="3">
                  <c:v>Genset #4(EE%)</c:v>
                </c:pt>
                <c:pt idx="4">
                  <c:v>Total Plant (EE%)</c:v>
                </c:pt>
              </c:strCache>
            </c:strRef>
          </c:cat>
          <c:val>
            <c:numRef>
              <c:f>Sheet2!$C$16:$G$16</c:f>
              <c:numCache>
                <c:formatCode>0.00%</c:formatCode>
                <c:ptCount val="5"/>
                <c:pt idx="0">
                  <c:v>0.39488603494157121</c:v>
                </c:pt>
                <c:pt idx="1">
                  <c:v>0.39580192508407747</c:v>
                </c:pt>
                <c:pt idx="2">
                  <c:v>0.39438409983822509</c:v>
                </c:pt>
                <c:pt idx="3">
                  <c:v>0.39936812543880179</c:v>
                </c:pt>
                <c:pt idx="4">
                  <c:v>0.39610050484535486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807-BD48-A4ED-7B415E83E927}"/>
            </c:ext>
          </c:extLst>
        </c:ser>
        <c:ser>
          <c:idx val="4"/>
          <c:order val="4"/>
          <c:tx>
            <c:strRef>
              <c:f>Sheet2!$B$17</c:f>
              <c:strCache>
                <c:ptCount val="1"/>
                <c:pt idx="0">
                  <c:v>May</c:v>
                </c:pt>
              </c:strCache>
            </c:strRef>
          </c:tx>
          <c:spPr>
            <a:ln w="22225" cap="rnd">
              <a:solidFill>
                <a:schemeClr val="accent5"/>
              </a:solidFill>
            </a:ln>
            <a:effectLst>
              <a:glow rad="139700">
                <a:schemeClr val="accent5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Sheet2!$C$12:$G$12</c:f>
              <c:strCache>
                <c:ptCount val="5"/>
                <c:pt idx="0">
                  <c:v>Genset #1 (EE %)</c:v>
                </c:pt>
                <c:pt idx="1">
                  <c:v>Genset #2 (EE%)</c:v>
                </c:pt>
                <c:pt idx="2">
                  <c:v>Genset #3 (EE%)</c:v>
                </c:pt>
                <c:pt idx="3">
                  <c:v>Genset #4(EE%)</c:v>
                </c:pt>
                <c:pt idx="4">
                  <c:v>Total Plant (EE%)</c:v>
                </c:pt>
              </c:strCache>
            </c:strRef>
          </c:cat>
          <c:val>
            <c:numRef>
              <c:f>Sheet2!$C$17:$G$17</c:f>
              <c:numCache>
                <c:formatCode>0.00%</c:formatCode>
                <c:ptCount val="5"/>
                <c:pt idx="0">
                  <c:v>0.39050343249427916</c:v>
                </c:pt>
                <c:pt idx="1">
                  <c:v>0.39488603494157121</c:v>
                </c:pt>
                <c:pt idx="2">
                  <c:v>0.39488603494157121</c:v>
                </c:pt>
                <c:pt idx="3">
                  <c:v>0.38987891249714418</c:v>
                </c:pt>
                <c:pt idx="4">
                  <c:v>0.39252443933294995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807-BD48-A4ED-7B415E83E9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43269280"/>
        <c:axId val="257164160"/>
      </c:lineChart>
      <c:catAx>
        <c:axId val="443269280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PR"/>
          </a:p>
        </c:txPr>
        <c:crossAx val="257164160"/>
        <c:crosses val="autoZero"/>
        <c:auto val="1"/>
        <c:lblAlgn val="ctr"/>
        <c:lblOffset val="100"/>
        <c:noMultiLvlLbl val="0"/>
      </c:catAx>
      <c:valAx>
        <c:axId val="257164160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PR"/>
          </a:p>
        </c:txPr>
        <c:crossAx val="443269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P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P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THERMAL EFFICIENCY (%)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P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Sheet2!$B$22</c:f>
              <c:strCache>
                <c:ptCount val="1"/>
                <c:pt idx="0">
                  <c:v>January</c:v>
                </c:pt>
              </c:strCache>
            </c:strRef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Sheet2!$C$21:$G$21</c:f>
              <c:strCache>
                <c:ptCount val="5"/>
                <c:pt idx="0">
                  <c:v>Genset #1 (TE %)</c:v>
                </c:pt>
                <c:pt idx="1">
                  <c:v>Genset #2 (TE%)</c:v>
                </c:pt>
                <c:pt idx="2">
                  <c:v>Genset #3 (TE%)</c:v>
                </c:pt>
                <c:pt idx="3">
                  <c:v>Genset #4(TE%)</c:v>
                </c:pt>
                <c:pt idx="4">
                  <c:v>Total Plant (TE%)</c:v>
                </c:pt>
              </c:strCache>
            </c:strRef>
          </c:cat>
          <c:val>
            <c:numRef>
              <c:f>Sheet2!$C$22:$G$22</c:f>
              <c:numCache>
                <c:formatCode>0.00%</c:formatCode>
                <c:ptCount val="5"/>
                <c:pt idx="0">
                  <c:v>0.45600000000000002</c:v>
                </c:pt>
                <c:pt idx="1">
                  <c:v>0.44500000000000001</c:v>
                </c:pt>
                <c:pt idx="2">
                  <c:v>0.45050000000000001</c:v>
                </c:pt>
                <c:pt idx="3">
                  <c:v>0.45050000000000007</c:v>
                </c:pt>
                <c:pt idx="4">
                  <c:v>0.45050000000000007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F12-5843-93CD-13CD3A065151}"/>
            </c:ext>
          </c:extLst>
        </c:ser>
        <c:ser>
          <c:idx val="1"/>
          <c:order val="1"/>
          <c:tx>
            <c:strRef>
              <c:f>Sheet2!$B$23</c:f>
              <c:strCache>
                <c:ptCount val="1"/>
                <c:pt idx="0">
                  <c:v>February</c:v>
                </c:pt>
              </c:strCache>
            </c:strRef>
          </c:tx>
          <c:spPr>
            <a:ln w="22225" cap="rnd">
              <a:solidFill>
                <a:schemeClr val="accent2"/>
              </a:solidFill>
            </a:ln>
            <a:effectLst>
              <a:glow rad="139700">
                <a:schemeClr val="accent2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Sheet2!$C$21:$G$21</c:f>
              <c:strCache>
                <c:ptCount val="5"/>
                <c:pt idx="0">
                  <c:v>Genset #1 (TE %)</c:v>
                </c:pt>
                <c:pt idx="1">
                  <c:v>Genset #2 (TE%)</c:v>
                </c:pt>
                <c:pt idx="2">
                  <c:v>Genset #3 (TE%)</c:v>
                </c:pt>
                <c:pt idx="3">
                  <c:v>Genset #4(TE%)</c:v>
                </c:pt>
                <c:pt idx="4">
                  <c:v>Total Plant (TE%)</c:v>
                </c:pt>
              </c:strCache>
            </c:strRef>
          </c:cat>
          <c:val>
            <c:numRef>
              <c:f>Sheet2!$C$23:$G$23</c:f>
              <c:numCache>
                <c:formatCode>0.00%</c:formatCode>
                <c:ptCount val="5"/>
                <c:pt idx="0">
                  <c:v>0.47899999999999998</c:v>
                </c:pt>
                <c:pt idx="1">
                  <c:v>0.45600000000000002</c:v>
                </c:pt>
                <c:pt idx="2">
                  <c:v>0.46750000000000003</c:v>
                </c:pt>
                <c:pt idx="3">
                  <c:v>0.46750000000000003</c:v>
                </c:pt>
                <c:pt idx="4">
                  <c:v>0.46750000000000003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F12-5843-93CD-13CD3A065151}"/>
            </c:ext>
          </c:extLst>
        </c:ser>
        <c:ser>
          <c:idx val="2"/>
          <c:order val="2"/>
          <c:tx>
            <c:strRef>
              <c:f>Sheet2!$B$24</c:f>
              <c:strCache>
                <c:ptCount val="1"/>
                <c:pt idx="0">
                  <c:v>March</c:v>
                </c:pt>
              </c:strCache>
            </c:strRef>
          </c:tx>
          <c:spPr>
            <a:ln w="22225" cap="rnd">
              <a:solidFill>
                <a:schemeClr val="accent3"/>
              </a:solidFill>
            </a:ln>
            <a:effectLst>
              <a:glow rad="139700">
                <a:schemeClr val="accent3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Sheet2!$C$21:$G$21</c:f>
              <c:strCache>
                <c:ptCount val="5"/>
                <c:pt idx="0">
                  <c:v>Genset #1 (TE %)</c:v>
                </c:pt>
                <c:pt idx="1">
                  <c:v>Genset #2 (TE%)</c:v>
                </c:pt>
                <c:pt idx="2">
                  <c:v>Genset #3 (TE%)</c:v>
                </c:pt>
                <c:pt idx="3">
                  <c:v>Genset #4(TE%)</c:v>
                </c:pt>
                <c:pt idx="4">
                  <c:v>Total Plant (TE%)</c:v>
                </c:pt>
              </c:strCache>
            </c:strRef>
          </c:cat>
          <c:val>
            <c:numRef>
              <c:f>Sheet2!$C$24:$G$24</c:f>
              <c:numCache>
                <c:formatCode>0.00%</c:formatCode>
                <c:ptCount val="5"/>
                <c:pt idx="0">
                  <c:v>0.46800000000000003</c:v>
                </c:pt>
                <c:pt idx="1">
                  <c:v>0.45900000000000002</c:v>
                </c:pt>
                <c:pt idx="2">
                  <c:v>0.46350000000000002</c:v>
                </c:pt>
                <c:pt idx="3">
                  <c:v>0.47199999999999998</c:v>
                </c:pt>
                <c:pt idx="4">
                  <c:v>0.46562500000000001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F12-5843-93CD-13CD3A065151}"/>
            </c:ext>
          </c:extLst>
        </c:ser>
        <c:ser>
          <c:idx val="3"/>
          <c:order val="3"/>
          <c:tx>
            <c:strRef>
              <c:f>Sheet2!$B$25</c:f>
              <c:strCache>
                <c:ptCount val="1"/>
                <c:pt idx="0">
                  <c:v>April</c:v>
                </c:pt>
              </c:strCache>
            </c:strRef>
          </c:tx>
          <c:spPr>
            <a:ln w="22225" cap="rnd">
              <a:solidFill>
                <a:schemeClr val="accent4"/>
              </a:solidFill>
            </a:ln>
            <a:effectLst>
              <a:glow rad="139700">
                <a:schemeClr val="accent4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Sheet2!$C$21:$G$21</c:f>
              <c:strCache>
                <c:ptCount val="5"/>
                <c:pt idx="0">
                  <c:v>Genset #1 (TE %)</c:v>
                </c:pt>
                <c:pt idx="1">
                  <c:v>Genset #2 (TE%)</c:v>
                </c:pt>
                <c:pt idx="2">
                  <c:v>Genset #3 (TE%)</c:v>
                </c:pt>
                <c:pt idx="3">
                  <c:v>Genset #4(TE%)</c:v>
                </c:pt>
                <c:pt idx="4">
                  <c:v>Total Plant (TE%)</c:v>
                </c:pt>
              </c:strCache>
            </c:strRef>
          </c:cat>
          <c:val>
            <c:numRef>
              <c:f>Sheet2!$C$25:$G$25</c:f>
              <c:numCache>
                <c:formatCode>0.00%</c:formatCode>
                <c:ptCount val="5"/>
                <c:pt idx="0">
                  <c:v>0.48199999999999998</c:v>
                </c:pt>
                <c:pt idx="1">
                  <c:v>0.46800000000000003</c:v>
                </c:pt>
                <c:pt idx="2">
                  <c:v>0.47499999999999998</c:v>
                </c:pt>
                <c:pt idx="3">
                  <c:v>0.47499999999999992</c:v>
                </c:pt>
                <c:pt idx="4">
                  <c:v>0.47499999999999992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F12-5843-93CD-13CD3A065151}"/>
            </c:ext>
          </c:extLst>
        </c:ser>
        <c:ser>
          <c:idx val="4"/>
          <c:order val="4"/>
          <c:tx>
            <c:strRef>
              <c:f>Sheet2!$B$26</c:f>
              <c:strCache>
                <c:ptCount val="1"/>
                <c:pt idx="0">
                  <c:v>May</c:v>
                </c:pt>
              </c:strCache>
            </c:strRef>
          </c:tx>
          <c:spPr>
            <a:ln w="22225" cap="rnd">
              <a:solidFill>
                <a:schemeClr val="accent5"/>
              </a:solidFill>
            </a:ln>
            <a:effectLst>
              <a:glow rad="139700">
                <a:schemeClr val="accent5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Sheet2!$C$21:$G$21</c:f>
              <c:strCache>
                <c:ptCount val="5"/>
                <c:pt idx="0">
                  <c:v>Genset #1 (TE %)</c:v>
                </c:pt>
                <c:pt idx="1">
                  <c:v>Genset #2 (TE%)</c:v>
                </c:pt>
                <c:pt idx="2">
                  <c:v>Genset #3 (TE%)</c:v>
                </c:pt>
                <c:pt idx="3">
                  <c:v>Genset #4(TE%)</c:v>
                </c:pt>
                <c:pt idx="4">
                  <c:v>Total Plant (TE%)</c:v>
                </c:pt>
              </c:strCache>
            </c:strRef>
          </c:cat>
          <c:val>
            <c:numRef>
              <c:f>Sheet2!$C$26:$G$26</c:f>
              <c:numCache>
                <c:formatCode>0.00%</c:formatCode>
                <c:ptCount val="5"/>
                <c:pt idx="0">
                  <c:v>0.45500000000000002</c:v>
                </c:pt>
                <c:pt idx="1">
                  <c:v>0.45200000000000001</c:v>
                </c:pt>
                <c:pt idx="2">
                  <c:v>0.45350000000000001</c:v>
                </c:pt>
                <c:pt idx="3">
                  <c:v>0.45350000000000001</c:v>
                </c:pt>
                <c:pt idx="4">
                  <c:v>0.45350000000000001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F12-5843-93CD-13CD3A0651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37495856"/>
        <c:axId val="770126928"/>
      </c:lineChart>
      <c:catAx>
        <c:axId val="437495856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PR"/>
          </a:p>
        </c:txPr>
        <c:crossAx val="770126928"/>
        <c:crosses val="autoZero"/>
        <c:auto val="1"/>
        <c:lblAlgn val="ctr"/>
        <c:lblOffset val="100"/>
        <c:noMultiLvlLbl val="0"/>
      </c:catAx>
      <c:valAx>
        <c:axId val="77012692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PR"/>
          </a:p>
        </c:txPr>
        <c:crossAx val="437495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P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P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CHP GLOBAL EFFICIENCY(%)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en-P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Sheet2!$B$30</c:f>
              <c:strCache>
                <c:ptCount val="1"/>
                <c:pt idx="0">
                  <c:v>January</c:v>
                </c:pt>
              </c:strCache>
            </c:strRef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Sheet2!$C$29:$G$29</c:f>
              <c:strCache>
                <c:ptCount val="5"/>
                <c:pt idx="0">
                  <c:v>Genset #1 (GLOBAL%)</c:v>
                </c:pt>
                <c:pt idx="1">
                  <c:v>Genset #2 (GLOBAL%)</c:v>
                </c:pt>
                <c:pt idx="2">
                  <c:v>Genset #3 (GLOBAL%)</c:v>
                </c:pt>
                <c:pt idx="3">
                  <c:v>Genset #4(GLOBAL%)</c:v>
                </c:pt>
                <c:pt idx="4">
                  <c:v>Total Plant (GLOBAL%)</c:v>
                </c:pt>
              </c:strCache>
            </c:strRef>
          </c:cat>
          <c:val>
            <c:numRef>
              <c:f>Sheet2!$C$30:$G$30</c:f>
              <c:numCache>
                <c:formatCode>0.00%</c:formatCode>
                <c:ptCount val="5"/>
                <c:pt idx="0">
                  <c:v>0.84538961779806043</c:v>
                </c:pt>
                <c:pt idx="1">
                  <c:v>0.83779548854873975</c:v>
                </c:pt>
                <c:pt idx="2">
                  <c:v>0.83834090909090908</c:v>
                </c:pt>
                <c:pt idx="3">
                  <c:v>0.84028985838282333</c:v>
                </c:pt>
                <c:pt idx="4">
                  <c:v>0.8404539684551332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FE-7547-BF7C-BC8C18829410}"/>
            </c:ext>
          </c:extLst>
        </c:ser>
        <c:ser>
          <c:idx val="1"/>
          <c:order val="1"/>
          <c:tx>
            <c:strRef>
              <c:f>Sheet2!$B$31</c:f>
              <c:strCache>
                <c:ptCount val="1"/>
                <c:pt idx="0">
                  <c:v>February</c:v>
                </c:pt>
              </c:strCache>
            </c:strRef>
          </c:tx>
          <c:spPr>
            <a:ln w="22225" cap="rnd">
              <a:solidFill>
                <a:schemeClr val="accent2"/>
              </a:solidFill>
            </a:ln>
            <a:effectLst>
              <a:glow rad="139700">
                <a:schemeClr val="accent2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Sheet2!$C$29:$G$29</c:f>
              <c:strCache>
                <c:ptCount val="5"/>
                <c:pt idx="0">
                  <c:v>Genset #1 (GLOBAL%)</c:v>
                </c:pt>
                <c:pt idx="1">
                  <c:v>Genset #2 (GLOBAL%)</c:v>
                </c:pt>
                <c:pt idx="2">
                  <c:v>Genset #3 (GLOBAL%)</c:v>
                </c:pt>
                <c:pt idx="3">
                  <c:v>Genset #4(GLOBAL%)</c:v>
                </c:pt>
                <c:pt idx="4">
                  <c:v>Total Plant (GLOBAL%)</c:v>
                </c:pt>
              </c:strCache>
            </c:strRef>
          </c:cat>
          <c:val>
            <c:numRef>
              <c:f>Sheet2!$C$31:$G$31</c:f>
              <c:numCache>
                <c:formatCode>0.00%</c:formatCode>
                <c:ptCount val="5"/>
                <c:pt idx="0">
                  <c:v>0.86684090909090905</c:v>
                </c:pt>
                <c:pt idx="1">
                  <c:v>0.85536812543880181</c:v>
                </c:pt>
                <c:pt idx="2">
                  <c:v>0.85755714285714291</c:v>
                </c:pt>
                <c:pt idx="3">
                  <c:v>0.85314971751412427</c:v>
                </c:pt>
                <c:pt idx="4">
                  <c:v>0.85822897372524454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7FE-7547-BF7C-BC8C18829410}"/>
            </c:ext>
          </c:extLst>
        </c:ser>
        <c:ser>
          <c:idx val="2"/>
          <c:order val="2"/>
          <c:tx>
            <c:strRef>
              <c:f>Sheet2!$B$32</c:f>
              <c:strCache>
                <c:ptCount val="1"/>
                <c:pt idx="0">
                  <c:v>March</c:v>
                </c:pt>
              </c:strCache>
            </c:strRef>
          </c:tx>
          <c:spPr>
            <a:ln w="22225" cap="rnd">
              <a:solidFill>
                <a:schemeClr val="accent3"/>
              </a:solidFill>
            </a:ln>
            <a:effectLst>
              <a:glow rad="139700">
                <a:schemeClr val="accent3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Sheet2!$C$29:$G$29</c:f>
              <c:strCache>
                <c:ptCount val="5"/>
                <c:pt idx="0">
                  <c:v>Genset #1 (GLOBAL%)</c:v>
                </c:pt>
                <c:pt idx="1">
                  <c:v>Genset #2 (GLOBAL%)</c:v>
                </c:pt>
                <c:pt idx="2">
                  <c:v>Genset #3 (GLOBAL%)</c:v>
                </c:pt>
                <c:pt idx="3">
                  <c:v>Genset #4(GLOBAL%)</c:v>
                </c:pt>
                <c:pt idx="4">
                  <c:v>Total Plant (GLOBAL%)</c:v>
                </c:pt>
              </c:strCache>
            </c:strRef>
          </c:cat>
          <c:val>
            <c:numRef>
              <c:f>Sheet2!$C$32:$G$32</c:f>
              <c:numCache>
                <c:formatCode>0.00%</c:formatCode>
                <c:ptCount val="5"/>
                <c:pt idx="0">
                  <c:v>0.86188343912290821</c:v>
                </c:pt>
                <c:pt idx="1">
                  <c:v>0.85329297597042508</c:v>
                </c:pt>
                <c:pt idx="2">
                  <c:v>0.85770189420189424</c:v>
                </c:pt>
                <c:pt idx="3">
                  <c:v>0.86789374782507833</c:v>
                </c:pt>
                <c:pt idx="4">
                  <c:v>0.86019301428007644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7FE-7547-BF7C-BC8C18829410}"/>
            </c:ext>
          </c:extLst>
        </c:ser>
        <c:ser>
          <c:idx val="4"/>
          <c:order val="3"/>
          <c:tx>
            <c:strRef>
              <c:f>Sheet2!$B$34</c:f>
              <c:strCache>
                <c:ptCount val="1"/>
                <c:pt idx="0">
                  <c:v>May</c:v>
                </c:pt>
              </c:strCache>
            </c:strRef>
          </c:tx>
          <c:spPr>
            <a:ln w="22225" cap="rnd">
              <a:solidFill>
                <a:schemeClr val="accent5"/>
              </a:solidFill>
            </a:ln>
            <a:effectLst>
              <a:glow rad="139700">
                <a:schemeClr val="accent5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strRef>
              <c:f>Sheet2!$C$29:$G$29</c:f>
              <c:strCache>
                <c:ptCount val="5"/>
                <c:pt idx="0">
                  <c:v>Genset #1 (GLOBAL%)</c:v>
                </c:pt>
                <c:pt idx="1">
                  <c:v>Genset #2 (GLOBAL%)</c:v>
                </c:pt>
                <c:pt idx="2">
                  <c:v>Genset #3 (GLOBAL%)</c:v>
                </c:pt>
                <c:pt idx="3">
                  <c:v>Genset #4(GLOBAL%)</c:v>
                </c:pt>
                <c:pt idx="4">
                  <c:v>Total Plant (GLOBAL%)</c:v>
                </c:pt>
              </c:strCache>
            </c:strRef>
          </c:cat>
          <c:val>
            <c:numRef>
              <c:f>Sheet2!$C$34:$G$34</c:f>
              <c:numCache>
                <c:formatCode>0.00%</c:formatCode>
                <c:ptCount val="5"/>
                <c:pt idx="0">
                  <c:v>0.84550343249427917</c:v>
                </c:pt>
                <c:pt idx="1">
                  <c:v>0.84688603494157122</c:v>
                </c:pt>
                <c:pt idx="2">
                  <c:v>0.84838603494157128</c:v>
                </c:pt>
                <c:pt idx="3">
                  <c:v>0.84337891249714425</c:v>
                </c:pt>
                <c:pt idx="4">
                  <c:v>0.84603860371864137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77FE-7547-BF7C-BC8C188294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75965296"/>
        <c:axId val="342119904"/>
      </c:lineChart>
      <c:catAx>
        <c:axId val="275965296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PR"/>
          </a:p>
        </c:txPr>
        <c:crossAx val="342119904"/>
        <c:crosses val="autoZero"/>
        <c:auto val="1"/>
        <c:lblAlgn val="ctr"/>
        <c:lblOffset val="100"/>
        <c:noMultiLvlLbl val="0"/>
      </c:catAx>
      <c:valAx>
        <c:axId val="342119904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PR"/>
          </a:p>
        </c:txPr>
        <c:crossAx val="275965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en-P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P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3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36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</a:schemeClr>
            </a:gs>
            <a:gs pos="0">
              <a:schemeClr val="dk1">
                <a:lumMod val="65000"/>
                <a:lumOff val="3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36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</a:schemeClr>
            </a:gs>
            <a:gs pos="0">
              <a:schemeClr val="dk1">
                <a:lumMod val="65000"/>
                <a:lumOff val="3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36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</a:schemeClr>
            </a:gs>
            <a:gs pos="0">
              <a:schemeClr val="dk1">
                <a:lumMod val="65000"/>
                <a:lumOff val="3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357328-E247-4247-B4FD-0409481A3FB0}" type="doc">
      <dgm:prSet loTypeId="urn:microsoft.com/office/officeart/2005/8/layout/list1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BDCBDB2-E95E-4756-AF9A-5FE78762BD60}">
      <dgm:prSet phldrT="[Texto]"/>
      <dgm:spPr/>
      <dgm:t>
        <a:bodyPr/>
        <a:lstStyle/>
        <a:p>
          <a:r>
            <a:rPr lang="es-MX"/>
            <a:t>Introducción</a:t>
          </a:r>
          <a:endParaRPr lang="en-US"/>
        </a:p>
      </dgm:t>
    </dgm:pt>
    <dgm:pt modelId="{1AB3D0D0-2094-4A30-95F3-88E9C21F4269}" type="parTrans" cxnId="{C9179E04-7441-4CAD-8EEA-8C12CB71E983}">
      <dgm:prSet/>
      <dgm:spPr/>
      <dgm:t>
        <a:bodyPr/>
        <a:lstStyle/>
        <a:p>
          <a:endParaRPr lang="en-US"/>
        </a:p>
      </dgm:t>
    </dgm:pt>
    <dgm:pt modelId="{8621F5EA-596B-4FBC-ABFA-6343BCE6DF40}" type="sibTrans" cxnId="{C9179E04-7441-4CAD-8EEA-8C12CB71E983}">
      <dgm:prSet/>
      <dgm:spPr/>
      <dgm:t>
        <a:bodyPr/>
        <a:lstStyle/>
        <a:p>
          <a:endParaRPr lang="en-US"/>
        </a:p>
      </dgm:t>
    </dgm:pt>
    <dgm:pt modelId="{DBF173B3-3BC5-4513-A271-003964FE8249}">
      <dgm:prSet phldrT="[Texto]"/>
      <dgm:spPr/>
      <dgm:t>
        <a:bodyPr/>
        <a:lstStyle/>
        <a:p>
          <a:r>
            <a:rPr lang="es-MX"/>
            <a:t>Ciclo de vida actual – “De la cuna a la tumba”</a:t>
          </a:r>
          <a:endParaRPr lang="en-US"/>
        </a:p>
      </dgm:t>
    </dgm:pt>
    <dgm:pt modelId="{5CA77226-B66D-4457-8F59-1B87F5AD579E}" type="parTrans" cxnId="{35D04706-A2C9-44D6-BA25-87A0DC456685}">
      <dgm:prSet/>
      <dgm:spPr/>
      <dgm:t>
        <a:bodyPr/>
        <a:lstStyle/>
        <a:p>
          <a:endParaRPr lang="en-US"/>
        </a:p>
      </dgm:t>
    </dgm:pt>
    <dgm:pt modelId="{F280C72B-7848-4219-BD28-D724CC8D209A}" type="sibTrans" cxnId="{35D04706-A2C9-44D6-BA25-87A0DC456685}">
      <dgm:prSet/>
      <dgm:spPr/>
      <dgm:t>
        <a:bodyPr/>
        <a:lstStyle/>
        <a:p>
          <a:endParaRPr lang="en-US"/>
        </a:p>
      </dgm:t>
    </dgm:pt>
    <dgm:pt modelId="{7F35CFD4-CCCB-479A-B5AD-761EDA655269}">
      <dgm:prSet phldrT="[Texto]"/>
      <dgm:spPr/>
      <dgm:t>
        <a:bodyPr/>
        <a:lstStyle/>
        <a:p>
          <a:r>
            <a:rPr lang="es-MX"/>
            <a:t>Economía Circular</a:t>
          </a:r>
          <a:endParaRPr lang="en-US"/>
        </a:p>
      </dgm:t>
    </dgm:pt>
    <dgm:pt modelId="{8A9BEE57-FFC2-4E05-A6CC-F56DA1B4FD65}" type="parTrans" cxnId="{AD0ACC7D-5A19-43AA-9B92-1CA2EB38937D}">
      <dgm:prSet/>
      <dgm:spPr/>
      <dgm:t>
        <a:bodyPr/>
        <a:lstStyle/>
        <a:p>
          <a:endParaRPr lang="en-US"/>
        </a:p>
      </dgm:t>
    </dgm:pt>
    <dgm:pt modelId="{0154DA6F-5DEE-4444-AB6C-13A66374461A}" type="sibTrans" cxnId="{AD0ACC7D-5A19-43AA-9B92-1CA2EB38937D}">
      <dgm:prSet/>
      <dgm:spPr/>
      <dgm:t>
        <a:bodyPr/>
        <a:lstStyle/>
        <a:p>
          <a:endParaRPr lang="en-US"/>
        </a:p>
      </dgm:t>
    </dgm:pt>
    <dgm:pt modelId="{60F0EC72-CF86-4D55-8C3E-B7FC11A489A8}">
      <dgm:prSet phldrT="[Texto]"/>
      <dgm:spPr/>
      <dgm:t>
        <a:bodyPr/>
        <a:lstStyle/>
        <a:p>
          <a:r>
            <a:rPr lang="es-MX"/>
            <a:t>Innovación en el ciclo de vida – “De la cuna a la cuna”</a:t>
          </a:r>
          <a:endParaRPr lang="en-US"/>
        </a:p>
      </dgm:t>
    </dgm:pt>
    <dgm:pt modelId="{C4CD2340-B201-4C8A-BD9A-1E82DB1FD9BC}" type="parTrans" cxnId="{CB7DDDCD-48DD-41C1-9634-45C152856768}">
      <dgm:prSet/>
      <dgm:spPr/>
      <dgm:t>
        <a:bodyPr/>
        <a:lstStyle/>
        <a:p>
          <a:endParaRPr lang="en-US"/>
        </a:p>
      </dgm:t>
    </dgm:pt>
    <dgm:pt modelId="{1481CAC0-AEF4-4AB0-8C04-D51BE06D1A8D}" type="sibTrans" cxnId="{CB7DDDCD-48DD-41C1-9634-45C152856768}">
      <dgm:prSet/>
      <dgm:spPr/>
      <dgm:t>
        <a:bodyPr/>
        <a:lstStyle/>
        <a:p>
          <a:endParaRPr lang="en-US"/>
        </a:p>
      </dgm:t>
    </dgm:pt>
    <dgm:pt modelId="{99456018-8431-422A-8CEB-5E08983A7BA2}">
      <dgm:prSet phldrT="[Texto]"/>
      <dgm:spPr/>
      <dgm:t>
        <a:bodyPr/>
        <a:lstStyle/>
        <a:p>
          <a:r>
            <a:rPr lang="es-MX"/>
            <a:t>Metodología</a:t>
          </a:r>
          <a:endParaRPr lang="en-US"/>
        </a:p>
      </dgm:t>
    </dgm:pt>
    <dgm:pt modelId="{387F5226-7B26-4982-B33A-48C9D18E5F78}" type="parTrans" cxnId="{3FE8A7C6-774E-4943-9FDC-497A346CBFDA}">
      <dgm:prSet/>
      <dgm:spPr/>
      <dgm:t>
        <a:bodyPr/>
        <a:lstStyle/>
        <a:p>
          <a:endParaRPr lang="en-US"/>
        </a:p>
      </dgm:t>
    </dgm:pt>
    <dgm:pt modelId="{09CB88F6-B7E2-447E-88B2-2F03E75B17B9}" type="sibTrans" cxnId="{3FE8A7C6-774E-4943-9FDC-497A346CBFDA}">
      <dgm:prSet/>
      <dgm:spPr/>
      <dgm:t>
        <a:bodyPr/>
        <a:lstStyle/>
        <a:p>
          <a:endParaRPr lang="en-US"/>
        </a:p>
      </dgm:t>
    </dgm:pt>
    <dgm:pt modelId="{BA064F1E-87B1-4AF5-8C51-864AD5EEEA00}">
      <dgm:prSet phldrT="[Texto]"/>
      <dgm:spPr/>
      <dgm:t>
        <a:bodyPr/>
        <a:lstStyle/>
        <a:p>
          <a:r>
            <a:rPr lang="es-MX"/>
            <a:t>Cogeneración – Caso de estudio</a:t>
          </a:r>
          <a:endParaRPr lang="en-US"/>
        </a:p>
      </dgm:t>
    </dgm:pt>
    <dgm:pt modelId="{0CE2B961-5C15-471D-AA77-EB7791F1B454}" type="parTrans" cxnId="{4827C7CD-6024-4471-A095-83EDAB11FC5E}">
      <dgm:prSet/>
      <dgm:spPr/>
      <dgm:t>
        <a:bodyPr/>
        <a:lstStyle/>
        <a:p>
          <a:endParaRPr lang="en-US"/>
        </a:p>
      </dgm:t>
    </dgm:pt>
    <dgm:pt modelId="{6D1B2BB1-E6FA-4B24-BA04-ABFAF151ACFE}" type="sibTrans" cxnId="{4827C7CD-6024-4471-A095-83EDAB11FC5E}">
      <dgm:prSet/>
      <dgm:spPr/>
      <dgm:t>
        <a:bodyPr/>
        <a:lstStyle/>
        <a:p>
          <a:endParaRPr lang="en-US"/>
        </a:p>
      </dgm:t>
    </dgm:pt>
    <dgm:pt modelId="{A4DECF19-4915-4DE5-9842-97D8948EA630}" type="pres">
      <dgm:prSet presAssocID="{46357328-E247-4247-B4FD-0409481A3FB0}" presName="linear" presStyleCnt="0">
        <dgm:presLayoutVars>
          <dgm:dir/>
          <dgm:animLvl val="lvl"/>
          <dgm:resizeHandles val="exact"/>
        </dgm:presLayoutVars>
      </dgm:prSet>
      <dgm:spPr/>
    </dgm:pt>
    <dgm:pt modelId="{69274FCD-9594-47F9-9590-C6AFCBB47D6B}" type="pres">
      <dgm:prSet presAssocID="{FBDCBDB2-E95E-4756-AF9A-5FE78762BD60}" presName="parentLin" presStyleCnt="0"/>
      <dgm:spPr/>
    </dgm:pt>
    <dgm:pt modelId="{3D22EB12-E8B3-4BF1-8BCC-C80C700E6AED}" type="pres">
      <dgm:prSet presAssocID="{FBDCBDB2-E95E-4756-AF9A-5FE78762BD60}" presName="parentLeftMargin" presStyleLbl="node1" presStyleIdx="0" presStyleCnt="6"/>
      <dgm:spPr/>
    </dgm:pt>
    <dgm:pt modelId="{5605E675-5A5F-4471-B59D-1153A7343F44}" type="pres">
      <dgm:prSet presAssocID="{FBDCBDB2-E95E-4756-AF9A-5FE78762BD60}" presName="parentText" presStyleLbl="node1" presStyleIdx="0" presStyleCnt="6" custLinFactX="-7462" custLinFactNeighborX="-100000" custLinFactNeighborY="85349">
        <dgm:presLayoutVars>
          <dgm:chMax val="0"/>
          <dgm:bulletEnabled val="1"/>
        </dgm:presLayoutVars>
      </dgm:prSet>
      <dgm:spPr/>
    </dgm:pt>
    <dgm:pt modelId="{AA36EB9B-DE26-49F5-8EAB-87CDFB3383C4}" type="pres">
      <dgm:prSet presAssocID="{FBDCBDB2-E95E-4756-AF9A-5FE78762BD60}" presName="negativeSpace" presStyleCnt="0"/>
      <dgm:spPr/>
    </dgm:pt>
    <dgm:pt modelId="{48E5F0FF-5D99-45B9-8877-25EC186D2AE2}" type="pres">
      <dgm:prSet presAssocID="{FBDCBDB2-E95E-4756-AF9A-5FE78762BD60}" presName="childText" presStyleLbl="conFgAcc1" presStyleIdx="0" presStyleCnt="6" custLinFactY="78552" custLinFactNeighborX="-6659" custLinFactNeighborY="100000">
        <dgm:presLayoutVars>
          <dgm:bulletEnabled val="1"/>
        </dgm:presLayoutVars>
      </dgm:prSet>
      <dgm:spPr/>
    </dgm:pt>
    <dgm:pt modelId="{97DB919F-7F57-4092-8760-7C2A96DCE467}" type="pres">
      <dgm:prSet presAssocID="{8621F5EA-596B-4FBC-ABFA-6343BCE6DF40}" presName="spaceBetweenRectangles" presStyleCnt="0"/>
      <dgm:spPr/>
    </dgm:pt>
    <dgm:pt modelId="{938A1B11-2660-4D11-A7E3-9811994881CF}" type="pres">
      <dgm:prSet presAssocID="{DBF173B3-3BC5-4513-A271-003964FE8249}" presName="parentLin" presStyleCnt="0"/>
      <dgm:spPr/>
    </dgm:pt>
    <dgm:pt modelId="{DBE94D82-B3A0-44FA-9EC0-A92CA4AEE835}" type="pres">
      <dgm:prSet presAssocID="{DBF173B3-3BC5-4513-A271-003964FE8249}" presName="parentLeftMargin" presStyleLbl="node1" presStyleIdx="0" presStyleCnt="6"/>
      <dgm:spPr/>
    </dgm:pt>
    <dgm:pt modelId="{F448E2B8-A303-448E-B746-9DE6DFF27884}" type="pres">
      <dgm:prSet presAssocID="{DBF173B3-3BC5-4513-A271-003964FE8249}" presName="parentText" presStyleLbl="node1" presStyleIdx="1" presStyleCnt="6" custLinFactX="-7462" custLinFactNeighborX="-100000" custLinFactNeighborY="85349">
        <dgm:presLayoutVars>
          <dgm:chMax val="0"/>
          <dgm:bulletEnabled val="1"/>
        </dgm:presLayoutVars>
      </dgm:prSet>
      <dgm:spPr/>
    </dgm:pt>
    <dgm:pt modelId="{9B13C596-740F-4218-9528-28B2DDC3608C}" type="pres">
      <dgm:prSet presAssocID="{DBF173B3-3BC5-4513-A271-003964FE8249}" presName="negativeSpace" presStyleCnt="0"/>
      <dgm:spPr/>
    </dgm:pt>
    <dgm:pt modelId="{451EACBC-988C-4BD9-A9DE-442226B43B0A}" type="pres">
      <dgm:prSet presAssocID="{DBF173B3-3BC5-4513-A271-003964FE8249}" presName="childText" presStyleLbl="conFgAcc1" presStyleIdx="1" presStyleCnt="6" custLinFactY="78552" custLinFactNeighborX="-10223" custLinFactNeighborY="100000">
        <dgm:presLayoutVars>
          <dgm:bulletEnabled val="1"/>
        </dgm:presLayoutVars>
      </dgm:prSet>
      <dgm:spPr/>
    </dgm:pt>
    <dgm:pt modelId="{90DC7F29-A532-4624-8121-D507235441CD}" type="pres">
      <dgm:prSet presAssocID="{F280C72B-7848-4219-BD28-D724CC8D209A}" presName="spaceBetweenRectangles" presStyleCnt="0"/>
      <dgm:spPr/>
    </dgm:pt>
    <dgm:pt modelId="{AEBB1DA9-74EF-4F76-ADDA-18ECC97855F7}" type="pres">
      <dgm:prSet presAssocID="{7F35CFD4-CCCB-479A-B5AD-761EDA655269}" presName="parentLin" presStyleCnt="0"/>
      <dgm:spPr/>
    </dgm:pt>
    <dgm:pt modelId="{F295A3A3-766B-405D-921F-4B735CA2639A}" type="pres">
      <dgm:prSet presAssocID="{7F35CFD4-CCCB-479A-B5AD-761EDA655269}" presName="parentLeftMargin" presStyleLbl="node1" presStyleIdx="1" presStyleCnt="6"/>
      <dgm:spPr/>
    </dgm:pt>
    <dgm:pt modelId="{D043E856-F788-4E70-B32D-E451B65D6814}" type="pres">
      <dgm:prSet presAssocID="{7F35CFD4-CCCB-479A-B5AD-761EDA655269}" presName="parentText" presStyleLbl="node1" presStyleIdx="2" presStyleCnt="6" custLinFactX="-7462" custLinFactNeighborX="-100000" custLinFactNeighborY="85349">
        <dgm:presLayoutVars>
          <dgm:chMax val="0"/>
          <dgm:bulletEnabled val="1"/>
        </dgm:presLayoutVars>
      </dgm:prSet>
      <dgm:spPr/>
    </dgm:pt>
    <dgm:pt modelId="{22060494-0AF2-4D69-A7E7-6A3791B00369}" type="pres">
      <dgm:prSet presAssocID="{7F35CFD4-CCCB-479A-B5AD-761EDA655269}" presName="negativeSpace" presStyleCnt="0"/>
      <dgm:spPr/>
    </dgm:pt>
    <dgm:pt modelId="{13B73B65-73CA-49BB-AC70-26FEA8C40069}" type="pres">
      <dgm:prSet presAssocID="{7F35CFD4-CCCB-479A-B5AD-761EDA655269}" presName="childText" presStyleLbl="conFgAcc1" presStyleIdx="2" presStyleCnt="6" custLinFactY="78552" custLinFactNeighborX="-10223" custLinFactNeighborY="100000">
        <dgm:presLayoutVars>
          <dgm:bulletEnabled val="1"/>
        </dgm:presLayoutVars>
      </dgm:prSet>
      <dgm:spPr/>
    </dgm:pt>
    <dgm:pt modelId="{709B9163-E18B-4259-A132-007564A353B8}" type="pres">
      <dgm:prSet presAssocID="{0154DA6F-5DEE-4444-AB6C-13A66374461A}" presName="spaceBetweenRectangles" presStyleCnt="0"/>
      <dgm:spPr/>
    </dgm:pt>
    <dgm:pt modelId="{017BBE38-D46E-4659-8C73-FFBD9B4E35A5}" type="pres">
      <dgm:prSet presAssocID="{60F0EC72-CF86-4D55-8C3E-B7FC11A489A8}" presName="parentLin" presStyleCnt="0"/>
      <dgm:spPr/>
    </dgm:pt>
    <dgm:pt modelId="{1EE7248C-7032-42C2-8BE4-B16EEC9082AF}" type="pres">
      <dgm:prSet presAssocID="{60F0EC72-CF86-4D55-8C3E-B7FC11A489A8}" presName="parentLeftMargin" presStyleLbl="node1" presStyleIdx="2" presStyleCnt="6"/>
      <dgm:spPr/>
    </dgm:pt>
    <dgm:pt modelId="{198C9579-1D73-4B09-A4C8-4F770A8FA469}" type="pres">
      <dgm:prSet presAssocID="{60F0EC72-CF86-4D55-8C3E-B7FC11A489A8}" presName="parentText" presStyleLbl="node1" presStyleIdx="3" presStyleCnt="6" custLinFactX="-7462" custLinFactNeighborX="-100000" custLinFactNeighborY="85349">
        <dgm:presLayoutVars>
          <dgm:chMax val="0"/>
          <dgm:bulletEnabled val="1"/>
        </dgm:presLayoutVars>
      </dgm:prSet>
      <dgm:spPr/>
    </dgm:pt>
    <dgm:pt modelId="{CBC3B34D-086D-495B-B438-C9E912CAAC13}" type="pres">
      <dgm:prSet presAssocID="{60F0EC72-CF86-4D55-8C3E-B7FC11A489A8}" presName="negativeSpace" presStyleCnt="0"/>
      <dgm:spPr/>
    </dgm:pt>
    <dgm:pt modelId="{8AAD9D41-DD6A-4687-A87C-5791A7C7DF1B}" type="pres">
      <dgm:prSet presAssocID="{60F0EC72-CF86-4D55-8C3E-B7FC11A489A8}" presName="childText" presStyleLbl="conFgAcc1" presStyleIdx="3" presStyleCnt="6" custLinFactY="78552" custLinFactNeighborX="-10223" custLinFactNeighborY="100000">
        <dgm:presLayoutVars>
          <dgm:bulletEnabled val="1"/>
        </dgm:presLayoutVars>
      </dgm:prSet>
      <dgm:spPr/>
    </dgm:pt>
    <dgm:pt modelId="{644FA299-88EA-4F19-9F75-A4AA44C62BCD}" type="pres">
      <dgm:prSet presAssocID="{1481CAC0-AEF4-4AB0-8C04-D51BE06D1A8D}" presName="spaceBetweenRectangles" presStyleCnt="0"/>
      <dgm:spPr/>
    </dgm:pt>
    <dgm:pt modelId="{DBB814B4-0586-434F-A4D0-21AD11C2BE80}" type="pres">
      <dgm:prSet presAssocID="{99456018-8431-422A-8CEB-5E08983A7BA2}" presName="parentLin" presStyleCnt="0"/>
      <dgm:spPr/>
    </dgm:pt>
    <dgm:pt modelId="{9B2B0291-9FCF-4B65-B496-F9BD202ECE91}" type="pres">
      <dgm:prSet presAssocID="{99456018-8431-422A-8CEB-5E08983A7BA2}" presName="parentLeftMargin" presStyleLbl="node1" presStyleIdx="3" presStyleCnt="6"/>
      <dgm:spPr/>
    </dgm:pt>
    <dgm:pt modelId="{6051B142-C5D7-4108-8B31-2B59F51B7412}" type="pres">
      <dgm:prSet presAssocID="{99456018-8431-422A-8CEB-5E08983A7BA2}" presName="parentText" presStyleLbl="node1" presStyleIdx="4" presStyleCnt="6" custLinFactX="-7462" custLinFactNeighborX="-100000" custLinFactNeighborY="85349">
        <dgm:presLayoutVars>
          <dgm:chMax val="0"/>
          <dgm:bulletEnabled val="1"/>
        </dgm:presLayoutVars>
      </dgm:prSet>
      <dgm:spPr/>
    </dgm:pt>
    <dgm:pt modelId="{907727F9-DCF0-4756-B241-18E04EC725DB}" type="pres">
      <dgm:prSet presAssocID="{99456018-8431-422A-8CEB-5E08983A7BA2}" presName="negativeSpace" presStyleCnt="0"/>
      <dgm:spPr/>
    </dgm:pt>
    <dgm:pt modelId="{934A4EF0-0B7E-49E0-950C-7BE9C03FDE72}" type="pres">
      <dgm:prSet presAssocID="{99456018-8431-422A-8CEB-5E08983A7BA2}" presName="childText" presStyleLbl="conFgAcc1" presStyleIdx="4" presStyleCnt="6" custLinFactY="78552" custLinFactNeighborX="-10223" custLinFactNeighborY="100000">
        <dgm:presLayoutVars>
          <dgm:bulletEnabled val="1"/>
        </dgm:presLayoutVars>
      </dgm:prSet>
      <dgm:spPr/>
    </dgm:pt>
    <dgm:pt modelId="{1139F8A9-75E5-4B2A-A944-D6DB26005CCC}" type="pres">
      <dgm:prSet presAssocID="{09CB88F6-B7E2-447E-88B2-2F03E75B17B9}" presName="spaceBetweenRectangles" presStyleCnt="0"/>
      <dgm:spPr/>
    </dgm:pt>
    <dgm:pt modelId="{30A183F8-DBC9-425C-8A68-5766C29013AE}" type="pres">
      <dgm:prSet presAssocID="{BA064F1E-87B1-4AF5-8C51-864AD5EEEA00}" presName="parentLin" presStyleCnt="0"/>
      <dgm:spPr/>
    </dgm:pt>
    <dgm:pt modelId="{A320EEB4-567B-41B4-AA7F-BCFBF0302C46}" type="pres">
      <dgm:prSet presAssocID="{BA064F1E-87B1-4AF5-8C51-864AD5EEEA00}" presName="parentLeftMargin" presStyleLbl="node1" presStyleIdx="4" presStyleCnt="6"/>
      <dgm:spPr/>
    </dgm:pt>
    <dgm:pt modelId="{3B6AD3ED-EA67-4B6F-87D6-55DD74120C85}" type="pres">
      <dgm:prSet presAssocID="{BA064F1E-87B1-4AF5-8C51-864AD5EEEA00}" presName="parentText" presStyleLbl="node1" presStyleIdx="5" presStyleCnt="6" custLinFactX="-7462" custLinFactNeighborX="-100000" custLinFactNeighborY="85349">
        <dgm:presLayoutVars>
          <dgm:chMax val="0"/>
          <dgm:bulletEnabled val="1"/>
        </dgm:presLayoutVars>
      </dgm:prSet>
      <dgm:spPr/>
    </dgm:pt>
    <dgm:pt modelId="{D116AC28-C410-4F39-BAAC-5E041E11DD4C}" type="pres">
      <dgm:prSet presAssocID="{BA064F1E-87B1-4AF5-8C51-864AD5EEEA00}" presName="negativeSpace" presStyleCnt="0"/>
      <dgm:spPr/>
    </dgm:pt>
    <dgm:pt modelId="{BDB2E428-BAF2-44FB-99DE-A5D44A15416E}" type="pres">
      <dgm:prSet presAssocID="{BA064F1E-87B1-4AF5-8C51-864AD5EEEA00}" presName="childText" presStyleLbl="conFgAcc1" presStyleIdx="5" presStyleCnt="6" custLinFactY="41409" custLinFactNeighborX="-10223" custLinFactNeighborY="100000">
        <dgm:presLayoutVars>
          <dgm:bulletEnabled val="1"/>
        </dgm:presLayoutVars>
      </dgm:prSet>
      <dgm:spPr/>
    </dgm:pt>
  </dgm:ptLst>
  <dgm:cxnLst>
    <dgm:cxn modelId="{C9179E04-7441-4CAD-8EEA-8C12CB71E983}" srcId="{46357328-E247-4247-B4FD-0409481A3FB0}" destId="{FBDCBDB2-E95E-4756-AF9A-5FE78762BD60}" srcOrd="0" destOrd="0" parTransId="{1AB3D0D0-2094-4A30-95F3-88E9C21F4269}" sibTransId="{8621F5EA-596B-4FBC-ABFA-6343BCE6DF40}"/>
    <dgm:cxn modelId="{35D04706-A2C9-44D6-BA25-87A0DC456685}" srcId="{46357328-E247-4247-B4FD-0409481A3FB0}" destId="{DBF173B3-3BC5-4513-A271-003964FE8249}" srcOrd="1" destOrd="0" parTransId="{5CA77226-B66D-4457-8F59-1B87F5AD579E}" sibTransId="{F280C72B-7848-4219-BD28-D724CC8D209A}"/>
    <dgm:cxn modelId="{1BA8800A-D978-42E0-9669-12D51108FEA2}" type="presOf" srcId="{DBF173B3-3BC5-4513-A271-003964FE8249}" destId="{DBE94D82-B3A0-44FA-9EC0-A92CA4AEE835}" srcOrd="0" destOrd="0" presId="urn:microsoft.com/office/officeart/2005/8/layout/list1"/>
    <dgm:cxn modelId="{8982E62A-3DB1-46C2-ACE0-408EDADF5087}" type="presOf" srcId="{BA064F1E-87B1-4AF5-8C51-864AD5EEEA00}" destId="{3B6AD3ED-EA67-4B6F-87D6-55DD74120C85}" srcOrd="1" destOrd="0" presId="urn:microsoft.com/office/officeart/2005/8/layout/list1"/>
    <dgm:cxn modelId="{2E76B634-57FE-4C5D-9026-23EAF33CC78F}" type="presOf" srcId="{99456018-8431-422A-8CEB-5E08983A7BA2}" destId="{9B2B0291-9FCF-4B65-B496-F9BD202ECE91}" srcOrd="0" destOrd="0" presId="urn:microsoft.com/office/officeart/2005/8/layout/list1"/>
    <dgm:cxn modelId="{0C8F5735-435D-442A-AF1F-7A53F0651E01}" type="presOf" srcId="{7F35CFD4-CCCB-479A-B5AD-761EDA655269}" destId="{F295A3A3-766B-405D-921F-4B735CA2639A}" srcOrd="0" destOrd="0" presId="urn:microsoft.com/office/officeart/2005/8/layout/list1"/>
    <dgm:cxn modelId="{6A691F4D-476A-4D5E-93CA-8EB911CE18C3}" type="presOf" srcId="{BA064F1E-87B1-4AF5-8C51-864AD5EEEA00}" destId="{A320EEB4-567B-41B4-AA7F-BCFBF0302C46}" srcOrd="0" destOrd="0" presId="urn:microsoft.com/office/officeart/2005/8/layout/list1"/>
    <dgm:cxn modelId="{55CDAA5E-7395-42F4-8D6A-82A3B765DA17}" type="presOf" srcId="{46357328-E247-4247-B4FD-0409481A3FB0}" destId="{A4DECF19-4915-4DE5-9842-97D8948EA630}" srcOrd="0" destOrd="0" presId="urn:microsoft.com/office/officeart/2005/8/layout/list1"/>
    <dgm:cxn modelId="{BBEAD672-7FCB-41E6-AA56-956AAD185FE4}" type="presOf" srcId="{FBDCBDB2-E95E-4756-AF9A-5FE78762BD60}" destId="{5605E675-5A5F-4471-B59D-1153A7343F44}" srcOrd="1" destOrd="0" presId="urn:microsoft.com/office/officeart/2005/8/layout/list1"/>
    <dgm:cxn modelId="{AD0ACC7D-5A19-43AA-9B92-1CA2EB38937D}" srcId="{46357328-E247-4247-B4FD-0409481A3FB0}" destId="{7F35CFD4-CCCB-479A-B5AD-761EDA655269}" srcOrd="2" destOrd="0" parTransId="{8A9BEE57-FFC2-4E05-A6CC-F56DA1B4FD65}" sibTransId="{0154DA6F-5DEE-4444-AB6C-13A66374461A}"/>
    <dgm:cxn modelId="{57D5C48C-C45C-4CB3-A0A3-C95FE6FA7CB1}" type="presOf" srcId="{7F35CFD4-CCCB-479A-B5AD-761EDA655269}" destId="{D043E856-F788-4E70-B32D-E451B65D6814}" srcOrd="1" destOrd="0" presId="urn:microsoft.com/office/officeart/2005/8/layout/list1"/>
    <dgm:cxn modelId="{94D02A93-0E3F-47DB-9E52-D9A5302C64A6}" type="presOf" srcId="{DBF173B3-3BC5-4513-A271-003964FE8249}" destId="{F448E2B8-A303-448E-B746-9DE6DFF27884}" srcOrd="1" destOrd="0" presId="urn:microsoft.com/office/officeart/2005/8/layout/list1"/>
    <dgm:cxn modelId="{1A405594-524F-47DC-965E-04134560CB29}" type="presOf" srcId="{FBDCBDB2-E95E-4756-AF9A-5FE78762BD60}" destId="{3D22EB12-E8B3-4BF1-8BCC-C80C700E6AED}" srcOrd="0" destOrd="0" presId="urn:microsoft.com/office/officeart/2005/8/layout/list1"/>
    <dgm:cxn modelId="{3FE8A7C6-774E-4943-9FDC-497A346CBFDA}" srcId="{46357328-E247-4247-B4FD-0409481A3FB0}" destId="{99456018-8431-422A-8CEB-5E08983A7BA2}" srcOrd="4" destOrd="0" parTransId="{387F5226-7B26-4982-B33A-48C9D18E5F78}" sibTransId="{09CB88F6-B7E2-447E-88B2-2F03E75B17B9}"/>
    <dgm:cxn modelId="{39F824C9-9C81-4466-8E85-25936C86C3E8}" type="presOf" srcId="{60F0EC72-CF86-4D55-8C3E-B7FC11A489A8}" destId="{198C9579-1D73-4B09-A4C8-4F770A8FA469}" srcOrd="1" destOrd="0" presId="urn:microsoft.com/office/officeart/2005/8/layout/list1"/>
    <dgm:cxn modelId="{4827C7CD-6024-4471-A095-83EDAB11FC5E}" srcId="{46357328-E247-4247-B4FD-0409481A3FB0}" destId="{BA064F1E-87B1-4AF5-8C51-864AD5EEEA00}" srcOrd="5" destOrd="0" parTransId="{0CE2B961-5C15-471D-AA77-EB7791F1B454}" sibTransId="{6D1B2BB1-E6FA-4B24-BA04-ABFAF151ACFE}"/>
    <dgm:cxn modelId="{CB7DDDCD-48DD-41C1-9634-45C152856768}" srcId="{46357328-E247-4247-B4FD-0409481A3FB0}" destId="{60F0EC72-CF86-4D55-8C3E-B7FC11A489A8}" srcOrd="3" destOrd="0" parTransId="{C4CD2340-B201-4C8A-BD9A-1E82DB1FD9BC}" sibTransId="{1481CAC0-AEF4-4AB0-8C04-D51BE06D1A8D}"/>
    <dgm:cxn modelId="{E5AE7CDC-B869-4141-8D70-5D8A12DFCE6B}" type="presOf" srcId="{60F0EC72-CF86-4D55-8C3E-B7FC11A489A8}" destId="{1EE7248C-7032-42C2-8BE4-B16EEC9082AF}" srcOrd="0" destOrd="0" presId="urn:microsoft.com/office/officeart/2005/8/layout/list1"/>
    <dgm:cxn modelId="{21109BEB-156D-49E1-BB69-4D1AE2AA2812}" type="presOf" srcId="{99456018-8431-422A-8CEB-5E08983A7BA2}" destId="{6051B142-C5D7-4108-8B31-2B59F51B7412}" srcOrd="1" destOrd="0" presId="urn:microsoft.com/office/officeart/2005/8/layout/list1"/>
    <dgm:cxn modelId="{065EBECA-296F-4262-B7B9-E46450B45356}" type="presParOf" srcId="{A4DECF19-4915-4DE5-9842-97D8948EA630}" destId="{69274FCD-9594-47F9-9590-C6AFCBB47D6B}" srcOrd="0" destOrd="0" presId="urn:microsoft.com/office/officeart/2005/8/layout/list1"/>
    <dgm:cxn modelId="{32CCEB47-609D-4A1B-868B-27251493EBD1}" type="presParOf" srcId="{69274FCD-9594-47F9-9590-C6AFCBB47D6B}" destId="{3D22EB12-E8B3-4BF1-8BCC-C80C700E6AED}" srcOrd="0" destOrd="0" presId="urn:microsoft.com/office/officeart/2005/8/layout/list1"/>
    <dgm:cxn modelId="{B1BA62B8-7918-47A9-815E-2A4B0FE8696E}" type="presParOf" srcId="{69274FCD-9594-47F9-9590-C6AFCBB47D6B}" destId="{5605E675-5A5F-4471-B59D-1153A7343F44}" srcOrd="1" destOrd="0" presId="urn:microsoft.com/office/officeart/2005/8/layout/list1"/>
    <dgm:cxn modelId="{68FC0D2E-6D1D-4C58-90B5-BC742D1BC2E9}" type="presParOf" srcId="{A4DECF19-4915-4DE5-9842-97D8948EA630}" destId="{AA36EB9B-DE26-49F5-8EAB-87CDFB3383C4}" srcOrd="1" destOrd="0" presId="urn:microsoft.com/office/officeart/2005/8/layout/list1"/>
    <dgm:cxn modelId="{AA9256D8-8BA3-47AC-81CF-A140735EA8F9}" type="presParOf" srcId="{A4DECF19-4915-4DE5-9842-97D8948EA630}" destId="{48E5F0FF-5D99-45B9-8877-25EC186D2AE2}" srcOrd="2" destOrd="0" presId="urn:microsoft.com/office/officeart/2005/8/layout/list1"/>
    <dgm:cxn modelId="{C2DC11A9-2E57-465F-B6A3-BC71A333648B}" type="presParOf" srcId="{A4DECF19-4915-4DE5-9842-97D8948EA630}" destId="{97DB919F-7F57-4092-8760-7C2A96DCE467}" srcOrd="3" destOrd="0" presId="urn:microsoft.com/office/officeart/2005/8/layout/list1"/>
    <dgm:cxn modelId="{F9E1446C-E77C-41C1-8576-3ADC5AE894C6}" type="presParOf" srcId="{A4DECF19-4915-4DE5-9842-97D8948EA630}" destId="{938A1B11-2660-4D11-A7E3-9811994881CF}" srcOrd="4" destOrd="0" presId="urn:microsoft.com/office/officeart/2005/8/layout/list1"/>
    <dgm:cxn modelId="{166AAC92-C851-4756-8F3E-B24EEAD408B5}" type="presParOf" srcId="{938A1B11-2660-4D11-A7E3-9811994881CF}" destId="{DBE94D82-B3A0-44FA-9EC0-A92CA4AEE835}" srcOrd="0" destOrd="0" presId="urn:microsoft.com/office/officeart/2005/8/layout/list1"/>
    <dgm:cxn modelId="{3E6DDF12-BBCB-4868-AE25-5A31C1C770D2}" type="presParOf" srcId="{938A1B11-2660-4D11-A7E3-9811994881CF}" destId="{F448E2B8-A303-448E-B746-9DE6DFF27884}" srcOrd="1" destOrd="0" presId="urn:microsoft.com/office/officeart/2005/8/layout/list1"/>
    <dgm:cxn modelId="{A08664C4-F780-421C-BA1A-B5E602FC585D}" type="presParOf" srcId="{A4DECF19-4915-4DE5-9842-97D8948EA630}" destId="{9B13C596-740F-4218-9528-28B2DDC3608C}" srcOrd="5" destOrd="0" presId="urn:microsoft.com/office/officeart/2005/8/layout/list1"/>
    <dgm:cxn modelId="{1BF7C887-3DF3-4F33-8DDE-7E8F65ACC0E2}" type="presParOf" srcId="{A4DECF19-4915-4DE5-9842-97D8948EA630}" destId="{451EACBC-988C-4BD9-A9DE-442226B43B0A}" srcOrd="6" destOrd="0" presId="urn:microsoft.com/office/officeart/2005/8/layout/list1"/>
    <dgm:cxn modelId="{735F4224-CC02-40F8-B376-E4B2010EB638}" type="presParOf" srcId="{A4DECF19-4915-4DE5-9842-97D8948EA630}" destId="{90DC7F29-A532-4624-8121-D507235441CD}" srcOrd="7" destOrd="0" presId="urn:microsoft.com/office/officeart/2005/8/layout/list1"/>
    <dgm:cxn modelId="{89946ADF-1B60-44C6-95F9-81BCC911F9CF}" type="presParOf" srcId="{A4DECF19-4915-4DE5-9842-97D8948EA630}" destId="{AEBB1DA9-74EF-4F76-ADDA-18ECC97855F7}" srcOrd="8" destOrd="0" presId="urn:microsoft.com/office/officeart/2005/8/layout/list1"/>
    <dgm:cxn modelId="{EB21A630-0C6E-48BA-A564-7F5805CDED85}" type="presParOf" srcId="{AEBB1DA9-74EF-4F76-ADDA-18ECC97855F7}" destId="{F295A3A3-766B-405D-921F-4B735CA2639A}" srcOrd="0" destOrd="0" presId="urn:microsoft.com/office/officeart/2005/8/layout/list1"/>
    <dgm:cxn modelId="{3AA836C6-25BC-4467-835E-BAB2FB351887}" type="presParOf" srcId="{AEBB1DA9-74EF-4F76-ADDA-18ECC97855F7}" destId="{D043E856-F788-4E70-B32D-E451B65D6814}" srcOrd="1" destOrd="0" presId="urn:microsoft.com/office/officeart/2005/8/layout/list1"/>
    <dgm:cxn modelId="{A33964A7-2612-42C5-82A1-7AFDD2B5C54D}" type="presParOf" srcId="{A4DECF19-4915-4DE5-9842-97D8948EA630}" destId="{22060494-0AF2-4D69-A7E7-6A3791B00369}" srcOrd="9" destOrd="0" presId="urn:microsoft.com/office/officeart/2005/8/layout/list1"/>
    <dgm:cxn modelId="{2EFA8C0D-BF64-4066-A3DD-8EB65C5E97FE}" type="presParOf" srcId="{A4DECF19-4915-4DE5-9842-97D8948EA630}" destId="{13B73B65-73CA-49BB-AC70-26FEA8C40069}" srcOrd="10" destOrd="0" presId="urn:microsoft.com/office/officeart/2005/8/layout/list1"/>
    <dgm:cxn modelId="{1C6645DF-0E99-4FBB-8F4C-3820482132E3}" type="presParOf" srcId="{A4DECF19-4915-4DE5-9842-97D8948EA630}" destId="{709B9163-E18B-4259-A132-007564A353B8}" srcOrd="11" destOrd="0" presId="urn:microsoft.com/office/officeart/2005/8/layout/list1"/>
    <dgm:cxn modelId="{5F529C78-E084-45FB-ACF9-316C639E196D}" type="presParOf" srcId="{A4DECF19-4915-4DE5-9842-97D8948EA630}" destId="{017BBE38-D46E-4659-8C73-FFBD9B4E35A5}" srcOrd="12" destOrd="0" presId="urn:microsoft.com/office/officeart/2005/8/layout/list1"/>
    <dgm:cxn modelId="{4758E66F-EEEE-4CA2-9987-9A15715BDA79}" type="presParOf" srcId="{017BBE38-D46E-4659-8C73-FFBD9B4E35A5}" destId="{1EE7248C-7032-42C2-8BE4-B16EEC9082AF}" srcOrd="0" destOrd="0" presId="urn:microsoft.com/office/officeart/2005/8/layout/list1"/>
    <dgm:cxn modelId="{92D035A0-ED6E-48EB-AACB-4AE15138C503}" type="presParOf" srcId="{017BBE38-D46E-4659-8C73-FFBD9B4E35A5}" destId="{198C9579-1D73-4B09-A4C8-4F770A8FA469}" srcOrd="1" destOrd="0" presId="urn:microsoft.com/office/officeart/2005/8/layout/list1"/>
    <dgm:cxn modelId="{D278C83A-0C7D-4000-BC62-D0998FBC8583}" type="presParOf" srcId="{A4DECF19-4915-4DE5-9842-97D8948EA630}" destId="{CBC3B34D-086D-495B-B438-C9E912CAAC13}" srcOrd="13" destOrd="0" presId="urn:microsoft.com/office/officeart/2005/8/layout/list1"/>
    <dgm:cxn modelId="{63A11F8B-0444-43C1-9A8F-3CF4B279F609}" type="presParOf" srcId="{A4DECF19-4915-4DE5-9842-97D8948EA630}" destId="{8AAD9D41-DD6A-4687-A87C-5791A7C7DF1B}" srcOrd="14" destOrd="0" presId="urn:microsoft.com/office/officeart/2005/8/layout/list1"/>
    <dgm:cxn modelId="{B091B765-40B2-4005-B2E1-1292C67DF4A1}" type="presParOf" srcId="{A4DECF19-4915-4DE5-9842-97D8948EA630}" destId="{644FA299-88EA-4F19-9F75-A4AA44C62BCD}" srcOrd="15" destOrd="0" presId="urn:microsoft.com/office/officeart/2005/8/layout/list1"/>
    <dgm:cxn modelId="{B4BAA846-C764-48FF-A0AC-FAF9B41BB81F}" type="presParOf" srcId="{A4DECF19-4915-4DE5-9842-97D8948EA630}" destId="{DBB814B4-0586-434F-A4D0-21AD11C2BE80}" srcOrd="16" destOrd="0" presId="urn:microsoft.com/office/officeart/2005/8/layout/list1"/>
    <dgm:cxn modelId="{CBA62CCC-7387-4949-90E9-5C382E9BC0FE}" type="presParOf" srcId="{DBB814B4-0586-434F-A4D0-21AD11C2BE80}" destId="{9B2B0291-9FCF-4B65-B496-F9BD202ECE91}" srcOrd="0" destOrd="0" presId="urn:microsoft.com/office/officeart/2005/8/layout/list1"/>
    <dgm:cxn modelId="{8E3C4629-5425-4F3C-B78F-26CDE86C9B23}" type="presParOf" srcId="{DBB814B4-0586-434F-A4D0-21AD11C2BE80}" destId="{6051B142-C5D7-4108-8B31-2B59F51B7412}" srcOrd="1" destOrd="0" presId="urn:microsoft.com/office/officeart/2005/8/layout/list1"/>
    <dgm:cxn modelId="{434BA0F6-B3AB-407E-A89B-3917D0DF3F68}" type="presParOf" srcId="{A4DECF19-4915-4DE5-9842-97D8948EA630}" destId="{907727F9-DCF0-4756-B241-18E04EC725DB}" srcOrd="17" destOrd="0" presId="urn:microsoft.com/office/officeart/2005/8/layout/list1"/>
    <dgm:cxn modelId="{36F71436-110A-4D45-BB12-5D2A0001895D}" type="presParOf" srcId="{A4DECF19-4915-4DE5-9842-97D8948EA630}" destId="{934A4EF0-0B7E-49E0-950C-7BE9C03FDE72}" srcOrd="18" destOrd="0" presId="urn:microsoft.com/office/officeart/2005/8/layout/list1"/>
    <dgm:cxn modelId="{D6EF3613-85A4-4CFD-9864-31253DDD9C40}" type="presParOf" srcId="{A4DECF19-4915-4DE5-9842-97D8948EA630}" destId="{1139F8A9-75E5-4B2A-A944-D6DB26005CCC}" srcOrd="19" destOrd="0" presId="urn:microsoft.com/office/officeart/2005/8/layout/list1"/>
    <dgm:cxn modelId="{3788BF68-A010-4D71-8E88-A50F804440D9}" type="presParOf" srcId="{A4DECF19-4915-4DE5-9842-97D8948EA630}" destId="{30A183F8-DBC9-425C-8A68-5766C29013AE}" srcOrd="20" destOrd="0" presId="urn:microsoft.com/office/officeart/2005/8/layout/list1"/>
    <dgm:cxn modelId="{80DE2CEF-418B-4AE9-A16C-BA551BE026D4}" type="presParOf" srcId="{30A183F8-DBC9-425C-8A68-5766C29013AE}" destId="{A320EEB4-567B-41B4-AA7F-BCFBF0302C46}" srcOrd="0" destOrd="0" presId="urn:microsoft.com/office/officeart/2005/8/layout/list1"/>
    <dgm:cxn modelId="{A414F358-AE7C-40C4-8DFB-20975248D481}" type="presParOf" srcId="{30A183F8-DBC9-425C-8A68-5766C29013AE}" destId="{3B6AD3ED-EA67-4B6F-87D6-55DD74120C85}" srcOrd="1" destOrd="0" presId="urn:microsoft.com/office/officeart/2005/8/layout/list1"/>
    <dgm:cxn modelId="{71957717-47DF-4C9D-B1AB-DED6B2F32479}" type="presParOf" srcId="{A4DECF19-4915-4DE5-9842-97D8948EA630}" destId="{D116AC28-C410-4F39-BAAC-5E041E11DD4C}" srcOrd="21" destOrd="0" presId="urn:microsoft.com/office/officeart/2005/8/layout/list1"/>
    <dgm:cxn modelId="{DAFDDF7F-0F04-4CA9-B563-FB1463D47A7C}" type="presParOf" srcId="{A4DECF19-4915-4DE5-9842-97D8948EA630}" destId="{BDB2E428-BAF2-44FB-99DE-A5D44A15416E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612394-89A5-44BF-AEEF-7F218B960039}" type="doc">
      <dgm:prSet loTypeId="urn:microsoft.com/office/officeart/2005/8/layout/radial6" loCatId="relationship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D5D80FAA-C83C-4FFD-ABE9-ADD6D7ACBDC0}">
      <dgm:prSet phldrT="[Texto]"/>
      <dgm:spPr/>
      <dgm:t>
        <a:bodyPr/>
        <a:lstStyle/>
        <a:p>
          <a:r>
            <a:rPr lang="es-CO" dirty="0"/>
            <a:t>Eficiencia energética</a:t>
          </a:r>
        </a:p>
      </dgm:t>
    </dgm:pt>
    <dgm:pt modelId="{5CB8535D-23BD-48E9-8CBB-DC85A0B6542C}" type="parTrans" cxnId="{F29CAD59-6659-4E8C-8C89-042A67197B71}">
      <dgm:prSet/>
      <dgm:spPr/>
      <dgm:t>
        <a:bodyPr/>
        <a:lstStyle/>
        <a:p>
          <a:endParaRPr lang="es-CO"/>
        </a:p>
      </dgm:t>
    </dgm:pt>
    <dgm:pt modelId="{AC4D58B3-AA08-44A0-8D71-2C88A53FDDE9}" type="sibTrans" cxnId="{F29CAD59-6659-4E8C-8C89-042A67197B71}">
      <dgm:prSet/>
      <dgm:spPr/>
      <dgm:t>
        <a:bodyPr/>
        <a:lstStyle/>
        <a:p>
          <a:endParaRPr lang="es-CO"/>
        </a:p>
      </dgm:t>
    </dgm:pt>
    <dgm:pt modelId="{2812020B-183B-4416-A033-95D0DCEFEB78}">
      <dgm:prSet phldrT="[Texto]" custT="1"/>
      <dgm:spPr/>
      <dgm:t>
        <a:bodyPr/>
        <a:lstStyle/>
        <a:p>
          <a:r>
            <a:rPr lang="es-CO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Energía</a:t>
          </a:r>
        </a:p>
      </dgm:t>
    </dgm:pt>
    <dgm:pt modelId="{01AE5E8B-ACD4-4E76-BA4A-695297298B46}" type="parTrans" cxnId="{4111600C-8ADD-4F53-BC50-B747A84E8BFC}">
      <dgm:prSet/>
      <dgm:spPr/>
      <dgm:t>
        <a:bodyPr/>
        <a:lstStyle/>
        <a:p>
          <a:endParaRPr lang="es-CO"/>
        </a:p>
      </dgm:t>
    </dgm:pt>
    <dgm:pt modelId="{A2AA0DE3-D888-4E75-8014-80A43DE3B9FB}" type="sibTrans" cxnId="{4111600C-8ADD-4F53-BC50-B747A84E8BFC}">
      <dgm:prSet/>
      <dgm:spPr/>
      <dgm:t>
        <a:bodyPr/>
        <a:lstStyle/>
        <a:p>
          <a:endParaRPr lang="es-CO"/>
        </a:p>
      </dgm:t>
    </dgm:pt>
    <dgm:pt modelId="{AB7F4DB6-0635-4B2C-B63F-A45048E357AF}">
      <dgm:prSet phldrT="[Texto]" custT="1"/>
      <dgm:spPr/>
      <dgm:t>
        <a:bodyPr/>
        <a:lstStyle/>
        <a:p>
          <a:r>
            <a:rPr lang="es-CO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Medio Ambiente</a:t>
          </a:r>
        </a:p>
      </dgm:t>
    </dgm:pt>
    <dgm:pt modelId="{B537F5A4-0189-44C1-BD42-77CEC4C033DA}" type="parTrans" cxnId="{09106154-B81B-41F2-87E2-B45EE9051CBD}">
      <dgm:prSet/>
      <dgm:spPr/>
      <dgm:t>
        <a:bodyPr/>
        <a:lstStyle/>
        <a:p>
          <a:endParaRPr lang="es-CO"/>
        </a:p>
      </dgm:t>
    </dgm:pt>
    <dgm:pt modelId="{470B119F-E02E-4E06-BBCF-F1B005061A9E}" type="sibTrans" cxnId="{09106154-B81B-41F2-87E2-B45EE9051CBD}">
      <dgm:prSet/>
      <dgm:spPr/>
      <dgm:t>
        <a:bodyPr/>
        <a:lstStyle/>
        <a:p>
          <a:endParaRPr lang="es-CO"/>
        </a:p>
      </dgm:t>
    </dgm:pt>
    <dgm:pt modelId="{D3D256D6-D486-4EA0-A325-07863F58E341}">
      <dgm:prSet phldrT="[Texto]" custT="1"/>
      <dgm:spPr/>
      <dgm:t>
        <a:bodyPr/>
        <a:lstStyle/>
        <a:p>
          <a:r>
            <a:rPr lang="es-CO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Tecnología</a:t>
          </a:r>
        </a:p>
      </dgm:t>
    </dgm:pt>
    <dgm:pt modelId="{8151F598-FCB7-42D9-A92E-C797521159A9}" type="parTrans" cxnId="{406FC051-9B18-4685-BEF7-1D574946BFE4}">
      <dgm:prSet/>
      <dgm:spPr/>
      <dgm:t>
        <a:bodyPr/>
        <a:lstStyle/>
        <a:p>
          <a:endParaRPr lang="es-CO"/>
        </a:p>
      </dgm:t>
    </dgm:pt>
    <dgm:pt modelId="{F4DE9418-E067-4027-A4C3-D7D13E0D4E65}" type="sibTrans" cxnId="{406FC051-9B18-4685-BEF7-1D574946BFE4}">
      <dgm:prSet/>
      <dgm:spPr/>
      <dgm:t>
        <a:bodyPr/>
        <a:lstStyle/>
        <a:p>
          <a:endParaRPr lang="es-CO"/>
        </a:p>
      </dgm:t>
    </dgm:pt>
    <dgm:pt modelId="{8B6023F2-6913-4250-B2B5-CBE3BCF4F493}">
      <dgm:prSet phldrT="[Texto]"/>
      <dgm:spPr/>
      <dgm:t>
        <a:bodyPr/>
        <a:lstStyle/>
        <a:p>
          <a:endParaRPr lang="es-CO" dirty="0"/>
        </a:p>
      </dgm:t>
    </dgm:pt>
    <dgm:pt modelId="{CDDA9A83-F9EF-414E-9E93-6E1D9932AA27}" type="parTrans" cxnId="{E2DD754C-91AE-4EDB-9B88-9209ACC808CE}">
      <dgm:prSet/>
      <dgm:spPr/>
      <dgm:t>
        <a:bodyPr/>
        <a:lstStyle/>
        <a:p>
          <a:endParaRPr lang="es-CO"/>
        </a:p>
      </dgm:t>
    </dgm:pt>
    <dgm:pt modelId="{67A08EC6-E3E2-4B3A-BC72-EA17C9339BA4}" type="sibTrans" cxnId="{E2DD754C-91AE-4EDB-9B88-9209ACC808CE}">
      <dgm:prSet/>
      <dgm:spPr/>
      <dgm:t>
        <a:bodyPr/>
        <a:lstStyle/>
        <a:p>
          <a:endParaRPr lang="es-CO"/>
        </a:p>
      </dgm:t>
    </dgm:pt>
    <dgm:pt modelId="{04835DCF-5A39-4EC2-B002-B169244F8A34}" type="pres">
      <dgm:prSet presAssocID="{54612394-89A5-44BF-AEEF-7F218B96003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01CFCF1-5725-4929-B68B-B7BBB718E268}" type="pres">
      <dgm:prSet presAssocID="{D5D80FAA-C83C-4FFD-ABE9-ADD6D7ACBDC0}" presName="centerShape" presStyleLbl="node0" presStyleIdx="0" presStyleCnt="1"/>
      <dgm:spPr/>
    </dgm:pt>
    <dgm:pt modelId="{30CB61E6-7F21-4779-A12C-E46DECB159A9}" type="pres">
      <dgm:prSet presAssocID="{2812020B-183B-4416-A033-95D0DCEFEB78}" presName="node" presStyleLbl="node1" presStyleIdx="0" presStyleCnt="3">
        <dgm:presLayoutVars>
          <dgm:bulletEnabled val="1"/>
        </dgm:presLayoutVars>
      </dgm:prSet>
      <dgm:spPr/>
    </dgm:pt>
    <dgm:pt modelId="{CC94A5AC-F9F0-4EE7-AB16-1348543FD1ED}" type="pres">
      <dgm:prSet presAssocID="{2812020B-183B-4416-A033-95D0DCEFEB78}" presName="dummy" presStyleCnt="0"/>
      <dgm:spPr/>
    </dgm:pt>
    <dgm:pt modelId="{90202D2F-1F32-49FE-831A-CBFAC9F44A4F}" type="pres">
      <dgm:prSet presAssocID="{A2AA0DE3-D888-4E75-8014-80A43DE3B9FB}" presName="sibTrans" presStyleLbl="sibTrans2D1" presStyleIdx="0" presStyleCnt="3" custLinFactNeighborY="-1269"/>
      <dgm:spPr/>
    </dgm:pt>
    <dgm:pt modelId="{F5D8BC2D-D05B-4D87-907A-DC179A7C2F69}" type="pres">
      <dgm:prSet presAssocID="{AB7F4DB6-0635-4B2C-B63F-A45048E357AF}" presName="node" presStyleLbl="node1" presStyleIdx="1" presStyleCnt="3" custScaleX="114693" custScaleY="112541">
        <dgm:presLayoutVars>
          <dgm:bulletEnabled val="1"/>
        </dgm:presLayoutVars>
      </dgm:prSet>
      <dgm:spPr/>
    </dgm:pt>
    <dgm:pt modelId="{55AA12E0-48A7-4CF3-9E2A-771F5D6BF861}" type="pres">
      <dgm:prSet presAssocID="{AB7F4DB6-0635-4B2C-B63F-A45048E357AF}" presName="dummy" presStyleCnt="0"/>
      <dgm:spPr/>
    </dgm:pt>
    <dgm:pt modelId="{CB4408D4-578F-4104-8DF5-F670DA5D8BA3}" type="pres">
      <dgm:prSet presAssocID="{470B119F-E02E-4E06-BBCF-F1B005061A9E}" presName="sibTrans" presStyleLbl="sibTrans2D1" presStyleIdx="1" presStyleCnt="3"/>
      <dgm:spPr/>
    </dgm:pt>
    <dgm:pt modelId="{3B48290E-EA0C-4DB6-AB94-85693E12DDB0}" type="pres">
      <dgm:prSet presAssocID="{D3D256D6-D486-4EA0-A325-07863F58E341}" presName="node" presStyleLbl="node1" presStyleIdx="2" presStyleCnt="3" custScaleX="111496" custScaleY="105444">
        <dgm:presLayoutVars>
          <dgm:bulletEnabled val="1"/>
        </dgm:presLayoutVars>
      </dgm:prSet>
      <dgm:spPr/>
    </dgm:pt>
    <dgm:pt modelId="{6E363EA3-4CE8-48EC-A780-4EFD08660477}" type="pres">
      <dgm:prSet presAssocID="{D3D256D6-D486-4EA0-A325-07863F58E341}" presName="dummy" presStyleCnt="0"/>
      <dgm:spPr/>
    </dgm:pt>
    <dgm:pt modelId="{CF17C28F-B916-45EC-95C7-A891B0E16F95}" type="pres">
      <dgm:prSet presAssocID="{F4DE9418-E067-4027-A4C3-D7D13E0D4E65}" presName="sibTrans" presStyleLbl="sibTrans2D1" presStyleIdx="2" presStyleCnt="3"/>
      <dgm:spPr/>
    </dgm:pt>
  </dgm:ptLst>
  <dgm:cxnLst>
    <dgm:cxn modelId="{4111600C-8ADD-4F53-BC50-B747A84E8BFC}" srcId="{D5D80FAA-C83C-4FFD-ABE9-ADD6D7ACBDC0}" destId="{2812020B-183B-4416-A033-95D0DCEFEB78}" srcOrd="0" destOrd="0" parTransId="{01AE5E8B-ACD4-4E76-BA4A-695297298B46}" sibTransId="{A2AA0DE3-D888-4E75-8014-80A43DE3B9FB}"/>
    <dgm:cxn modelId="{407E8524-D946-4302-A893-4D83E7CCCDFF}" type="presOf" srcId="{A2AA0DE3-D888-4E75-8014-80A43DE3B9FB}" destId="{90202D2F-1F32-49FE-831A-CBFAC9F44A4F}" srcOrd="0" destOrd="0" presId="urn:microsoft.com/office/officeart/2005/8/layout/radial6"/>
    <dgm:cxn modelId="{E866A034-ABF2-4013-B254-A8D892A8E19B}" type="presOf" srcId="{2812020B-183B-4416-A033-95D0DCEFEB78}" destId="{30CB61E6-7F21-4779-A12C-E46DECB159A9}" srcOrd="0" destOrd="0" presId="urn:microsoft.com/office/officeart/2005/8/layout/radial6"/>
    <dgm:cxn modelId="{3E86103B-8781-4F5A-934A-93849664526E}" type="presOf" srcId="{AB7F4DB6-0635-4B2C-B63F-A45048E357AF}" destId="{F5D8BC2D-D05B-4D87-907A-DC179A7C2F69}" srcOrd="0" destOrd="0" presId="urn:microsoft.com/office/officeart/2005/8/layout/radial6"/>
    <dgm:cxn modelId="{61F55B49-D7BB-4E43-B62E-F34B347CBB73}" type="presOf" srcId="{54612394-89A5-44BF-AEEF-7F218B960039}" destId="{04835DCF-5A39-4EC2-B002-B169244F8A34}" srcOrd="0" destOrd="0" presId="urn:microsoft.com/office/officeart/2005/8/layout/radial6"/>
    <dgm:cxn modelId="{E2DD754C-91AE-4EDB-9B88-9209ACC808CE}" srcId="{54612394-89A5-44BF-AEEF-7F218B960039}" destId="{8B6023F2-6913-4250-B2B5-CBE3BCF4F493}" srcOrd="1" destOrd="0" parTransId="{CDDA9A83-F9EF-414E-9E93-6E1D9932AA27}" sibTransId="{67A08EC6-E3E2-4B3A-BC72-EA17C9339BA4}"/>
    <dgm:cxn modelId="{406FC051-9B18-4685-BEF7-1D574946BFE4}" srcId="{D5D80FAA-C83C-4FFD-ABE9-ADD6D7ACBDC0}" destId="{D3D256D6-D486-4EA0-A325-07863F58E341}" srcOrd="2" destOrd="0" parTransId="{8151F598-FCB7-42D9-A92E-C797521159A9}" sibTransId="{F4DE9418-E067-4027-A4C3-D7D13E0D4E65}"/>
    <dgm:cxn modelId="{09106154-B81B-41F2-87E2-B45EE9051CBD}" srcId="{D5D80FAA-C83C-4FFD-ABE9-ADD6D7ACBDC0}" destId="{AB7F4DB6-0635-4B2C-B63F-A45048E357AF}" srcOrd="1" destOrd="0" parTransId="{B537F5A4-0189-44C1-BD42-77CEC4C033DA}" sibTransId="{470B119F-E02E-4E06-BBCF-F1B005061A9E}"/>
    <dgm:cxn modelId="{F29CAD59-6659-4E8C-8C89-042A67197B71}" srcId="{54612394-89A5-44BF-AEEF-7F218B960039}" destId="{D5D80FAA-C83C-4FFD-ABE9-ADD6D7ACBDC0}" srcOrd="0" destOrd="0" parTransId="{5CB8535D-23BD-48E9-8CBB-DC85A0B6542C}" sibTransId="{AC4D58B3-AA08-44A0-8D71-2C88A53FDDE9}"/>
    <dgm:cxn modelId="{700F6C64-BDDE-47A6-A64D-9F1E0305FDBA}" type="presOf" srcId="{470B119F-E02E-4E06-BBCF-F1B005061A9E}" destId="{CB4408D4-578F-4104-8DF5-F670DA5D8BA3}" srcOrd="0" destOrd="0" presId="urn:microsoft.com/office/officeart/2005/8/layout/radial6"/>
    <dgm:cxn modelId="{D275F9B3-686B-4273-A177-9C06CCAA37EB}" type="presOf" srcId="{D5D80FAA-C83C-4FFD-ABE9-ADD6D7ACBDC0}" destId="{401CFCF1-5725-4929-B68B-B7BBB718E268}" srcOrd="0" destOrd="0" presId="urn:microsoft.com/office/officeart/2005/8/layout/radial6"/>
    <dgm:cxn modelId="{529799C2-535E-4D4B-B91B-9CCAA3F2C874}" type="presOf" srcId="{F4DE9418-E067-4027-A4C3-D7D13E0D4E65}" destId="{CF17C28F-B916-45EC-95C7-A891B0E16F95}" srcOrd="0" destOrd="0" presId="urn:microsoft.com/office/officeart/2005/8/layout/radial6"/>
    <dgm:cxn modelId="{A408C2C5-C7FC-46D6-A8AB-5BDC4333BEC6}" type="presOf" srcId="{D3D256D6-D486-4EA0-A325-07863F58E341}" destId="{3B48290E-EA0C-4DB6-AB94-85693E12DDB0}" srcOrd="0" destOrd="0" presId="urn:microsoft.com/office/officeart/2005/8/layout/radial6"/>
    <dgm:cxn modelId="{FB66DD74-8FAB-4632-9D61-CCF958401447}" type="presParOf" srcId="{04835DCF-5A39-4EC2-B002-B169244F8A34}" destId="{401CFCF1-5725-4929-B68B-B7BBB718E268}" srcOrd="0" destOrd="0" presId="urn:microsoft.com/office/officeart/2005/8/layout/radial6"/>
    <dgm:cxn modelId="{405B7226-8E5E-44C0-85F8-B168DAA941C8}" type="presParOf" srcId="{04835DCF-5A39-4EC2-B002-B169244F8A34}" destId="{30CB61E6-7F21-4779-A12C-E46DECB159A9}" srcOrd="1" destOrd="0" presId="urn:microsoft.com/office/officeart/2005/8/layout/radial6"/>
    <dgm:cxn modelId="{008AD90C-806F-4A87-8F2B-3A8E6DD9D410}" type="presParOf" srcId="{04835DCF-5A39-4EC2-B002-B169244F8A34}" destId="{CC94A5AC-F9F0-4EE7-AB16-1348543FD1ED}" srcOrd="2" destOrd="0" presId="urn:microsoft.com/office/officeart/2005/8/layout/radial6"/>
    <dgm:cxn modelId="{2BF6E1A0-064F-448E-95E1-9F5B4A1DAE39}" type="presParOf" srcId="{04835DCF-5A39-4EC2-B002-B169244F8A34}" destId="{90202D2F-1F32-49FE-831A-CBFAC9F44A4F}" srcOrd="3" destOrd="0" presId="urn:microsoft.com/office/officeart/2005/8/layout/radial6"/>
    <dgm:cxn modelId="{DFEF906A-3A62-4130-A0C4-431B6E0CCCA7}" type="presParOf" srcId="{04835DCF-5A39-4EC2-B002-B169244F8A34}" destId="{F5D8BC2D-D05B-4D87-907A-DC179A7C2F69}" srcOrd="4" destOrd="0" presId="urn:microsoft.com/office/officeart/2005/8/layout/radial6"/>
    <dgm:cxn modelId="{5B7214D2-6797-4C57-8DA2-EEC93DD10AE9}" type="presParOf" srcId="{04835DCF-5A39-4EC2-B002-B169244F8A34}" destId="{55AA12E0-48A7-4CF3-9E2A-771F5D6BF861}" srcOrd="5" destOrd="0" presId="urn:microsoft.com/office/officeart/2005/8/layout/radial6"/>
    <dgm:cxn modelId="{2737CDC1-2B1F-4773-8603-A4F8E6C717D9}" type="presParOf" srcId="{04835DCF-5A39-4EC2-B002-B169244F8A34}" destId="{CB4408D4-578F-4104-8DF5-F670DA5D8BA3}" srcOrd="6" destOrd="0" presId="urn:microsoft.com/office/officeart/2005/8/layout/radial6"/>
    <dgm:cxn modelId="{C0506CD5-E645-4897-9E26-43E1643CDE80}" type="presParOf" srcId="{04835DCF-5A39-4EC2-B002-B169244F8A34}" destId="{3B48290E-EA0C-4DB6-AB94-85693E12DDB0}" srcOrd="7" destOrd="0" presId="urn:microsoft.com/office/officeart/2005/8/layout/radial6"/>
    <dgm:cxn modelId="{7367B088-6AEA-4AF8-8FD7-B77E1AA09A00}" type="presParOf" srcId="{04835DCF-5A39-4EC2-B002-B169244F8A34}" destId="{6E363EA3-4CE8-48EC-A780-4EFD08660477}" srcOrd="8" destOrd="0" presId="urn:microsoft.com/office/officeart/2005/8/layout/radial6"/>
    <dgm:cxn modelId="{1F12D1BC-152E-4F5F-B55B-92A6F235E0CB}" type="presParOf" srcId="{04835DCF-5A39-4EC2-B002-B169244F8A34}" destId="{CF17C28F-B916-45EC-95C7-A891B0E16F95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E5F0FF-5D99-45B9-8877-25EC186D2AE2}">
      <dsp:nvSpPr>
        <dsp:cNvPr id="0" name=""/>
        <dsp:cNvSpPr/>
      </dsp:nvSpPr>
      <dsp:spPr>
        <a:xfrm>
          <a:off x="0" y="1027685"/>
          <a:ext cx="8128000" cy="453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05E675-5A5F-4471-B59D-1153A7343F44}">
      <dsp:nvSpPr>
        <dsp:cNvPr id="0" name=""/>
        <dsp:cNvSpPr/>
      </dsp:nvSpPr>
      <dsp:spPr>
        <a:xfrm>
          <a:off x="0" y="762003"/>
          <a:ext cx="5689600" cy="5313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/>
            <a:t>Introducción</a:t>
          </a:r>
          <a:endParaRPr lang="en-US" sz="1800" kern="1200"/>
        </a:p>
      </dsp:txBody>
      <dsp:txXfrm>
        <a:off x="25939" y="787942"/>
        <a:ext cx="5637722" cy="479482"/>
      </dsp:txXfrm>
    </dsp:sp>
    <dsp:sp modelId="{451EACBC-988C-4BD9-A9DE-442226B43B0A}">
      <dsp:nvSpPr>
        <dsp:cNvPr id="0" name=""/>
        <dsp:cNvSpPr/>
      </dsp:nvSpPr>
      <dsp:spPr>
        <a:xfrm>
          <a:off x="0" y="1844165"/>
          <a:ext cx="8128000" cy="453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48E2B8-A303-448E-B746-9DE6DFF27884}">
      <dsp:nvSpPr>
        <dsp:cNvPr id="0" name=""/>
        <dsp:cNvSpPr/>
      </dsp:nvSpPr>
      <dsp:spPr>
        <a:xfrm>
          <a:off x="0" y="1578483"/>
          <a:ext cx="5689600" cy="5313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/>
            <a:t>Ciclo de vida actual – “De la cuna a la tumba”</a:t>
          </a:r>
          <a:endParaRPr lang="en-US" sz="1800" kern="1200"/>
        </a:p>
      </dsp:txBody>
      <dsp:txXfrm>
        <a:off x="25939" y="1604422"/>
        <a:ext cx="5637722" cy="479482"/>
      </dsp:txXfrm>
    </dsp:sp>
    <dsp:sp modelId="{13B73B65-73CA-49BB-AC70-26FEA8C40069}">
      <dsp:nvSpPr>
        <dsp:cNvPr id="0" name=""/>
        <dsp:cNvSpPr/>
      </dsp:nvSpPr>
      <dsp:spPr>
        <a:xfrm>
          <a:off x="0" y="2660645"/>
          <a:ext cx="8128000" cy="453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43E856-F788-4E70-B32D-E451B65D6814}">
      <dsp:nvSpPr>
        <dsp:cNvPr id="0" name=""/>
        <dsp:cNvSpPr/>
      </dsp:nvSpPr>
      <dsp:spPr>
        <a:xfrm>
          <a:off x="0" y="2394963"/>
          <a:ext cx="5689600" cy="5313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/>
            <a:t>Economía Circular</a:t>
          </a:r>
          <a:endParaRPr lang="en-US" sz="1800" kern="1200"/>
        </a:p>
      </dsp:txBody>
      <dsp:txXfrm>
        <a:off x="25939" y="2420902"/>
        <a:ext cx="5637722" cy="479482"/>
      </dsp:txXfrm>
    </dsp:sp>
    <dsp:sp modelId="{8AAD9D41-DD6A-4687-A87C-5791A7C7DF1B}">
      <dsp:nvSpPr>
        <dsp:cNvPr id="0" name=""/>
        <dsp:cNvSpPr/>
      </dsp:nvSpPr>
      <dsp:spPr>
        <a:xfrm>
          <a:off x="0" y="3477125"/>
          <a:ext cx="8128000" cy="453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8C9579-1D73-4B09-A4C8-4F770A8FA469}">
      <dsp:nvSpPr>
        <dsp:cNvPr id="0" name=""/>
        <dsp:cNvSpPr/>
      </dsp:nvSpPr>
      <dsp:spPr>
        <a:xfrm>
          <a:off x="0" y="3211443"/>
          <a:ext cx="5689600" cy="5313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/>
            <a:t>Innovación en el ciclo de vida – “De la cuna a la cuna”</a:t>
          </a:r>
          <a:endParaRPr lang="en-US" sz="1800" kern="1200"/>
        </a:p>
      </dsp:txBody>
      <dsp:txXfrm>
        <a:off x="25939" y="3237382"/>
        <a:ext cx="5637722" cy="479482"/>
      </dsp:txXfrm>
    </dsp:sp>
    <dsp:sp modelId="{934A4EF0-0B7E-49E0-950C-7BE9C03FDE72}">
      <dsp:nvSpPr>
        <dsp:cNvPr id="0" name=""/>
        <dsp:cNvSpPr/>
      </dsp:nvSpPr>
      <dsp:spPr>
        <a:xfrm>
          <a:off x="0" y="4293605"/>
          <a:ext cx="8128000" cy="453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51B142-C5D7-4108-8B31-2B59F51B7412}">
      <dsp:nvSpPr>
        <dsp:cNvPr id="0" name=""/>
        <dsp:cNvSpPr/>
      </dsp:nvSpPr>
      <dsp:spPr>
        <a:xfrm>
          <a:off x="0" y="4027923"/>
          <a:ext cx="5689600" cy="5313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/>
            <a:t>Metodología</a:t>
          </a:r>
          <a:endParaRPr lang="en-US" sz="1800" kern="1200"/>
        </a:p>
      </dsp:txBody>
      <dsp:txXfrm>
        <a:off x="25939" y="4053862"/>
        <a:ext cx="5637722" cy="479482"/>
      </dsp:txXfrm>
    </dsp:sp>
    <dsp:sp modelId="{BDB2E428-BAF2-44FB-99DE-A5D44A15416E}">
      <dsp:nvSpPr>
        <dsp:cNvPr id="0" name=""/>
        <dsp:cNvSpPr/>
      </dsp:nvSpPr>
      <dsp:spPr>
        <a:xfrm>
          <a:off x="0" y="4965067"/>
          <a:ext cx="8128000" cy="4536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6AD3ED-EA67-4B6F-87D6-55DD74120C85}">
      <dsp:nvSpPr>
        <dsp:cNvPr id="0" name=""/>
        <dsp:cNvSpPr/>
      </dsp:nvSpPr>
      <dsp:spPr>
        <a:xfrm>
          <a:off x="0" y="4844403"/>
          <a:ext cx="5689600" cy="53136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/>
            <a:t>Cogeneración – Caso de estudio</a:t>
          </a:r>
          <a:endParaRPr lang="en-US" sz="1800" kern="1200"/>
        </a:p>
      </dsp:txBody>
      <dsp:txXfrm>
        <a:off x="25939" y="4870342"/>
        <a:ext cx="5637722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17C28F-B916-45EC-95C7-A891B0E16F95}">
      <dsp:nvSpPr>
        <dsp:cNvPr id="0" name=""/>
        <dsp:cNvSpPr/>
      </dsp:nvSpPr>
      <dsp:spPr>
        <a:xfrm>
          <a:off x="1141921" y="498255"/>
          <a:ext cx="3326110" cy="3326110"/>
        </a:xfrm>
        <a:prstGeom prst="blockArc">
          <a:avLst>
            <a:gd name="adj1" fmla="val 9000000"/>
            <a:gd name="adj2" fmla="val 16200000"/>
            <a:gd name="adj3" fmla="val 4638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4408D4-578F-4104-8DF5-F670DA5D8BA3}">
      <dsp:nvSpPr>
        <dsp:cNvPr id="0" name=""/>
        <dsp:cNvSpPr/>
      </dsp:nvSpPr>
      <dsp:spPr>
        <a:xfrm>
          <a:off x="1141921" y="498255"/>
          <a:ext cx="3326110" cy="3326110"/>
        </a:xfrm>
        <a:prstGeom prst="blockArc">
          <a:avLst>
            <a:gd name="adj1" fmla="val 1800000"/>
            <a:gd name="adj2" fmla="val 9000000"/>
            <a:gd name="adj3" fmla="val 4638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202D2F-1F32-49FE-831A-CBFAC9F44A4F}">
      <dsp:nvSpPr>
        <dsp:cNvPr id="0" name=""/>
        <dsp:cNvSpPr/>
      </dsp:nvSpPr>
      <dsp:spPr>
        <a:xfrm>
          <a:off x="1141921" y="456047"/>
          <a:ext cx="3326110" cy="3326110"/>
        </a:xfrm>
        <a:prstGeom prst="blockArc">
          <a:avLst>
            <a:gd name="adj1" fmla="val 16200000"/>
            <a:gd name="adj2" fmla="val 1800000"/>
            <a:gd name="adj3" fmla="val 4638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01CFCF1-5725-4929-B68B-B7BBB718E268}">
      <dsp:nvSpPr>
        <dsp:cNvPr id="0" name=""/>
        <dsp:cNvSpPr/>
      </dsp:nvSpPr>
      <dsp:spPr>
        <a:xfrm>
          <a:off x="2039770" y="1396105"/>
          <a:ext cx="1530411" cy="153041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kern="1200" dirty="0"/>
            <a:t>Eficiencia energética</a:t>
          </a:r>
        </a:p>
      </dsp:txBody>
      <dsp:txXfrm>
        <a:off x="2263894" y="1620229"/>
        <a:ext cx="1082163" cy="1082163"/>
      </dsp:txXfrm>
    </dsp:sp>
    <dsp:sp modelId="{30CB61E6-7F21-4779-A12C-E46DECB159A9}">
      <dsp:nvSpPr>
        <dsp:cNvPr id="0" name=""/>
        <dsp:cNvSpPr/>
      </dsp:nvSpPr>
      <dsp:spPr>
        <a:xfrm>
          <a:off x="2269332" y="1178"/>
          <a:ext cx="1071287" cy="107128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Energía</a:t>
          </a:r>
        </a:p>
      </dsp:txBody>
      <dsp:txXfrm>
        <a:off x="2426218" y="158064"/>
        <a:ext cx="757515" cy="757515"/>
      </dsp:txXfrm>
    </dsp:sp>
    <dsp:sp modelId="{F5D8BC2D-D05B-4D87-907A-DC179A7C2F69}">
      <dsp:nvSpPr>
        <dsp:cNvPr id="0" name=""/>
        <dsp:cNvSpPr/>
      </dsp:nvSpPr>
      <dsp:spPr>
        <a:xfrm>
          <a:off x="3597478" y="2370736"/>
          <a:ext cx="1228692" cy="1205637"/>
        </a:xfrm>
        <a:prstGeom prst="ellipse">
          <a:avLst/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Medio Ambiente</a:t>
          </a:r>
        </a:p>
      </dsp:txBody>
      <dsp:txXfrm>
        <a:off x="3777416" y="2547297"/>
        <a:ext cx="868816" cy="852515"/>
      </dsp:txXfrm>
    </dsp:sp>
    <dsp:sp modelId="{3B48290E-EA0C-4DB6-AB94-85693E12DDB0}">
      <dsp:nvSpPr>
        <dsp:cNvPr id="0" name=""/>
        <dsp:cNvSpPr/>
      </dsp:nvSpPr>
      <dsp:spPr>
        <a:xfrm>
          <a:off x="800906" y="2408750"/>
          <a:ext cx="1194442" cy="1129608"/>
        </a:xfrm>
        <a:prstGeom prst="ellipse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Tecnología</a:t>
          </a:r>
        </a:p>
      </dsp:txBody>
      <dsp:txXfrm>
        <a:off x="975828" y="2574177"/>
        <a:ext cx="844598" cy="7987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281C5-B7A4-3648-A348-45ACF1EA559E}" type="datetimeFigureOut">
              <a:rPr lang="es-MX" smtClean="0"/>
              <a:t>07/09/22</a:t>
            </a:fld>
            <a:endParaRPr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5A775-D0DB-C444-B41B-7408B6F92AA9}" type="slidenum">
              <a:rPr lang="es-MX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018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B43FB-8C0C-9646-94D4-F0586BBF6BE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32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7.sv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6.pn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sv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6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sv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5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927280" y="5059680"/>
            <a:ext cx="1047481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75736" y="1089028"/>
            <a:ext cx="11040533" cy="3970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10" name="3 Marcador de texto"/>
          <p:cNvSpPr>
            <a:spLocks noGrp="1"/>
          </p:cNvSpPr>
          <p:nvPr>
            <p:ph type="body" sz="half" idx="2"/>
          </p:nvPr>
        </p:nvSpPr>
        <p:spPr>
          <a:xfrm>
            <a:off x="927280" y="5644536"/>
            <a:ext cx="10474817" cy="592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62423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Marino CMC-LATA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Imagen 473">
            <a:extLst>
              <a:ext uri="{FF2B5EF4-FFF2-40B4-BE49-F238E27FC236}">
                <a16:creationId xmlns:a16="http://schemas.microsoft.com/office/drawing/2014/main" id="{E8BDA0C5-A8E3-4B71-9895-98F296EE7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8EA3352-EF50-1741-808C-B13395A6F27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383FAC1-11FF-A035-4AAF-1DBB2A20134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652" y="241427"/>
            <a:ext cx="2400423" cy="723937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ABE59225-85BD-5B3E-0C94-515BBF7C553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32263" y="6334298"/>
            <a:ext cx="414202" cy="28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25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ORO CMC-LATAM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Imagen 459">
            <a:extLst>
              <a:ext uri="{FF2B5EF4-FFF2-40B4-BE49-F238E27FC236}">
                <a16:creationId xmlns:a16="http://schemas.microsoft.com/office/drawing/2014/main" id="{C95731D4-0918-4E75-B7D7-397C732A7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18444" y="-58189"/>
            <a:ext cx="12436463" cy="6982691"/>
          </a:xfrm>
          <a:prstGeom prst="rect">
            <a:avLst/>
          </a:prstGeom>
        </p:spPr>
      </p:pic>
      <p:pic>
        <p:nvPicPr>
          <p:cNvPr id="6" name="Imagen 6">
            <a:extLst>
              <a:ext uri="{FF2B5EF4-FFF2-40B4-BE49-F238E27FC236}">
                <a16:creationId xmlns:a16="http://schemas.microsoft.com/office/drawing/2014/main" id="{ED9B6773-3584-2A69-0A92-5CC67C3959C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  <p:pic>
        <p:nvPicPr>
          <p:cNvPr id="7" name="Imagen 6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F0D81A80-8123-9C39-AF84-604456D16C1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589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16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Celeste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" name="Imagen 931">
            <a:extLst>
              <a:ext uri="{FF2B5EF4-FFF2-40B4-BE49-F238E27FC236}">
                <a16:creationId xmlns:a16="http://schemas.microsoft.com/office/drawing/2014/main" id="{2D18413A-53ED-448C-AB9D-6C4C8059A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6286"/>
            <a:ext cx="12192000" cy="6845433"/>
          </a:xfrm>
          <a:prstGeom prst="rect">
            <a:avLst/>
          </a:prstGeom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3AC2112A-B7CC-7786-3F3C-047C9F593B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22" y="241427"/>
            <a:ext cx="3200564" cy="723937"/>
          </a:xfrm>
          <a:prstGeom prst="rect">
            <a:avLst/>
          </a:prstGeom>
        </p:spPr>
      </p:pic>
      <p:pic>
        <p:nvPicPr>
          <p:cNvPr id="6" name="Imagen 6">
            <a:extLst>
              <a:ext uri="{FF2B5EF4-FFF2-40B4-BE49-F238E27FC236}">
                <a16:creationId xmlns:a16="http://schemas.microsoft.com/office/drawing/2014/main" id="{CC3B6E40-47D8-6442-8EBF-FD1FD89AB5D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E79BC689-5FB4-CB07-B59F-5AD2E75304D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32263" y="6334298"/>
            <a:ext cx="414202" cy="28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392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Roj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Imagen 923">
            <a:extLst>
              <a:ext uri="{FF2B5EF4-FFF2-40B4-BE49-F238E27FC236}">
                <a16:creationId xmlns:a16="http://schemas.microsoft.com/office/drawing/2014/main" id="{8A1B2119-8259-4180-AC52-76CAFD0BE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  <a:solidFill>
            <a:srgbClr val="004F58"/>
          </a:solidFill>
        </p:spPr>
      </p:pic>
      <p:pic>
        <p:nvPicPr>
          <p:cNvPr id="5" name="Imagen 4" descr="Texto&#10;&#10;Descripción generada automáticamente">
            <a:extLst>
              <a:ext uri="{FF2B5EF4-FFF2-40B4-BE49-F238E27FC236}">
                <a16:creationId xmlns:a16="http://schemas.microsoft.com/office/drawing/2014/main" id="{BC918387-AC9B-278C-4A83-14B48EE41A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22" y="241427"/>
            <a:ext cx="3200564" cy="723937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686A32CC-00C3-2884-E530-E1AD07539CD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32263" y="6334298"/>
            <a:ext cx="414202" cy="28228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90405A1-8663-7B20-B425-27F32C1FF38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1310295" y="6244587"/>
            <a:ext cx="372302" cy="4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22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5B897-6B41-3F43-82FA-80D71D9F7E66}" type="datetimeFigureOut">
              <a:rPr lang="en-US" smtClean="0"/>
              <a:t>9/7/22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4B3C6-245C-644B-9074-60488D830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983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66700" y="0"/>
            <a:ext cx="11658600" cy="635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0"/>
          </p:nvPr>
        </p:nvSpPr>
        <p:spPr>
          <a:xfrm>
            <a:off x="266700" y="925552"/>
            <a:ext cx="11658600" cy="53302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8266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24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1674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9EFECD-D350-FF42-8E0B-475F1F7812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5860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333C8-057C-B545-82C5-3C58AD9B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35"/>
            <a:ext cx="9097604" cy="96583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pic>
        <p:nvPicPr>
          <p:cNvPr id="5" name="Picture 2" descr="Mi gente...Ya estamos en el pico de... - Empire Gas Co, Inc. | Facebook">
            <a:extLst>
              <a:ext uri="{FF2B5EF4-FFF2-40B4-BE49-F238E27FC236}">
                <a16:creationId xmlns:a16="http://schemas.microsoft.com/office/drawing/2014/main" id="{144EDA9D-44D1-EEE6-562C-A791E85E22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88" y="5295207"/>
            <a:ext cx="932292" cy="69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134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Gráfic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BC6E8-F6FF-794E-BB8A-AA452259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39E7B192-4FB7-B649-B328-D295B5C9127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97157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20EB3-AF1E-B945-9553-94896C589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A3008A-2A83-764F-B6B9-A3E9D9811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4917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37CF7-C54A-2144-A3B1-C71895AA3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Gotham Black" panose="02000604040000020004" pitchFamily="50" charset="0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860E7F8-4458-3B42-B1E0-C752FB120E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3" y="1449388"/>
            <a:ext cx="5327651" cy="478790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B7DAC05E-D73B-BD48-BF77-D3D88165B8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8619" y="1449388"/>
            <a:ext cx="5361516" cy="476885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65010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xfrm>
            <a:off x="576966" y="1442884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2"/>
          </p:nvPr>
        </p:nvSpPr>
        <p:spPr>
          <a:xfrm>
            <a:off x="576966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286459" y="1449388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4"/>
          </p:nvPr>
        </p:nvSpPr>
        <p:spPr>
          <a:xfrm>
            <a:off x="6286459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2224AF-8075-A24F-BA8B-39164362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57215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F0E7BD-771F-2443-BFE0-D54FB456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19521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teral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575735" y="1089025"/>
            <a:ext cx="372106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442843" y="1089025"/>
            <a:ext cx="7173424" cy="51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texto"/>
          <p:cNvSpPr>
            <a:spLocks noGrp="1"/>
          </p:cNvSpPr>
          <p:nvPr>
            <p:ph type="body" sz="half" idx="2"/>
          </p:nvPr>
        </p:nvSpPr>
        <p:spPr>
          <a:xfrm>
            <a:off x="575735" y="2357430"/>
            <a:ext cx="3721060" cy="3879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94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image" Target="../media/image12.png"/><Relationship Id="rId3" Type="http://schemas.openxmlformats.org/officeDocument/2006/relationships/slideLayout" Target="../slideLayouts/slideLayout5.xml"/><Relationship Id="rId21" Type="http://schemas.openxmlformats.org/officeDocument/2006/relationships/image" Target="../media/image15.png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11.svg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0.png"/><Relationship Id="rId20" Type="http://schemas.openxmlformats.org/officeDocument/2006/relationships/image" Target="../media/image14.sv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13.pn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8.sv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8CFA87B-F0B0-969B-AA0B-2A94603FE4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48" y="4759"/>
            <a:ext cx="12165242" cy="6848487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9C74C144-40F3-5346-8E0E-B3FCA2487984}"/>
              </a:ext>
            </a:extLst>
          </p:cNvPr>
          <p:cNvSpPr/>
          <p:nvPr userDrawn="1"/>
        </p:nvSpPr>
        <p:spPr>
          <a:xfrm>
            <a:off x="1483530" y="4646569"/>
            <a:ext cx="8909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i="0">
                <a:solidFill>
                  <a:schemeClr val="bg2">
                    <a:lumMod val="90000"/>
                  </a:schemeClr>
                </a:solidFill>
                <a:effectLst/>
                <a:latin typeface="Myriad Pro" panose="020B0503030403020204" pitchFamily="34" charset="0"/>
              </a:rPr>
              <a:t>“Como hacer…”</a:t>
            </a:r>
          </a:p>
          <a:p>
            <a:pPr algn="ctr"/>
            <a:r>
              <a:rPr lang="es-MX" sz="2400" b="1" i="0">
                <a:solidFill>
                  <a:schemeClr val="bg2">
                    <a:lumMod val="90000"/>
                  </a:schemeClr>
                </a:solidFill>
                <a:effectLst/>
                <a:latin typeface="Myriad Pro" panose="020B0503030403020204" pitchFamily="34" charset="0"/>
              </a:rPr>
              <a:t>Aprende nuevas y útiles herramientas, métodos y técnicas.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65B32B04-1F45-042E-AB3D-4D9D75A0E9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837" y="433169"/>
            <a:ext cx="2380859" cy="718037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FEF6F12D-5095-2D9C-0EA1-C73CF11A1B1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495969" y="3611741"/>
            <a:ext cx="728068" cy="80647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3127318-B972-6E98-005E-A82C835EFD6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055673"/>
            <a:ext cx="12192000" cy="80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7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17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1" y="0"/>
            <a:ext cx="12182140" cy="6858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92A9988-F1C1-A0AA-EF52-C54DC9FB42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09300" y="6114951"/>
            <a:ext cx="488757" cy="544089"/>
          </a:xfrm>
          <a:prstGeom prst="rect">
            <a:avLst/>
          </a:prstGeom>
        </p:spPr>
      </p:pic>
      <p:pic>
        <p:nvPicPr>
          <p:cNvPr id="9" name="Imagen 8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E19D8853-37EF-F861-8130-F57BF3C53CE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6" y="141608"/>
            <a:ext cx="1473134" cy="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7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2EF0B20-CA6B-B343-A7C3-35803DE14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F1726-08FA-0D46-9455-FB501614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5" y="1449389"/>
            <a:ext cx="11040533" cy="45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A15D31-28D5-154E-8DBA-65D2663FD5C8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1106411" y="6171283"/>
            <a:ext cx="941812" cy="54238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279DE94-B4DA-38ED-9E2C-D808B94F24E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636707"/>
            <a:ext cx="11821841" cy="1446795"/>
          </a:xfrm>
          <a:prstGeom prst="rect">
            <a:avLst/>
          </a:prstGeom>
        </p:spPr>
      </p:pic>
      <p:pic>
        <p:nvPicPr>
          <p:cNvPr id="8" name="Imagen 5">
            <a:extLst>
              <a:ext uri="{FF2B5EF4-FFF2-40B4-BE49-F238E27FC236}">
                <a16:creationId xmlns:a16="http://schemas.microsoft.com/office/drawing/2014/main" id="{5FF5BDFE-8167-7D64-DD5B-42554B083731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10761650" y="169095"/>
            <a:ext cx="1235773" cy="366155"/>
          </a:xfrm>
          <a:prstGeom prst="rect">
            <a:avLst/>
          </a:prstGeom>
        </p:spPr>
      </p:pic>
      <p:pic>
        <p:nvPicPr>
          <p:cNvPr id="11" name="Picture 2" descr="Mi gente...Ya estamos en el pico de... - Empire Gas Co, Inc. | Facebook">
            <a:extLst>
              <a:ext uri="{FF2B5EF4-FFF2-40B4-BE49-F238E27FC236}">
                <a16:creationId xmlns:a16="http://schemas.microsoft.com/office/drawing/2014/main" id="{5D7B88A6-C442-2589-9ABF-5EB0605709A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88" y="5295207"/>
            <a:ext cx="932292" cy="69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87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4" r:id="rId3"/>
    <p:sldLayoutId id="2147483668" r:id="rId4"/>
    <p:sldLayoutId id="2147483669" r:id="rId5"/>
    <p:sldLayoutId id="2147483670" r:id="rId6"/>
    <p:sldLayoutId id="2147483671" r:id="rId7"/>
    <p:sldLayoutId id="2147483673" r:id="rId8"/>
    <p:sldLayoutId id="2147483682" r:id="rId9"/>
    <p:sldLayoutId id="2147483683" r:id="rId10"/>
    <p:sldLayoutId id="2147483685" r:id="rId11"/>
    <p:sldLayoutId id="2147483687" r:id="rId12"/>
    <p:sldLayoutId id="2147483693" r:id="rId13"/>
    <p:sldLayoutId id="214748369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913" userDrawn="1">
          <p15:clr>
            <a:srgbClr val="F26B43"/>
          </p15:clr>
        </p15:guide>
        <p15:guide id="3" pos="7317" userDrawn="1">
          <p15:clr>
            <a:srgbClr val="F26B43"/>
          </p15:clr>
        </p15:guide>
        <p15:guide id="4" pos="363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orient="horz" pos="686" userDrawn="1">
          <p15:clr>
            <a:srgbClr val="F26B43"/>
          </p15:clr>
        </p15:guide>
        <p15:guide id="8" pos="3961" userDrawn="1">
          <p15:clr>
            <a:srgbClr val="F26B43"/>
          </p15:clr>
        </p15:guide>
        <p15:guide id="9" pos="3719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1"/>
            <a:ext cx="12192000" cy="684771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28" y="0"/>
            <a:ext cx="12182140" cy="6858000"/>
          </a:xfrm>
          <a:prstGeom prst="rect">
            <a:avLst/>
          </a:prstGeom>
        </p:spPr>
      </p:pic>
      <p:sp>
        <p:nvSpPr>
          <p:cNvPr id="15" name="14 Subtítulo">
            <a:extLst>
              <a:ext uri="{FF2B5EF4-FFF2-40B4-BE49-F238E27FC236}">
                <a16:creationId xmlns:a16="http://schemas.microsoft.com/office/drawing/2014/main" id="{010C0112-80A8-1B4A-8A9D-46AA9E1FE90B}"/>
              </a:ext>
            </a:extLst>
          </p:cNvPr>
          <p:cNvSpPr txBox="1">
            <a:spLocks/>
          </p:cNvSpPr>
          <p:nvPr userDrawn="1"/>
        </p:nvSpPr>
        <p:spPr>
          <a:xfrm>
            <a:off x="1631503" y="2716494"/>
            <a:ext cx="8928992" cy="17281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8800" b="1" i="0" u="none" strike="noStrike" kern="1200" cap="none" spc="0" normalizeH="0" baseline="0" noProof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Myriad Pro" pitchFamily="34" charset="0"/>
              </a:rPr>
              <a:t>¡GRACIAS!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FBCC25F-336D-D548-A9D2-D14B4A986BFC}"/>
              </a:ext>
            </a:extLst>
          </p:cNvPr>
          <p:cNvSpPr txBox="1"/>
          <p:nvPr userDrawn="1"/>
        </p:nvSpPr>
        <p:spPr>
          <a:xfrm>
            <a:off x="4680674" y="2387417"/>
            <a:ext cx="2830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Myriad Pro Light" panose="020B0603030403020204" pitchFamily="34" charset="0"/>
              </a:rPr>
              <a:t>POR SU ATENCIÓN</a:t>
            </a: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6B8EBE48-C76B-EA46-99BF-2C49A0796506}"/>
              </a:ext>
            </a:extLst>
          </p:cNvPr>
          <p:cNvSpPr/>
          <p:nvPr userDrawn="1"/>
        </p:nvSpPr>
        <p:spPr>
          <a:xfrm>
            <a:off x="4188103" y="3995853"/>
            <a:ext cx="3815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50" charset="0"/>
              </a:rPr>
              <a:t>Ahora… ¡A implementar!</a:t>
            </a:r>
          </a:p>
        </p:txBody>
      </p:sp>
      <p:pic>
        <p:nvPicPr>
          <p:cNvPr id="10" name="Imagen 6">
            <a:extLst>
              <a:ext uri="{FF2B5EF4-FFF2-40B4-BE49-F238E27FC236}">
                <a16:creationId xmlns:a16="http://schemas.microsoft.com/office/drawing/2014/main" id="{32930645-2F57-B4F4-838A-D0EDD4B8E33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370746" y="6244587"/>
            <a:ext cx="372302" cy="414450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518B2E76-A3DC-6D64-7D46-282506925A5D}"/>
              </a:ext>
            </a:extLst>
          </p:cNvPr>
          <p:cNvSpPr/>
          <p:nvPr userDrawn="1"/>
        </p:nvSpPr>
        <p:spPr>
          <a:xfrm>
            <a:off x="3899141" y="5688467"/>
            <a:ext cx="43937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Marlon Cabrera</a:t>
            </a: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33023033-195F-C0EB-9D70-0504930E2DE0}"/>
              </a:ext>
            </a:extLst>
          </p:cNvPr>
          <p:cNvSpPr/>
          <p:nvPr userDrawn="1"/>
        </p:nvSpPr>
        <p:spPr>
          <a:xfrm>
            <a:off x="4237128" y="6090360"/>
            <a:ext cx="37177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 pitchFamily="34" charset="0"/>
              </a:rPr>
              <a:t>mcabrera@empigaspr.com</a:t>
            </a:r>
          </a:p>
        </p:txBody>
      </p:sp>
    </p:spTree>
    <p:extLst>
      <p:ext uri="{BB962C8B-B14F-4D97-AF65-F5344CB8AC3E}">
        <p14:creationId xmlns:p14="http://schemas.microsoft.com/office/powerpoint/2010/main" val="176465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tiff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microsoft.com/office/2007/relationships/hdphoto" Target="../media/hdphoto3.wdp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5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5.jpg"/><Relationship Id="rId9" Type="http://schemas.microsoft.com/office/2007/relationships/diagramDrawing" Target="../diagrams/drawing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8.jpeg"/><Relationship Id="rId4" Type="http://schemas.openxmlformats.org/officeDocument/2006/relationships/image" Target="../media/image57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if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1.png"/><Relationship Id="rId4" Type="http://schemas.openxmlformats.org/officeDocument/2006/relationships/image" Target="../media/image70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tiff"/><Relationship Id="rId1" Type="http://schemas.openxmlformats.org/officeDocument/2006/relationships/slideLayout" Target="../slideLayouts/slideLayout1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5">
            <a:extLst>
              <a:ext uri="{FF2B5EF4-FFF2-40B4-BE49-F238E27FC236}">
                <a16:creationId xmlns:a16="http://schemas.microsoft.com/office/drawing/2014/main" id="{664A313B-96D7-50D1-212D-FC9A985584A9}"/>
              </a:ext>
            </a:extLst>
          </p:cNvPr>
          <p:cNvSpPr txBox="1">
            <a:spLocks/>
          </p:cNvSpPr>
          <p:nvPr/>
        </p:nvSpPr>
        <p:spPr>
          <a:xfrm>
            <a:off x="1704975" y="1898249"/>
            <a:ext cx="8782050" cy="3061501"/>
          </a:xfrm>
          <a:prstGeom prst="rect">
            <a:avLst/>
          </a:prstGeom>
        </p:spPr>
        <p:txBody>
          <a:bodyPr lIns="91440" tIns="45720" rIns="91440" bIns="4572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s-MX" sz="6700" b="1">
                <a:solidFill>
                  <a:schemeClr val="bg1"/>
                </a:solidFill>
                <a:latin typeface="Century Gothic"/>
              </a:rPr>
              <a:t>“APLICA INMEDIATAMENTE…”</a:t>
            </a:r>
            <a:br>
              <a:rPr lang="es-MX" sz="6700" b="1">
                <a:latin typeface="Century Gothic" panose="020B0502020202020204" pitchFamily="34" charset="0"/>
              </a:rPr>
            </a:br>
            <a:br>
              <a:rPr lang="es-MX" sz="4800" b="1">
                <a:latin typeface="Gotham Narrow Black" pitchFamily="50" charset="0"/>
              </a:rPr>
            </a:br>
            <a:r>
              <a:rPr lang="es-MX" sz="3600" b="1">
                <a:solidFill>
                  <a:schemeClr val="bg1"/>
                </a:solidFill>
                <a:latin typeface="Century Gothic"/>
              </a:rPr>
              <a:t>¡LOGRA UN CAMBIO RÁPIDO Y POTENTE!</a:t>
            </a:r>
            <a:endParaRPr lang="es-MX" sz="3600">
              <a:solidFill>
                <a:schemeClr val="bg1"/>
              </a:solidFill>
              <a:latin typeface="Century Gothic"/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CAAE7292-3CBF-B1EA-E93D-4E9EBD7F3F2A}"/>
              </a:ext>
            </a:extLst>
          </p:cNvPr>
          <p:cNvSpPr txBox="1">
            <a:spLocks/>
          </p:cNvSpPr>
          <p:nvPr/>
        </p:nvSpPr>
        <p:spPr>
          <a:xfrm>
            <a:off x="2804160" y="5689918"/>
            <a:ext cx="9144000" cy="9140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CO" sz="2500" b="1">
                <a:solidFill>
                  <a:schemeClr val="bg1"/>
                </a:solidFill>
                <a:latin typeface="Century Gothic" panose="020B0502020202020204" pitchFamily="34" charset="0"/>
              </a:rPr>
              <a:t>Marlon Cabrera</a:t>
            </a:r>
          </a:p>
          <a:p>
            <a:pPr marL="0" indent="0" algn="r">
              <a:buNone/>
            </a:pPr>
            <a:r>
              <a:rPr lang="es-CO" sz="2500">
                <a:solidFill>
                  <a:schemeClr val="bg1"/>
                </a:solidFill>
                <a:latin typeface="Century Gothic" panose="020B0502020202020204" pitchFamily="34" charset="0"/>
              </a:rPr>
              <a:t>CMC MÉXICO, 2022</a:t>
            </a:r>
          </a:p>
        </p:txBody>
      </p:sp>
    </p:spTree>
    <p:extLst>
      <p:ext uri="{BB962C8B-B14F-4D97-AF65-F5344CB8AC3E}">
        <p14:creationId xmlns:p14="http://schemas.microsoft.com/office/powerpoint/2010/main" val="3129095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3FE1A855-620F-EEDB-3488-7414FC079150}"/>
              </a:ext>
            </a:extLst>
          </p:cNvPr>
          <p:cNvSpPr txBox="1">
            <a:spLocks/>
          </p:cNvSpPr>
          <p:nvPr/>
        </p:nvSpPr>
        <p:spPr>
          <a:xfrm>
            <a:off x="3757188" y="2545247"/>
            <a:ext cx="4677624" cy="176750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US" sz="6000">
                <a:solidFill>
                  <a:schemeClr val="bg1"/>
                </a:solidFill>
                <a:latin typeface="Century Gothic" panose="020B0502020202020204" pitchFamily="34" charset="0"/>
              </a:rPr>
              <a:t>ECONOMÍA</a:t>
            </a:r>
            <a:r>
              <a:rPr lang="es-ES_tradnl" sz="6000">
                <a:solidFill>
                  <a:schemeClr val="bg1"/>
                </a:solidFill>
                <a:latin typeface="Century Gothic" panose="020B0502020202020204" pitchFamily="34" charset="0"/>
              </a:rPr>
              <a:t> CIRCULAR</a:t>
            </a:r>
          </a:p>
        </p:txBody>
      </p:sp>
    </p:spTree>
    <p:extLst>
      <p:ext uri="{BB962C8B-B14F-4D97-AF65-F5344CB8AC3E}">
        <p14:creationId xmlns:p14="http://schemas.microsoft.com/office/powerpoint/2010/main" val="2155026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33F2460A-E639-404B-4F78-6FA4D7EA1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669" y="648214"/>
            <a:ext cx="8986661" cy="5127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8694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Diagrama&#10;&#10;Descripción generada automáticamente">
            <a:extLst>
              <a:ext uri="{FF2B5EF4-FFF2-40B4-BE49-F238E27FC236}">
                <a16:creationId xmlns:a16="http://schemas.microsoft.com/office/drawing/2014/main" id="{81D6E735-0135-3537-3229-B1ED4929C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445" y="856444"/>
            <a:ext cx="8649110" cy="514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276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Economía circular (Fuente: Wiithaa)">
            <a:extLst>
              <a:ext uri="{FF2B5EF4-FFF2-40B4-BE49-F238E27FC236}">
                <a16:creationId xmlns:a16="http://schemas.microsoft.com/office/drawing/2014/main" id="{96D52413-3ED8-EF98-03D0-4F141B9AB2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9432" y="335733"/>
            <a:ext cx="8419869" cy="570446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82A1B62-A4E7-6C3F-F82B-E5653DED3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741" y="691535"/>
            <a:ext cx="3721060" cy="1162050"/>
          </a:xfrm>
        </p:spPr>
        <p:txBody>
          <a:bodyPr/>
          <a:lstStyle/>
          <a:p>
            <a:r>
              <a:rPr lang="es-US" sz="4000">
                <a:solidFill>
                  <a:schemeClr val="tx1"/>
                </a:solidFill>
                <a:latin typeface="Century Gothic" panose="020B0502020202020204" pitchFamily="34" charset="0"/>
              </a:rPr>
              <a:t>Economía</a:t>
            </a:r>
            <a:r>
              <a:rPr lang="en-US" sz="4000">
                <a:solidFill>
                  <a:schemeClr val="tx1"/>
                </a:solidFill>
                <a:latin typeface="Century Gothic" panose="020B0502020202020204" pitchFamily="34" charset="0"/>
              </a:rPr>
              <a:t> Circular</a:t>
            </a:r>
          </a:p>
        </p:txBody>
      </p:sp>
    </p:spTree>
    <p:extLst>
      <p:ext uri="{BB962C8B-B14F-4D97-AF65-F5344CB8AC3E}">
        <p14:creationId xmlns:p14="http://schemas.microsoft.com/office/powerpoint/2010/main" val="3505483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>
            <a:extLst>
              <a:ext uri="{FF2B5EF4-FFF2-40B4-BE49-F238E27FC236}">
                <a16:creationId xmlns:a16="http://schemas.microsoft.com/office/drawing/2014/main" id="{17173919-67F9-FC50-575E-44BF36FE1A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573265"/>
              </p:ext>
            </p:extLst>
          </p:nvPr>
        </p:nvGraphicFramePr>
        <p:xfrm>
          <a:off x="418039" y="306999"/>
          <a:ext cx="6842125" cy="302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n de mapa de bits" r:id="rId2" imgW="5861160" imgH="2590920" progId="Paint.Picture">
                  <p:embed/>
                </p:oleObj>
              </mc:Choice>
              <mc:Fallback>
                <p:oleObj name="Imagen de mapa de bits" r:id="rId2" imgW="5861160" imgH="2590920" progId="Paint.Picture">
                  <p:embed/>
                  <p:pic>
                    <p:nvPicPr>
                      <p:cNvPr id="13" name="Objeto 12">
                        <a:extLst>
                          <a:ext uri="{FF2B5EF4-FFF2-40B4-BE49-F238E27FC236}">
                            <a16:creationId xmlns:a16="http://schemas.microsoft.com/office/drawing/2014/main" id="{17173919-67F9-FC50-575E-44BF36FE1A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8039" y="306999"/>
                        <a:ext cx="6842125" cy="3025775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8" name="Picture 2" descr="Clase 4 Reingenieria by jaime dominguez">
            <a:extLst>
              <a:ext uri="{FF2B5EF4-FFF2-40B4-BE49-F238E27FC236}">
                <a16:creationId xmlns:a16="http://schemas.microsoft.com/office/drawing/2014/main" id="{BDD0BB33-6EE7-40F6-5C58-CF2C329E4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344" y="861191"/>
            <a:ext cx="2556521" cy="191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ndustria Ambiental - PUBLICACIÓN MENSUAL ESPECIALIZADA">
            <a:extLst>
              <a:ext uri="{FF2B5EF4-FFF2-40B4-BE49-F238E27FC236}">
                <a16:creationId xmlns:a16="http://schemas.microsoft.com/office/drawing/2014/main" id="{862D8F63-EF56-2CFE-5B87-B8385621C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03" y="4065136"/>
            <a:ext cx="3374572" cy="145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5EF3D518-FC48-FA17-C5C7-629D1F36EA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162707"/>
            <a:ext cx="5048183" cy="2909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5188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Newsbetter I Economía Circular I Un cambio de paradigma.">
            <a:extLst>
              <a:ext uri="{FF2B5EF4-FFF2-40B4-BE49-F238E27FC236}">
                <a16:creationId xmlns:a16="http://schemas.microsoft.com/office/drawing/2014/main" id="{BED092AF-EC84-A118-6AA8-7364CC493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2593" y="387893"/>
            <a:ext cx="9106814" cy="5727962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249451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>
            <a:extLst>
              <a:ext uri="{FF2B5EF4-FFF2-40B4-BE49-F238E27FC236}">
                <a16:creationId xmlns:a16="http://schemas.microsoft.com/office/drawing/2014/main" id="{8FEFFDF1-500E-CC25-DA0D-76E407908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571" y="362281"/>
            <a:ext cx="9211903" cy="570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3580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A460A5-CC47-629B-960D-9BB63226A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8B2C79-F7EB-A34D-A4CB-3399F62C98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51" r="861" b="9137"/>
          <a:stretch/>
        </p:blipFill>
        <p:spPr>
          <a:xfrm>
            <a:off x="1008994" y="155567"/>
            <a:ext cx="9543392" cy="532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874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D892E-E7FB-AEDB-A52C-EE089B97B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7D3C83B-AD6F-5B79-686B-A59986338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7" y="647363"/>
            <a:ext cx="10573493" cy="4873719"/>
          </a:xfrm>
          <a:prstGeom prst="rect">
            <a:avLst/>
          </a:prstGeom>
        </p:spPr>
      </p:pic>
      <p:pic>
        <p:nvPicPr>
          <p:cNvPr id="2050" name="Picture 2" descr="Ciberestética: Glocalización">
            <a:extLst>
              <a:ext uri="{FF2B5EF4-FFF2-40B4-BE49-F238E27FC236}">
                <a16:creationId xmlns:a16="http://schemas.microsoft.com/office/drawing/2014/main" id="{3023A856-CC20-8F4E-4D69-A2D96A21D3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4265" y="4555246"/>
            <a:ext cx="1360415" cy="96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750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4700011-6A8F-54DB-4283-26D45941DC24}"/>
              </a:ext>
            </a:extLst>
          </p:cNvPr>
          <p:cNvSpPr txBox="1"/>
          <p:nvPr/>
        </p:nvSpPr>
        <p:spPr>
          <a:xfrm>
            <a:off x="3579262" y="2459504"/>
            <a:ext cx="50334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6000" b="1">
                <a:solidFill>
                  <a:schemeClr val="bg1"/>
                </a:solidFill>
                <a:latin typeface="Century Gothic" panose="020B0502020202020204" pitchFamily="34" charset="0"/>
              </a:rPr>
              <a:t>DE LA CUNA A LA CUNA</a:t>
            </a:r>
          </a:p>
        </p:txBody>
      </p:sp>
    </p:spTree>
    <p:extLst>
      <p:ext uri="{BB962C8B-B14F-4D97-AF65-F5344CB8AC3E}">
        <p14:creationId xmlns:p14="http://schemas.microsoft.com/office/powerpoint/2010/main" val="3518009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4294967295"/>
          </p:nvPr>
        </p:nvSpPr>
        <p:spPr>
          <a:xfrm>
            <a:off x="4816444" y="1089026"/>
            <a:ext cx="7092526" cy="36617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s-MX" sz="4500" b="1">
              <a:latin typeface="Century Gothic" panose="020B0502020202020204" pitchFamily="34" charset="0"/>
            </a:endParaRPr>
          </a:p>
          <a:p>
            <a:pPr marL="0" indent="0">
              <a:buNone/>
            </a:pPr>
            <a:endParaRPr lang="es-MX" sz="4500" b="1">
              <a:latin typeface="Century Gothic" panose="020B0502020202020204" pitchFamily="34" charset="0"/>
            </a:endParaRPr>
          </a:p>
        </p:txBody>
      </p:sp>
      <p:sp>
        <p:nvSpPr>
          <p:cNvPr id="5" name="14 Subtítulo">
            <a:extLst>
              <a:ext uri="{FF2B5EF4-FFF2-40B4-BE49-F238E27FC236}">
                <a16:creationId xmlns:a16="http://schemas.microsoft.com/office/drawing/2014/main" id="{DB98647E-65C1-4BA3-94CA-5B83137DDAAF}"/>
              </a:ext>
            </a:extLst>
          </p:cNvPr>
          <p:cNvSpPr txBox="1">
            <a:spLocks/>
          </p:cNvSpPr>
          <p:nvPr/>
        </p:nvSpPr>
        <p:spPr>
          <a:xfrm>
            <a:off x="4381877" y="780120"/>
            <a:ext cx="7447984" cy="4105101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s-MX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DE LA CUNA A LA CUNA</a:t>
            </a:r>
          </a:p>
          <a:p>
            <a:pPr>
              <a:lnSpc>
                <a:spcPct val="100000"/>
              </a:lnSpc>
            </a:pPr>
            <a:r>
              <a:rPr lang="es-MX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CICLO DE VIDA BASADO EN ECONOMÍA CIRCULAR. </a:t>
            </a:r>
          </a:p>
          <a:p>
            <a:pPr>
              <a:lnSpc>
                <a:spcPct val="100000"/>
              </a:lnSpc>
            </a:pPr>
            <a:r>
              <a:rPr lang="es-MX" sz="45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CASO DE ESTUDIO EMPIRE GAS.</a:t>
            </a:r>
          </a:p>
          <a:p>
            <a:endParaRPr lang="es-MX" sz="4500" dirty="0">
              <a:solidFill>
                <a:srgbClr val="292F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15 CuadroTexto">
            <a:extLst>
              <a:ext uri="{FF2B5EF4-FFF2-40B4-BE49-F238E27FC236}">
                <a16:creationId xmlns:a16="http://schemas.microsoft.com/office/drawing/2014/main" id="{58716B02-8D2D-4B73-9FE8-A600160E3B29}"/>
              </a:ext>
            </a:extLst>
          </p:cNvPr>
          <p:cNvSpPr txBox="1"/>
          <p:nvPr/>
        </p:nvSpPr>
        <p:spPr>
          <a:xfrm>
            <a:off x="5302800" y="4828509"/>
            <a:ext cx="725133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solidFill>
                  <a:srgbClr val="1F4969"/>
                </a:solidFill>
                <a:latin typeface="Century Gothic" panose="020B0502020202020204" pitchFamily="34" charset="0"/>
              </a:rPr>
              <a:t>MARLON CABRERA</a:t>
            </a:r>
            <a:endParaRPr lang="es-MX" sz="3000" b="1">
              <a:solidFill>
                <a:srgbClr val="1F4969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16 CuadroTexto">
            <a:extLst>
              <a:ext uri="{FF2B5EF4-FFF2-40B4-BE49-F238E27FC236}">
                <a16:creationId xmlns:a16="http://schemas.microsoft.com/office/drawing/2014/main" id="{5F1CC6A6-B6AD-48B4-B15E-C05F9B6F7EBD}"/>
              </a:ext>
            </a:extLst>
          </p:cNvPr>
          <p:cNvSpPr txBox="1"/>
          <p:nvPr/>
        </p:nvSpPr>
        <p:spPr>
          <a:xfrm>
            <a:off x="5142544" y="5353475"/>
            <a:ext cx="72513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solidFill>
                  <a:srgbClr val="1F4969"/>
                </a:solidFill>
                <a:cs typeface="Times New Roman" pitchFamily="18" charset="0"/>
              </a:rPr>
              <a:t>VP Technical &amp; Enginering Operations</a:t>
            </a:r>
          </a:p>
          <a:p>
            <a:r>
              <a:rPr lang="es-MX" sz="2400" dirty="0">
                <a:solidFill>
                  <a:srgbClr val="1F4969"/>
                </a:solidFill>
                <a:cs typeface="Times New Roman" pitchFamily="18" charset="0"/>
              </a:rPr>
              <a:t>mcabrera@empigaspr.com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004F09DB-36DB-1CBA-62CD-851711C46C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0433" y="1443641"/>
            <a:ext cx="3888381" cy="4376871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BFD396B-34A6-FD6D-EEB6-F97EB5B69E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/>
        </p:blipFill>
        <p:spPr>
          <a:xfrm>
            <a:off x="722933" y="1754024"/>
            <a:ext cx="2743200" cy="27409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0F53BB3-8DD9-1FB2-1D4E-AD6AFB9B55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41" y="1622153"/>
            <a:ext cx="3888381" cy="300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16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EAF0148-CB6A-08A3-19F2-C36CEEAF6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232" y="326572"/>
            <a:ext cx="9104508" cy="5290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7130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6113F-D1E0-0158-3163-C754884C4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R"/>
          </a:p>
        </p:txBody>
      </p:sp>
      <p:pic>
        <p:nvPicPr>
          <p:cNvPr id="3" name="Imagen 1">
            <a:extLst>
              <a:ext uri="{FF2B5EF4-FFF2-40B4-BE49-F238E27FC236}">
                <a16:creationId xmlns:a16="http://schemas.microsoft.com/office/drawing/2014/main" id="{1D6635F2-2455-4C36-92A7-2EE9EE4761A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007" y="123193"/>
            <a:ext cx="9388052" cy="60125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4999210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BD352-6D96-7967-0C77-0D1EC2A72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R"/>
          </a:p>
        </p:txBody>
      </p:sp>
      <p:pic>
        <p:nvPicPr>
          <p:cNvPr id="3" name="Imagen 1">
            <a:extLst>
              <a:ext uri="{FF2B5EF4-FFF2-40B4-BE49-F238E27FC236}">
                <a16:creationId xmlns:a16="http://schemas.microsoft.com/office/drawing/2014/main" id="{F2ECC4FA-711D-19E5-6CE8-632EFAFB1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217" y="650239"/>
            <a:ext cx="9405965" cy="537616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633351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0938EA28-681A-69B3-5311-F1D89C8299A4}"/>
              </a:ext>
            </a:extLst>
          </p:cNvPr>
          <p:cNvSpPr txBox="1">
            <a:spLocks/>
          </p:cNvSpPr>
          <p:nvPr/>
        </p:nvSpPr>
        <p:spPr>
          <a:xfrm>
            <a:off x="1866900" y="304800"/>
            <a:ext cx="8458200" cy="11287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R"/>
              <a:t>CONFIABILIDAD OPERACIONAL</a:t>
            </a:r>
            <a:endParaRPr lang="es-PR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EDEDB70D-E03A-6BC0-88E5-C07FBC2E37C1}"/>
              </a:ext>
            </a:extLst>
          </p:cNvPr>
          <p:cNvSpPr txBox="1">
            <a:spLocks/>
          </p:cNvSpPr>
          <p:nvPr/>
        </p:nvSpPr>
        <p:spPr>
          <a:xfrm>
            <a:off x="1866900" y="1524000"/>
            <a:ext cx="3848100" cy="4306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dirty="0">
                <a:solidFill>
                  <a:srgbClr val="1F525A"/>
                </a:solidFill>
              </a:rPr>
              <a:t> “</a:t>
            </a:r>
            <a:r>
              <a:rPr lang="es-MX" dirty="0">
                <a:solidFill>
                  <a:srgbClr val="1F525A"/>
                </a:solidFill>
              </a:rPr>
              <a:t>La confiabilidad es la probabilidad de que un dispositivo o sistema funcione como se espera sin fallas durante un tiempo determinado en un entorno "</a:t>
            </a:r>
            <a:endParaRPr lang="es-PR" dirty="0">
              <a:solidFill>
                <a:srgbClr val="1F525A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8B4A166-55A1-8FB3-4029-8CA01A323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2095500"/>
            <a:ext cx="4756658" cy="316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77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D1567468-3AD2-6135-995C-D4F10C545830}"/>
              </a:ext>
            </a:extLst>
          </p:cNvPr>
          <p:cNvSpPr txBox="1">
            <a:spLocks/>
          </p:cNvSpPr>
          <p:nvPr/>
        </p:nvSpPr>
        <p:spPr>
          <a:xfrm>
            <a:off x="1866900" y="381000"/>
            <a:ext cx="8458200" cy="11287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R"/>
              <a:t>ESTRATEGIA</a:t>
            </a:r>
            <a:endParaRPr lang="es-PR" dirty="0"/>
          </a:p>
        </p:txBody>
      </p:sp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A29D0825-85E3-617D-AB86-FDAF9407E1F3}"/>
              </a:ext>
            </a:extLst>
          </p:cNvPr>
          <p:cNvSpPr txBox="1">
            <a:spLocks/>
          </p:cNvSpPr>
          <p:nvPr/>
        </p:nvSpPr>
        <p:spPr>
          <a:xfrm>
            <a:off x="1752600" y="1509712"/>
            <a:ext cx="4000500" cy="435768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rgbClr val="1F525A"/>
                </a:solidFill>
              </a:rPr>
              <a:t>¿</a:t>
            </a:r>
            <a:r>
              <a:rPr lang="en-US" sz="2400" dirty="0" err="1">
                <a:solidFill>
                  <a:srgbClr val="1F525A"/>
                </a:solidFill>
              </a:rPr>
              <a:t>Quien</a:t>
            </a:r>
            <a:r>
              <a:rPr lang="en-US" sz="2400" dirty="0">
                <a:solidFill>
                  <a:srgbClr val="1F525A"/>
                </a:solidFill>
              </a:rPr>
              <a:t> es </a:t>
            </a:r>
            <a:r>
              <a:rPr lang="en-US" sz="2400" dirty="0" err="1">
                <a:solidFill>
                  <a:srgbClr val="1F525A"/>
                </a:solidFill>
              </a:rPr>
              <a:t>nuestro</a:t>
            </a:r>
            <a:r>
              <a:rPr lang="en-US" sz="2400" dirty="0">
                <a:solidFill>
                  <a:srgbClr val="1F525A"/>
                </a:solidFill>
              </a:rPr>
              <a:t> </a:t>
            </a:r>
            <a:r>
              <a:rPr lang="en-US" sz="2400" dirty="0" err="1">
                <a:solidFill>
                  <a:srgbClr val="1F525A"/>
                </a:solidFill>
              </a:rPr>
              <a:t>enemigo</a:t>
            </a:r>
            <a:r>
              <a:rPr lang="en-US" sz="2400" dirty="0">
                <a:solidFill>
                  <a:srgbClr val="1F525A"/>
                </a:solidFill>
              </a:rPr>
              <a:t>?</a:t>
            </a:r>
          </a:p>
          <a:p>
            <a:pPr marL="800100" lvl="1" indent="-342900">
              <a:lnSpc>
                <a:spcPct val="150000"/>
              </a:lnSpc>
            </a:pPr>
            <a:r>
              <a:rPr lang="es-MX" sz="2000" b="1" dirty="0">
                <a:solidFill>
                  <a:srgbClr val="1F525A"/>
                </a:solidFill>
              </a:rPr>
              <a:t>Fallo: </a:t>
            </a:r>
            <a:r>
              <a:rPr lang="es-MX" sz="2000" dirty="0">
                <a:solidFill>
                  <a:srgbClr val="1F525A"/>
                </a:solidFill>
              </a:rPr>
              <a:t>La incapacidad de un activo para realizar su función diseñada</a:t>
            </a:r>
            <a:r>
              <a:rPr lang="en-US" sz="2000" dirty="0">
                <a:solidFill>
                  <a:srgbClr val="1F525A"/>
                </a:solidFill>
              </a:rPr>
              <a:t>.</a:t>
            </a:r>
          </a:p>
          <a:p>
            <a:pPr marL="457200" lvl="1" indent="0" algn="r">
              <a:lnSpc>
                <a:spcPct val="150000"/>
              </a:lnSpc>
              <a:buNone/>
            </a:pPr>
            <a:r>
              <a:rPr lang="en-US" sz="2000" dirty="0">
                <a:solidFill>
                  <a:srgbClr val="1F525A"/>
                </a:solidFill>
              </a:rPr>
              <a:t>			</a:t>
            </a:r>
            <a:r>
              <a:rPr lang="en-US" sz="900" dirty="0">
                <a:solidFill>
                  <a:srgbClr val="1F525A"/>
                </a:solidFill>
              </a:rPr>
              <a:t>Reliabilityweb.com</a:t>
            </a:r>
          </a:p>
          <a:p>
            <a:pPr marL="400050">
              <a:lnSpc>
                <a:spcPct val="150000"/>
              </a:lnSpc>
            </a:pPr>
            <a:r>
              <a:rPr lang="es-MX" sz="2200" dirty="0">
                <a:solidFill>
                  <a:srgbClr val="1F525A"/>
                </a:solidFill>
              </a:rPr>
              <a:t>¿Cómo se expresa la falla en nuestros activos?</a:t>
            </a:r>
          </a:p>
          <a:p>
            <a:pPr marL="800100" lvl="1" indent="-342900">
              <a:lnSpc>
                <a:spcPct val="150000"/>
              </a:lnSpc>
            </a:pPr>
            <a:r>
              <a:rPr lang="it-IT" sz="2000" dirty="0">
                <a:solidFill>
                  <a:srgbClr val="1F525A"/>
                </a:solidFill>
              </a:rPr>
              <a:t>Falla funcional contra falla operativa</a:t>
            </a:r>
            <a:endParaRPr lang="es-PR" dirty="0">
              <a:solidFill>
                <a:srgbClr val="1F525A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1C1A89D-979C-03E8-B484-517FAAB29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0" y="0"/>
            <a:ext cx="49149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31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1">
            <a:extLst>
              <a:ext uri="{FF2B5EF4-FFF2-40B4-BE49-F238E27FC236}">
                <a16:creationId xmlns:a16="http://schemas.microsoft.com/office/drawing/2014/main" id="{AF83BBB7-0732-DC65-E674-E4365747A7E3}"/>
              </a:ext>
            </a:extLst>
          </p:cNvPr>
          <p:cNvSpPr txBox="1">
            <a:spLocks/>
          </p:cNvSpPr>
          <p:nvPr/>
        </p:nvSpPr>
        <p:spPr>
          <a:xfrm>
            <a:off x="1866900" y="171353"/>
            <a:ext cx="8458200" cy="120024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PR" dirty="0"/>
              <a:t>ESTRATEGIA</a:t>
            </a:r>
          </a:p>
          <a:p>
            <a:pPr marL="0" indent="0">
              <a:buNone/>
            </a:pPr>
            <a:r>
              <a:rPr lang="es-PR" dirty="0"/>
              <a:t>MONITOREO DE CONDICION</a:t>
            </a:r>
          </a:p>
        </p:txBody>
      </p:sp>
      <p:pic>
        <p:nvPicPr>
          <p:cNvPr id="4" name="Picture 2" descr="http://www.maintenancephoenix.com/wp-content/uploads/2014/03/P-F-Curve1.png">
            <a:extLst>
              <a:ext uri="{FF2B5EF4-FFF2-40B4-BE49-F238E27FC236}">
                <a16:creationId xmlns:a16="http://schemas.microsoft.com/office/drawing/2014/main" id="{98E25542-DD2D-82F0-A349-62B76790F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1849679"/>
            <a:ext cx="5096072" cy="358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5350C3B4-2CD9-8DC8-F6AF-09E5BD97BF30}"/>
              </a:ext>
            </a:extLst>
          </p:cNvPr>
          <p:cNvSpPr txBox="1">
            <a:spLocks/>
          </p:cNvSpPr>
          <p:nvPr/>
        </p:nvSpPr>
        <p:spPr>
          <a:xfrm>
            <a:off x="7010400" y="1695495"/>
            <a:ext cx="3581400" cy="389334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s-MX" sz="2400" dirty="0">
                <a:solidFill>
                  <a:srgbClr val="1F525A"/>
                </a:solidFill>
              </a:rPr>
              <a:t>Esta estrategia está basada en la medición de la condición del equipo para evaluar si fallará durante un período futuro y tomando las medidas apropiadas para evitar las consecuencias de esa falla.</a:t>
            </a:r>
            <a:endParaRPr lang="es-PR" sz="2400" dirty="0">
              <a:solidFill>
                <a:srgbClr val="1F52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66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esultado de imagen para eficiencia energética">
            <a:extLst>
              <a:ext uri="{FF2B5EF4-FFF2-40B4-BE49-F238E27FC236}">
                <a16:creationId xmlns:a16="http://schemas.microsoft.com/office/drawing/2014/main" id="{34294593-F705-423E-BFEE-AF77118EE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56" y="1444554"/>
            <a:ext cx="6743113" cy="501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F2D0A2D-64B3-4888-8F7F-667090EB3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CO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GESTION DE ENERGIA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83D9382-20CB-40F7-A8F7-02C211059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237" y="1513475"/>
            <a:ext cx="6462932" cy="412103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MX" dirty="0">
                <a:latin typeface="Estrangelo Edessa" pitchFamily="66" charset="0"/>
                <a:cs typeface="Estrangelo Edessa" pitchFamily="66" charset="0"/>
              </a:rPr>
              <a:t>El Sistema de Gestión de la Energía </a:t>
            </a:r>
            <a:r>
              <a:rPr lang="es-MX" b="1" dirty="0">
                <a:latin typeface="Estrangelo Edessa" pitchFamily="66" charset="0"/>
                <a:cs typeface="Estrangelo Edessa" pitchFamily="66" charset="0"/>
              </a:rPr>
              <a:t>ISO 50001 </a:t>
            </a:r>
            <a:r>
              <a:rPr lang="es-MX" dirty="0">
                <a:latin typeface="Estrangelo Edessa" pitchFamily="66" charset="0"/>
                <a:cs typeface="Estrangelo Edessa" pitchFamily="66" charset="0"/>
              </a:rPr>
              <a:t>es creado por la ISO con el propósito de proporcionar a todo tipo de organización un marco internacionalmente reconocido para la integración de la eficiencia energética en sus prácticas de gestión</a:t>
            </a:r>
            <a:r>
              <a:rPr lang="es-MX" dirty="0"/>
              <a:t>. 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BE04E66-32FF-4B8A-B1D8-2A5C69905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80598" y="784679"/>
            <a:ext cx="1279346" cy="1457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Marcador de contenido 3">
            <a:extLst>
              <a:ext uri="{FF2B5EF4-FFF2-40B4-BE49-F238E27FC236}">
                <a16:creationId xmlns:a16="http://schemas.microsoft.com/office/drawing/2014/main" id="{0E3F2656-BBD4-4031-A1CC-134D998F3288}"/>
              </a:ext>
            </a:extLst>
          </p:cNvPr>
          <p:cNvGraphicFramePr>
            <a:graphicFrameLocks/>
          </p:cNvGraphicFramePr>
          <p:nvPr/>
        </p:nvGraphicFramePr>
        <p:xfrm>
          <a:off x="6414867" y="1825624"/>
          <a:ext cx="5627077" cy="40391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7" name="6 Conector recto"/>
          <p:cNvCxnSpPr/>
          <p:nvPr/>
        </p:nvCxnSpPr>
        <p:spPr>
          <a:xfrm>
            <a:off x="838200" y="1337482"/>
            <a:ext cx="6299579" cy="0"/>
          </a:xfrm>
          <a:prstGeom prst="line">
            <a:avLst/>
          </a:prstGeom>
          <a:ln w="38100">
            <a:solidFill>
              <a:schemeClr val="accent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146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E833032-5463-4649-3393-C2BC43D0F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352" y="307982"/>
            <a:ext cx="6453342" cy="57850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89E0320F-BEE0-6829-7DB4-0CD4515B91C3}"/>
              </a:ext>
            </a:extLst>
          </p:cNvPr>
          <p:cNvSpPr/>
          <p:nvPr/>
        </p:nvSpPr>
        <p:spPr>
          <a:xfrm>
            <a:off x="529622" y="194784"/>
            <a:ext cx="346921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>
                <a:ln/>
                <a:solidFill>
                  <a:schemeClr val="accent3"/>
                </a:solidFill>
                <a:effectLst/>
                <a:latin typeface="Century Gothic" panose="020B0502020202020204" pitchFamily="34" charset="0"/>
              </a:rPr>
              <a:t>INTEGRANDO</a:t>
            </a:r>
          </a:p>
        </p:txBody>
      </p:sp>
      <p:pic>
        <p:nvPicPr>
          <p:cNvPr id="9" name="Picture 2" descr="Mi gente...Ya estamos en el pico de... - Empire Gas Co, Inc. | Facebook">
            <a:extLst>
              <a:ext uri="{FF2B5EF4-FFF2-40B4-BE49-F238E27FC236}">
                <a16:creationId xmlns:a16="http://schemas.microsoft.com/office/drawing/2014/main" id="{DB3E737D-AFF8-3E58-4A59-956CDECC9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58" y="5165777"/>
            <a:ext cx="935943" cy="70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8918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89E0320F-BEE0-6829-7DB4-0CD4515B91C3}"/>
              </a:ext>
            </a:extLst>
          </p:cNvPr>
          <p:cNvSpPr/>
          <p:nvPr/>
        </p:nvSpPr>
        <p:spPr>
          <a:xfrm>
            <a:off x="486458" y="283283"/>
            <a:ext cx="346921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000" b="1" cap="none" spc="0" dirty="0">
                <a:ln/>
                <a:solidFill>
                  <a:schemeClr val="accent3"/>
                </a:solidFill>
                <a:effectLst/>
                <a:latin typeface="Century Gothic" panose="020B0502020202020204" pitchFamily="34" charset="0"/>
              </a:rPr>
              <a:t>INTEGRANDO</a:t>
            </a:r>
          </a:p>
        </p:txBody>
      </p:sp>
      <p:pic>
        <p:nvPicPr>
          <p:cNvPr id="9" name="Picture 2" descr="Mi gente...Ya estamos en el pico de... - Empire Gas Co, Inc. | Facebook">
            <a:extLst>
              <a:ext uri="{FF2B5EF4-FFF2-40B4-BE49-F238E27FC236}">
                <a16:creationId xmlns:a16="http://schemas.microsoft.com/office/drawing/2014/main" id="{DB3E737D-AFF8-3E58-4A59-956CDECC9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58" y="5165777"/>
            <a:ext cx="935943" cy="70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AFE1FE90-D76F-5408-27BD-85A0059755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28597"/>
              </p:ext>
            </p:extLst>
          </p:nvPr>
        </p:nvGraphicFramePr>
        <p:xfrm>
          <a:off x="6175398" y="1408216"/>
          <a:ext cx="5330695" cy="3542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3048120" imgH="2025720" progId="PBrush">
                  <p:embed/>
                </p:oleObj>
              </mc:Choice>
              <mc:Fallback>
                <p:oleObj name="Bitmap Image" r:id="rId3" imgW="3048120" imgH="2025720" progId="PBrus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75398" y="1408216"/>
                        <a:ext cx="5330695" cy="3542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 descr="A picture containing bubble, object, building, indoor&#10;&#10;Description automatically generated">
            <a:extLst>
              <a:ext uri="{FF2B5EF4-FFF2-40B4-BE49-F238E27FC236}">
                <a16:creationId xmlns:a16="http://schemas.microsoft.com/office/drawing/2014/main" id="{674E70BC-49DB-2328-F9BB-7AF268E1A2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8" b="6368"/>
          <a:stretch/>
        </p:blipFill>
        <p:spPr>
          <a:xfrm>
            <a:off x="106680" y="1552468"/>
            <a:ext cx="5909923" cy="332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1894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E5A56-D8FA-4AF4-BEA4-26619232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R"/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0D938F60-90B5-59A8-E3CD-84ADA1CEA63F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DEFA05-ADDB-64BC-E277-725E95DFF0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62" t="7796" r="8750" b="8475"/>
          <a:stretch/>
        </p:blipFill>
        <p:spPr>
          <a:xfrm>
            <a:off x="650239" y="721360"/>
            <a:ext cx="10488551" cy="492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07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08444" y="387866"/>
            <a:ext cx="4362320" cy="762003"/>
          </a:xfrm>
        </p:spPr>
        <p:txBody>
          <a:bodyPr>
            <a:noAutofit/>
          </a:bodyPr>
          <a:lstStyle/>
          <a:p>
            <a:pPr algn="l"/>
            <a:r>
              <a:rPr lang="es-MX" sz="4000" b="1">
                <a:solidFill>
                  <a:schemeClr val="tx1"/>
                </a:solidFill>
                <a:latin typeface="Century Gothic" panose="020B0502020202020204" pitchFamily="34" charset="0"/>
              </a:rPr>
              <a:t>CONTENIDO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4CC7D01C-02F8-4640-AB73-C084D4FEF2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1091388"/>
              </p:ext>
            </p:extLst>
          </p:nvPr>
        </p:nvGraphicFramePr>
        <p:xfrm>
          <a:off x="3675743" y="3878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80076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557FD-1488-2B76-C6F4-CA7DB7F62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R"/>
          </a:p>
        </p:txBody>
      </p:sp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B6A3F775-07C9-596D-78EF-20EEB1E29A35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E103CF-029C-2555-C201-BC692D374C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7" t="11740" r="20683" b="22683"/>
          <a:stretch/>
        </p:blipFill>
        <p:spPr>
          <a:xfrm>
            <a:off x="1691147" y="294967"/>
            <a:ext cx="8785124" cy="585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7099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3 Imagen">
            <a:extLst>
              <a:ext uri="{FF2B5EF4-FFF2-40B4-BE49-F238E27FC236}">
                <a16:creationId xmlns:a16="http://schemas.microsoft.com/office/drawing/2014/main" id="{3BAFCF53-0119-4C81-9A88-8597D53B26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2" b="9485"/>
          <a:stretch/>
        </p:blipFill>
        <p:spPr>
          <a:xfrm>
            <a:off x="2628" y="581756"/>
            <a:ext cx="12192000" cy="5860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kstboks 31">
            <a:extLst>
              <a:ext uri="{FF2B5EF4-FFF2-40B4-BE49-F238E27FC236}">
                <a16:creationId xmlns:a16="http://schemas.microsoft.com/office/drawing/2014/main" id="{31C32845-D4F1-42A7-92B5-5C43E2F889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369" y="785850"/>
            <a:ext cx="763003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  <a:bevelB w="165100" prst="coolSlant"/>
          </a:sp3d>
        </p:spPr>
        <p:txBody>
          <a:bodyPr wrap="none" anchor="ctr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a-DK" sz="4400" b="1" cap="all" dirty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cs typeface="Franklin Gothic Medium"/>
              </a:rPr>
              <a:t>Propuesta de </a:t>
            </a:r>
            <a:r>
              <a:rPr lang="da-DK" sz="4400" b="1" cap="all" dirty="0" err="1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cs typeface="Franklin Gothic Medium"/>
              </a:rPr>
              <a:t>Valor</a:t>
            </a:r>
            <a:r>
              <a:rPr lang="da-DK" sz="4400" b="1" cap="all" dirty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j-lt"/>
                <a:cs typeface="Franklin Gothic Medium"/>
              </a:rPr>
              <a:t> AGREADO</a:t>
            </a:r>
          </a:p>
        </p:txBody>
      </p:sp>
      <p:sp>
        <p:nvSpPr>
          <p:cNvPr id="5" name="Rounded Rectangle 17">
            <a:extLst>
              <a:ext uri="{FF2B5EF4-FFF2-40B4-BE49-F238E27FC236}">
                <a16:creationId xmlns:a16="http://schemas.microsoft.com/office/drawing/2014/main" id="{1DB352FA-9352-4972-A4BF-AC2647847EAB}"/>
              </a:ext>
            </a:extLst>
          </p:cNvPr>
          <p:cNvSpPr/>
          <p:nvPr/>
        </p:nvSpPr>
        <p:spPr>
          <a:xfrm>
            <a:off x="295486" y="1890202"/>
            <a:ext cx="4942114" cy="4267200"/>
          </a:xfrm>
          <a:prstGeom prst="roundRect">
            <a:avLst/>
          </a:prstGeom>
          <a:gradFill>
            <a:gsLst>
              <a:gs pos="37000">
                <a:schemeClr val="accent1">
                  <a:lumMod val="50000"/>
                </a:schemeClr>
              </a:gs>
              <a:gs pos="99583">
                <a:schemeClr val="accent1">
                  <a:lumMod val="40000"/>
                  <a:lumOff val="60000"/>
                </a:schemeClr>
              </a:gs>
              <a:gs pos="94000">
                <a:schemeClr val="accent1">
                  <a:lumMod val="60000"/>
                  <a:lumOff val="40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330491F4-A425-485E-A6A1-52C58DFD1AC6}"/>
              </a:ext>
            </a:extLst>
          </p:cNvPr>
          <p:cNvGrpSpPr/>
          <p:nvPr/>
        </p:nvGrpSpPr>
        <p:grpSpPr>
          <a:xfrm>
            <a:off x="828101" y="2111266"/>
            <a:ext cx="4045696" cy="500955"/>
            <a:chOff x="110751" y="1897"/>
            <a:chExt cx="4045696" cy="50095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2" name="Rectángulo: esquinas redondeadas 21">
              <a:extLst>
                <a:ext uri="{FF2B5EF4-FFF2-40B4-BE49-F238E27FC236}">
                  <a16:creationId xmlns:a16="http://schemas.microsoft.com/office/drawing/2014/main" id="{D64A9F11-FC96-4E7A-9A94-D751CFA67E32}"/>
                </a:ext>
              </a:extLst>
            </p:cNvPr>
            <p:cNvSpPr/>
            <p:nvPr/>
          </p:nvSpPr>
          <p:spPr>
            <a:xfrm>
              <a:off x="110751" y="1897"/>
              <a:ext cx="4045696" cy="500955"/>
            </a:xfrm>
            <a:prstGeom prst="roundRect">
              <a:avLst>
                <a:gd name="adj" fmla="val 1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ectángulo: esquinas redondeadas 4">
              <a:extLst>
                <a:ext uri="{FF2B5EF4-FFF2-40B4-BE49-F238E27FC236}">
                  <a16:creationId xmlns:a16="http://schemas.microsoft.com/office/drawing/2014/main" id="{71A226DC-8209-45D7-B4CE-F2F46831355E}"/>
                </a:ext>
              </a:extLst>
            </p:cNvPr>
            <p:cNvSpPr txBox="1"/>
            <p:nvPr/>
          </p:nvSpPr>
          <p:spPr>
            <a:xfrm>
              <a:off x="125423" y="16569"/>
              <a:ext cx="4016352" cy="47161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PR" sz="1800" b="1" kern="1200" dirty="0">
                  <a:solidFill>
                    <a:srgbClr val="000000"/>
                  </a:solidFill>
                  <a:latin typeface="+mn-lt"/>
                  <a:cs typeface="Perpetua"/>
                </a:rPr>
                <a:t>Reducción de costos de energía </a:t>
              </a:r>
            </a:p>
          </p:txBody>
        </p: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82A12EAF-0B96-4D51-A18E-58704E266CA0}"/>
              </a:ext>
            </a:extLst>
          </p:cNvPr>
          <p:cNvGrpSpPr/>
          <p:nvPr/>
        </p:nvGrpSpPr>
        <p:grpSpPr>
          <a:xfrm>
            <a:off x="828101" y="2787556"/>
            <a:ext cx="4045696" cy="500955"/>
            <a:chOff x="110751" y="678187"/>
            <a:chExt cx="4045696" cy="50095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Rectángulo: esquinas redondeadas 19">
              <a:extLst>
                <a:ext uri="{FF2B5EF4-FFF2-40B4-BE49-F238E27FC236}">
                  <a16:creationId xmlns:a16="http://schemas.microsoft.com/office/drawing/2014/main" id="{79A9E989-8A1A-4644-9052-BD42D383E8EF}"/>
                </a:ext>
              </a:extLst>
            </p:cNvPr>
            <p:cNvSpPr/>
            <p:nvPr/>
          </p:nvSpPr>
          <p:spPr>
            <a:xfrm>
              <a:off x="110751" y="678187"/>
              <a:ext cx="4045696" cy="500955"/>
            </a:xfrm>
            <a:prstGeom prst="roundRect">
              <a:avLst>
                <a:gd name="adj" fmla="val 10000"/>
              </a:avLst>
            </a:prstGeom>
            <a:sp3d extrusionH="190500" prstMaterial="dkEdg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Rectángulo: esquinas redondeadas 6">
              <a:extLst>
                <a:ext uri="{FF2B5EF4-FFF2-40B4-BE49-F238E27FC236}">
                  <a16:creationId xmlns:a16="http://schemas.microsoft.com/office/drawing/2014/main" id="{3E448DDD-6605-4D6E-8E56-9AACAC927027}"/>
                </a:ext>
              </a:extLst>
            </p:cNvPr>
            <p:cNvSpPr txBox="1"/>
            <p:nvPr/>
          </p:nvSpPr>
          <p:spPr>
            <a:xfrm>
              <a:off x="125423" y="692859"/>
              <a:ext cx="4016352" cy="47161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PR" sz="1800" b="1" kern="1200" dirty="0">
                  <a:solidFill>
                    <a:srgbClr val="000000"/>
                  </a:solidFill>
                  <a:latin typeface="+mn-lt"/>
                  <a:cs typeface="Perpetua"/>
                </a:rPr>
                <a:t>Mayor confiabilidad energética</a:t>
              </a:r>
            </a:p>
          </p:txBody>
        </p: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B58625D5-1C40-4AD8-9F1F-BB096469F167}"/>
              </a:ext>
            </a:extLst>
          </p:cNvPr>
          <p:cNvGrpSpPr/>
          <p:nvPr/>
        </p:nvGrpSpPr>
        <p:grpSpPr>
          <a:xfrm>
            <a:off x="828101" y="3463846"/>
            <a:ext cx="4045696" cy="500955"/>
            <a:chOff x="110751" y="1354477"/>
            <a:chExt cx="4045696" cy="500955"/>
          </a:xfrm>
          <a:solidFill>
            <a:schemeClr val="accent1">
              <a:lumMod val="75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8" name="Rectángulo: esquinas redondeadas 17">
              <a:extLst>
                <a:ext uri="{FF2B5EF4-FFF2-40B4-BE49-F238E27FC236}">
                  <a16:creationId xmlns:a16="http://schemas.microsoft.com/office/drawing/2014/main" id="{FCE4C72A-0147-4169-82BD-24DFF821BEF6}"/>
                </a:ext>
              </a:extLst>
            </p:cNvPr>
            <p:cNvSpPr/>
            <p:nvPr/>
          </p:nvSpPr>
          <p:spPr>
            <a:xfrm>
              <a:off x="110751" y="1354477"/>
              <a:ext cx="4045696" cy="500955"/>
            </a:xfrm>
            <a:prstGeom prst="roundRect">
              <a:avLst>
                <a:gd name="adj" fmla="val 10000"/>
              </a:avLst>
            </a:prstGeom>
            <a:grpFill/>
            <a:sp3d extrusionH="190500" prstMaterial="dkEdg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ángulo: esquinas redondeadas 8">
              <a:extLst>
                <a:ext uri="{FF2B5EF4-FFF2-40B4-BE49-F238E27FC236}">
                  <a16:creationId xmlns:a16="http://schemas.microsoft.com/office/drawing/2014/main" id="{E64B4C53-50E1-460C-A331-B597715B1452}"/>
                </a:ext>
              </a:extLst>
            </p:cNvPr>
            <p:cNvSpPr txBox="1"/>
            <p:nvPr/>
          </p:nvSpPr>
          <p:spPr>
            <a:xfrm>
              <a:off x="125423" y="1369149"/>
              <a:ext cx="4016352" cy="47161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PR" sz="1800" b="1" kern="1200" dirty="0">
                  <a:solidFill>
                    <a:srgbClr val="000000"/>
                  </a:solidFill>
                  <a:latin typeface="+mn-lt"/>
                  <a:cs typeface="Perpetua"/>
                </a:rPr>
                <a:t>Predicción de las fallas funcionales a bajo costo</a:t>
              </a: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4E47DCD0-B88B-4D23-984A-9F82C56CC8BF}"/>
              </a:ext>
            </a:extLst>
          </p:cNvPr>
          <p:cNvGrpSpPr/>
          <p:nvPr/>
        </p:nvGrpSpPr>
        <p:grpSpPr>
          <a:xfrm>
            <a:off x="828101" y="4140136"/>
            <a:ext cx="4045696" cy="500955"/>
            <a:chOff x="110751" y="2030767"/>
            <a:chExt cx="4045696" cy="500955"/>
          </a:xfrm>
          <a:solidFill>
            <a:schemeClr val="accent6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6" name="Rectángulo: esquinas redondeadas 15">
              <a:extLst>
                <a:ext uri="{FF2B5EF4-FFF2-40B4-BE49-F238E27FC236}">
                  <a16:creationId xmlns:a16="http://schemas.microsoft.com/office/drawing/2014/main" id="{560A24CA-A6B2-4959-94EC-1B634E275D83}"/>
                </a:ext>
              </a:extLst>
            </p:cNvPr>
            <p:cNvSpPr/>
            <p:nvPr/>
          </p:nvSpPr>
          <p:spPr>
            <a:xfrm>
              <a:off x="110751" y="2030767"/>
              <a:ext cx="4045696" cy="500955"/>
            </a:xfrm>
            <a:prstGeom prst="roundRect">
              <a:avLst>
                <a:gd name="adj" fmla="val 10000"/>
              </a:avLst>
            </a:prstGeom>
            <a:grpFill/>
            <a:sp3d extrusionH="190500" prstMaterial="dkEdg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Rectángulo: esquinas redondeadas 10">
              <a:extLst>
                <a:ext uri="{FF2B5EF4-FFF2-40B4-BE49-F238E27FC236}">
                  <a16:creationId xmlns:a16="http://schemas.microsoft.com/office/drawing/2014/main" id="{0AB6F040-85BD-4891-ADE6-51750F28452B}"/>
                </a:ext>
              </a:extLst>
            </p:cNvPr>
            <p:cNvSpPr txBox="1"/>
            <p:nvPr/>
          </p:nvSpPr>
          <p:spPr>
            <a:xfrm>
              <a:off x="125423" y="2045439"/>
              <a:ext cx="4016352" cy="47161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PR" sz="1800" b="1" kern="1200" dirty="0">
                  <a:solidFill>
                    <a:srgbClr val="000000"/>
                  </a:solidFill>
                  <a:latin typeface="+mn-lt"/>
                  <a:cs typeface="Perpetua"/>
                </a:rPr>
                <a:t>Reducción de costos de Mantenimiento</a:t>
              </a:r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81312E80-D87C-4A01-921D-ADA45D703BCD}"/>
              </a:ext>
            </a:extLst>
          </p:cNvPr>
          <p:cNvGrpSpPr/>
          <p:nvPr/>
        </p:nvGrpSpPr>
        <p:grpSpPr>
          <a:xfrm>
            <a:off x="828101" y="4816426"/>
            <a:ext cx="4045696" cy="500955"/>
            <a:chOff x="110751" y="2707057"/>
            <a:chExt cx="4045696" cy="50095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4" name="Rectángulo: esquinas redondeadas 13">
              <a:extLst>
                <a:ext uri="{FF2B5EF4-FFF2-40B4-BE49-F238E27FC236}">
                  <a16:creationId xmlns:a16="http://schemas.microsoft.com/office/drawing/2014/main" id="{F81C9E07-DDDC-4B68-9FB0-65EDC403542F}"/>
                </a:ext>
              </a:extLst>
            </p:cNvPr>
            <p:cNvSpPr/>
            <p:nvPr/>
          </p:nvSpPr>
          <p:spPr>
            <a:xfrm>
              <a:off x="110751" y="2707057"/>
              <a:ext cx="4045696" cy="500955"/>
            </a:xfrm>
            <a:prstGeom prst="roundRect">
              <a:avLst>
                <a:gd name="adj" fmla="val 10000"/>
              </a:avLst>
            </a:prstGeom>
            <a:sp3d extrusionH="190500" prstMaterial="dkEdg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Rectángulo: esquinas redondeadas 12">
              <a:extLst>
                <a:ext uri="{FF2B5EF4-FFF2-40B4-BE49-F238E27FC236}">
                  <a16:creationId xmlns:a16="http://schemas.microsoft.com/office/drawing/2014/main" id="{DC608C1B-1A3D-4E21-9A44-B039AA521BBC}"/>
                </a:ext>
              </a:extLst>
            </p:cNvPr>
            <p:cNvSpPr txBox="1"/>
            <p:nvPr/>
          </p:nvSpPr>
          <p:spPr>
            <a:xfrm>
              <a:off x="125423" y="2721729"/>
              <a:ext cx="4016352" cy="47161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PR" sz="1800" b="1" kern="1200" dirty="0">
                  <a:solidFill>
                    <a:srgbClr val="000000"/>
                  </a:solidFill>
                  <a:latin typeface="+mn-lt"/>
                  <a:cs typeface="Perpetua"/>
                </a:rPr>
                <a:t>GHG Reducción de Emisiones</a:t>
              </a: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6F021C62-F53A-457D-9D89-2926208C9050}"/>
              </a:ext>
            </a:extLst>
          </p:cNvPr>
          <p:cNvGrpSpPr/>
          <p:nvPr/>
        </p:nvGrpSpPr>
        <p:grpSpPr>
          <a:xfrm>
            <a:off x="828101" y="5492715"/>
            <a:ext cx="4045696" cy="500955"/>
            <a:chOff x="110751" y="3383346"/>
            <a:chExt cx="4045696" cy="500955"/>
          </a:xfrm>
          <a:solidFill>
            <a:schemeClr val="accent6">
              <a:lumMod val="75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2" name="Rectángulo: esquinas redondeadas 11">
              <a:extLst>
                <a:ext uri="{FF2B5EF4-FFF2-40B4-BE49-F238E27FC236}">
                  <a16:creationId xmlns:a16="http://schemas.microsoft.com/office/drawing/2014/main" id="{4A9882B1-4B25-4A25-AE5E-56617568D468}"/>
                </a:ext>
              </a:extLst>
            </p:cNvPr>
            <p:cNvSpPr/>
            <p:nvPr/>
          </p:nvSpPr>
          <p:spPr>
            <a:xfrm>
              <a:off x="110751" y="3383346"/>
              <a:ext cx="4045696" cy="500955"/>
            </a:xfrm>
            <a:prstGeom prst="roundRect">
              <a:avLst>
                <a:gd name="adj" fmla="val 10000"/>
              </a:avLst>
            </a:prstGeom>
            <a:grpFill/>
            <a:sp3d extrusionH="190500" prstMaterial="dkEdg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1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ectángulo: esquinas redondeadas 14">
              <a:extLst>
                <a:ext uri="{FF2B5EF4-FFF2-40B4-BE49-F238E27FC236}">
                  <a16:creationId xmlns:a16="http://schemas.microsoft.com/office/drawing/2014/main" id="{1DB9F85D-E086-4DB0-94BD-090E3C09A59B}"/>
                </a:ext>
              </a:extLst>
            </p:cNvPr>
            <p:cNvSpPr txBox="1"/>
            <p:nvPr/>
          </p:nvSpPr>
          <p:spPr>
            <a:xfrm>
              <a:off x="125423" y="3398018"/>
              <a:ext cx="4016352" cy="471611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PR" b="1" dirty="0">
                  <a:solidFill>
                    <a:schemeClr val="tx1"/>
                  </a:solidFill>
                  <a:cs typeface="Perpetua"/>
                </a:rPr>
                <a:t>Mejor control y conocimiento de los procesos y equipos</a:t>
              </a:r>
              <a:endParaRPr lang="es-PR" sz="1800" b="1" kern="1200" dirty="0">
                <a:solidFill>
                  <a:schemeClr val="tx1"/>
                </a:solidFill>
                <a:latin typeface="+mn-lt"/>
                <a:cs typeface="Perpetu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411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8B908-797B-774D-817F-3E476C771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DB0369-195C-0645-A9D1-AE777F72F5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R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9EEC9-BE0F-A848-AEBE-1614D3968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24" y="190820"/>
            <a:ext cx="10943551" cy="647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972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F2BD058-BE49-6836-AF56-F4F8BE5B58B3}"/>
              </a:ext>
            </a:extLst>
          </p:cNvPr>
          <p:cNvSpPr txBox="1"/>
          <p:nvPr/>
        </p:nvSpPr>
        <p:spPr>
          <a:xfrm>
            <a:off x="1955800" y="2413337"/>
            <a:ext cx="828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CASO DE ESTUDIO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C5AF29B-3B4C-931F-3CCC-25BA5E667ABF}"/>
              </a:ext>
            </a:extLst>
          </p:cNvPr>
          <p:cNvSpPr txBox="1"/>
          <p:nvPr/>
        </p:nvSpPr>
        <p:spPr>
          <a:xfrm>
            <a:off x="1955800" y="3429000"/>
            <a:ext cx="828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DISTRITO ENERGETICO DE EMPIRE GAS PARA PFIZER PUERTO RICO</a:t>
            </a:r>
          </a:p>
        </p:txBody>
      </p:sp>
    </p:spTree>
    <p:extLst>
      <p:ext uri="{BB962C8B-B14F-4D97-AF65-F5344CB8AC3E}">
        <p14:creationId xmlns:p14="http://schemas.microsoft.com/office/powerpoint/2010/main" val="7053508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E11DAC92-3D9B-E958-979B-175B83B47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457" y="325630"/>
            <a:ext cx="10097043" cy="965835"/>
          </a:xfrm>
        </p:spPr>
        <p:txBody>
          <a:bodyPr anchor="ctr"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  <a:latin typeface="Century Gothic" panose="020B05020202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IMPORTANCIA DE UN SISTEMA DE MICRORED</a:t>
            </a:r>
          </a:p>
        </p:txBody>
      </p:sp>
      <p:pic>
        <p:nvPicPr>
          <p:cNvPr id="4" name="Picture 2" descr="Imagen relacionada">
            <a:extLst>
              <a:ext uri="{FF2B5EF4-FFF2-40B4-BE49-F238E27FC236}">
                <a16:creationId xmlns:a16="http://schemas.microsoft.com/office/drawing/2014/main" id="{64BD7211-1767-32E3-5F5C-C673B79919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53902" y="1383135"/>
            <a:ext cx="6650079" cy="4754807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0B4CC39-768D-4C9B-2337-80DF1C83AB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2354" r="11432"/>
          <a:stretch/>
        </p:blipFill>
        <p:spPr>
          <a:xfrm>
            <a:off x="6429900" y="1870951"/>
            <a:ext cx="5854169" cy="311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2595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BBB1A4-C433-7391-7622-B553CCF23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214710" y="-1152427"/>
            <a:ext cx="6544895" cy="91628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E8BD30B-1D8A-0D37-9A7B-21ED61E6AA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6829" y="0"/>
            <a:ext cx="51501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491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30467" y="367730"/>
            <a:ext cx="6522244" cy="702416"/>
          </a:xfrm>
          <a:prstGeom prst="rect">
            <a:avLst/>
          </a:prstGeom>
        </p:spPr>
        <p:txBody>
          <a:bodyPr vert="horz" wrap="square" lIns="0" tIns="9823" rIns="0" bIns="0" rtlCol="0" anchor="ctr">
            <a:spAutoFit/>
          </a:bodyPr>
          <a:lstStyle/>
          <a:p>
            <a:pPr marL="8929">
              <a:lnSpc>
                <a:spcPct val="100000"/>
              </a:lnSpc>
              <a:spcBef>
                <a:spcPts val="77"/>
              </a:spcBef>
            </a:pPr>
            <a:r>
              <a:rPr sz="2250" b="1" dirty="0">
                <a:latin typeface="Arial"/>
                <a:cs typeface="Arial"/>
              </a:rPr>
              <a:t>MicroGrid </a:t>
            </a:r>
            <a:r>
              <a:rPr sz="2250" b="1" spc="4" dirty="0">
                <a:latin typeface="Arial"/>
                <a:cs typeface="Arial"/>
              </a:rPr>
              <a:t>Power </a:t>
            </a:r>
            <a:r>
              <a:rPr sz="2250" b="1" dirty="0">
                <a:latin typeface="Arial"/>
                <a:cs typeface="Arial"/>
              </a:rPr>
              <a:t>Plant (MPP) </a:t>
            </a:r>
            <a:r>
              <a:rPr sz="2250" b="1" spc="4" dirty="0">
                <a:latin typeface="Arial"/>
                <a:cs typeface="Arial"/>
              </a:rPr>
              <a:t>One </a:t>
            </a:r>
            <a:r>
              <a:rPr sz="2250" b="1" dirty="0">
                <a:latin typeface="Arial"/>
                <a:cs typeface="Arial"/>
              </a:rPr>
              <a:t>Line</a:t>
            </a:r>
            <a:r>
              <a:rPr sz="2250" b="1" spc="-7" dirty="0">
                <a:latin typeface="Arial"/>
                <a:cs typeface="Arial"/>
              </a:rPr>
              <a:t> </a:t>
            </a:r>
            <a:r>
              <a:rPr sz="2250" b="1" spc="4" dirty="0">
                <a:latin typeface="Arial"/>
                <a:cs typeface="Arial"/>
              </a:rPr>
              <a:t>Diagram</a:t>
            </a:r>
            <a:endParaRPr sz="225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03564" y="1191491"/>
            <a:ext cx="9642763" cy="52351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66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0090889-7498-8F02-6F70-7A77C7481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580" y="370897"/>
            <a:ext cx="9097604" cy="965835"/>
          </a:xfrm>
        </p:spPr>
        <p:txBody>
          <a:bodyPr/>
          <a:lstStyle/>
          <a:p>
            <a:r>
              <a:rPr lang="en-US" sz="4000">
                <a:solidFill>
                  <a:srgbClr val="1F4969"/>
                </a:solidFill>
                <a:latin typeface="Century Gothic" panose="020B0502020202020204" pitchFamily="34" charset="0"/>
              </a:rPr>
              <a:t>COGENERACIÓN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FC52812-AA87-B9B6-F6E4-C18FCF9E1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510" y="1485603"/>
            <a:ext cx="8372979" cy="4500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44309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Pfizer Vega Baja CHP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1165" y="153361"/>
            <a:ext cx="1774135" cy="1102375"/>
          </a:xfrm>
          <a:prstGeom prst="rect">
            <a:avLst/>
          </a:prstGeom>
        </p:spPr>
      </p:pic>
      <p:sp>
        <p:nvSpPr>
          <p:cNvPr id="19" name="Content Placeholder 2"/>
          <p:cNvSpPr txBox="1">
            <a:spLocks/>
          </p:cNvSpPr>
          <p:nvPr/>
        </p:nvSpPr>
        <p:spPr>
          <a:xfrm>
            <a:off x="115747" y="816221"/>
            <a:ext cx="6955636" cy="52255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Athelas" charset="0"/>
                <a:ea typeface="Athelas" charset="0"/>
                <a:cs typeface="Athelas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thelas" charset="0"/>
                <a:ea typeface="Athelas" charset="0"/>
                <a:cs typeface="Athelas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Athelas" charset="0"/>
                <a:ea typeface="Athelas" charset="0"/>
                <a:cs typeface="Athelas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Athelas" charset="0"/>
                <a:ea typeface="Athelas" charset="0"/>
                <a:cs typeface="Athelas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Athelas" charset="0"/>
                <a:ea typeface="Athelas" charset="0"/>
                <a:cs typeface="Athela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Modular Approach: 4 Identical Modules</a:t>
            </a:r>
          </a:p>
          <a:p>
            <a:r>
              <a:rPr lang="en-US" dirty="0"/>
              <a:t>Capacity Per Module</a:t>
            </a:r>
          </a:p>
          <a:p>
            <a:pPr lvl="1"/>
            <a:r>
              <a:rPr lang="en-US" dirty="0"/>
              <a:t>Power: 1,000 KW</a:t>
            </a:r>
          </a:p>
          <a:p>
            <a:pPr lvl="1"/>
            <a:r>
              <a:rPr lang="en-US" dirty="0"/>
              <a:t>Steam:8,750 </a:t>
            </a:r>
            <a:r>
              <a:rPr lang="en-US" dirty="0" err="1"/>
              <a:t>lb</a:t>
            </a:r>
            <a:r>
              <a:rPr lang="en-US" dirty="0"/>
              <a:t>/</a:t>
            </a:r>
            <a:r>
              <a:rPr lang="en-US" dirty="0" err="1"/>
              <a:t>hr</a:t>
            </a:r>
            <a:endParaRPr lang="en-US" dirty="0"/>
          </a:p>
          <a:p>
            <a:pPr lvl="1"/>
            <a:r>
              <a:rPr lang="en-US" dirty="0"/>
              <a:t>Chilled Water:  1,000 RTON</a:t>
            </a:r>
          </a:p>
          <a:p>
            <a:pPr lvl="1"/>
            <a:r>
              <a:rPr lang="en-US" dirty="0"/>
              <a:t>Hot Water: 100 KW</a:t>
            </a:r>
          </a:p>
          <a:p>
            <a:r>
              <a:rPr lang="en-US" dirty="0"/>
              <a:t>Total Capacity</a:t>
            </a:r>
          </a:p>
          <a:p>
            <a:pPr lvl="1"/>
            <a:r>
              <a:rPr lang="en-US" dirty="0"/>
              <a:t>Power: 4,000 KW</a:t>
            </a:r>
          </a:p>
          <a:p>
            <a:pPr lvl="1"/>
            <a:r>
              <a:rPr lang="en-US" dirty="0"/>
              <a:t>Steam: 35,000 </a:t>
            </a:r>
            <a:r>
              <a:rPr lang="en-US" dirty="0" err="1"/>
              <a:t>lb</a:t>
            </a:r>
            <a:r>
              <a:rPr lang="en-US" dirty="0"/>
              <a:t>/</a:t>
            </a:r>
            <a:r>
              <a:rPr lang="en-US" dirty="0" err="1"/>
              <a:t>hr</a:t>
            </a:r>
            <a:r>
              <a:rPr lang="en-US" dirty="0"/>
              <a:t> (w/ burner)</a:t>
            </a:r>
          </a:p>
          <a:p>
            <a:pPr lvl="1"/>
            <a:r>
              <a:rPr lang="en-US" dirty="0"/>
              <a:t>Chilled Water:  1000 RTON</a:t>
            </a:r>
          </a:p>
          <a:p>
            <a:pPr lvl="1"/>
            <a:r>
              <a:rPr lang="en-US" dirty="0"/>
              <a:t>Hot Water: 800 KW </a:t>
            </a: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BD0D3E-507B-5C47-9D65-EF08DEF0E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7666" y="1608221"/>
            <a:ext cx="7168587" cy="509641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E8421B7-B576-0C45-894B-16FAAC4759AE}"/>
              </a:ext>
            </a:extLst>
          </p:cNvPr>
          <p:cNvSpPr/>
          <p:nvPr/>
        </p:nvSpPr>
        <p:spPr>
          <a:xfrm>
            <a:off x="11273742" y="5752618"/>
            <a:ext cx="651558" cy="4697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ogo">
            <a:extLst>
              <a:ext uri="{FF2B5EF4-FFF2-40B4-BE49-F238E27FC236}">
                <a16:creationId xmlns:a16="http://schemas.microsoft.com/office/drawing/2014/main" id="{CA55E7D3-A4C6-1146-9469-01648F193A27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1362098" y="5984438"/>
            <a:ext cx="474846" cy="28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475967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CC1F-F297-F546-AE7E-663BE7280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Viatris</a:t>
            </a:r>
            <a:r>
              <a:rPr lang="en-US" dirty="0"/>
              <a:t> Vega Baja - Microgrid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5CABFD-2120-2342-852D-7AE85B219F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71" t="13842" r="9437" b="9445"/>
          <a:stretch/>
        </p:blipFill>
        <p:spPr>
          <a:xfrm>
            <a:off x="838200" y="1488123"/>
            <a:ext cx="10191527" cy="50047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A3CC665-6BC4-8126-A495-129B7C17AB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1257" y="239476"/>
            <a:ext cx="1241287" cy="771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22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D0805339-E8C0-12D8-5CEC-E0BD940281A1}"/>
              </a:ext>
            </a:extLst>
          </p:cNvPr>
          <p:cNvSpPr txBox="1">
            <a:spLocks/>
          </p:cNvSpPr>
          <p:nvPr/>
        </p:nvSpPr>
        <p:spPr>
          <a:xfrm>
            <a:off x="1000408" y="1864448"/>
            <a:ext cx="10191184" cy="312910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sz="6000" dirty="0">
                <a:solidFill>
                  <a:schemeClr val="bg1"/>
                </a:solidFill>
                <a:latin typeface="Century Gothic" panose="020B0502020202020204" pitchFamily="34" charset="0"/>
              </a:rPr>
              <a:t>INTRODUCCIÓN</a:t>
            </a:r>
            <a:br>
              <a:rPr lang="es-ES_tradnl" sz="6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br>
              <a:rPr lang="es-ES_tradnl" sz="6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s-ES_tradnl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CICLO DE VIDA ACTUAL</a:t>
            </a:r>
            <a:br>
              <a:rPr lang="es-ES_tradnl" sz="4000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s-ES_tradnl" sz="4000" dirty="0">
                <a:solidFill>
                  <a:schemeClr val="bg1"/>
                </a:solidFill>
                <a:latin typeface="Century Gothic" panose="020B0502020202020204" pitchFamily="34" charset="0"/>
              </a:rPr>
              <a:t>“DE LA CUNA A LA TUMBA”</a:t>
            </a:r>
            <a:r>
              <a:rPr lang="es-ES_tradnl" sz="60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92083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F08A7-CB06-4D47-B64B-61F19E76F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Viatris</a:t>
            </a:r>
            <a:r>
              <a:rPr lang="en-US" dirty="0"/>
              <a:t> Vega Baja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443186D-A5CC-4C01-91B1-9B5285190A3A}"/>
              </a:ext>
            </a:extLst>
          </p:cNvPr>
          <p:cNvPicPr>
            <a:picLocks noGrp="1" noChangeAspect="1"/>
          </p:cNvPicPr>
          <p:nvPr>
            <p:ph sz="half" idx="10"/>
          </p:nvPr>
        </p:nvPicPr>
        <p:blipFill>
          <a:blip r:embed="rId2"/>
          <a:stretch>
            <a:fillRect/>
          </a:stretch>
        </p:blipFill>
        <p:spPr>
          <a:xfrm>
            <a:off x="89972" y="1527142"/>
            <a:ext cx="6017277" cy="4011518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BE81C1-7437-4139-9202-7DD72662F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5090" y="1527141"/>
            <a:ext cx="6016938" cy="40115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34C6EB-B38F-E4E7-D0F3-07F1ED1F90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904" y="172695"/>
            <a:ext cx="1167396" cy="72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4956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75589818-9260-4368-B188-2287E255D228">
            <a:extLst>
              <a:ext uri="{FF2B5EF4-FFF2-40B4-BE49-F238E27FC236}">
                <a16:creationId xmlns:a16="http://schemas.microsoft.com/office/drawing/2014/main" id="{6E0CC547-0B80-AE1B-B8AD-AE95D8B82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61" y="1240034"/>
            <a:ext cx="5446399" cy="408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806AE53E-4325-45A7-8818-AA1628C53E16">
            <a:extLst>
              <a:ext uri="{FF2B5EF4-FFF2-40B4-BE49-F238E27FC236}">
                <a16:creationId xmlns:a16="http://schemas.microsoft.com/office/drawing/2014/main" id="{3D2D509C-66AE-8FB0-9248-B4707B352F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6268013" y="1227237"/>
            <a:ext cx="5463461" cy="4097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17758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096CF68-96A5-49B9-B018-F927922A41BE">
            <a:extLst>
              <a:ext uri="{FF2B5EF4-FFF2-40B4-BE49-F238E27FC236}">
                <a16:creationId xmlns:a16="http://schemas.microsoft.com/office/drawing/2014/main" id="{0AADBD93-B3DE-1869-1702-E9CE17562B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27" y="1214067"/>
            <a:ext cx="5327781" cy="399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34465AB4-A9B7-4927-8C7E-DE0724A0BD81">
            <a:extLst>
              <a:ext uri="{FF2B5EF4-FFF2-40B4-BE49-F238E27FC236}">
                <a16:creationId xmlns:a16="http://schemas.microsoft.com/office/drawing/2014/main" id="{6BDA0C84-B6C2-DAF2-758A-79767C44C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43" y="1214067"/>
            <a:ext cx="5327781" cy="399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87250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9C6CB66-7D09-45F1-8BC5-1BE9FB8B028F">
            <a:extLst>
              <a:ext uri="{FF2B5EF4-FFF2-40B4-BE49-F238E27FC236}">
                <a16:creationId xmlns:a16="http://schemas.microsoft.com/office/drawing/2014/main" id="{EC389291-9287-8768-2938-6E5CBE249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86" y="873234"/>
            <a:ext cx="4615749" cy="434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C01BEDC-4E93-44E7-BC90-1A02AFA3B246">
            <a:extLst>
              <a:ext uri="{FF2B5EF4-FFF2-40B4-BE49-F238E27FC236}">
                <a16:creationId xmlns:a16="http://schemas.microsoft.com/office/drawing/2014/main" id="{FBC9F536-9C0D-A3AA-FCAF-383F9EC5F4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176" y="873234"/>
            <a:ext cx="5776197" cy="434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5680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5F1ACED-38F4-DFE4-3A92-E8D00D29D38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74371" y="2601118"/>
            <a:ext cx="9144000" cy="1655763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s-US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GESTI</a:t>
            </a:r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Ó</a:t>
            </a:r>
            <a:r>
              <a:rPr lang="es-US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N DE INVENTARIO DEL MOTOR DE COMBUSTI</a:t>
            </a:r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Ó</a:t>
            </a:r>
            <a:r>
              <a:rPr lang="es-US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N INTERNA APLICANDO ECON</a:t>
            </a:r>
            <a:r>
              <a:rPr lang="es-ES_tradnl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Ó</a:t>
            </a:r>
            <a:r>
              <a:rPr lang="es-US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MICA CIRCULAR</a:t>
            </a:r>
          </a:p>
        </p:txBody>
      </p:sp>
    </p:spTree>
    <p:extLst>
      <p:ext uri="{BB962C8B-B14F-4D97-AF65-F5344CB8AC3E}">
        <p14:creationId xmlns:p14="http://schemas.microsoft.com/office/powerpoint/2010/main" val="18645953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92511C-88B0-D0B8-F885-014FAEAFF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35" y="253822"/>
            <a:ext cx="9097604" cy="1335492"/>
          </a:xfrm>
        </p:spPr>
        <p:txBody>
          <a:bodyPr/>
          <a:lstStyle/>
          <a:p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REUTILIZACI</a:t>
            </a:r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Ó</a:t>
            </a:r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N DE BUJ</a:t>
            </a:r>
            <a:r>
              <a:rPr lang="es-ES_tradnl" sz="40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</a:t>
            </a:r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AS DEL MOTOR DE COMBUSTI</a:t>
            </a:r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Ó</a:t>
            </a:r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N INTERNA</a:t>
            </a:r>
          </a:p>
        </p:txBody>
      </p:sp>
      <p:pic>
        <p:nvPicPr>
          <p:cNvPr id="5" name="Imagen 4" descr="Imagen que contiene verde, interior, puesto, acostado&#10;&#10;Descripción generada automáticamente">
            <a:extLst>
              <a:ext uri="{FF2B5EF4-FFF2-40B4-BE49-F238E27FC236}">
                <a16:creationId xmlns:a16="http://schemas.microsoft.com/office/drawing/2014/main" id="{2466A189-C747-DBC8-C77E-2EE2C0745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166" y="1817913"/>
            <a:ext cx="4296230" cy="322217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318DCCD-1EF2-DFB0-2F15-F4D59EDECF0D}"/>
              </a:ext>
            </a:extLst>
          </p:cNvPr>
          <p:cNvSpPr txBox="1"/>
          <p:nvPr/>
        </p:nvSpPr>
        <p:spPr>
          <a:xfrm>
            <a:off x="6193972" y="3013501"/>
            <a:ext cx="4430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24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Bujías sucias del motor de combustión interna</a:t>
            </a:r>
          </a:p>
        </p:txBody>
      </p:sp>
    </p:spTree>
    <p:extLst>
      <p:ext uri="{BB962C8B-B14F-4D97-AF65-F5344CB8AC3E}">
        <p14:creationId xmlns:p14="http://schemas.microsoft.com/office/powerpoint/2010/main" val="21561975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pipa&#10;&#10;Descripción generada automáticamente">
            <a:extLst>
              <a:ext uri="{FF2B5EF4-FFF2-40B4-BE49-F238E27FC236}">
                <a16:creationId xmlns:a16="http://schemas.microsoft.com/office/drawing/2014/main" id="{30D0B9EA-ADED-33A1-5E0A-768E54197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57412" y="656750"/>
            <a:ext cx="2860146" cy="5116286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97A57C0-816A-F831-6DF3-F332E4DD53C4}"/>
              </a:ext>
            </a:extLst>
          </p:cNvPr>
          <p:cNvSpPr txBox="1"/>
          <p:nvPr/>
        </p:nvSpPr>
        <p:spPr>
          <a:xfrm>
            <a:off x="892628" y="4840473"/>
            <a:ext cx="495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24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Bujías después de la limpieza con hielo seco.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DDC4B71-AE44-A3A8-41ED-EA17530E9E0F}"/>
              </a:ext>
            </a:extLst>
          </p:cNvPr>
          <p:cNvSpPr txBox="1"/>
          <p:nvPr/>
        </p:nvSpPr>
        <p:spPr>
          <a:xfrm>
            <a:off x="6096000" y="2614729"/>
            <a:ext cx="48223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sz="24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Normalmente, se usaban de 20 a 40 bujías por motor. Es decir, 120 bujías anualmente.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4671956D-7049-4853-C7FC-F9CEB2AB6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35" y="253822"/>
            <a:ext cx="9097604" cy="1335492"/>
          </a:xfrm>
        </p:spPr>
        <p:txBody>
          <a:bodyPr/>
          <a:lstStyle/>
          <a:p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REUTILIZACI</a:t>
            </a:r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Ó</a:t>
            </a:r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N DE BUJ</a:t>
            </a:r>
            <a:r>
              <a:rPr lang="es-ES_tradnl" sz="4000" b="1" dirty="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</a:t>
            </a:r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AS DEL MOTOR DE COMBUSTI</a:t>
            </a:r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Ó</a:t>
            </a:r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N INTERNA</a:t>
            </a:r>
          </a:p>
        </p:txBody>
      </p:sp>
    </p:spTree>
    <p:extLst>
      <p:ext uri="{BB962C8B-B14F-4D97-AF65-F5344CB8AC3E}">
        <p14:creationId xmlns:p14="http://schemas.microsoft.com/office/powerpoint/2010/main" val="4035969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153E92-A83B-2D86-AB13-911ED97B5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14" y="188054"/>
            <a:ext cx="9938657" cy="965835"/>
          </a:xfrm>
        </p:spPr>
        <p:txBody>
          <a:bodyPr/>
          <a:lstStyle/>
          <a:p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PRE-FILTROS DE AIRE DE COMBUSTI</a:t>
            </a:r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Ó</a:t>
            </a:r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N</a:t>
            </a:r>
          </a:p>
        </p:txBody>
      </p:sp>
      <p:pic>
        <p:nvPicPr>
          <p:cNvPr id="5" name="Imagen 4" descr="Imagen que contiene interior, comida, tabla, parado">
            <a:extLst>
              <a:ext uri="{FF2B5EF4-FFF2-40B4-BE49-F238E27FC236}">
                <a16:creationId xmlns:a16="http://schemas.microsoft.com/office/drawing/2014/main" id="{1D37B354-C6BB-F22E-3E1D-E50C2B709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21375" y="1415130"/>
            <a:ext cx="2367646" cy="3156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 descr="Imagen que contiene azul, pequeño, relleno, parado">
            <a:extLst>
              <a:ext uri="{FF2B5EF4-FFF2-40B4-BE49-F238E27FC236}">
                <a16:creationId xmlns:a16="http://schemas.microsoft.com/office/drawing/2014/main" id="{B3660B62-D821-5AB2-37B8-D0E4A02448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83784" y="1415138"/>
            <a:ext cx="2367640" cy="3156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56C7C1F9-DE62-438E-AE77-0E053A3E65C4}"/>
              </a:ext>
            </a:extLst>
          </p:cNvPr>
          <p:cNvSpPr txBox="1"/>
          <p:nvPr/>
        </p:nvSpPr>
        <p:spPr>
          <a:xfrm>
            <a:off x="664025" y="1153889"/>
            <a:ext cx="8871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24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Propósito</a:t>
            </a:r>
            <a:r>
              <a:rPr lang="es-US" sz="24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Alargarle la vida útil al filtro principal de combustión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1094384-3C7D-9C41-B791-04F712AB6557}"/>
              </a:ext>
            </a:extLst>
          </p:cNvPr>
          <p:cNvSpPr txBox="1"/>
          <p:nvPr/>
        </p:nvSpPr>
        <p:spPr>
          <a:xfrm>
            <a:off x="1377049" y="4371568"/>
            <a:ext cx="10466608" cy="1572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s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Reutilización del filtro de aire.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s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Normalmente se realizaban 2 cambios de filtro principal de aire de combustión.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s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Filtros /</a:t>
            </a:r>
            <a:r>
              <a:rPr lang="es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año = 8 filtros / año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s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Después de la implementación del prefiltro se logró trabajar 1 año sin realizar cambios del filtro principal.</a:t>
            </a:r>
          </a:p>
        </p:txBody>
      </p:sp>
    </p:spTree>
    <p:extLst>
      <p:ext uri="{BB962C8B-B14F-4D97-AF65-F5344CB8AC3E}">
        <p14:creationId xmlns:p14="http://schemas.microsoft.com/office/powerpoint/2010/main" val="1971102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153E92-A83B-2D86-AB13-911ED97B5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114" y="188054"/>
            <a:ext cx="9938657" cy="1129121"/>
          </a:xfrm>
        </p:spPr>
        <p:txBody>
          <a:bodyPr/>
          <a:lstStyle/>
          <a:p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FLUJO DE AIRE DEL PRE-FILTRO PRINCIPAL DE COMBUSTI</a:t>
            </a:r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Ó</a:t>
            </a:r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6C7C1F9-DE62-438E-AE77-0E053A3E65C4}"/>
              </a:ext>
            </a:extLst>
          </p:cNvPr>
          <p:cNvSpPr txBox="1"/>
          <p:nvPr/>
        </p:nvSpPr>
        <p:spPr>
          <a:xfrm>
            <a:off x="751114" y="1560940"/>
            <a:ext cx="8871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2400" b="1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Propósito</a:t>
            </a:r>
            <a:r>
              <a:rPr lang="es-US" sz="2400" dirty="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Alargarle la vida útil al filtro principal de combustión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D92B4A5-9338-9954-483F-BEC631675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266370"/>
            <a:ext cx="5099742" cy="2999264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A9CEC35-78A7-A28A-54FB-4D2E2B4F92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141" y="2266370"/>
            <a:ext cx="4103916" cy="2988420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21696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62F82D-7E8D-8BD1-EDEA-1C17D3C1D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35" y="232050"/>
            <a:ext cx="9097604" cy="1204864"/>
          </a:xfrm>
        </p:spPr>
        <p:txBody>
          <a:bodyPr/>
          <a:lstStyle/>
          <a:p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REUTILIZACI</a:t>
            </a:r>
            <a:r>
              <a:rPr lang="es-ES_tradnl" sz="4000" b="1" dirty="0">
                <a:solidFill>
                  <a:schemeClr val="tx1"/>
                </a:solidFill>
                <a:latin typeface="Century Gothic" panose="020B0502020202020204" pitchFamily="34" charset="0"/>
              </a:rPr>
              <a:t>Ó</a:t>
            </a:r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N DEL ACEITE DEL MOTOR</a:t>
            </a: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836B4A51-75B6-0305-8336-DE255285F01B}"/>
              </a:ext>
            </a:extLst>
          </p:cNvPr>
          <p:cNvGrpSpPr/>
          <p:nvPr/>
        </p:nvGrpSpPr>
        <p:grpSpPr>
          <a:xfrm>
            <a:off x="1197429" y="1768928"/>
            <a:ext cx="9187544" cy="3145972"/>
            <a:chOff x="976770" y="1627415"/>
            <a:chExt cx="9432917" cy="3189514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95015639-ED0B-5976-0D62-1B855D3E3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6770" y="1704444"/>
              <a:ext cx="4077146" cy="30354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0CFAD4AB-5101-AEE9-1372-AF9A37244B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5109" y="1704444"/>
              <a:ext cx="3454578" cy="30354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3F74C3A6-C635-1F7F-765E-FEF09C87C758}"/>
                </a:ext>
              </a:extLst>
            </p:cNvPr>
            <p:cNvCxnSpPr/>
            <p:nvPr/>
          </p:nvCxnSpPr>
          <p:spPr>
            <a:xfrm>
              <a:off x="5965371" y="1627415"/>
              <a:ext cx="0" cy="3189514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32223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93E16FB-F480-9F49-02A3-B6E6ADB3F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57" y="83384"/>
            <a:ext cx="5292854" cy="3037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AutoShape 4" descr="No hay ninguna descripción de la foto disponible.">
            <a:extLst>
              <a:ext uri="{FF2B5EF4-FFF2-40B4-BE49-F238E27FC236}">
                <a16:creationId xmlns:a16="http://schemas.microsoft.com/office/drawing/2014/main" id="{27B04613-AB9C-90EA-CDDB-796323D19E1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PR"/>
          </a:p>
        </p:txBody>
      </p:sp>
      <p:pic>
        <p:nvPicPr>
          <p:cNvPr id="1032" name="Picture 8" descr="Servicio de Confiabilidad – RMS">
            <a:extLst>
              <a:ext uri="{FF2B5EF4-FFF2-40B4-BE49-F238E27FC236}">
                <a16:creationId xmlns:a16="http://schemas.microsoft.com/office/drawing/2014/main" id="{20E1A099-728C-995E-F374-AF89D6069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865" y="2090860"/>
            <a:ext cx="6630478" cy="377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914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068ED46-BF31-45DB-9991-3771D420A6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2737" t="22518" r="33870" b="13261"/>
          <a:stretch/>
        </p:blipFill>
        <p:spPr>
          <a:xfrm>
            <a:off x="417249" y="1771641"/>
            <a:ext cx="4172505" cy="45137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82EB06-A665-4D23-933E-05D1BF46C5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732" t="22265" r="34685" b="47185"/>
          <a:stretch/>
        </p:blipFill>
        <p:spPr>
          <a:xfrm>
            <a:off x="4500978" y="1842663"/>
            <a:ext cx="4057096" cy="22797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7DAFED-9CCA-404E-A86F-CB033CFEF5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024" t="53075" r="34757" b="17929"/>
          <a:stretch/>
        </p:blipFill>
        <p:spPr>
          <a:xfrm>
            <a:off x="4589754" y="4122366"/>
            <a:ext cx="3879326" cy="20939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6354EFE-9428-8333-B5C3-BE62276EF4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8074" y="873234"/>
            <a:ext cx="3426620" cy="255576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39D262-E252-C391-B29C-697D308F14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7856" y="3513624"/>
            <a:ext cx="3313160" cy="24711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2A0B1CA-05DE-5B3A-F369-9C98BC10F981}"/>
              </a:ext>
            </a:extLst>
          </p:cNvPr>
          <p:cNvSpPr txBox="1"/>
          <p:nvPr/>
        </p:nvSpPr>
        <p:spPr>
          <a:xfrm>
            <a:off x="1049941" y="641733"/>
            <a:ext cx="6097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entury Gothic" panose="020B0502020202020204" pitchFamily="34" charset="0"/>
              </a:rPr>
              <a:t>ESTADO ACTUAL DEL MOTOR DE COMBUSTION INTERNA</a:t>
            </a:r>
            <a:endParaRPr lang="en-PR" dirty="0"/>
          </a:p>
        </p:txBody>
      </p:sp>
    </p:spTree>
    <p:extLst>
      <p:ext uri="{BB962C8B-B14F-4D97-AF65-F5344CB8AC3E}">
        <p14:creationId xmlns:p14="http://schemas.microsoft.com/office/powerpoint/2010/main" val="15871892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BAF50-61C0-4347-A95E-C15A40CCE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5E74B5-6AA8-6B48-85D2-410EC786967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PR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ED2DD063-7A69-A240-9347-B76EF227E85E}"/>
              </a:ext>
            </a:extLst>
          </p:cNvPr>
          <p:cNvGraphicFramePr>
            <a:graphicFrameLocks/>
          </p:cNvGraphicFramePr>
          <p:nvPr/>
        </p:nvGraphicFramePr>
        <p:xfrm>
          <a:off x="94033" y="189689"/>
          <a:ext cx="5265907" cy="3030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BB00630E-620B-6943-8BC5-8B860BA77D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9439118"/>
              </p:ext>
            </p:extLst>
          </p:nvPr>
        </p:nvGraphicFramePr>
        <p:xfrm>
          <a:off x="5948516" y="202397"/>
          <a:ext cx="4592472" cy="2710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B1918795-CDFB-3A44-81E6-F18B417AA3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2153061"/>
              </p:ext>
            </p:extLst>
          </p:nvPr>
        </p:nvGraphicFramePr>
        <p:xfrm>
          <a:off x="562365" y="3429000"/>
          <a:ext cx="4176783" cy="2597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6B50AA26-BECD-C64D-9F18-3EC0DE0C41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8181661"/>
              </p:ext>
            </p:extLst>
          </p:nvPr>
        </p:nvGraphicFramePr>
        <p:xfrm>
          <a:off x="5704752" y="3111099"/>
          <a:ext cx="5080000" cy="3041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1366592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0DF60-821D-3C40-8B83-4D2F851A6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177" y="678284"/>
            <a:ext cx="10113645" cy="822960"/>
          </a:xfrm>
        </p:spPr>
        <p:txBody>
          <a:bodyPr/>
          <a:lstStyle/>
          <a:p>
            <a:pPr algn="ctr"/>
            <a:r>
              <a:rPr lang="en-PR" sz="6000" dirty="0">
                <a:solidFill>
                  <a:schemeClr val="tx1"/>
                </a:solidFill>
              </a:rPr>
              <a:t>DISPONIBILIDAD MOTORES</a:t>
            </a:r>
            <a:endParaRPr lang="en-PR" sz="6000" b="1" dirty="0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0EF4EC-FD6E-0048-BBC0-2C0234E4DFF1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P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A38DB0-A878-F949-AEA9-D601BF2E3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209" y="2254685"/>
            <a:ext cx="10950002" cy="154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5066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9FFD5-2F69-D24A-BB0C-5A5DD5CD4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B3400F-E5B6-5645-8A7B-C8BB8AE505BC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07AA03-B665-CD4A-9585-DE00ED27964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P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42EA1C-479D-484B-8714-E44E524F9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8183"/>
            <a:ext cx="12192000" cy="552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2052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6B35E-AAEB-064E-A947-A43B3393E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F8E635-010B-8F4A-B760-B4113D1B0B40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9AFE6F-C80E-AB46-B556-0512134BDBC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P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D04EE4-CBEF-3547-803F-28967F951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3240"/>
            <a:ext cx="12192000" cy="615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9819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5F1ACED-38F4-DFE4-3A92-E8D00D29D380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600200" y="2491467"/>
            <a:ext cx="9144000" cy="16557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s-US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RESULTADOS FINALES DE TODO EL PROGRAMA</a:t>
            </a:r>
          </a:p>
        </p:txBody>
      </p:sp>
    </p:spTree>
    <p:extLst>
      <p:ext uri="{BB962C8B-B14F-4D97-AF65-F5344CB8AC3E}">
        <p14:creationId xmlns:p14="http://schemas.microsoft.com/office/powerpoint/2010/main" val="25983815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A2B233-8F5A-B49D-3D04-D093EF95556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83942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s-US" dirty="0"/>
              <a:t>Incremento de disponibilidad de la planta de un 90% a un 97%;</a:t>
            </a:r>
          </a:p>
          <a:p>
            <a:pPr>
              <a:lnSpc>
                <a:spcPct val="150000"/>
              </a:lnSpc>
            </a:pPr>
            <a:r>
              <a:rPr lang="es-US" dirty="0"/>
              <a:t>Aumento 1.7 M KW/</a:t>
            </a:r>
            <a:r>
              <a:rPr lang="es-US" dirty="0" err="1"/>
              <a:t>hr</a:t>
            </a:r>
            <a:r>
              <a:rPr lang="es-US" dirty="0"/>
              <a:t>. de energía eléctrica despachados;</a:t>
            </a:r>
          </a:p>
          <a:p>
            <a:pPr>
              <a:lnSpc>
                <a:spcPct val="150000"/>
              </a:lnSpc>
            </a:pPr>
            <a:r>
              <a:rPr lang="es-US" dirty="0"/>
              <a:t>Incremento de 375.000 toneladas de refrigeración entregadas;</a:t>
            </a:r>
          </a:p>
          <a:p>
            <a:pPr>
              <a:lnSpc>
                <a:spcPct val="150000"/>
              </a:lnSpc>
            </a:pPr>
            <a:r>
              <a:rPr lang="es-US" dirty="0"/>
              <a:t>Reducción de $120.000 de costos de mantenimiento, piezas y repuestos;</a:t>
            </a:r>
          </a:p>
          <a:p>
            <a:pPr>
              <a:lnSpc>
                <a:spcPct val="150000"/>
              </a:lnSpc>
            </a:pPr>
            <a:r>
              <a:rPr lang="es-US" dirty="0"/>
              <a:t>Para un total de beneficio en ganancia para la compañía de $255.000 / </a:t>
            </a:r>
            <a:r>
              <a:rPr lang="es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año.</a:t>
            </a:r>
          </a:p>
          <a:p>
            <a:pPr marL="0" indent="0">
              <a:lnSpc>
                <a:spcPct val="150000"/>
              </a:lnSpc>
              <a:buNone/>
            </a:pPr>
            <a:endParaRPr lang="es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662F82D-7E8D-8BD1-EDEA-1C17D3C1D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35" y="134021"/>
            <a:ext cx="9097604" cy="965835"/>
          </a:xfrm>
        </p:spPr>
        <p:txBody>
          <a:bodyPr/>
          <a:lstStyle/>
          <a:p>
            <a:r>
              <a:rPr lang="es-US" sz="4000" dirty="0">
                <a:solidFill>
                  <a:schemeClr val="tx1"/>
                </a:solidFill>
                <a:latin typeface="Century Gothic" panose="020B0502020202020204" pitchFamily="34" charset="0"/>
              </a:rPr>
              <a:t>RESULTADOS</a:t>
            </a:r>
          </a:p>
        </p:txBody>
      </p:sp>
      <p:pic>
        <p:nvPicPr>
          <p:cNvPr id="2052" name="Picture 4" descr="Significado de CHECK en el Diccionario Cambridge inglés">
            <a:extLst>
              <a:ext uri="{FF2B5EF4-FFF2-40B4-BE49-F238E27FC236}">
                <a16:creationId xmlns:a16="http://schemas.microsoft.com/office/drawing/2014/main" id="{AF227DE5-5F92-FA2E-813A-AA49AC95E6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757" y="109985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269321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4988B-A67B-F940-82A5-CAB697C24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P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E074F-9AEB-B348-9B31-9FAABC7E7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P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614399-6BF2-9C44-BD11-55189F92C4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875" b="2889"/>
          <a:stretch/>
        </p:blipFill>
        <p:spPr>
          <a:xfrm>
            <a:off x="683260" y="154792"/>
            <a:ext cx="10004405" cy="605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78827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737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>
            <a:extLst>
              <a:ext uri="{FF2B5EF4-FFF2-40B4-BE49-F238E27FC236}">
                <a16:creationId xmlns:a16="http://schemas.microsoft.com/office/drawing/2014/main" id="{47F343D0-A9B8-2317-28F1-EB6D6BA27327}"/>
              </a:ext>
            </a:extLst>
          </p:cNvPr>
          <p:cNvGrpSpPr/>
          <p:nvPr/>
        </p:nvGrpSpPr>
        <p:grpSpPr>
          <a:xfrm>
            <a:off x="391634" y="448185"/>
            <a:ext cx="11135902" cy="5164961"/>
            <a:chOff x="738275" y="1208679"/>
            <a:chExt cx="10134903" cy="4700686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74ECE490-9C3A-2FC9-5025-D6F830C8A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5485" y="4215599"/>
              <a:ext cx="9083828" cy="1693766"/>
            </a:xfrm>
            <a:prstGeom prst="rect">
              <a:avLst/>
            </a:prstGeom>
          </p:spPr>
        </p:pic>
        <p:pic>
          <p:nvPicPr>
            <p:cNvPr id="7" name="Picture 8">
              <a:extLst>
                <a:ext uri="{FF2B5EF4-FFF2-40B4-BE49-F238E27FC236}">
                  <a16:creationId xmlns:a16="http://schemas.microsoft.com/office/drawing/2014/main" id="{33CF6CC2-D528-0950-0183-51AE5166BF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38275" y="1208679"/>
              <a:ext cx="5183553" cy="3211361"/>
            </a:xfrm>
            <a:prstGeom prst="rect">
              <a:avLst/>
            </a:prstGeom>
          </p:spPr>
        </p:pic>
        <p:pic>
          <p:nvPicPr>
            <p:cNvPr id="8" name="Imagen 7" descr="economía lineal">
              <a:extLst>
                <a:ext uri="{FF2B5EF4-FFF2-40B4-BE49-F238E27FC236}">
                  <a16:creationId xmlns:a16="http://schemas.microsoft.com/office/drawing/2014/main" id="{0C36E573-A29B-628C-2493-D4FDCC61C5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5305" y="1220137"/>
              <a:ext cx="4827873" cy="321136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8822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Economía lineal (Fuente: Wiithaa)">
            <a:extLst>
              <a:ext uri="{FF2B5EF4-FFF2-40B4-BE49-F238E27FC236}">
                <a16:creationId xmlns:a16="http://schemas.microsoft.com/office/drawing/2014/main" id="{22F23E56-787C-7F59-957E-E48702DFC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07789" y="333709"/>
            <a:ext cx="8487411" cy="575022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80BB84D-5CD1-29D5-4608-4F716D9EF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044" y="652061"/>
            <a:ext cx="2712695" cy="1282957"/>
          </a:xfrm>
        </p:spPr>
        <p:txBody>
          <a:bodyPr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s-US" sz="4000">
                <a:solidFill>
                  <a:schemeClr val="tx1"/>
                </a:solidFill>
                <a:latin typeface="Century Gothic" panose="020B0502020202020204" pitchFamily="34" charset="0"/>
              </a:rPr>
              <a:t>Economía</a:t>
            </a:r>
            <a:r>
              <a:rPr lang="es-US" sz="4000">
                <a:solidFill>
                  <a:schemeClr val="tx1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US" sz="4000">
                <a:solidFill>
                  <a:schemeClr val="tx1"/>
                </a:solidFill>
                <a:latin typeface="Century Gothic" panose="020B0502020202020204" pitchFamily="34" charset="0"/>
              </a:rPr>
              <a:t>Lineal</a:t>
            </a:r>
            <a:endParaRPr lang="en-US" sz="40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1872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>
            <a:extLst>
              <a:ext uri="{FF2B5EF4-FFF2-40B4-BE49-F238E27FC236}">
                <a16:creationId xmlns:a16="http://schemas.microsoft.com/office/drawing/2014/main" id="{0E1F0820-5AE3-0561-DE52-CBF77BF5B5D8}"/>
              </a:ext>
            </a:extLst>
          </p:cNvPr>
          <p:cNvGrpSpPr/>
          <p:nvPr/>
        </p:nvGrpSpPr>
        <p:grpSpPr>
          <a:xfrm>
            <a:off x="1186278" y="1362182"/>
            <a:ext cx="10071273" cy="4079318"/>
            <a:chOff x="1141011" y="1597208"/>
            <a:chExt cx="10071273" cy="4079318"/>
          </a:xfrm>
        </p:grpSpPr>
        <p:pic>
          <p:nvPicPr>
            <p:cNvPr id="7" name="Imagen 6">
              <a:extLst>
                <a:ext uri="{FF2B5EF4-FFF2-40B4-BE49-F238E27FC236}">
                  <a16:creationId xmlns:a16="http://schemas.microsoft.com/office/drawing/2014/main" id="{D04B6611-8D42-1A1C-2A52-DDB6312061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1011" y="1597208"/>
              <a:ext cx="4658832" cy="40793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78831397-5C45-F6D4-CAD9-FB84077C24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56934" y="1713518"/>
              <a:ext cx="4455350" cy="384669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Flecha: a la derecha 9">
              <a:extLst>
                <a:ext uri="{FF2B5EF4-FFF2-40B4-BE49-F238E27FC236}">
                  <a16:creationId xmlns:a16="http://schemas.microsoft.com/office/drawing/2014/main" id="{26FAB28B-A8C0-EB96-AB44-0FF61C12CA1F}"/>
                </a:ext>
              </a:extLst>
            </p:cNvPr>
            <p:cNvSpPr/>
            <p:nvPr/>
          </p:nvSpPr>
          <p:spPr>
            <a:xfrm>
              <a:off x="5981808" y="3265714"/>
              <a:ext cx="593164" cy="337457"/>
            </a:xfrm>
            <a:prstGeom prst="rightArrow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ítulo 3">
            <a:extLst>
              <a:ext uri="{FF2B5EF4-FFF2-40B4-BE49-F238E27FC236}">
                <a16:creationId xmlns:a16="http://schemas.microsoft.com/office/drawing/2014/main" id="{4F7D6D05-2B25-8D4E-826F-736D94278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241" y="299291"/>
            <a:ext cx="8819295" cy="965835"/>
          </a:xfrm>
        </p:spPr>
        <p:txBody>
          <a:bodyPr/>
          <a:lstStyle/>
          <a:p>
            <a:r>
              <a:rPr lang="es-ES_tradnl" sz="4000">
                <a:solidFill>
                  <a:schemeClr val="tx1"/>
                </a:solidFill>
                <a:latin typeface="Century Gothic" panose="020B0502020202020204" pitchFamily="34" charset="0"/>
              </a:rPr>
              <a:t>Análisis Ciclo de Vida - ACV</a:t>
            </a:r>
          </a:p>
        </p:txBody>
      </p:sp>
    </p:spTree>
    <p:extLst>
      <p:ext uri="{BB962C8B-B14F-4D97-AF65-F5344CB8AC3E}">
        <p14:creationId xmlns:p14="http://schemas.microsoft.com/office/powerpoint/2010/main" val="112088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74DD084-4D26-58F6-1E59-7CB99D0F1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7147" y="339107"/>
            <a:ext cx="9097604" cy="965835"/>
          </a:xfrm>
        </p:spPr>
        <p:txBody>
          <a:bodyPr/>
          <a:lstStyle/>
          <a:p>
            <a:r>
              <a:rPr lang="en-US" sz="4000" b="1">
                <a:solidFill>
                  <a:schemeClr val="tx1"/>
                </a:solidFill>
                <a:latin typeface="Century Gothic" panose="020B0502020202020204" pitchFamily="34" charset="0"/>
              </a:rPr>
              <a:t>ALTERNATIVA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C0737573-F83F-7900-D3D5-F3432452B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77" y="1621178"/>
            <a:ext cx="5021729" cy="3615644"/>
          </a:xfrm>
          <a:prstGeom prst="rect">
            <a:avLst/>
          </a:prstGeom>
          <a:noFill/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12DCD1F-6759-B84D-871A-2778B762D5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449" y="981512"/>
            <a:ext cx="6567882" cy="409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452906"/>
      </p:ext>
    </p:extLst>
  </p:cSld>
  <p:clrMapOvr>
    <a:masterClrMapping/>
  </p:clrMapOvr>
</p:sld>
</file>

<file path=ppt/theme/theme1.xml><?xml version="1.0" encoding="utf-8"?>
<a:theme xmlns:a="http://schemas.openxmlformats.org/drawingml/2006/main" name="Patron Maestro CMC Brújul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94C4820-5E42-4825-B5DF-91DBBA5BAC82}"/>
    </a:ext>
  </a:extLst>
</a:theme>
</file>

<file path=ppt/theme/theme2.xml><?xml version="1.0" encoding="utf-8"?>
<a:theme xmlns:a="http://schemas.openxmlformats.org/drawingml/2006/main" name="Maestro Sección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6DF0327-063B-4621-91FB-1A194800E826}"/>
    </a:ext>
  </a:extLst>
</a:theme>
</file>

<file path=ppt/theme/theme3.xml><?xml version="1.0" encoding="utf-8"?>
<a:theme xmlns:a="http://schemas.openxmlformats.org/drawingml/2006/main" name="Patrón Maestro Cuerpo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2771E6A7-1CBA-4933-993C-BCFFD12F954E}"/>
    </a:ext>
  </a:extLst>
</a:theme>
</file>

<file path=ppt/theme/theme4.xml><?xml version="1.0" encoding="utf-8"?>
<a:theme xmlns:a="http://schemas.openxmlformats.org/drawingml/2006/main" name="Maestro Fin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E6528C21-401A-4C8C-9A32-CA64ACFCBF0B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0569b8d-7120-4068-b452-55feebc5ffa4">
      <UserInfo>
        <DisplayName/>
        <AccountId xsi:nil="true"/>
        <AccountType/>
      </UserInfo>
    </SharedWithUsers>
    <lcf76f155ced4ddcb4097134ff3c332f xmlns="cde33698-54d1-4413-9454-ee6d5558439e">
      <Terms xmlns="http://schemas.microsoft.com/office/infopath/2007/PartnerControls"/>
    </lcf76f155ced4ddcb4097134ff3c332f>
    <TaxCatchAll xmlns="d0569b8d-7120-4068-b452-55feebc5ffa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B3C33CA3215034A9B71065C3BBCF5A3" ma:contentTypeVersion="16" ma:contentTypeDescription="Crear nuevo documento." ma:contentTypeScope="" ma:versionID="b94b6a5251e624e48646e3514faff0df">
  <xsd:schema xmlns:xsd="http://www.w3.org/2001/XMLSchema" xmlns:xs="http://www.w3.org/2001/XMLSchema" xmlns:p="http://schemas.microsoft.com/office/2006/metadata/properties" xmlns:ns2="cde33698-54d1-4413-9454-ee6d5558439e" xmlns:ns3="d0569b8d-7120-4068-b452-55feebc5ffa4" targetNamespace="http://schemas.microsoft.com/office/2006/metadata/properties" ma:root="true" ma:fieldsID="3b7280437edee63d0472e65097a56d61" ns2:_="" ns3:_="">
    <xsd:import namespace="cde33698-54d1-4413-9454-ee6d5558439e"/>
    <xsd:import namespace="d0569b8d-7120-4068-b452-55feebc5ff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e33698-54d1-4413-9454-ee6d555843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d8d14f57-bdb1-4570-a063-f73ac05c6f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569b8d-7120-4068-b452-55feebc5ffa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27f1afe-7377-4824-bd59-0f1a45788c2a}" ma:internalName="TaxCatchAll" ma:showField="CatchAllData" ma:web="d0569b8d-7120-4068-b452-55feebc5ff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762477-F44D-471D-AE3C-78E64370B2DD}">
  <ds:schemaRefs>
    <ds:schemaRef ds:uri="cde33698-54d1-4413-9454-ee6d5558439e"/>
    <ds:schemaRef ds:uri="d0569b8d-7120-4068-b452-55feebc5ffa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7E408F0-59FF-4391-91BF-E47ED422AF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050129A-79E7-48E0-9192-824FACBB9455}">
  <ds:schemaRefs>
    <ds:schemaRef ds:uri="cde33698-54d1-4413-9454-ee6d5558439e"/>
    <ds:schemaRef ds:uri="d0569b8d-7120-4068-b452-55feebc5ffa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688</Words>
  <Application>Microsoft Macintosh PowerPoint</Application>
  <PresentationFormat>Widescreen</PresentationFormat>
  <Paragraphs>97</Paragraphs>
  <Slides>58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76" baseType="lpstr">
      <vt:lpstr>Arial</vt:lpstr>
      <vt:lpstr>Athelas</vt:lpstr>
      <vt:lpstr>Calibri</vt:lpstr>
      <vt:lpstr>Calibri Light</vt:lpstr>
      <vt:lpstr>Century Gothic</vt:lpstr>
      <vt:lpstr>Estrangelo Edessa</vt:lpstr>
      <vt:lpstr>Gotham Black</vt:lpstr>
      <vt:lpstr>Gotham Light</vt:lpstr>
      <vt:lpstr>Gotham Narrow Black</vt:lpstr>
      <vt:lpstr>Myriad Pro</vt:lpstr>
      <vt:lpstr>Myriad Pro Light</vt:lpstr>
      <vt:lpstr>Segoe UI Historic</vt:lpstr>
      <vt:lpstr>Patron Maestro CMC Brújula</vt:lpstr>
      <vt:lpstr>Maestro Sección CMC-LATAM</vt:lpstr>
      <vt:lpstr>Patrón Maestro Cuerpo CMC-LATAM</vt:lpstr>
      <vt:lpstr>Maestro Final</vt:lpstr>
      <vt:lpstr>Imagen de mapa de bits</vt:lpstr>
      <vt:lpstr>Bitmap Image</vt:lpstr>
      <vt:lpstr>PowerPoint Presentation</vt:lpstr>
      <vt:lpstr>PowerPoint Presentation</vt:lpstr>
      <vt:lpstr>CONTENIDO</vt:lpstr>
      <vt:lpstr>PowerPoint Presentation</vt:lpstr>
      <vt:lpstr>PowerPoint Presentation</vt:lpstr>
      <vt:lpstr>PowerPoint Presentation</vt:lpstr>
      <vt:lpstr>Economía Lineal</vt:lpstr>
      <vt:lpstr>Análisis Ciclo de Vida - ACV</vt:lpstr>
      <vt:lpstr>ALTERNATIVA</vt:lpstr>
      <vt:lpstr>PowerPoint Presentation</vt:lpstr>
      <vt:lpstr>PowerPoint Presentation</vt:lpstr>
      <vt:lpstr>PowerPoint Presentation</vt:lpstr>
      <vt:lpstr>Economía Circular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GESTION DE ENERGIA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IMPORTANCIA DE UN SISTEMA DE MICRORED</vt:lpstr>
      <vt:lpstr>PowerPoint Presentation</vt:lpstr>
      <vt:lpstr>MicroGrid Power Plant (MPP) One Line Diagram</vt:lpstr>
      <vt:lpstr>COGENERACIÓN</vt:lpstr>
      <vt:lpstr>Pfizer Vega Baja CHP</vt:lpstr>
      <vt:lpstr>Viatris Vega Baja - Microgrid</vt:lpstr>
      <vt:lpstr>Viatris Vega Baja</vt:lpstr>
      <vt:lpstr>PowerPoint Presentation</vt:lpstr>
      <vt:lpstr>PowerPoint Presentation</vt:lpstr>
      <vt:lpstr>PowerPoint Presentation</vt:lpstr>
      <vt:lpstr>PowerPoint Presentation</vt:lpstr>
      <vt:lpstr>REUTILIZACIÓN DE BUJÍAS DEL MOTOR DE COMBUSTIÓN INTERNA</vt:lpstr>
      <vt:lpstr>REUTILIZACIÓN DE BUJÍAS DEL MOTOR DE COMBUSTIÓN INTERNA</vt:lpstr>
      <vt:lpstr>PRE-FILTROS DE AIRE DE COMBUSTIÓN</vt:lpstr>
      <vt:lpstr>FLUJO DE AIRE DEL PRE-FILTRO PRINCIPAL DE COMBUSTIÓN</vt:lpstr>
      <vt:lpstr>REUTILIZACIÓN DEL ACEITE DEL MOTOR</vt:lpstr>
      <vt:lpstr>PowerPoint Presentation</vt:lpstr>
      <vt:lpstr>PowerPoint Presentation</vt:lpstr>
      <vt:lpstr>DISPONIBILIDAD MOTORES</vt:lpstr>
      <vt:lpstr>PowerPoint Presentation</vt:lpstr>
      <vt:lpstr>PowerPoint Presentation</vt:lpstr>
      <vt:lpstr>PowerPoint Presentation</vt:lpstr>
      <vt:lpstr>RESULTADOS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Gerardo Trujillo</dc:creator>
  <cp:lastModifiedBy>Empire Gas</cp:lastModifiedBy>
  <cp:revision>18</cp:revision>
  <dcterms:created xsi:type="dcterms:W3CDTF">2019-07-22T17:42:45Z</dcterms:created>
  <dcterms:modified xsi:type="dcterms:W3CDTF">2022-09-07T13:53:26Z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0x0101004B3C33CA3215034A9B71065C3BBCF5A3</vt:lpwstr>
  </property>
  <property fmtid="{D5CDD505-2E9C-101B-9397-08002B2CF9AE}" pid="3" name="MediaServiceImageTags">
    <vt:lpwstr/>
  </property>
  <property fmtid="{D5CDD505-2E9C-101B-9397-08002B2CF9AE}" pid="4" name="MSIP_Label_e8623a7f-4aec-4980-abf7-42194908fdf7_Enabled">
    <vt:lpwstr>true</vt:lpwstr>
  </property>
  <property fmtid="{D5CDD505-2E9C-101B-9397-08002B2CF9AE}" pid="5" name="MSIP_Label_e8623a7f-4aec-4980-abf7-42194908fdf7_SetDate">
    <vt:lpwstr>2022-07-04T17:51:26Z</vt:lpwstr>
  </property>
  <property fmtid="{D5CDD505-2E9C-101B-9397-08002B2CF9AE}" pid="6" name="MSIP_Label_e8623a7f-4aec-4980-abf7-42194908fdf7_Method">
    <vt:lpwstr>Privileged</vt:lpwstr>
  </property>
  <property fmtid="{D5CDD505-2E9C-101B-9397-08002B2CF9AE}" pid="7" name="MSIP_Label_e8623a7f-4aec-4980-abf7-42194908fdf7_Name">
    <vt:lpwstr>e8623a7f-4aec-4980-abf7-42194908fdf7</vt:lpwstr>
  </property>
  <property fmtid="{D5CDD505-2E9C-101B-9397-08002B2CF9AE}" pid="8" name="MSIP_Label_e8623a7f-4aec-4980-abf7-42194908fdf7_SiteId">
    <vt:lpwstr>c82f2d55-67d0-4a4a-8820-2f84a18c1cdd</vt:lpwstr>
  </property>
  <property fmtid="{D5CDD505-2E9C-101B-9397-08002B2CF9AE}" pid="9" name="MSIP_Label_e8623a7f-4aec-4980-abf7-42194908fdf7_ActionId">
    <vt:lpwstr>fd6ff064-cb0f-4ec2-9472-5084149670c4</vt:lpwstr>
  </property>
  <property fmtid="{D5CDD505-2E9C-101B-9397-08002B2CF9AE}" pid="10" name="MSIP_Label_e8623a7f-4aec-4980-abf7-42194908fdf7_ContentBits">
    <vt:lpwstr>0</vt:lpwstr>
  </property>
</Properties>
</file>