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4"/>
    <p:sldMasterId id="2147483691" r:id="rId5"/>
    <p:sldMasterId id="2147483664" r:id="rId6"/>
    <p:sldMasterId id="2147483678" r:id="rId7"/>
  </p:sldMasterIdLst>
  <p:notesMasterIdLst>
    <p:notesMasterId r:id="rId18"/>
  </p:notesMasterIdLst>
  <p:handoutMasterIdLst>
    <p:handoutMasterId r:id="rId19"/>
  </p:handoutMasterIdLst>
  <p:sldIdLst>
    <p:sldId id="2145706008" r:id="rId8"/>
    <p:sldId id="264" r:id="rId9"/>
    <p:sldId id="2145706010" r:id="rId10"/>
    <p:sldId id="2145706006" r:id="rId11"/>
    <p:sldId id="2145706012" r:id="rId12"/>
    <p:sldId id="2145706011" r:id="rId13"/>
    <p:sldId id="2145706013" r:id="rId14"/>
    <p:sldId id="2145706003" r:id="rId15"/>
    <p:sldId id="2145706009" r:id="rId16"/>
    <p:sldId id="275" r:id="rId1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ción" id="{CB916EFE-FB26-0F47-A3F2-8509AC76568C}">
          <p14:sldIdLst>
            <p14:sldId id="2145706008"/>
            <p14:sldId id="264"/>
            <p14:sldId id="2145706010"/>
          </p14:sldIdLst>
        </p14:section>
        <p14:section name="Contenido" id="{2261FC81-D8DE-DA43-81B4-4B5B396F5083}">
          <p14:sldIdLst>
            <p14:sldId id="2145706006"/>
            <p14:sldId id="2145706012"/>
            <p14:sldId id="2145706011"/>
            <p14:sldId id="2145706013"/>
            <p14:sldId id="2145706003"/>
            <p14:sldId id="2145706009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69"/>
    <a:srgbClr val="8E3086"/>
    <a:srgbClr val="FFFFFF"/>
    <a:srgbClr val="E6E6E6"/>
    <a:srgbClr val="692C59"/>
    <a:srgbClr val="004F58"/>
    <a:srgbClr val="178C86"/>
    <a:srgbClr val="AEADB3"/>
    <a:srgbClr val="5B9BD5"/>
    <a:srgbClr val="292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12" autoAdjust="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08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38F53CE-8483-E0ED-420F-A9B1182796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1F9053A-B021-9C39-5947-1F15470CDFC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6F0B1-AB8C-4085-8600-959648DF35A5}" type="datetimeFigureOut">
              <a:rPr lang="es-CL" smtClean="0"/>
              <a:t>19-08-2022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D6FA77F-F172-A73B-0C07-5EAC76E833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9EA9C51-01A4-517D-4EB1-D91B6A8E592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49738-505A-439E-82CD-D294A8E89AFD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6661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281C5-B7A4-3648-A348-45ACF1EA559E}" type="datetimeFigureOut">
              <a:rPr lang="es-MX" smtClean="0"/>
              <a:t>19/08/2022</a:t>
            </a:fld>
            <a:endParaRPr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5A775-D0DB-C444-B41B-7408B6F92AA9}" type="slidenum">
              <a:rPr lang="es-MX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0181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35A775-D0DB-C444-B41B-7408B6F92AA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2935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35A775-D0DB-C444-B41B-7408B6F92AA9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5066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35A775-D0DB-C444-B41B-7408B6F92AA9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3853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35A775-D0DB-C444-B41B-7408B6F92AA9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5497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6.sv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7.svg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18.svg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sv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5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sv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85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27280" y="5059680"/>
            <a:ext cx="10474817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9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75736" y="1089028"/>
            <a:ext cx="11040533" cy="39706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10" name="3 Marcador de texto"/>
          <p:cNvSpPr>
            <a:spLocks noGrp="1"/>
          </p:cNvSpPr>
          <p:nvPr>
            <p:ph type="body" sz="half" idx="2"/>
          </p:nvPr>
        </p:nvSpPr>
        <p:spPr>
          <a:xfrm>
            <a:off x="927280" y="5644536"/>
            <a:ext cx="10474817" cy="5927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6242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135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Marino CMC-LATAM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Imagen 473">
            <a:extLst>
              <a:ext uri="{FF2B5EF4-FFF2-40B4-BE49-F238E27FC236}">
                <a16:creationId xmlns:a16="http://schemas.microsoft.com/office/drawing/2014/main" id="{E8BDA0C5-A8E3-4B71-9895-98F296EE7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12570"/>
            <a:ext cx="12192000" cy="684543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8EA3352-EF50-1741-808C-B13395A6F2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1310295" y="6244587"/>
            <a:ext cx="372302" cy="41445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383FAC1-11FF-A035-4AAF-1DBB2A20134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652" y="241427"/>
            <a:ext cx="2400423" cy="723937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ABE59225-85BD-5B3E-0C94-515BBF7C553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32263" y="6334298"/>
            <a:ext cx="414202" cy="28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725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ORO CMC-LATAM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Imagen 459">
            <a:extLst>
              <a:ext uri="{FF2B5EF4-FFF2-40B4-BE49-F238E27FC236}">
                <a16:creationId xmlns:a16="http://schemas.microsoft.com/office/drawing/2014/main" id="{C95731D4-0918-4E75-B7D7-397C732A7D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-118444" y="-58189"/>
            <a:ext cx="12436463" cy="6982691"/>
          </a:xfrm>
          <a:prstGeom prst="rect">
            <a:avLst/>
          </a:prstGeom>
        </p:spPr>
      </p:pic>
      <p:pic>
        <p:nvPicPr>
          <p:cNvPr id="6" name="Imagen 6">
            <a:extLst>
              <a:ext uri="{FF2B5EF4-FFF2-40B4-BE49-F238E27FC236}">
                <a16:creationId xmlns:a16="http://schemas.microsoft.com/office/drawing/2014/main" id="{ED9B6773-3584-2A69-0A92-5CC67C3959C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10295" y="6244587"/>
            <a:ext cx="372302" cy="414450"/>
          </a:xfrm>
          <a:prstGeom prst="rect">
            <a:avLst/>
          </a:prstGeom>
        </p:spPr>
      </p:pic>
      <p:pic>
        <p:nvPicPr>
          <p:cNvPr id="7" name="Imagen 6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51364107-D856-4871-B254-B161CB43A11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463" y="198963"/>
            <a:ext cx="1473134" cy="5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16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Celeste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2" name="Imagen 931">
            <a:extLst>
              <a:ext uri="{FF2B5EF4-FFF2-40B4-BE49-F238E27FC236}">
                <a16:creationId xmlns:a16="http://schemas.microsoft.com/office/drawing/2014/main" id="{2D18413A-53ED-448C-AB9D-6C4C8059AE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6286"/>
            <a:ext cx="12192000" cy="6845433"/>
          </a:xfrm>
          <a:prstGeom prst="rect">
            <a:avLst/>
          </a:prstGeom>
        </p:spPr>
      </p:pic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3AC2112A-B7CC-7786-3F3C-047C9F593B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2" y="241427"/>
            <a:ext cx="3200564" cy="723937"/>
          </a:xfrm>
          <a:prstGeom prst="rect">
            <a:avLst/>
          </a:prstGeom>
        </p:spPr>
      </p:pic>
      <p:pic>
        <p:nvPicPr>
          <p:cNvPr id="6" name="Imagen 6">
            <a:extLst>
              <a:ext uri="{FF2B5EF4-FFF2-40B4-BE49-F238E27FC236}">
                <a16:creationId xmlns:a16="http://schemas.microsoft.com/office/drawing/2014/main" id="{CC3B6E40-47D8-6442-8EBF-FD1FD89AB5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10295" y="6244587"/>
            <a:ext cx="372302" cy="414450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E79BC689-5FB4-CB07-B59F-5AD2E75304D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32263" y="6334298"/>
            <a:ext cx="414202" cy="28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239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Roj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4" name="Imagen 923">
            <a:extLst>
              <a:ext uri="{FF2B5EF4-FFF2-40B4-BE49-F238E27FC236}">
                <a16:creationId xmlns:a16="http://schemas.microsoft.com/office/drawing/2014/main" id="{8A1B2119-8259-4180-AC52-76CAFD0BE6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12570"/>
            <a:ext cx="12192000" cy="6845433"/>
          </a:xfrm>
          <a:prstGeom prst="rect">
            <a:avLst/>
          </a:prstGeom>
          <a:solidFill>
            <a:srgbClr val="004F58"/>
          </a:solidFill>
        </p:spPr>
      </p:pic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BC918387-AC9B-278C-4A83-14B48EE41A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2" y="241427"/>
            <a:ext cx="3200564" cy="723937"/>
          </a:xfrm>
          <a:prstGeom prst="rect">
            <a:avLst/>
          </a:prstGeom>
        </p:spPr>
      </p:pic>
      <p:pic>
        <p:nvPicPr>
          <p:cNvPr id="9" name="Gráfico 8">
            <a:extLst>
              <a:ext uri="{FF2B5EF4-FFF2-40B4-BE49-F238E27FC236}">
                <a16:creationId xmlns:a16="http://schemas.microsoft.com/office/drawing/2014/main" id="{686A32CC-00C3-2884-E530-E1AD07539CD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2263" y="6334298"/>
            <a:ext cx="414202" cy="28228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90405A1-8663-7B20-B425-27F32C1FF38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310295" y="6244587"/>
            <a:ext cx="372302" cy="4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422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2818FBE6-E489-40B7-8CFB-233BE62D5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087" y="324744"/>
            <a:ext cx="9500767" cy="438141"/>
          </a:xfrm>
        </p:spPr>
        <p:txBody>
          <a:bodyPr>
            <a:noAutofit/>
          </a:bodyPr>
          <a:lstStyle>
            <a:lvl1pPr>
              <a:defRPr sz="2800" b="1"/>
            </a:lvl1pPr>
          </a:lstStyle>
          <a:p>
            <a:r>
              <a:rPr lang="en-US" dirty="0"/>
              <a:t>Click to edit Master title style</a:t>
            </a:r>
            <a:endParaRPr lang="es-AR" dirty="0"/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17926DFB-E0ED-44C1-8A39-660CD27FE6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03087" y="829780"/>
            <a:ext cx="11520435" cy="369332"/>
          </a:xfrm>
        </p:spPr>
        <p:txBody>
          <a:bodyPr wrap="square">
            <a:spAutoFit/>
          </a:bodyPr>
          <a:lstStyle>
            <a:lvl1pPr marL="0" indent="0"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289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17">
          <p15:clr>
            <a:srgbClr val="FBAE40"/>
          </p15:clr>
        </p15:guide>
        <p15:guide id="2" orient="horz" pos="1020">
          <p15:clr>
            <a:srgbClr val="FBAE40"/>
          </p15:clr>
        </p15:guide>
        <p15:guide id="3" pos="7364">
          <p15:clr>
            <a:srgbClr val="FBAE40"/>
          </p15:clr>
        </p15:guide>
        <p15:guide id="4" orient="horz" pos="316">
          <p15:clr>
            <a:srgbClr val="FBAE40"/>
          </p15:clr>
        </p15:guide>
        <p15:guide id="5" orient="horz" pos="551">
          <p15:clr>
            <a:srgbClr val="FBAE40"/>
          </p15:clr>
        </p15:guide>
        <p15:guide id="6" orient="horz" pos="399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24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icio de Sec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825011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30468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167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9EFECD-D350-FF42-8E0B-475F1F7812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5735" y="1461915"/>
            <a:ext cx="11040533" cy="358607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7F333C8-057C-B545-82C5-3C58AD9BA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35"/>
            <a:ext cx="9097604" cy="96583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708041B0-1732-D59F-BFB0-B5369B2D4B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7235" y="5722451"/>
            <a:ext cx="1125240" cy="30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34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Gráfic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EBC6E8-F6FF-794E-BB8A-AA4522592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39E7B192-4FB7-B649-B328-D295B5C9127A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9715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icio de Sec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D520EB3-AF1E-B945-9553-94896C589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25011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latin typeface="Gotham Black" panose="02000604040000020004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DDA3008A-2A83-764F-B6B9-A3E9D981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0468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491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737CF7-C54A-2144-A3B1-C71895AA3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Gotham Black" panose="02000604040000020004" pitchFamily="50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860E7F8-4458-3B42-B1E0-C752FB120E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5733" y="1449388"/>
            <a:ext cx="5327651" cy="47879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B7DAC05E-D73B-BD48-BF77-D3D88165B86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88619" y="1449388"/>
            <a:ext cx="5361516" cy="476885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65010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Marcador de texto"/>
          <p:cNvSpPr>
            <a:spLocks noGrp="1"/>
          </p:cNvSpPr>
          <p:nvPr>
            <p:ph type="body" idx="1"/>
          </p:nvPr>
        </p:nvSpPr>
        <p:spPr>
          <a:xfrm>
            <a:off x="576966" y="1442884"/>
            <a:ext cx="53264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3 Marcador de contenido"/>
          <p:cNvSpPr>
            <a:spLocks noGrp="1"/>
          </p:cNvSpPr>
          <p:nvPr>
            <p:ph sz="half" idx="2"/>
          </p:nvPr>
        </p:nvSpPr>
        <p:spPr>
          <a:xfrm>
            <a:off x="576966" y="2225520"/>
            <a:ext cx="5326420" cy="40117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86459" y="1449388"/>
            <a:ext cx="53264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3" name="5 Marcador de contenido"/>
          <p:cNvSpPr>
            <a:spLocks noGrp="1"/>
          </p:cNvSpPr>
          <p:nvPr>
            <p:ph sz="quarter" idx="4"/>
          </p:nvPr>
        </p:nvSpPr>
        <p:spPr>
          <a:xfrm>
            <a:off x="6286459" y="2225520"/>
            <a:ext cx="5326420" cy="40117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2224AF-8075-A24F-BA8B-39164362B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5721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F0E7BD-771F-2443-BFE0-D54FB456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952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teral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75735" y="1089025"/>
            <a:ext cx="3721060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442843" y="1089025"/>
            <a:ext cx="7173424" cy="514826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texto"/>
          <p:cNvSpPr>
            <a:spLocks noGrp="1"/>
          </p:cNvSpPr>
          <p:nvPr>
            <p:ph type="body" sz="half" idx="2"/>
          </p:nvPr>
        </p:nvSpPr>
        <p:spPr>
          <a:xfrm>
            <a:off x="575735" y="2357430"/>
            <a:ext cx="3721060" cy="38798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20942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image" Target="../media/image11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image" Target="../media/image10.sv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9.png"/><Relationship Id="rId20" Type="http://schemas.openxmlformats.org/officeDocument/2006/relationships/image" Target="../media/image13.svg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12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18.sv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2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8CFA87B-F0B0-969B-AA0B-2A94603FE4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48" y="4759"/>
            <a:ext cx="12165242" cy="6848487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C74C144-40F3-5346-8E0E-B3FCA2487984}"/>
              </a:ext>
            </a:extLst>
          </p:cNvPr>
          <p:cNvSpPr/>
          <p:nvPr userDrawn="1"/>
        </p:nvSpPr>
        <p:spPr>
          <a:xfrm>
            <a:off x="1483530" y="4646569"/>
            <a:ext cx="8909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i="0">
                <a:solidFill>
                  <a:schemeClr val="bg2">
                    <a:lumMod val="90000"/>
                  </a:schemeClr>
                </a:solidFill>
                <a:effectLst/>
                <a:latin typeface="Myriad Pro" panose="020B0503030403020204" pitchFamily="34" charset="0"/>
              </a:rPr>
              <a:t>“Como hacer…”</a:t>
            </a:r>
          </a:p>
          <a:p>
            <a:pPr algn="ctr"/>
            <a:r>
              <a:rPr lang="es-MX" sz="2400" b="1" i="0">
                <a:solidFill>
                  <a:schemeClr val="bg2">
                    <a:lumMod val="90000"/>
                  </a:schemeClr>
                </a:solidFill>
                <a:effectLst/>
                <a:latin typeface="Myriad Pro" panose="020B0503030403020204" pitchFamily="34" charset="0"/>
              </a:rPr>
              <a:t>Aprende nuevas y útiles herramientas, métodos y técnicas.</a:t>
            </a: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65B32B04-1F45-042E-AB3D-4D9D75A0E9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837" y="433169"/>
            <a:ext cx="2380859" cy="718037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FEF6F12D-5095-2D9C-0EA1-C73CF11A1B1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495969" y="3611741"/>
            <a:ext cx="728068" cy="80647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3127318-B972-6E98-005E-A82C835EFD6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055673"/>
            <a:ext cx="12192000" cy="80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7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7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1" y="0"/>
            <a:ext cx="12182140" cy="6858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92A9988-F1C1-A0AA-EF52-C54DC9FB42B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9300" y="6114951"/>
            <a:ext cx="488757" cy="544089"/>
          </a:xfrm>
          <a:prstGeom prst="rect">
            <a:avLst/>
          </a:prstGeom>
        </p:spPr>
      </p:pic>
      <p:pic>
        <p:nvPicPr>
          <p:cNvPr id="9" name="Imagen 8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0E86A4BF-F56A-A084-2859-086289A03DD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6" y="141608"/>
            <a:ext cx="1473134" cy="5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37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3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2EF0B20-CA6B-B343-A7C3-35803DE14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93"/>
            <a:ext cx="9097604" cy="965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6F1726-08FA-0D46-9455-FB5016143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5735" y="1449389"/>
            <a:ext cx="11040533" cy="4500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7A15D31-28D5-154E-8DBA-65D2663FD5C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11106411" y="6171283"/>
            <a:ext cx="941812" cy="54238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279DE94-B4DA-38ED-9E2C-D808B94F24EA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636707"/>
            <a:ext cx="11821841" cy="1446795"/>
          </a:xfrm>
          <a:prstGeom prst="rect">
            <a:avLst/>
          </a:prstGeom>
        </p:spPr>
      </p:pic>
      <p:pic>
        <p:nvPicPr>
          <p:cNvPr id="8" name="Imagen 5">
            <a:extLst>
              <a:ext uri="{FF2B5EF4-FFF2-40B4-BE49-F238E27FC236}">
                <a16:creationId xmlns:a16="http://schemas.microsoft.com/office/drawing/2014/main" id="{CF941D70-E8F7-127C-C21C-4BEFDD8B5419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0761650" y="169095"/>
            <a:ext cx="1235773" cy="36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7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7" r:id="rId2"/>
    <p:sldLayoutId id="2147483674" r:id="rId3"/>
    <p:sldLayoutId id="2147483668" r:id="rId4"/>
    <p:sldLayoutId id="2147483669" r:id="rId5"/>
    <p:sldLayoutId id="2147483670" r:id="rId6"/>
    <p:sldLayoutId id="2147483671" r:id="rId7"/>
    <p:sldLayoutId id="2147483673" r:id="rId8"/>
    <p:sldLayoutId id="2147483690" r:id="rId9"/>
    <p:sldLayoutId id="2147483682" r:id="rId10"/>
    <p:sldLayoutId id="2147483683" r:id="rId11"/>
    <p:sldLayoutId id="2147483685" r:id="rId12"/>
    <p:sldLayoutId id="2147483687" r:id="rId13"/>
    <p:sldLayoutId id="214748369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913" userDrawn="1">
          <p15:clr>
            <a:srgbClr val="F26B43"/>
          </p15:clr>
        </p15:guide>
        <p15:guide id="3" pos="7317" userDrawn="1">
          <p15:clr>
            <a:srgbClr val="F26B43"/>
          </p15:clr>
        </p15:guide>
        <p15:guide id="4" pos="363" userDrawn="1">
          <p15:clr>
            <a:srgbClr val="F26B43"/>
          </p15:clr>
        </p15:guide>
        <p15:guide id="5" orient="horz" pos="3929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pos="3961" userDrawn="1">
          <p15:clr>
            <a:srgbClr val="F26B43"/>
          </p15:clr>
        </p15:guide>
        <p15:guide id="9" pos="3719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1"/>
            <a:ext cx="12192000" cy="684771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8" y="0"/>
            <a:ext cx="12182140" cy="6858000"/>
          </a:xfrm>
          <a:prstGeom prst="rect">
            <a:avLst/>
          </a:prstGeom>
        </p:spPr>
      </p:pic>
      <p:sp>
        <p:nvSpPr>
          <p:cNvPr id="15" name="14 Subtítulo">
            <a:extLst>
              <a:ext uri="{FF2B5EF4-FFF2-40B4-BE49-F238E27FC236}">
                <a16:creationId xmlns:a16="http://schemas.microsoft.com/office/drawing/2014/main" id="{010C0112-80A8-1B4A-8A9D-46AA9E1FE90B}"/>
              </a:ext>
            </a:extLst>
          </p:cNvPr>
          <p:cNvSpPr txBox="1">
            <a:spLocks/>
          </p:cNvSpPr>
          <p:nvPr userDrawn="1"/>
        </p:nvSpPr>
        <p:spPr>
          <a:xfrm>
            <a:off x="1631503" y="2716494"/>
            <a:ext cx="8928992" cy="17281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8800" b="1" i="0" u="none" strike="noStrike" kern="1200" cap="none" spc="0" normalizeH="0" baseline="0" noProof="0" dirty="0">
                <a:ln>
                  <a:noFill/>
                </a:ln>
                <a:solidFill>
                  <a:srgbClr val="E6E6E6"/>
                </a:solidFill>
                <a:effectLst/>
                <a:uLnTx/>
                <a:uFillTx/>
                <a:latin typeface="Myriad Pro" pitchFamily="34" charset="0"/>
              </a:rPr>
              <a:t>¡GRACIAS!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FBCC25F-336D-D548-A9D2-D14B4A986BFC}"/>
              </a:ext>
            </a:extLst>
          </p:cNvPr>
          <p:cNvSpPr txBox="1"/>
          <p:nvPr userDrawn="1"/>
        </p:nvSpPr>
        <p:spPr>
          <a:xfrm>
            <a:off x="4680674" y="2387417"/>
            <a:ext cx="2830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>
                <a:solidFill>
                  <a:schemeClr val="bg1"/>
                </a:solidFill>
                <a:latin typeface="Myriad Pro Light" panose="020B0603030403020204" pitchFamily="34" charset="0"/>
              </a:rPr>
              <a:t>POR SU ATENCIÓN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B8EBE48-C76B-EA46-99BF-2C49A0796506}"/>
              </a:ext>
            </a:extLst>
          </p:cNvPr>
          <p:cNvSpPr/>
          <p:nvPr userDrawn="1"/>
        </p:nvSpPr>
        <p:spPr>
          <a:xfrm>
            <a:off x="4188103" y="3995853"/>
            <a:ext cx="3815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tham Light" pitchFamily="50" charset="0"/>
              </a:rPr>
              <a:t>Ahora… ¡A implementar!</a:t>
            </a:r>
          </a:p>
        </p:txBody>
      </p:sp>
      <p:pic>
        <p:nvPicPr>
          <p:cNvPr id="10" name="Imagen 6">
            <a:extLst>
              <a:ext uri="{FF2B5EF4-FFF2-40B4-BE49-F238E27FC236}">
                <a16:creationId xmlns:a16="http://schemas.microsoft.com/office/drawing/2014/main" id="{32930645-2F57-B4F4-838A-D0EDD4B8E3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70746" y="6244587"/>
            <a:ext cx="372302" cy="41445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518B2E76-A3DC-6D64-7D46-282506925A5D}"/>
              </a:ext>
            </a:extLst>
          </p:cNvPr>
          <p:cNvSpPr/>
          <p:nvPr userDrawn="1"/>
        </p:nvSpPr>
        <p:spPr>
          <a:xfrm>
            <a:off x="3899141" y="5688467"/>
            <a:ext cx="4393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 pitchFamily="34" charset="0"/>
              </a:rPr>
              <a:t>Cristián Solís Calderón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3023033-195F-C0EB-9D70-0504930E2DE0}"/>
              </a:ext>
            </a:extLst>
          </p:cNvPr>
          <p:cNvSpPr/>
          <p:nvPr userDrawn="1"/>
        </p:nvSpPr>
        <p:spPr>
          <a:xfrm>
            <a:off x="4237128" y="6090360"/>
            <a:ext cx="37177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 pitchFamily="34" charset="0"/>
              </a:rPr>
              <a:t>csolis@iquantconsulting.com</a:t>
            </a:r>
          </a:p>
        </p:txBody>
      </p:sp>
    </p:spTree>
    <p:extLst>
      <p:ext uri="{BB962C8B-B14F-4D97-AF65-F5344CB8AC3E}">
        <p14:creationId xmlns:p14="http://schemas.microsoft.com/office/powerpoint/2010/main" val="176465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25.jpg"/><Relationship Id="rId4" Type="http://schemas.openxmlformats.org/officeDocument/2006/relationships/image" Target="../media/image2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svg"/><Relationship Id="rId3" Type="http://schemas.openxmlformats.org/officeDocument/2006/relationships/image" Target="../media/image39.svg"/><Relationship Id="rId7" Type="http://schemas.openxmlformats.org/officeDocument/2006/relationships/image" Target="../media/image43.sv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2.png"/><Relationship Id="rId11" Type="http://schemas.openxmlformats.org/officeDocument/2006/relationships/image" Target="../media/image47.svg"/><Relationship Id="rId5" Type="http://schemas.openxmlformats.org/officeDocument/2006/relationships/image" Target="../media/image41.sv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svg"/><Relationship Id="rId14" Type="http://schemas.openxmlformats.org/officeDocument/2006/relationships/image" Target="../media/image5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3.png"/><Relationship Id="rId5" Type="http://schemas.openxmlformats.org/officeDocument/2006/relationships/image" Target="../media/image14.png"/><Relationship Id="rId10" Type="http://schemas.openxmlformats.org/officeDocument/2006/relationships/image" Target="../media/image57.png"/><Relationship Id="rId4" Type="http://schemas.openxmlformats.org/officeDocument/2006/relationships/image" Target="../media/image52.png"/><Relationship Id="rId9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openxmlformats.org/officeDocument/2006/relationships/image" Target="../media/image59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5">
            <a:extLst>
              <a:ext uri="{FF2B5EF4-FFF2-40B4-BE49-F238E27FC236}">
                <a16:creationId xmlns:a16="http://schemas.microsoft.com/office/drawing/2014/main" id="{91483F84-926C-6FC7-8C09-A922B3F9AFA1}"/>
              </a:ext>
            </a:extLst>
          </p:cNvPr>
          <p:cNvSpPr txBox="1">
            <a:spLocks/>
          </p:cNvSpPr>
          <p:nvPr/>
        </p:nvSpPr>
        <p:spPr>
          <a:xfrm>
            <a:off x="1704975" y="1898249"/>
            <a:ext cx="8782050" cy="3061501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s-MX" sz="6700" b="1" dirty="0">
                <a:solidFill>
                  <a:schemeClr val="bg1"/>
                </a:solidFill>
                <a:latin typeface="Century Gothic" panose="020B0502020202020204" pitchFamily="34" charset="0"/>
              </a:rPr>
              <a:t>“APLICA INMEDIATAMENTE…”</a:t>
            </a:r>
            <a:br>
              <a:rPr lang="es-MX" sz="67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br>
              <a:rPr lang="es-MX" sz="4800" b="1" dirty="0">
                <a:solidFill>
                  <a:schemeClr val="bg1"/>
                </a:solidFill>
                <a:latin typeface="Gotham Narrow Black" pitchFamily="50" charset="0"/>
              </a:rPr>
            </a:br>
            <a:r>
              <a:rPr lang="es-MX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¡LOGRA UN CAMBIO RÁPIDO Y POTENTE!</a:t>
            </a:r>
            <a:endParaRPr lang="es-MX" sz="3600" dirty="0">
              <a:latin typeface="Century Gothic" panose="020B0502020202020204" pitchFamily="34" charset="0"/>
            </a:endParaRPr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B1313A0D-BBE2-9FAE-37A1-A464625EEAFC}"/>
              </a:ext>
            </a:extLst>
          </p:cNvPr>
          <p:cNvSpPr txBox="1">
            <a:spLocks/>
          </p:cNvSpPr>
          <p:nvPr/>
        </p:nvSpPr>
        <p:spPr>
          <a:xfrm>
            <a:off x="2804160" y="5689918"/>
            <a:ext cx="9144000" cy="9140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s-CO" sz="2500" b="1" dirty="0">
                <a:solidFill>
                  <a:schemeClr val="bg1"/>
                </a:solidFill>
                <a:latin typeface="Century Gothic" panose="020B0502020202020204" pitchFamily="34" charset="0"/>
              </a:rPr>
              <a:t>Cristian Solís</a:t>
            </a:r>
          </a:p>
          <a:p>
            <a:pPr marL="0" indent="0" algn="r">
              <a:buNone/>
            </a:pPr>
            <a:r>
              <a:rPr lang="es-CO" sz="2500" dirty="0">
                <a:solidFill>
                  <a:schemeClr val="bg1"/>
                </a:solidFill>
                <a:latin typeface="Century Gothic" panose="020B0502020202020204" pitchFamily="34" charset="0"/>
              </a:rPr>
              <a:t>CMC MÉXICO, 2022</a:t>
            </a:r>
          </a:p>
        </p:txBody>
      </p:sp>
    </p:spTree>
    <p:extLst>
      <p:ext uri="{BB962C8B-B14F-4D97-AF65-F5344CB8AC3E}">
        <p14:creationId xmlns:p14="http://schemas.microsoft.com/office/powerpoint/2010/main" val="1822197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273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áfico 13">
            <a:extLst>
              <a:ext uri="{FF2B5EF4-FFF2-40B4-BE49-F238E27FC236}">
                <a16:creationId xmlns:a16="http://schemas.microsoft.com/office/drawing/2014/main" id="{2B25C542-5759-E75B-B020-0E25411AC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42475" y="1244465"/>
            <a:ext cx="3888381" cy="4376871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6096000" y="1089026"/>
            <a:ext cx="5033818" cy="3661710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14 Subtítulo">
            <a:extLst>
              <a:ext uri="{FF2B5EF4-FFF2-40B4-BE49-F238E27FC236}">
                <a16:creationId xmlns:a16="http://schemas.microsoft.com/office/drawing/2014/main" id="{DB98647E-65C1-4BA3-94CA-5B83137DDAAF}"/>
              </a:ext>
            </a:extLst>
          </p:cNvPr>
          <p:cNvSpPr txBox="1">
            <a:spLocks/>
          </p:cNvSpPr>
          <p:nvPr/>
        </p:nvSpPr>
        <p:spPr>
          <a:xfrm>
            <a:off x="5782770" y="951165"/>
            <a:ext cx="5660277" cy="189694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s-MX" sz="45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Ámbitos de aplicación de gemelos digitales</a:t>
            </a:r>
          </a:p>
          <a:p>
            <a:endParaRPr lang="es-MX" sz="4500" dirty="0">
              <a:solidFill>
                <a:srgbClr val="292F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Imagen 9">
            <a:extLst>
              <a:ext uri="{FF2B5EF4-FFF2-40B4-BE49-F238E27FC236}">
                <a16:creationId xmlns:a16="http://schemas.microsoft.com/office/drawing/2014/main" id="{86481696-A521-45FE-9CB8-1BE0CD00EB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1854374" y="1554848"/>
            <a:ext cx="2743200" cy="27409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49D42B8F-1E01-21D4-E006-2B03AA42ED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235" y="5722451"/>
            <a:ext cx="1125240" cy="300142"/>
          </a:xfrm>
          <a:prstGeom prst="rect">
            <a:avLst/>
          </a:prstGeom>
        </p:spPr>
      </p:pic>
      <p:sp>
        <p:nvSpPr>
          <p:cNvPr id="11" name="15 CuadroTexto">
            <a:extLst>
              <a:ext uri="{FF2B5EF4-FFF2-40B4-BE49-F238E27FC236}">
                <a16:creationId xmlns:a16="http://schemas.microsoft.com/office/drawing/2014/main" id="{89B73C4F-1A09-20B4-38D5-9295C3F80A6B}"/>
              </a:ext>
            </a:extLst>
          </p:cNvPr>
          <p:cNvSpPr txBox="1"/>
          <p:nvPr/>
        </p:nvSpPr>
        <p:spPr>
          <a:xfrm>
            <a:off x="5782770" y="4384323"/>
            <a:ext cx="72513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1F4969"/>
                </a:solidFill>
                <a:latin typeface="Century Gothic" panose="020B0502020202020204" pitchFamily="34" charset="0"/>
              </a:rPr>
              <a:t>CRISTIAN SOLÍS CALDERÓN</a:t>
            </a:r>
            <a:endParaRPr lang="es-MX" sz="3000" b="1" dirty="0">
              <a:solidFill>
                <a:srgbClr val="1F49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16 CuadroTexto">
            <a:extLst>
              <a:ext uri="{FF2B5EF4-FFF2-40B4-BE49-F238E27FC236}">
                <a16:creationId xmlns:a16="http://schemas.microsoft.com/office/drawing/2014/main" id="{C5321C46-CFF7-6C38-6C99-7065C6556A2A}"/>
              </a:ext>
            </a:extLst>
          </p:cNvPr>
          <p:cNvSpPr txBox="1"/>
          <p:nvPr/>
        </p:nvSpPr>
        <p:spPr>
          <a:xfrm>
            <a:off x="5826099" y="4906210"/>
            <a:ext cx="6383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Socio </a:t>
            </a:r>
            <a:r>
              <a:rPr lang="es-MX" sz="2400" dirty="0" err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Iquant</a:t>
            </a:r>
            <a:r>
              <a:rPr lang="es-MX" sz="2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r>
              <a:rPr lang="es-MX" sz="2400" dirty="0" err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Consulting</a:t>
            </a:r>
            <a:r>
              <a:rPr lang="es-MX" sz="2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/ csolis@iquantconsulting.com</a:t>
            </a:r>
          </a:p>
        </p:txBody>
      </p:sp>
    </p:spTree>
    <p:extLst>
      <p:ext uri="{BB962C8B-B14F-4D97-AF65-F5344CB8AC3E}">
        <p14:creationId xmlns:p14="http://schemas.microsoft.com/office/powerpoint/2010/main" val="3869162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5E64F939-C455-1812-BC89-415539BC0E53}"/>
              </a:ext>
            </a:extLst>
          </p:cNvPr>
          <p:cNvSpPr/>
          <p:nvPr/>
        </p:nvSpPr>
        <p:spPr>
          <a:xfrm>
            <a:off x="6420906" y="2161789"/>
            <a:ext cx="2876365" cy="2254928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6E5AD2B-AF2F-1A05-2295-4558B20AA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9340" y="233097"/>
            <a:ext cx="6315840" cy="438141"/>
          </a:xfrm>
        </p:spPr>
        <p:txBody>
          <a:bodyPr/>
          <a:lstStyle/>
          <a:p>
            <a:r>
              <a:rPr lang="es-CL" sz="4000" dirty="0">
                <a:latin typeface="Century Gothic" panose="020B0502020202020204" pitchFamily="34" charset="0"/>
                <a:sym typeface="Calibri"/>
              </a:rPr>
              <a:t>Metodología Digital Twin</a:t>
            </a:r>
          </a:p>
        </p:txBody>
      </p:sp>
      <p:pic>
        <p:nvPicPr>
          <p:cNvPr id="4" name="Picture 2" descr="Mixer/Heat-Exchanger | Mixing/Heat-Exchanger | Fluitec - Mixing and  Reaction Technology">
            <a:extLst>
              <a:ext uri="{FF2B5EF4-FFF2-40B4-BE49-F238E27FC236}">
                <a16:creationId xmlns:a16="http://schemas.microsoft.com/office/drawing/2014/main" id="{128A8204-A1BB-C9B5-E656-9E2DF0E59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57" y="2588750"/>
            <a:ext cx="2275262" cy="151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D96FFAF-BFE3-AB9D-9099-925A813C457A}"/>
              </a:ext>
            </a:extLst>
          </p:cNvPr>
          <p:cNvSpPr txBox="1"/>
          <p:nvPr/>
        </p:nvSpPr>
        <p:spPr>
          <a:xfrm>
            <a:off x="7161621" y="2230947"/>
            <a:ext cx="139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Century Gothic" panose="020B0502020202020204" pitchFamily="34" charset="0"/>
                <a:ea typeface="Calibri"/>
                <a:cs typeface="Calibri"/>
              </a:rPr>
              <a:t>Mundo Real</a:t>
            </a:r>
          </a:p>
        </p:txBody>
      </p:sp>
      <p:sp>
        <p:nvSpPr>
          <p:cNvPr id="7" name="Flecha: hacia la izquierda 6">
            <a:extLst>
              <a:ext uri="{FF2B5EF4-FFF2-40B4-BE49-F238E27FC236}">
                <a16:creationId xmlns:a16="http://schemas.microsoft.com/office/drawing/2014/main" id="{537F10A2-D471-049D-47BE-D60C9136BDCE}"/>
              </a:ext>
            </a:extLst>
          </p:cNvPr>
          <p:cNvSpPr/>
          <p:nvPr/>
        </p:nvSpPr>
        <p:spPr>
          <a:xfrm>
            <a:off x="3660065" y="2885558"/>
            <a:ext cx="2460289" cy="3303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solidFill>
                  <a:schemeClr val="bg1"/>
                </a:solidFill>
                <a:latin typeface="Century Gothic" panose="020B0502020202020204" pitchFamily="34" charset="0"/>
                <a:ea typeface="Calibri"/>
                <a:cs typeface="Calibri"/>
              </a:rPr>
              <a:t>Validación/Evaluación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33D4453-1095-7D37-0129-B7A0950B676C}"/>
              </a:ext>
            </a:extLst>
          </p:cNvPr>
          <p:cNvSpPr txBox="1"/>
          <p:nvPr/>
        </p:nvSpPr>
        <p:spPr>
          <a:xfrm>
            <a:off x="3530050" y="2513677"/>
            <a:ext cx="29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MX"/>
            </a:defPPr>
            <a:lvl1pPr>
              <a:defRPr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defRPr>
            </a:lvl1pPr>
          </a:lstStyle>
          <a:p>
            <a:r>
              <a:rPr lang="es-CL" dirty="0"/>
              <a:t>Formulación del modelo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B8539EA6-5078-EEF1-130F-3751A13D505A}"/>
              </a:ext>
            </a:extLst>
          </p:cNvPr>
          <p:cNvSpPr/>
          <p:nvPr/>
        </p:nvSpPr>
        <p:spPr>
          <a:xfrm>
            <a:off x="488213" y="2148142"/>
            <a:ext cx="2876365" cy="225492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1759AB2-B219-1A37-BD20-9089B8E46297}"/>
              </a:ext>
            </a:extLst>
          </p:cNvPr>
          <p:cNvSpPr txBox="1"/>
          <p:nvPr/>
        </p:nvSpPr>
        <p:spPr>
          <a:xfrm>
            <a:off x="1136756" y="2215398"/>
            <a:ext cx="1579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Century Gothic" panose="020B0502020202020204" pitchFamily="34" charset="0"/>
                <a:ea typeface="Calibri"/>
                <a:cs typeface="Calibri"/>
              </a:rPr>
              <a:t>Mundo Virtual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AB292040-D616-23F8-33F1-0E1CBD2AE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679" y="2669077"/>
            <a:ext cx="1941913" cy="1409942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FD8DB5E-B07C-D19C-9F39-8E5675357395}"/>
              </a:ext>
            </a:extLst>
          </p:cNvPr>
          <p:cNvSpPr txBox="1"/>
          <p:nvPr/>
        </p:nvSpPr>
        <p:spPr>
          <a:xfrm>
            <a:off x="3507499" y="3744229"/>
            <a:ext cx="275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rPr>
              <a:t>Simulación del modelo</a:t>
            </a:r>
          </a:p>
        </p:txBody>
      </p:sp>
      <p:cxnSp>
        <p:nvCxnSpPr>
          <p:cNvPr id="16" name="Conector: angular 15">
            <a:extLst>
              <a:ext uri="{FF2B5EF4-FFF2-40B4-BE49-F238E27FC236}">
                <a16:creationId xmlns:a16="http://schemas.microsoft.com/office/drawing/2014/main" id="{06B2600C-C67C-5D93-7DC0-CA1A548505F0}"/>
              </a:ext>
            </a:extLst>
          </p:cNvPr>
          <p:cNvCxnSpPr>
            <a:cxnSpLocks/>
            <a:stCxn id="9" idx="2"/>
            <a:endCxn id="5" idx="2"/>
          </p:cNvCxnSpPr>
          <p:nvPr/>
        </p:nvCxnSpPr>
        <p:spPr>
          <a:xfrm rot="16200000" flipH="1">
            <a:off x="4885919" y="1443546"/>
            <a:ext cx="13647" cy="5932693"/>
          </a:xfrm>
          <a:prstGeom prst="bentConnector3">
            <a:avLst>
              <a:gd name="adj1" fmla="val 1775093"/>
            </a:avLst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72D8374-ADF1-BCCF-8E2B-1B5C12ED65DC}"/>
              </a:ext>
            </a:extLst>
          </p:cNvPr>
          <p:cNvSpPr txBox="1"/>
          <p:nvPr/>
        </p:nvSpPr>
        <p:spPr>
          <a:xfrm>
            <a:off x="4210416" y="4598098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rPr>
              <a:t>Pronostico</a:t>
            </a:r>
          </a:p>
        </p:txBody>
      </p:sp>
      <p:cxnSp>
        <p:nvCxnSpPr>
          <p:cNvPr id="33" name="Conector: angular 32">
            <a:extLst>
              <a:ext uri="{FF2B5EF4-FFF2-40B4-BE49-F238E27FC236}">
                <a16:creationId xmlns:a16="http://schemas.microsoft.com/office/drawing/2014/main" id="{F09AB890-A97E-1EAB-84DA-0CEEDC148E97}"/>
              </a:ext>
            </a:extLst>
          </p:cNvPr>
          <p:cNvCxnSpPr>
            <a:cxnSpLocks/>
            <a:stCxn id="5" idx="0"/>
            <a:endCxn id="9" idx="0"/>
          </p:cNvCxnSpPr>
          <p:nvPr/>
        </p:nvCxnSpPr>
        <p:spPr>
          <a:xfrm rot="16200000" flipV="1">
            <a:off x="4885920" y="-811381"/>
            <a:ext cx="13647" cy="5932693"/>
          </a:xfrm>
          <a:prstGeom prst="bentConnector3">
            <a:avLst>
              <a:gd name="adj1" fmla="val 2490672"/>
            </a:avLst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31EE0C3-2DB7-15FB-7D06-BA218B0CC13C}"/>
              </a:ext>
            </a:extLst>
          </p:cNvPr>
          <p:cNvSpPr txBox="1"/>
          <p:nvPr/>
        </p:nvSpPr>
        <p:spPr>
          <a:xfrm>
            <a:off x="4121034" y="1462458"/>
            <a:ext cx="1308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rPr>
              <a:t>Asimilación</a:t>
            </a:r>
          </a:p>
        </p:txBody>
      </p:sp>
      <p:cxnSp>
        <p:nvCxnSpPr>
          <p:cNvPr id="39" name="Conector: angular 38">
            <a:extLst>
              <a:ext uri="{FF2B5EF4-FFF2-40B4-BE49-F238E27FC236}">
                <a16:creationId xmlns:a16="http://schemas.microsoft.com/office/drawing/2014/main" id="{8B38CBF9-2FE0-A65B-13D7-31B8DF3C0E57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02325" y="1410649"/>
            <a:ext cx="13647" cy="5932693"/>
          </a:xfrm>
          <a:prstGeom prst="bentConnector3">
            <a:avLst>
              <a:gd name="adj1" fmla="val 4442244"/>
            </a:avLst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: angular 44">
            <a:extLst>
              <a:ext uri="{FF2B5EF4-FFF2-40B4-BE49-F238E27FC236}">
                <a16:creationId xmlns:a16="http://schemas.microsoft.com/office/drawing/2014/main" id="{EFE582C0-43BB-A6C4-C47D-A90F93DA715B}"/>
              </a:ext>
            </a:extLst>
          </p:cNvPr>
          <p:cNvCxnSpPr>
            <a:cxnSpLocks/>
          </p:cNvCxnSpPr>
          <p:nvPr/>
        </p:nvCxnSpPr>
        <p:spPr>
          <a:xfrm rot="16200000" flipV="1">
            <a:off x="5254675" y="-842139"/>
            <a:ext cx="13647" cy="5932693"/>
          </a:xfrm>
          <a:prstGeom prst="bentConnector3">
            <a:avLst>
              <a:gd name="adj1" fmla="val 4832557"/>
            </a:avLst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: angular 47">
            <a:extLst>
              <a:ext uri="{FF2B5EF4-FFF2-40B4-BE49-F238E27FC236}">
                <a16:creationId xmlns:a16="http://schemas.microsoft.com/office/drawing/2014/main" id="{75E2B63B-21C5-D996-7CB4-81E38F5902E2}"/>
              </a:ext>
            </a:extLst>
          </p:cNvPr>
          <p:cNvCxnSpPr>
            <a:cxnSpLocks/>
          </p:cNvCxnSpPr>
          <p:nvPr/>
        </p:nvCxnSpPr>
        <p:spPr>
          <a:xfrm rot="16200000" flipH="1">
            <a:off x="5528528" y="1429396"/>
            <a:ext cx="13647" cy="5932693"/>
          </a:xfrm>
          <a:prstGeom prst="bentConnector3">
            <a:avLst>
              <a:gd name="adj1" fmla="val 6068543"/>
            </a:avLst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: angular 50">
            <a:extLst>
              <a:ext uri="{FF2B5EF4-FFF2-40B4-BE49-F238E27FC236}">
                <a16:creationId xmlns:a16="http://schemas.microsoft.com/office/drawing/2014/main" id="{34A128C0-BA7B-44C4-618C-20D858C8CDD0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16194" y="-823508"/>
            <a:ext cx="13647" cy="5932693"/>
          </a:xfrm>
          <a:prstGeom prst="bentConnector3">
            <a:avLst>
              <a:gd name="adj1" fmla="val 6328754"/>
            </a:avLst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errar llave 53">
            <a:extLst>
              <a:ext uri="{FF2B5EF4-FFF2-40B4-BE49-F238E27FC236}">
                <a16:creationId xmlns:a16="http://schemas.microsoft.com/office/drawing/2014/main" id="{CF27E0BB-E8A9-E45D-8C0C-95BB1DFEC16E}"/>
              </a:ext>
            </a:extLst>
          </p:cNvPr>
          <p:cNvSpPr/>
          <p:nvPr/>
        </p:nvSpPr>
        <p:spPr>
          <a:xfrm>
            <a:off x="9352481" y="3406667"/>
            <a:ext cx="404344" cy="2020099"/>
          </a:xfrm>
          <a:prstGeom prst="rightBrac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0EBB2585-2285-7FCF-8503-98D57A2F6344}"/>
              </a:ext>
            </a:extLst>
          </p:cNvPr>
          <p:cNvSpPr txBox="1"/>
          <p:nvPr/>
        </p:nvSpPr>
        <p:spPr>
          <a:xfrm>
            <a:off x="9730694" y="4243134"/>
            <a:ext cx="2296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rPr>
              <a:t>Ingeniería Directa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rPr>
              <a:t>Optimización y eficiencia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</p:txBody>
      </p:sp>
      <p:sp>
        <p:nvSpPr>
          <p:cNvPr id="58" name="Cerrar llave 57">
            <a:extLst>
              <a:ext uri="{FF2B5EF4-FFF2-40B4-BE49-F238E27FC236}">
                <a16:creationId xmlns:a16="http://schemas.microsoft.com/office/drawing/2014/main" id="{1D48E98F-EF84-F72B-E14D-C7E3BDBA97A7}"/>
              </a:ext>
            </a:extLst>
          </p:cNvPr>
          <p:cNvSpPr/>
          <p:nvPr/>
        </p:nvSpPr>
        <p:spPr>
          <a:xfrm>
            <a:off x="9342327" y="1214825"/>
            <a:ext cx="404344" cy="2020099"/>
          </a:xfrm>
          <a:prstGeom prst="rightBrac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413D3E35-2AE7-556D-6C0C-4709F4A8252E}"/>
              </a:ext>
            </a:extLst>
          </p:cNvPr>
          <p:cNvSpPr txBox="1"/>
          <p:nvPr/>
        </p:nvSpPr>
        <p:spPr>
          <a:xfrm>
            <a:off x="9777278" y="2034752"/>
            <a:ext cx="22967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800" dirty="0"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rPr>
              <a:t>Ingeniería Inversa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800" dirty="0"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rPr>
              <a:t>Ensuciamiento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800" dirty="0"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rPr>
              <a:t>Desgaste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800" dirty="0">
                <a:solidFill>
                  <a:srgbClr val="777777"/>
                </a:solidFill>
                <a:latin typeface="Century Gothic" panose="020B0502020202020204" pitchFamily="34" charset="0"/>
                <a:ea typeface="Calibri"/>
                <a:cs typeface="Calibri"/>
              </a:rPr>
              <a:t>Perdidas energéticas</a:t>
            </a:r>
          </a:p>
        </p:txBody>
      </p:sp>
      <p:sp>
        <p:nvSpPr>
          <p:cNvPr id="60" name="Flecha: a la derecha 59">
            <a:extLst>
              <a:ext uri="{FF2B5EF4-FFF2-40B4-BE49-F238E27FC236}">
                <a16:creationId xmlns:a16="http://schemas.microsoft.com/office/drawing/2014/main" id="{4ABE1186-3956-531F-6D64-772DA08EE795}"/>
              </a:ext>
            </a:extLst>
          </p:cNvPr>
          <p:cNvSpPr/>
          <p:nvPr/>
        </p:nvSpPr>
        <p:spPr>
          <a:xfrm>
            <a:off x="3660064" y="3427914"/>
            <a:ext cx="2460289" cy="369332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solidFill>
                  <a:schemeClr val="bg1"/>
                </a:solidFill>
                <a:latin typeface="Century Gothic" panose="020B0502020202020204" pitchFamily="34" charset="0"/>
                <a:ea typeface="Calibri"/>
                <a:cs typeface="Calibri"/>
              </a:rPr>
              <a:t>Verificación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ECBF3BAB-1599-5D2C-A75E-C96F61A4D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3077" y="2614351"/>
            <a:ext cx="1456287" cy="1478576"/>
          </a:xfrm>
          <a:prstGeom prst="rect">
            <a:avLst/>
          </a:prstGeom>
        </p:spPr>
      </p:pic>
      <p:pic>
        <p:nvPicPr>
          <p:cNvPr id="10" name="Graphic 9" descr="Monitor with solid fill">
            <a:extLst>
              <a:ext uri="{FF2B5EF4-FFF2-40B4-BE49-F238E27FC236}">
                <a16:creationId xmlns:a16="http://schemas.microsoft.com/office/drawing/2014/main" id="{935936B6-7DA8-7468-CD07-FD33F5676A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56521" y="4193398"/>
            <a:ext cx="462646" cy="462646"/>
          </a:xfrm>
          <a:prstGeom prst="rect">
            <a:avLst/>
          </a:prstGeom>
        </p:spPr>
      </p:pic>
      <p:pic>
        <p:nvPicPr>
          <p:cNvPr id="15" name="Graphic 14" descr="Syncing cloud outline">
            <a:extLst>
              <a:ext uri="{FF2B5EF4-FFF2-40B4-BE49-F238E27FC236}">
                <a16:creationId xmlns:a16="http://schemas.microsoft.com/office/drawing/2014/main" id="{80E633A8-1AE6-D40D-9960-D1482FB205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35502" y="4147406"/>
            <a:ext cx="496672" cy="496672"/>
          </a:xfrm>
          <a:prstGeom prst="rect">
            <a:avLst/>
          </a:prstGeom>
        </p:spPr>
      </p:pic>
      <p:pic>
        <p:nvPicPr>
          <p:cNvPr id="17" name="Graphic 16" descr="Syncing cloud outline">
            <a:extLst>
              <a:ext uri="{FF2B5EF4-FFF2-40B4-BE49-F238E27FC236}">
                <a16:creationId xmlns:a16="http://schemas.microsoft.com/office/drawing/2014/main" id="{B1EA6BEE-69AD-FA8E-BCD2-05C1DD16BC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29405" y="1381382"/>
            <a:ext cx="496672" cy="49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94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1" grpId="0"/>
      <p:bldP spid="14" grpId="0"/>
      <p:bldP spid="32" grpId="0"/>
      <p:bldP spid="37" grpId="0"/>
      <p:bldP spid="54" grpId="0" animBg="1"/>
      <p:bldP spid="55" grpId="0"/>
      <p:bldP spid="58" grpId="0" animBg="1"/>
      <p:bldP spid="59" grpId="0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800BF2-6B7B-154E-3B1F-D410377F9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5055" y="719094"/>
            <a:ext cx="7941889" cy="438141"/>
          </a:xfrm>
        </p:spPr>
        <p:txBody>
          <a:bodyPr/>
          <a:lstStyle/>
          <a:p>
            <a:pPr algn="ctr"/>
            <a:r>
              <a:rPr lang="es-CL" sz="4000" dirty="0">
                <a:latin typeface="Century Gothic" panose="020B0502020202020204" pitchFamily="34" charset="0"/>
              </a:rPr>
              <a:t>Industrias donde aplica concepto de Digital Twin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8A97F545-1370-03D1-BF7A-1E9D43852B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31127"/>
              </p:ext>
            </p:extLst>
          </p:nvPr>
        </p:nvGraphicFramePr>
        <p:xfrm>
          <a:off x="1340530" y="1597596"/>
          <a:ext cx="9726965" cy="441258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85469">
                  <a:extLst>
                    <a:ext uri="{9D8B030D-6E8A-4147-A177-3AD203B41FA5}">
                      <a16:colId xmlns:a16="http://schemas.microsoft.com/office/drawing/2014/main" val="210857905"/>
                    </a:ext>
                  </a:extLst>
                </a:gridCol>
                <a:gridCol w="3457614">
                  <a:extLst>
                    <a:ext uri="{9D8B030D-6E8A-4147-A177-3AD203B41FA5}">
                      <a16:colId xmlns:a16="http://schemas.microsoft.com/office/drawing/2014/main" val="2489625458"/>
                    </a:ext>
                  </a:extLst>
                </a:gridCol>
                <a:gridCol w="4083882">
                  <a:extLst>
                    <a:ext uri="{9D8B030D-6E8A-4147-A177-3AD203B41FA5}">
                      <a16:colId xmlns:a16="http://schemas.microsoft.com/office/drawing/2014/main" val="3553793132"/>
                    </a:ext>
                  </a:extLst>
                </a:gridCol>
              </a:tblGrid>
              <a:tr h="322087">
                <a:tc>
                  <a:txBody>
                    <a:bodyPr/>
                    <a:lstStyle/>
                    <a:p>
                      <a:r>
                        <a:rPr lang="es-CL" sz="1400" dirty="0">
                          <a:latin typeface="Century Gothic" panose="020B0502020202020204" pitchFamily="34" charset="0"/>
                        </a:rPr>
                        <a:t>Industria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>
                          <a:latin typeface="Century Gothic" panose="020B0502020202020204" pitchFamily="34" charset="0"/>
                        </a:rPr>
                        <a:t>Sistemas/Subsistemas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>
                          <a:latin typeface="Century Gothic" panose="020B0502020202020204" pitchFamily="34" charset="0"/>
                        </a:rPr>
                        <a:t>Activos (ejemplos)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536816"/>
                  </a:ext>
                </a:extLst>
              </a:tr>
              <a:tr h="12239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b="1" i="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POWER PLANT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Generación termoeléctrica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Compresores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Calderas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Bombas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Ventiladores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Tuberías, válvulas y accesorios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603771"/>
                  </a:ext>
                </a:extLst>
              </a:tr>
              <a:tr h="773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b="1" i="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RENEWABLE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Generación solar, eólica e hidráulica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Paneles solares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Turbinas eólicas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Turbinas hidráulicas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929362"/>
                  </a:ext>
                </a:extLst>
              </a:tr>
              <a:tr h="5475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b="1" i="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ENERGY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Baterías y almacenamiento de hidrogeno verde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Baterías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b="0" i="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Proceso de electrólisis</a:t>
                      </a:r>
                      <a:endParaRPr lang="es-CL" sz="1400" dirty="0">
                        <a:latin typeface="Century Gothic" panose="020B0502020202020204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5421016"/>
                  </a:ext>
                </a:extLst>
              </a:tr>
              <a:tr h="773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b="1" i="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ELECTRIC 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Transmisión y distribución eléctrica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Conversores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Inversores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Transformadores</a:t>
                      </a:r>
                      <a:endParaRPr lang="es-CL" sz="1400" dirty="0">
                        <a:latin typeface="Century Gothic" panose="020B0502020202020204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197850"/>
                  </a:ext>
                </a:extLst>
              </a:tr>
              <a:tr h="773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b="1" i="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DISTRICT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Plantas de cogeneración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Bomba de calor y chiller</a:t>
                      </a:r>
                    </a:p>
                    <a:p>
                      <a:endParaRPr lang="es-CL" sz="1400" dirty="0">
                        <a:latin typeface="Century Gothic" panose="020B0502020202020204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Sistemas de calefacción y refrigeración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Hornos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L" sz="1400" dirty="0">
                          <a:latin typeface="Century Gothic" panose="020B0502020202020204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Torres de enfriamiento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820912"/>
                  </a:ext>
                </a:extLst>
              </a:tr>
            </a:tbl>
          </a:graphicData>
        </a:graphic>
      </p:graphicFrame>
      <p:pic>
        <p:nvPicPr>
          <p:cNvPr id="6" name="Google Shape;278;p29">
            <a:extLst>
              <a:ext uri="{FF2B5EF4-FFF2-40B4-BE49-F238E27FC236}">
                <a16:creationId xmlns:a16="http://schemas.microsoft.com/office/drawing/2014/main" id="{894F59E5-B1A7-0BB0-DD3E-FA4420C8390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36442" y="2219806"/>
            <a:ext cx="615028" cy="569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79;p29">
            <a:extLst>
              <a:ext uri="{FF2B5EF4-FFF2-40B4-BE49-F238E27FC236}">
                <a16:creationId xmlns:a16="http://schemas.microsoft.com/office/drawing/2014/main" id="{621C6E33-E78C-549C-13E6-262658AC0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86302" y="3222606"/>
            <a:ext cx="615028" cy="569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80;p29">
            <a:extLst>
              <a:ext uri="{FF2B5EF4-FFF2-40B4-BE49-F238E27FC236}">
                <a16:creationId xmlns:a16="http://schemas.microsoft.com/office/drawing/2014/main" id="{FBF23816-7FCD-54EE-69B3-D0FF5664626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36442" y="3965420"/>
            <a:ext cx="514749" cy="52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81;p29">
            <a:extLst>
              <a:ext uri="{FF2B5EF4-FFF2-40B4-BE49-F238E27FC236}">
                <a16:creationId xmlns:a16="http://schemas.microsoft.com/office/drawing/2014/main" id="{1A251761-DBF6-2F53-48F4-DA3150470E3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36442" y="4574064"/>
            <a:ext cx="588628" cy="52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82;p29">
            <a:extLst>
              <a:ext uri="{FF2B5EF4-FFF2-40B4-BE49-F238E27FC236}">
                <a16:creationId xmlns:a16="http://schemas.microsoft.com/office/drawing/2014/main" id="{E6B4E396-3515-45FF-6CFC-D6976D756F6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236442" y="5444282"/>
            <a:ext cx="615028" cy="615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4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EDA51092-DFC6-6876-449F-0A834C8B775B}"/>
              </a:ext>
            </a:extLst>
          </p:cNvPr>
          <p:cNvSpPr txBox="1">
            <a:spLocks/>
          </p:cNvSpPr>
          <p:nvPr/>
        </p:nvSpPr>
        <p:spPr>
          <a:xfrm>
            <a:off x="0" y="157852"/>
            <a:ext cx="10719989" cy="6455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L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Caso de éxito : Digital Twin en Planta Solar</a:t>
            </a:r>
          </a:p>
        </p:txBody>
      </p:sp>
      <p:sp>
        <p:nvSpPr>
          <p:cNvPr id="24" name="Espace réservé du numéro de diapositive 1">
            <a:extLst>
              <a:ext uri="{FF2B5EF4-FFF2-40B4-BE49-F238E27FC236}">
                <a16:creationId xmlns:a16="http://schemas.microsoft.com/office/drawing/2014/main" id="{C80EBAD5-494D-2516-80C5-4E90A93E0BA4}"/>
              </a:ext>
            </a:extLst>
          </p:cNvPr>
          <p:cNvSpPr txBox="1">
            <a:spLocks/>
          </p:cNvSpPr>
          <p:nvPr/>
        </p:nvSpPr>
        <p:spPr>
          <a:xfrm>
            <a:off x="11662664" y="6326447"/>
            <a:ext cx="367408" cy="2154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367B2E-B9DF-44EB-A21A-64C9723206C9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5" name="ZoneTexte 6">
            <a:extLst>
              <a:ext uri="{FF2B5EF4-FFF2-40B4-BE49-F238E27FC236}">
                <a16:creationId xmlns:a16="http://schemas.microsoft.com/office/drawing/2014/main" id="{EB46D368-EA87-478A-8CA5-63030FB788C2}"/>
              </a:ext>
            </a:extLst>
          </p:cNvPr>
          <p:cNvSpPr txBox="1"/>
          <p:nvPr/>
        </p:nvSpPr>
        <p:spPr>
          <a:xfrm>
            <a:off x="337353" y="1452977"/>
            <a:ext cx="325820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 lIns="360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s-CL" cap="all" dirty="0">
                <a:solidFill>
                  <a:schemeClr val="tx2"/>
                </a:solidFill>
              </a:rPr>
              <a:t>Mercado</a:t>
            </a:r>
          </a:p>
        </p:txBody>
      </p:sp>
      <p:sp>
        <p:nvSpPr>
          <p:cNvPr id="26" name="ZoneTexte 9">
            <a:extLst>
              <a:ext uri="{FF2B5EF4-FFF2-40B4-BE49-F238E27FC236}">
                <a16:creationId xmlns:a16="http://schemas.microsoft.com/office/drawing/2014/main" id="{E109E258-92D0-BADD-0F84-4D30CFE7695D}"/>
              </a:ext>
            </a:extLst>
          </p:cNvPr>
          <p:cNvSpPr txBox="1"/>
          <p:nvPr/>
        </p:nvSpPr>
        <p:spPr>
          <a:xfrm>
            <a:off x="337353" y="3597087"/>
            <a:ext cx="3258207" cy="369332"/>
          </a:xfrm>
          <a:prstGeom prst="rect">
            <a:avLst/>
          </a:prstGeom>
          <a:solidFill>
            <a:srgbClr val="67AE6E">
              <a:alpha val="60000"/>
            </a:srgbClr>
          </a:solidFill>
          <a:ln>
            <a:noFill/>
          </a:ln>
        </p:spPr>
        <p:txBody>
          <a:bodyPr wrap="square" lIns="360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cap="all" dirty="0">
                <a:solidFill>
                  <a:schemeClr val="tx2"/>
                </a:solidFill>
              </a:rPr>
              <a:t>Gente</a:t>
            </a:r>
          </a:p>
        </p:txBody>
      </p:sp>
      <p:sp>
        <p:nvSpPr>
          <p:cNvPr id="27" name="ZoneTexte 10">
            <a:extLst>
              <a:ext uri="{FF2B5EF4-FFF2-40B4-BE49-F238E27FC236}">
                <a16:creationId xmlns:a16="http://schemas.microsoft.com/office/drawing/2014/main" id="{DD9FD89B-7D86-A176-42E7-349F2A801699}"/>
              </a:ext>
            </a:extLst>
          </p:cNvPr>
          <p:cNvSpPr txBox="1"/>
          <p:nvPr/>
        </p:nvSpPr>
        <p:spPr>
          <a:xfrm>
            <a:off x="3738326" y="3597087"/>
            <a:ext cx="3258207" cy="369332"/>
          </a:xfrm>
          <a:prstGeom prst="rect">
            <a:avLst/>
          </a:prstGeom>
          <a:solidFill>
            <a:srgbClr val="278CBC">
              <a:alpha val="60000"/>
            </a:srgbClr>
          </a:solidFill>
          <a:ln>
            <a:noFill/>
          </a:ln>
        </p:spPr>
        <p:txBody>
          <a:bodyPr wrap="square" lIns="216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cap="all" dirty="0">
                <a:solidFill>
                  <a:schemeClr val="tx2"/>
                </a:solidFill>
              </a:rPr>
              <a:t>DATOS</a:t>
            </a:r>
          </a:p>
        </p:txBody>
      </p:sp>
      <p:sp>
        <p:nvSpPr>
          <p:cNvPr id="28" name="ZoneTexte 11">
            <a:extLst>
              <a:ext uri="{FF2B5EF4-FFF2-40B4-BE49-F238E27FC236}">
                <a16:creationId xmlns:a16="http://schemas.microsoft.com/office/drawing/2014/main" id="{0BADEC66-1667-04E3-5DB5-E86C2AF2C9C0}"/>
              </a:ext>
            </a:extLst>
          </p:cNvPr>
          <p:cNvSpPr txBox="1"/>
          <p:nvPr/>
        </p:nvSpPr>
        <p:spPr>
          <a:xfrm>
            <a:off x="3738326" y="1452977"/>
            <a:ext cx="3258207" cy="369332"/>
          </a:xfrm>
          <a:prstGeom prst="rect">
            <a:avLst/>
          </a:prstGeom>
          <a:solidFill>
            <a:srgbClr val="00B2BB">
              <a:alpha val="60000"/>
            </a:srgbClr>
          </a:solidFill>
          <a:ln>
            <a:noFill/>
          </a:ln>
        </p:spPr>
        <p:txBody>
          <a:bodyPr wrap="square" lIns="216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s-CL" cap="all" dirty="0">
                <a:solidFill>
                  <a:schemeClr val="tx2"/>
                </a:solidFill>
              </a:rPr>
              <a:t>activos</a:t>
            </a:r>
          </a:p>
        </p:txBody>
      </p:sp>
      <p:sp>
        <p:nvSpPr>
          <p:cNvPr id="29" name="ZoneTexte 3">
            <a:extLst>
              <a:ext uri="{FF2B5EF4-FFF2-40B4-BE49-F238E27FC236}">
                <a16:creationId xmlns:a16="http://schemas.microsoft.com/office/drawing/2014/main" id="{1F905536-BB09-D2D7-ABAD-327E85BB849C}"/>
              </a:ext>
            </a:extLst>
          </p:cNvPr>
          <p:cNvSpPr txBox="1"/>
          <p:nvPr/>
        </p:nvSpPr>
        <p:spPr>
          <a:xfrm>
            <a:off x="618490" y="2686520"/>
            <a:ext cx="2822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Rápido crecimiento</a:t>
            </a:r>
          </a:p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Competitivo</a:t>
            </a:r>
          </a:p>
        </p:txBody>
      </p:sp>
      <p:sp>
        <p:nvSpPr>
          <p:cNvPr id="30" name="ZoneTexte 17">
            <a:extLst>
              <a:ext uri="{FF2B5EF4-FFF2-40B4-BE49-F238E27FC236}">
                <a16:creationId xmlns:a16="http://schemas.microsoft.com/office/drawing/2014/main" id="{4B9539EE-162F-5591-4F44-D7C48EA0163B}"/>
              </a:ext>
            </a:extLst>
          </p:cNvPr>
          <p:cNvSpPr txBox="1"/>
          <p:nvPr/>
        </p:nvSpPr>
        <p:spPr>
          <a:xfrm>
            <a:off x="3679168" y="2686520"/>
            <a:ext cx="4411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Gran cantidad </a:t>
            </a:r>
          </a:p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Repetitivos</a:t>
            </a:r>
          </a:p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Baja intensidad de mantenimiento</a:t>
            </a:r>
          </a:p>
        </p:txBody>
      </p:sp>
      <p:sp>
        <p:nvSpPr>
          <p:cNvPr id="31" name="ZoneTexte 18">
            <a:extLst>
              <a:ext uri="{FF2B5EF4-FFF2-40B4-BE49-F238E27FC236}">
                <a16:creationId xmlns:a16="http://schemas.microsoft.com/office/drawing/2014/main" id="{B8C6E81C-35E3-1299-5FC6-6F928FD62275}"/>
              </a:ext>
            </a:extLst>
          </p:cNvPr>
          <p:cNvSpPr txBox="1"/>
          <p:nvPr/>
        </p:nvSpPr>
        <p:spPr>
          <a:xfrm>
            <a:off x="3844522" y="4805351"/>
            <a:ext cx="30203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Curvas de eficiencia</a:t>
            </a:r>
          </a:p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Registros de mantenimiento</a:t>
            </a:r>
          </a:p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Mediciones de sensores en tiempo real</a:t>
            </a:r>
          </a:p>
        </p:txBody>
      </p:sp>
      <p:sp>
        <p:nvSpPr>
          <p:cNvPr id="32" name="ZoneTexte 19">
            <a:extLst>
              <a:ext uri="{FF2B5EF4-FFF2-40B4-BE49-F238E27FC236}">
                <a16:creationId xmlns:a16="http://schemas.microsoft.com/office/drawing/2014/main" id="{157F3105-6A98-706A-1933-B83CD481AB2C}"/>
              </a:ext>
            </a:extLst>
          </p:cNvPr>
          <p:cNvSpPr txBox="1"/>
          <p:nvPr/>
        </p:nvSpPr>
        <p:spPr>
          <a:xfrm>
            <a:off x="634552" y="4805351"/>
            <a:ext cx="2806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Operación remota</a:t>
            </a:r>
          </a:p>
          <a:p>
            <a:r>
              <a:rPr lang="es-CL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Cuadrilla usando dispositivos móviles</a:t>
            </a:r>
          </a:p>
        </p:txBody>
      </p:sp>
      <p:pic>
        <p:nvPicPr>
          <p:cNvPr id="33" name="Gráfico 22" descr="Gráfico exponencial con relleno sólido">
            <a:extLst>
              <a:ext uri="{FF2B5EF4-FFF2-40B4-BE49-F238E27FC236}">
                <a16:creationId xmlns:a16="http://schemas.microsoft.com/office/drawing/2014/main" id="{E7976FB9-E068-D806-2763-EE04949995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3967" y="1833888"/>
            <a:ext cx="914400" cy="914400"/>
          </a:xfrm>
          <a:prstGeom prst="rect">
            <a:avLst/>
          </a:prstGeom>
        </p:spPr>
      </p:pic>
      <p:pic>
        <p:nvPicPr>
          <p:cNvPr id="34" name="Gráfico 24" descr="Dirigir dos pines por un camino con relleno sólido">
            <a:extLst>
              <a:ext uri="{FF2B5EF4-FFF2-40B4-BE49-F238E27FC236}">
                <a16:creationId xmlns:a16="http://schemas.microsoft.com/office/drawing/2014/main" id="{940E7ABD-73C6-6A82-31D7-805CA640E6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79027" y="3953643"/>
            <a:ext cx="914400" cy="914400"/>
          </a:xfrm>
          <a:prstGeom prst="rect">
            <a:avLst/>
          </a:prstGeom>
        </p:spPr>
      </p:pic>
      <p:pic>
        <p:nvPicPr>
          <p:cNvPr id="35" name="Gráfico 26" descr="Centro de llamadas con relleno sólido">
            <a:extLst>
              <a:ext uri="{FF2B5EF4-FFF2-40B4-BE49-F238E27FC236}">
                <a16:creationId xmlns:a16="http://schemas.microsoft.com/office/drawing/2014/main" id="{0AC3B59D-9D92-5D5C-6244-F428CCC073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8490" y="3978879"/>
            <a:ext cx="914400" cy="914400"/>
          </a:xfrm>
          <a:prstGeom prst="rect">
            <a:avLst/>
          </a:prstGeom>
        </p:spPr>
      </p:pic>
      <p:pic>
        <p:nvPicPr>
          <p:cNvPr id="36" name="Gráfico 28" descr="Voz con relleno sólido">
            <a:extLst>
              <a:ext uri="{FF2B5EF4-FFF2-40B4-BE49-F238E27FC236}">
                <a16:creationId xmlns:a16="http://schemas.microsoft.com/office/drawing/2014/main" id="{966487CD-2463-0DBA-9361-C1BD8C461F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85371" y="3983925"/>
            <a:ext cx="914400" cy="914400"/>
          </a:xfrm>
          <a:prstGeom prst="rect">
            <a:avLst/>
          </a:prstGeom>
        </p:spPr>
      </p:pic>
      <p:pic>
        <p:nvPicPr>
          <p:cNvPr id="37" name="Gráfico 30" descr="Portapapeles comprobado con relleno sólido">
            <a:extLst>
              <a:ext uri="{FF2B5EF4-FFF2-40B4-BE49-F238E27FC236}">
                <a16:creationId xmlns:a16="http://schemas.microsoft.com/office/drawing/2014/main" id="{F4EF8341-46CD-0191-4EF7-D101D0FE36C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02289" y="3975172"/>
            <a:ext cx="914400" cy="914400"/>
          </a:xfrm>
          <a:prstGeom prst="rect">
            <a:avLst/>
          </a:prstGeom>
        </p:spPr>
      </p:pic>
      <p:pic>
        <p:nvPicPr>
          <p:cNvPr id="38" name="Gráfico 32" descr="Paneles solares contorno">
            <a:extLst>
              <a:ext uri="{FF2B5EF4-FFF2-40B4-BE49-F238E27FC236}">
                <a16:creationId xmlns:a16="http://schemas.microsoft.com/office/drawing/2014/main" id="{764C2A32-B671-4635-F338-D5237C03696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44522" y="1825807"/>
            <a:ext cx="474846" cy="474846"/>
          </a:xfrm>
          <a:prstGeom prst="rect">
            <a:avLst/>
          </a:prstGeom>
        </p:spPr>
      </p:pic>
      <p:pic>
        <p:nvPicPr>
          <p:cNvPr id="39" name="Gráfico 33" descr="Paneles solares contorno">
            <a:extLst>
              <a:ext uri="{FF2B5EF4-FFF2-40B4-BE49-F238E27FC236}">
                <a16:creationId xmlns:a16="http://schemas.microsoft.com/office/drawing/2014/main" id="{8A9E246C-DBD3-CD76-7FDB-DD36095BE9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59086" y="2177318"/>
            <a:ext cx="474846" cy="474846"/>
          </a:xfrm>
          <a:prstGeom prst="rect">
            <a:avLst/>
          </a:prstGeom>
        </p:spPr>
      </p:pic>
      <p:pic>
        <p:nvPicPr>
          <p:cNvPr id="40" name="Gráfico 34" descr="Paneles solares contorno">
            <a:extLst>
              <a:ext uri="{FF2B5EF4-FFF2-40B4-BE49-F238E27FC236}">
                <a16:creationId xmlns:a16="http://schemas.microsoft.com/office/drawing/2014/main" id="{C76D7C01-D90D-600C-2268-BBAA5ECF6FD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659776" y="1825807"/>
            <a:ext cx="474846" cy="474846"/>
          </a:xfrm>
          <a:prstGeom prst="rect">
            <a:avLst/>
          </a:prstGeom>
        </p:spPr>
      </p:pic>
      <p:pic>
        <p:nvPicPr>
          <p:cNvPr id="41" name="Gráfico 35" descr="Paneles solares contorno">
            <a:extLst>
              <a:ext uri="{FF2B5EF4-FFF2-40B4-BE49-F238E27FC236}">
                <a16:creationId xmlns:a16="http://schemas.microsoft.com/office/drawing/2014/main" id="{A50D9F95-1A9E-232D-95FD-AD5C2491632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51870" y="1825807"/>
            <a:ext cx="474846" cy="474846"/>
          </a:xfrm>
          <a:prstGeom prst="rect">
            <a:avLst/>
          </a:prstGeom>
        </p:spPr>
      </p:pic>
      <p:pic>
        <p:nvPicPr>
          <p:cNvPr id="42" name="Gráfico 36" descr="Paneles solares contorno">
            <a:extLst>
              <a:ext uri="{FF2B5EF4-FFF2-40B4-BE49-F238E27FC236}">
                <a16:creationId xmlns:a16="http://schemas.microsoft.com/office/drawing/2014/main" id="{D49E646B-9F95-8EE6-872F-EA845F5AAF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72229" y="2177318"/>
            <a:ext cx="474846" cy="474846"/>
          </a:xfrm>
          <a:prstGeom prst="rect">
            <a:avLst/>
          </a:prstGeom>
        </p:spPr>
      </p:pic>
      <p:pic>
        <p:nvPicPr>
          <p:cNvPr id="43" name="Gráfico 37" descr="Paneles solares contorno">
            <a:extLst>
              <a:ext uri="{FF2B5EF4-FFF2-40B4-BE49-F238E27FC236}">
                <a16:creationId xmlns:a16="http://schemas.microsoft.com/office/drawing/2014/main" id="{9680A2A6-11CB-CF35-976E-083CD79F15F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685371" y="2177318"/>
            <a:ext cx="474846" cy="474846"/>
          </a:xfrm>
          <a:prstGeom prst="rect">
            <a:avLst/>
          </a:prstGeom>
        </p:spPr>
      </p:pic>
      <p:pic>
        <p:nvPicPr>
          <p:cNvPr id="44" name="Picture 2">
            <a:extLst>
              <a:ext uri="{FF2B5EF4-FFF2-40B4-BE49-F238E27FC236}">
                <a16:creationId xmlns:a16="http://schemas.microsoft.com/office/drawing/2014/main" id="{34389E51-D442-85A4-13C0-B84D724DD1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9" t="-25" r="19609" b="25"/>
          <a:stretch/>
        </p:blipFill>
        <p:spPr bwMode="auto">
          <a:xfrm>
            <a:off x="7255106" y="1452977"/>
            <a:ext cx="4936893" cy="442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56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Marcador de número de diapositiva 15">
            <a:extLst>
              <a:ext uri="{FF2B5EF4-FFF2-40B4-BE49-F238E27FC236}">
                <a16:creationId xmlns:a16="http://schemas.microsoft.com/office/drawing/2014/main" id="{01D22A52-6FDF-20A5-3335-C12292AB4324}"/>
              </a:ext>
            </a:extLst>
          </p:cNvPr>
          <p:cNvSpPr txBox="1">
            <a:spLocks/>
          </p:cNvSpPr>
          <p:nvPr/>
        </p:nvSpPr>
        <p:spPr>
          <a:xfrm>
            <a:off x="11662664" y="6548395"/>
            <a:ext cx="367408" cy="2154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367B2E-B9DF-44EB-A21A-64C9723206C9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5" name="Marcador de texto 11">
            <a:extLst>
              <a:ext uri="{FF2B5EF4-FFF2-40B4-BE49-F238E27FC236}">
                <a16:creationId xmlns:a16="http://schemas.microsoft.com/office/drawing/2014/main" id="{B2A61542-D081-DF90-1847-3A3AE6D6E14A}"/>
              </a:ext>
            </a:extLst>
          </p:cNvPr>
          <p:cNvSpPr txBox="1">
            <a:spLocks/>
          </p:cNvSpPr>
          <p:nvPr/>
        </p:nvSpPr>
        <p:spPr>
          <a:xfrm>
            <a:off x="7036482" y="1601300"/>
            <a:ext cx="5155518" cy="3826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400" dirty="0">
                <a:latin typeface="Century Gothic" panose="020B0502020202020204" pitchFamily="34" charset="0"/>
                <a:cs typeface="Arial"/>
              </a:rPr>
              <a:t>El rápido proceso de implementación, la precisión en la detección de eventos y la medición exacta del impacto de las actividades de mantenimiento en la salud de los activos, superaron con creces </a:t>
            </a:r>
            <a:r>
              <a:rPr lang="es-ES" sz="2400" dirty="0">
                <a:solidFill>
                  <a:srgbClr val="00B050"/>
                </a:solidFill>
                <a:latin typeface="Century Gothic" panose="020B0502020202020204" pitchFamily="34" charset="0"/>
                <a:cs typeface="Arial"/>
              </a:rPr>
              <a:t>nuestras expectativas</a:t>
            </a:r>
            <a:r>
              <a:rPr lang="es-ES" sz="2400" dirty="0">
                <a:latin typeface="Century Gothic" panose="020B0502020202020204" pitchFamily="34" charset="0"/>
                <a:cs typeface="Arial"/>
              </a:rPr>
              <a:t>.</a:t>
            </a:r>
            <a:endParaRPr lang="en-US" sz="2400" dirty="0">
              <a:latin typeface="Century Gothic" panose="020B0502020202020204" pitchFamily="34" charset="0"/>
            </a:endParaRPr>
          </a:p>
          <a:p>
            <a:pPr algn="r"/>
            <a:endParaRPr lang="en-US" sz="1600" dirty="0">
              <a:latin typeface="Century Gothic" panose="020B0502020202020204" pitchFamily="34" charset="0"/>
              <a:cs typeface="Arial"/>
            </a:endParaRPr>
          </a:p>
          <a:p>
            <a:pPr algn="r"/>
            <a:r>
              <a:rPr lang="es-CL" dirty="0">
                <a:latin typeface="Century Gothic" panose="020B0502020202020204" pitchFamily="34" charset="0"/>
                <a:cs typeface="Arial"/>
              </a:rPr>
              <a:t> </a:t>
            </a:r>
            <a:endParaRPr lang="es-CL" dirty="0">
              <a:latin typeface="Century Gothic" panose="020B0502020202020204" pitchFamily="34" charset="0"/>
            </a:endParaRPr>
          </a:p>
        </p:txBody>
      </p:sp>
      <p:sp>
        <p:nvSpPr>
          <p:cNvPr id="26" name="Marcador de texto 7">
            <a:extLst>
              <a:ext uri="{FF2B5EF4-FFF2-40B4-BE49-F238E27FC236}">
                <a16:creationId xmlns:a16="http://schemas.microsoft.com/office/drawing/2014/main" id="{38BAB2C5-401D-65C8-9D42-341D4673E29E}"/>
              </a:ext>
            </a:extLst>
          </p:cNvPr>
          <p:cNvSpPr txBox="1">
            <a:spLocks/>
          </p:cNvSpPr>
          <p:nvPr/>
        </p:nvSpPr>
        <p:spPr>
          <a:xfrm>
            <a:off x="221594" y="769619"/>
            <a:ext cx="2203965" cy="86177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000" b="1" kern="1200">
                <a:solidFill>
                  <a:srgbClr val="00B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dirty="0">
                <a:solidFill>
                  <a:schemeClr val="accent3">
                    <a:lumMod val="75000"/>
                  </a:schemeClr>
                </a:solidFill>
              </a:rPr>
              <a:t>100%</a:t>
            </a:r>
          </a:p>
        </p:txBody>
      </p:sp>
      <p:sp>
        <p:nvSpPr>
          <p:cNvPr id="27" name="Marcador de texto 11">
            <a:extLst>
              <a:ext uri="{FF2B5EF4-FFF2-40B4-BE49-F238E27FC236}">
                <a16:creationId xmlns:a16="http://schemas.microsoft.com/office/drawing/2014/main" id="{25564B00-DD38-3861-CB59-5CC17228EF01}"/>
              </a:ext>
            </a:extLst>
          </p:cNvPr>
          <p:cNvSpPr txBox="1">
            <a:spLocks/>
          </p:cNvSpPr>
          <p:nvPr/>
        </p:nvSpPr>
        <p:spPr>
          <a:xfrm>
            <a:off x="2119854" y="1019937"/>
            <a:ext cx="4936747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2000" b="1" dirty="0"/>
              <a:t>Alertas reales, asertivas y confiables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898BF37-2792-3702-DED1-F74ED45966A4}"/>
              </a:ext>
            </a:extLst>
          </p:cNvPr>
          <p:cNvGrpSpPr/>
          <p:nvPr/>
        </p:nvGrpSpPr>
        <p:grpSpPr>
          <a:xfrm>
            <a:off x="0" y="1621667"/>
            <a:ext cx="6943149" cy="4225795"/>
            <a:chOff x="0" y="1754831"/>
            <a:chExt cx="6943149" cy="422579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C4AE7F7-C872-C5D4-2C40-72C3C9184748}"/>
                </a:ext>
              </a:extLst>
            </p:cNvPr>
            <p:cNvSpPr txBox="1"/>
            <p:nvPr/>
          </p:nvSpPr>
          <p:spPr>
            <a:xfrm>
              <a:off x="0" y="1754831"/>
              <a:ext cx="3251198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L" dirty="0">
                  <a:latin typeface="Century Gothic" panose="020B0502020202020204" pitchFamily="34" charset="0"/>
                </a:rPr>
                <a:t>DURACIÓN DEL PROYECTO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BD6F554-EE91-982E-C574-30E0D644B8D4}"/>
                </a:ext>
              </a:extLst>
            </p:cNvPr>
            <p:cNvSpPr txBox="1"/>
            <p:nvPr/>
          </p:nvSpPr>
          <p:spPr>
            <a:xfrm>
              <a:off x="3410529" y="1754831"/>
              <a:ext cx="3251198" cy="369332"/>
            </a:xfrm>
            <a:prstGeom prst="rect">
              <a:avLst/>
            </a:prstGeom>
            <a:solidFill>
              <a:srgbClr val="00B1B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L" dirty="0">
                  <a:latin typeface="Century Gothic" panose="020B0502020202020204" pitchFamily="34" charset="0"/>
                </a:rPr>
                <a:t>AHORRO EN TIEMPO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D6F3FF9-A980-63AB-D80F-17439E159CEF}"/>
                </a:ext>
              </a:extLst>
            </p:cNvPr>
            <p:cNvSpPr txBox="1"/>
            <p:nvPr/>
          </p:nvSpPr>
          <p:spPr>
            <a:xfrm>
              <a:off x="0" y="3984658"/>
              <a:ext cx="3251198" cy="369332"/>
            </a:xfrm>
            <a:prstGeom prst="rect">
              <a:avLst/>
            </a:prstGeom>
            <a:solidFill>
              <a:srgbClr val="67AE6E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L" dirty="0">
                  <a:latin typeface="Century Gothic" panose="020B0502020202020204" pitchFamily="34" charset="0"/>
                </a:rPr>
                <a:t>PERDIDAS ENERGÍA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4C973C7-164A-295C-5BE6-EFD209D319AC}"/>
                </a:ext>
              </a:extLst>
            </p:cNvPr>
            <p:cNvSpPr txBox="1"/>
            <p:nvPr/>
          </p:nvSpPr>
          <p:spPr>
            <a:xfrm>
              <a:off x="3410529" y="3984658"/>
              <a:ext cx="3251198" cy="369332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L" dirty="0">
                  <a:latin typeface="Century Gothic" panose="020B0502020202020204" pitchFamily="34" charset="0"/>
                </a:rPr>
                <a:t>EMISIONES CO2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975D4DE-9E3F-C41B-D25F-BEC161ACB0F0}"/>
                </a:ext>
              </a:extLst>
            </p:cNvPr>
            <p:cNvSpPr txBox="1"/>
            <p:nvPr/>
          </p:nvSpPr>
          <p:spPr>
            <a:xfrm>
              <a:off x="457651" y="2126960"/>
              <a:ext cx="205056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5000" b="1" dirty="0">
                  <a:solidFill>
                    <a:schemeClr val="accent4"/>
                  </a:solidFill>
                  <a:latin typeface="Century Gothic" panose="020B0502020202020204" pitchFamily="34" charset="0"/>
                </a:rPr>
                <a:t>7</a:t>
              </a:r>
              <a:r>
                <a:rPr lang="nb-NO" sz="3600" b="1" dirty="0">
                  <a:solidFill>
                    <a:schemeClr val="accent4"/>
                  </a:solidFill>
                  <a:latin typeface="Century Gothic" panose="020B0502020202020204" pitchFamily="34" charset="0"/>
                </a:rPr>
                <a:t> MESES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0EB17C4-6BE5-2517-CD47-93415E5A670E}"/>
                </a:ext>
              </a:extLst>
            </p:cNvPr>
            <p:cNvSpPr txBox="1"/>
            <p:nvPr/>
          </p:nvSpPr>
          <p:spPr>
            <a:xfrm>
              <a:off x="3656312" y="2101685"/>
              <a:ext cx="17235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5000" b="1" dirty="0">
                  <a:solidFill>
                    <a:srgbClr val="00B1B9"/>
                  </a:solidFill>
                  <a:latin typeface="Century Gothic" panose="020B0502020202020204" pitchFamily="34" charset="0"/>
                </a:rPr>
                <a:t>-35%</a:t>
              </a:r>
              <a:endParaRPr lang="nb-NO" sz="3600" b="1" dirty="0">
                <a:solidFill>
                  <a:srgbClr val="00B1B9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16768C8-5A32-7B49-785B-0D1807BEEDEC}"/>
                </a:ext>
              </a:extLst>
            </p:cNvPr>
            <p:cNvSpPr txBox="1"/>
            <p:nvPr/>
          </p:nvSpPr>
          <p:spPr>
            <a:xfrm>
              <a:off x="530352" y="4400088"/>
              <a:ext cx="17235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50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-11%</a:t>
              </a:r>
              <a:endParaRPr lang="nb-NO" sz="3600" b="1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44F8D26-8C7D-2DE9-D81D-2F05CCC738D7}"/>
                </a:ext>
              </a:extLst>
            </p:cNvPr>
            <p:cNvSpPr txBox="1"/>
            <p:nvPr/>
          </p:nvSpPr>
          <p:spPr>
            <a:xfrm>
              <a:off x="3765720" y="4400088"/>
              <a:ext cx="17235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5000" b="1" dirty="0">
                  <a:solidFill>
                    <a:schemeClr val="accent5"/>
                  </a:solidFill>
                  <a:latin typeface="Century Gothic" panose="020B0502020202020204" pitchFamily="34" charset="0"/>
                </a:rPr>
                <a:t>-10%</a:t>
              </a:r>
              <a:endParaRPr lang="nb-NO" sz="3600" b="1" dirty="0">
                <a:solidFill>
                  <a:schemeClr val="accent5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373268D-A95E-030E-74E0-CD522596D3DB}"/>
                </a:ext>
              </a:extLst>
            </p:cNvPr>
            <p:cNvSpPr txBox="1"/>
            <p:nvPr/>
          </p:nvSpPr>
          <p:spPr>
            <a:xfrm>
              <a:off x="356746" y="2912479"/>
              <a:ext cx="2916183" cy="870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CL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4 meses de preparación</a:t>
              </a:r>
            </a:p>
            <a:p>
              <a:pPr>
                <a:lnSpc>
                  <a:spcPct val="150000"/>
                </a:lnSpc>
              </a:pPr>
              <a:r>
                <a:rPr lang="es-CL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3 meses de pruebas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38612AE-39F5-9DC9-C131-9E26E3E21EBD}"/>
                </a:ext>
              </a:extLst>
            </p:cNvPr>
            <p:cNvSpPr txBox="1"/>
            <p:nvPr/>
          </p:nvSpPr>
          <p:spPr>
            <a:xfrm>
              <a:off x="3565301" y="2892310"/>
              <a:ext cx="3377848" cy="870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CL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-25% actividades predictivas</a:t>
              </a:r>
            </a:p>
            <a:p>
              <a:pPr>
                <a:lnSpc>
                  <a:spcPct val="150000"/>
                </a:lnSpc>
              </a:pPr>
              <a:r>
                <a:rPr lang="es-CL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-10% diagnósticos certeros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C1DF7F3-31D4-03C5-CE7A-8C804388E96F}"/>
                </a:ext>
              </a:extLst>
            </p:cNvPr>
            <p:cNvSpPr txBox="1"/>
            <p:nvPr/>
          </p:nvSpPr>
          <p:spPr>
            <a:xfrm>
              <a:off x="124287" y="5109938"/>
              <a:ext cx="3126911" cy="870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CL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Remplazo/Limpieza de componentes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F8E6982-4486-0951-0045-CA9886A330AE}"/>
                </a:ext>
              </a:extLst>
            </p:cNvPr>
            <p:cNvSpPr txBox="1"/>
            <p:nvPr/>
          </p:nvSpPr>
          <p:spPr>
            <a:xfrm>
              <a:off x="3410529" y="5109938"/>
              <a:ext cx="3319998" cy="870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CL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Viajes innecesarios del equipo de mantenimiento</a:t>
              </a:r>
            </a:p>
          </p:txBody>
        </p:sp>
      </p:grpSp>
      <p:sp>
        <p:nvSpPr>
          <p:cNvPr id="44" name="Text Placeholder 5">
            <a:extLst>
              <a:ext uri="{FF2B5EF4-FFF2-40B4-BE49-F238E27FC236}">
                <a16:creationId xmlns:a16="http://schemas.microsoft.com/office/drawing/2014/main" id="{32D15A6C-C7E5-3DCA-52CC-F81C090F2265}"/>
              </a:ext>
            </a:extLst>
          </p:cNvPr>
          <p:cNvSpPr txBox="1">
            <a:spLocks/>
          </p:cNvSpPr>
          <p:nvPr/>
        </p:nvSpPr>
        <p:spPr>
          <a:xfrm>
            <a:off x="0" y="157852"/>
            <a:ext cx="10719989" cy="6455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L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Caso de éxito : Digital Twin en Planta Solar</a:t>
            </a:r>
          </a:p>
        </p:txBody>
      </p:sp>
    </p:spTree>
    <p:extLst>
      <p:ext uri="{BB962C8B-B14F-4D97-AF65-F5344CB8AC3E}">
        <p14:creationId xmlns:p14="http://schemas.microsoft.com/office/powerpoint/2010/main" val="64398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4">
            <a:extLst>
              <a:ext uri="{FF2B5EF4-FFF2-40B4-BE49-F238E27FC236}">
                <a16:creationId xmlns:a16="http://schemas.microsoft.com/office/drawing/2014/main" id="{BC2DF0C3-C7E5-A214-8DC3-25AA796F88F8}"/>
              </a:ext>
            </a:extLst>
          </p:cNvPr>
          <p:cNvSpPr/>
          <p:nvPr/>
        </p:nvSpPr>
        <p:spPr>
          <a:xfrm>
            <a:off x="423386" y="948478"/>
            <a:ext cx="1563795" cy="3624002"/>
          </a:xfrm>
          <a:prstGeom prst="roundRect">
            <a:avLst/>
          </a:prstGeom>
          <a:solidFill>
            <a:srgbClr val="19667F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s-AR" dirty="0">
              <a:solidFill>
                <a:srgbClr val="002060"/>
              </a:solidFill>
            </a:endParaRPr>
          </a:p>
        </p:txBody>
      </p:sp>
      <p:sp>
        <p:nvSpPr>
          <p:cNvPr id="5" name="Rectángulo: esquinas redondeadas 5">
            <a:extLst>
              <a:ext uri="{FF2B5EF4-FFF2-40B4-BE49-F238E27FC236}">
                <a16:creationId xmlns:a16="http://schemas.microsoft.com/office/drawing/2014/main" id="{DA98242E-BE35-305B-305C-205EC4F60567}"/>
              </a:ext>
            </a:extLst>
          </p:cNvPr>
          <p:cNvSpPr/>
          <p:nvPr/>
        </p:nvSpPr>
        <p:spPr>
          <a:xfrm>
            <a:off x="558595" y="1769943"/>
            <a:ext cx="1280160" cy="457200"/>
          </a:xfrm>
          <a:prstGeom prst="round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rgbClr val="000000"/>
                </a:solidFill>
                <a:latin typeface="Century Gothic" panose="020B0502020202020204" pitchFamily="34" charset="0"/>
              </a:rPr>
              <a:t>OPC </a:t>
            </a:r>
            <a:r>
              <a:rPr lang="es-AR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Server</a:t>
            </a:r>
            <a:endParaRPr lang="es-AR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ángulo: esquinas redondeadas 6">
            <a:extLst>
              <a:ext uri="{FF2B5EF4-FFF2-40B4-BE49-F238E27FC236}">
                <a16:creationId xmlns:a16="http://schemas.microsoft.com/office/drawing/2014/main" id="{05A307E4-8701-1465-1A9E-64B3C6AAFDEF}"/>
              </a:ext>
            </a:extLst>
          </p:cNvPr>
          <p:cNvSpPr/>
          <p:nvPr/>
        </p:nvSpPr>
        <p:spPr>
          <a:xfrm>
            <a:off x="558595" y="2984940"/>
            <a:ext cx="1280160" cy="457200"/>
          </a:xfrm>
          <a:prstGeom prst="round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rgbClr val="000000"/>
                </a:solidFill>
                <a:latin typeface="Century Gothic" panose="020B0502020202020204" pitchFamily="34" charset="0"/>
              </a:rPr>
              <a:t>Historian</a:t>
            </a:r>
          </a:p>
        </p:txBody>
      </p:sp>
      <p:sp>
        <p:nvSpPr>
          <p:cNvPr id="7" name="Rectángulo: esquinas redondeadas 7">
            <a:extLst>
              <a:ext uri="{FF2B5EF4-FFF2-40B4-BE49-F238E27FC236}">
                <a16:creationId xmlns:a16="http://schemas.microsoft.com/office/drawing/2014/main" id="{916D0F4E-CB3C-CE3E-AD9C-07AF16862CF0}"/>
              </a:ext>
            </a:extLst>
          </p:cNvPr>
          <p:cNvSpPr/>
          <p:nvPr/>
        </p:nvSpPr>
        <p:spPr>
          <a:xfrm>
            <a:off x="558595" y="2377441"/>
            <a:ext cx="1280160" cy="457200"/>
          </a:xfrm>
          <a:prstGeom prst="round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rgbClr val="000000"/>
                </a:solidFill>
                <a:latin typeface="Century Gothic" panose="020B0502020202020204" pitchFamily="34" charset="0"/>
              </a:rPr>
              <a:t>SCADA</a:t>
            </a:r>
          </a:p>
        </p:txBody>
      </p:sp>
      <p:sp>
        <p:nvSpPr>
          <p:cNvPr id="8" name="Flecha: a la derecha 9">
            <a:extLst>
              <a:ext uri="{FF2B5EF4-FFF2-40B4-BE49-F238E27FC236}">
                <a16:creationId xmlns:a16="http://schemas.microsoft.com/office/drawing/2014/main" id="{FAA68F97-BCEE-8862-E4C2-E49F88C58037}"/>
              </a:ext>
            </a:extLst>
          </p:cNvPr>
          <p:cNvSpPr/>
          <p:nvPr/>
        </p:nvSpPr>
        <p:spPr>
          <a:xfrm>
            <a:off x="2069294" y="2331367"/>
            <a:ext cx="792100" cy="914400"/>
          </a:xfrm>
          <a:prstGeom prst="rightArrow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pSp>
        <p:nvGrpSpPr>
          <p:cNvPr id="9" name="Grupo 10">
            <a:extLst>
              <a:ext uri="{FF2B5EF4-FFF2-40B4-BE49-F238E27FC236}">
                <a16:creationId xmlns:a16="http://schemas.microsoft.com/office/drawing/2014/main" id="{7B4B8C77-6A52-95BE-F027-0E09AF5707AB}"/>
              </a:ext>
            </a:extLst>
          </p:cNvPr>
          <p:cNvGrpSpPr/>
          <p:nvPr/>
        </p:nvGrpSpPr>
        <p:grpSpPr>
          <a:xfrm>
            <a:off x="2992305" y="1124977"/>
            <a:ext cx="3751371" cy="2483938"/>
            <a:chOff x="4389628" y="2215700"/>
            <a:chExt cx="3751371" cy="2483938"/>
          </a:xfrm>
        </p:grpSpPr>
        <p:pic>
          <p:nvPicPr>
            <p:cNvPr id="10" name="Google Shape;313;p28" descr="Robot Hand contorno">
              <a:extLst>
                <a:ext uri="{FF2B5EF4-FFF2-40B4-BE49-F238E27FC236}">
                  <a16:creationId xmlns:a16="http://schemas.microsoft.com/office/drawing/2014/main" id="{36789FE9-826B-90EF-CCC8-CA0798FE015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707244" y="3790543"/>
              <a:ext cx="430270" cy="3738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4" descr="API TEST | FunTech">
              <a:extLst>
                <a:ext uri="{FF2B5EF4-FFF2-40B4-BE49-F238E27FC236}">
                  <a16:creationId xmlns:a16="http://schemas.microsoft.com/office/drawing/2014/main" id="{1B3739D9-0B10-ED98-E93B-3178B26DDF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628" y="2215700"/>
              <a:ext cx="3751371" cy="2483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Google Shape;300;p28">
              <a:extLst>
                <a:ext uri="{FF2B5EF4-FFF2-40B4-BE49-F238E27FC236}">
                  <a16:creationId xmlns:a16="http://schemas.microsoft.com/office/drawing/2014/main" id="{A2592C4C-42C6-2C47-C694-6DFE500DAEBC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950134" y="2588695"/>
              <a:ext cx="1170602" cy="307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299;p28">
              <a:extLst>
                <a:ext uri="{FF2B5EF4-FFF2-40B4-BE49-F238E27FC236}">
                  <a16:creationId xmlns:a16="http://schemas.microsoft.com/office/drawing/2014/main" id="{1CB10038-B959-05DC-7886-FC20EAF5C76B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417084" y="2976793"/>
              <a:ext cx="809141" cy="21791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CuadroTexto 15">
            <a:extLst>
              <a:ext uri="{FF2B5EF4-FFF2-40B4-BE49-F238E27FC236}">
                <a16:creationId xmlns:a16="http://schemas.microsoft.com/office/drawing/2014/main" id="{E91FFB10-BE2B-C75F-F429-26BC33E8EA07}"/>
              </a:ext>
            </a:extLst>
          </p:cNvPr>
          <p:cNvSpPr txBox="1"/>
          <p:nvPr/>
        </p:nvSpPr>
        <p:spPr>
          <a:xfrm>
            <a:off x="3590830" y="4790450"/>
            <a:ext cx="2674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600" b="1" dirty="0">
                <a:latin typeface="Century Gothic" panose="020B0502020202020204" pitchFamily="34" charset="0"/>
              </a:rPr>
              <a:t>Iquant Dynamic Digital Simulation Platform</a:t>
            </a:r>
          </a:p>
        </p:txBody>
      </p:sp>
      <p:sp>
        <p:nvSpPr>
          <p:cNvPr id="15" name="CuadroTexto 16">
            <a:extLst>
              <a:ext uri="{FF2B5EF4-FFF2-40B4-BE49-F238E27FC236}">
                <a16:creationId xmlns:a16="http://schemas.microsoft.com/office/drawing/2014/main" id="{5C96D191-87CF-FEBD-3D7D-2458FD9856CA}"/>
              </a:ext>
            </a:extLst>
          </p:cNvPr>
          <p:cNvSpPr txBox="1"/>
          <p:nvPr/>
        </p:nvSpPr>
        <p:spPr>
          <a:xfrm>
            <a:off x="3309215" y="1769943"/>
            <a:ext cx="15665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99CC"/>
                </a:solidFill>
                <a:latin typeface="Century Gothic" panose="020B0502020202020204" pitchFamily="34" charset="0"/>
              </a:rPr>
              <a:t>Deep learning </a:t>
            </a:r>
            <a:r>
              <a:rPr lang="es-CL" dirty="0">
                <a:solidFill>
                  <a:srgbClr val="0099CC"/>
                </a:solidFill>
                <a:latin typeface="Century Gothic" panose="020B0502020202020204" pitchFamily="34" charset="0"/>
              </a:rPr>
              <a:t>aplicado a simulación física</a:t>
            </a:r>
          </a:p>
        </p:txBody>
      </p:sp>
      <p:sp>
        <p:nvSpPr>
          <p:cNvPr id="16" name="CuadroTexto 17">
            <a:extLst>
              <a:ext uri="{FF2B5EF4-FFF2-40B4-BE49-F238E27FC236}">
                <a16:creationId xmlns:a16="http://schemas.microsoft.com/office/drawing/2014/main" id="{8C4E5CB9-BA7C-9FF0-12FD-2B7FAA6FB3D0}"/>
              </a:ext>
            </a:extLst>
          </p:cNvPr>
          <p:cNvSpPr txBox="1"/>
          <p:nvPr/>
        </p:nvSpPr>
        <p:spPr>
          <a:xfrm>
            <a:off x="-2580" y="4870986"/>
            <a:ext cx="239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600" b="1">
                <a:solidFill>
                  <a:srgbClr val="0099CC"/>
                </a:solidFill>
              </a:defRPr>
            </a:lvl1pPr>
          </a:lstStyle>
          <a:p>
            <a:r>
              <a:rPr lang="es-CL" dirty="0">
                <a:solidFill>
                  <a:srgbClr val="000000"/>
                </a:solidFill>
                <a:latin typeface="Century Gothic" panose="020B0502020202020204" pitchFamily="34" charset="0"/>
              </a:rPr>
              <a:t>Activo real</a:t>
            </a:r>
          </a:p>
          <a:p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OT Data Sources</a:t>
            </a:r>
          </a:p>
        </p:txBody>
      </p:sp>
      <p:sp>
        <p:nvSpPr>
          <p:cNvPr id="17" name="Rectángulo: esquinas redondeadas 18">
            <a:extLst>
              <a:ext uri="{FF2B5EF4-FFF2-40B4-BE49-F238E27FC236}">
                <a16:creationId xmlns:a16="http://schemas.microsoft.com/office/drawing/2014/main" id="{5C373231-A235-CC07-CBA1-D7898AD08B09}"/>
              </a:ext>
            </a:extLst>
          </p:cNvPr>
          <p:cNvSpPr/>
          <p:nvPr/>
        </p:nvSpPr>
        <p:spPr>
          <a:xfrm>
            <a:off x="558595" y="1162445"/>
            <a:ext cx="1280160" cy="457200"/>
          </a:xfrm>
          <a:prstGeom prst="round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000000"/>
                </a:solidFill>
                <a:latin typeface="Century Gothic" panose="020B0502020202020204" pitchFamily="34" charset="0"/>
              </a:rPr>
              <a:t>Sensores</a:t>
            </a:r>
          </a:p>
        </p:txBody>
      </p:sp>
      <p:sp>
        <p:nvSpPr>
          <p:cNvPr id="18" name="Flecha: a la derecha 19">
            <a:extLst>
              <a:ext uri="{FF2B5EF4-FFF2-40B4-BE49-F238E27FC236}">
                <a16:creationId xmlns:a16="http://schemas.microsoft.com/office/drawing/2014/main" id="{A862AACA-1A96-53BD-C08F-E7916C643641}"/>
              </a:ext>
            </a:extLst>
          </p:cNvPr>
          <p:cNvSpPr/>
          <p:nvPr/>
        </p:nvSpPr>
        <p:spPr>
          <a:xfrm>
            <a:off x="6849368" y="2206847"/>
            <a:ext cx="792100" cy="914400"/>
          </a:xfrm>
          <a:prstGeom prst="rightArrow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9" name="Google Shape;322;p2">
            <a:extLst>
              <a:ext uri="{FF2B5EF4-FFF2-40B4-BE49-F238E27FC236}">
                <a16:creationId xmlns:a16="http://schemas.microsoft.com/office/drawing/2014/main" id="{05DA1930-854D-FA06-35EE-9D6A7923B9D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867219" y="1464026"/>
            <a:ext cx="2485090" cy="2230614"/>
          </a:xfrm>
          <a:prstGeom prst="rect">
            <a:avLst/>
          </a:prstGeom>
          <a:noFill/>
          <a:ln w="38100">
            <a:solidFill>
              <a:srgbClr val="0099CC"/>
            </a:solidFill>
          </a:ln>
        </p:spPr>
      </p:pic>
      <p:sp>
        <p:nvSpPr>
          <p:cNvPr id="20" name="Google Shape;323;p2">
            <a:extLst>
              <a:ext uri="{FF2B5EF4-FFF2-40B4-BE49-F238E27FC236}">
                <a16:creationId xmlns:a16="http://schemas.microsoft.com/office/drawing/2014/main" id="{E992F723-D133-65D9-1036-173AE1FBFD18}"/>
              </a:ext>
            </a:extLst>
          </p:cNvPr>
          <p:cNvSpPr txBox="1"/>
          <p:nvPr/>
        </p:nvSpPr>
        <p:spPr>
          <a:xfrm>
            <a:off x="6849368" y="4607437"/>
            <a:ext cx="4927106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s-CL" b="0" i="0" u="none" strike="noStrike" cap="none" dirty="0">
                <a:solidFill>
                  <a:schemeClr val="dk1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Tendencias y pronósticos del grado de desgaste</a:t>
            </a:r>
            <a:endParaRPr lang="es-CL" dirty="0">
              <a:latin typeface="Century Gothic" panose="020B0502020202020204" pitchFamily="34" charset="0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s-CL" b="0" i="0" u="none" strike="noStrike" cap="none" dirty="0">
                <a:solidFill>
                  <a:schemeClr val="dk1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Alertas en casos de deterioro acelerado</a:t>
            </a:r>
            <a:endParaRPr lang="es-CL" dirty="0">
              <a:latin typeface="Century Gothic" panose="020B0502020202020204" pitchFamily="34" charset="0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s-CL" b="0" i="0" u="none" strike="noStrike" cap="none" dirty="0">
                <a:solidFill>
                  <a:schemeClr val="dk1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Notificaciones automáticas vía email o </a:t>
            </a:r>
            <a:r>
              <a:rPr lang="es-CL" dirty="0">
                <a:solidFill>
                  <a:schemeClr val="dk1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API calls</a:t>
            </a:r>
            <a:endParaRPr lang="es-CL" b="0" i="0" u="none" strike="noStrike" cap="none" dirty="0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21" name="CuadroTexto 22">
            <a:extLst>
              <a:ext uri="{FF2B5EF4-FFF2-40B4-BE49-F238E27FC236}">
                <a16:creationId xmlns:a16="http://schemas.microsoft.com/office/drawing/2014/main" id="{789D3E76-1227-C712-668C-F9D005BF0B3E}"/>
              </a:ext>
            </a:extLst>
          </p:cNvPr>
          <p:cNvSpPr txBox="1"/>
          <p:nvPr/>
        </p:nvSpPr>
        <p:spPr>
          <a:xfrm>
            <a:off x="7772316" y="4233926"/>
            <a:ext cx="2674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User application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8447089B-DB08-A2D1-9612-F888A7761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340" y="3758165"/>
            <a:ext cx="457443" cy="22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Google Shape;323;p2">
            <a:extLst>
              <a:ext uri="{FF2B5EF4-FFF2-40B4-BE49-F238E27FC236}">
                <a16:creationId xmlns:a16="http://schemas.microsoft.com/office/drawing/2014/main" id="{A4D1E3AD-C9D4-1F9E-859E-21E1D8C2CDEF}"/>
              </a:ext>
            </a:extLst>
          </p:cNvPr>
          <p:cNvSpPr txBox="1"/>
          <p:nvPr/>
        </p:nvSpPr>
        <p:spPr>
          <a:xfrm>
            <a:off x="8016536" y="3727532"/>
            <a:ext cx="17541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Cloud Powered by</a:t>
            </a:r>
            <a:endParaRPr sz="900" b="0" i="0" u="none" strike="noStrike" cap="none" dirty="0">
              <a:solidFill>
                <a:srgbClr val="000000"/>
              </a:solidFill>
              <a:latin typeface="Century Gothic" panose="020B0502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24" name="CuadroTexto 26">
            <a:extLst>
              <a:ext uri="{FF2B5EF4-FFF2-40B4-BE49-F238E27FC236}">
                <a16:creationId xmlns:a16="http://schemas.microsoft.com/office/drawing/2014/main" id="{4F39057B-21A3-0C14-8820-6529AFBADC37}"/>
              </a:ext>
            </a:extLst>
          </p:cNvPr>
          <p:cNvSpPr txBox="1"/>
          <p:nvPr/>
        </p:nvSpPr>
        <p:spPr>
          <a:xfrm>
            <a:off x="10746862" y="1972182"/>
            <a:ext cx="156379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i="1" dirty="0">
                <a:solidFill>
                  <a:srgbClr val="002060"/>
                </a:solidFill>
                <a:latin typeface="Century Gothic" panose="020B0502020202020204" pitchFamily="34" charset="0"/>
              </a:rPr>
              <a:t>Integración opcional con cualquier ERP vía APIs</a:t>
            </a:r>
          </a:p>
        </p:txBody>
      </p:sp>
      <p:grpSp>
        <p:nvGrpSpPr>
          <p:cNvPr id="25" name="Grupo 27">
            <a:extLst>
              <a:ext uri="{FF2B5EF4-FFF2-40B4-BE49-F238E27FC236}">
                <a16:creationId xmlns:a16="http://schemas.microsoft.com/office/drawing/2014/main" id="{F11A7CBC-AC4A-216F-DA19-B22D8C4227EB}"/>
              </a:ext>
            </a:extLst>
          </p:cNvPr>
          <p:cNvGrpSpPr/>
          <p:nvPr/>
        </p:nvGrpSpPr>
        <p:grpSpPr>
          <a:xfrm>
            <a:off x="10464516" y="2231773"/>
            <a:ext cx="260968" cy="609600"/>
            <a:chOff x="10979147" y="2897323"/>
            <a:chExt cx="260968" cy="609600"/>
          </a:xfrm>
        </p:grpSpPr>
        <p:cxnSp>
          <p:nvCxnSpPr>
            <p:cNvPr id="26" name="Conector recto de flecha 3">
              <a:extLst>
                <a:ext uri="{FF2B5EF4-FFF2-40B4-BE49-F238E27FC236}">
                  <a16:creationId xmlns:a16="http://schemas.microsoft.com/office/drawing/2014/main" id="{CAD80DC6-0E8E-4F0D-9741-066CBBE3D59D}"/>
                </a:ext>
              </a:extLst>
            </p:cNvPr>
            <p:cNvCxnSpPr>
              <a:cxnSpLocks/>
            </p:cNvCxnSpPr>
            <p:nvPr/>
          </p:nvCxnSpPr>
          <p:spPr>
            <a:xfrm>
              <a:off x="10979147" y="2897323"/>
              <a:ext cx="260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de flecha 28">
              <a:extLst>
                <a:ext uri="{FF2B5EF4-FFF2-40B4-BE49-F238E27FC236}">
                  <a16:creationId xmlns:a16="http://schemas.microsoft.com/office/drawing/2014/main" id="{D12AC566-BD0B-8C6F-D860-06CF1069A104}"/>
                </a:ext>
              </a:extLst>
            </p:cNvPr>
            <p:cNvCxnSpPr>
              <a:cxnSpLocks/>
            </p:cNvCxnSpPr>
            <p:nvPr/>
          </p:nvCxnSpPr>
          <p:spPr>
            <a:xfrm>
              <a:off x="10979147" y="3049723"/>
              <a:ext cx="260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29">
              <a:extLst>
                <a:ext uri="{FF2B5EF4-FFF2-40B4-BE49-F238E27FC236}">
                  <a16:creationId xmlns:a16="http://schemas.microsoft.com/office/drawing/2014/main" id="{9B77F814-B124-0087-DEA0-D91D9EEBF8FE}"/>
                </a:ext>
              </a:extLst>
            </p:cNvPr>
            <p:cNvCxnSpPr>
              <a:cxnSpLocks/>
            </p:cNvCxnSpPr>
            <p:nvPr/>
          </p:nvCxnSpPr>
          <p:spPr>
            <a:xfrm>
              <a:off x="10979147" y="3202123"/>
              <a:ext cx="260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30">
              <a:extLst>
                <a:ext uri="{FF2B5EF4-FFF2-40B4-BE49-F238E27FC236}">
                  <a16:creationId xmlns:a16="http://schemas.microsoft.com/office/drawing/2014/main" id="{E4A2BF25-D0C0-784D-BC83-4D14A40E9A53}"/>
                </a:ext>
              </a:extLst>
            </p:cNvPr>
            <p:cNvCxnSpPr>
              <a:cxnSpLocks/>
            </p:cNvCxnSpPr>
            <p:nvPr/>
          </p:nvCxnSpPr>
          <p:spPr>
            <a:xfrm>
              <a:off x="10979147" y="3354523"/>
              <a:ext cx="260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31">
              <a:extLst>
                <a:ext uri="{FF2B5EF4-FFF2-40B4-BE49-F238E27FC236}">
                  <a16:creationId xmlns:a16="http://schemas.microsoft.com/office/drawing/2014/main" id="{3A0DB023-46E9-12AB-4C76-E46F8D798AF2}"/>
                </a:ext>
              </a:extLst>
            </p:cNvPr>
            <p:cNvCxnSpPr>
              <a:cxnSpLocks/>
            </p:cNvCxnSpPr>
            <p:nvPr/>
          </p:nvCxnSpPr>
          <p:spPr>
            <a:xfrm>
              <a:off x="10979147" y="3506923"/>
              <a:ext cx="260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Google Shape;315;p28" descr="Robot Hand con relleno sólido">
            <a:extLst>
              <a:ext uri="{FF2B5EF4-FFF2-40B4-BE49-F238E27FC236}">
                <a16:creationId xmlns:a16="http://schemas.microsoft.com/office/drawing/2014/main" id="{1D2E795F-E98E-BF6F-AE26-5807CF8D8FBE}"/>
              </a:ext>
            </a:extLst>
          </p:cNvPr>
          <p:cNvPicPr preferRelativeResize="0"/>
          <p:nvPr/>
        </p:nvPicPr>
        <p:blipFill rotWithShape="1">
          <a:blip r:embed="rId9">
            <a:alphaModFix/>
            <a:grayscl/>
          </a:blip>
          <a:srcRect/>
          <a:stretch/>
        </p:blipFill>
        <p:spPr>
          <a:xfrm>
            <a:off x="823121" y="3481407"/>
            <a:ext cx="1003316" cy="940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n 33">
            <a:extLst>
              <a:ext uri="{FF2B5EF4-FFF2-40B4-BE49-F238E27FC236}">
                <a16:creationId xmlns:a16="http://schemas.microsoft.com/office/drawing/2014/main" id="{AF529EFD-5EB4-B1AF-9D39-9A37486F048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7730" t="6694" b="24674"/>
          <a:stretch/>
        </p:blipFill>
        <p:spPr>
          <a:xfrm>
            <a:off x="4289898" y="4145903"/>
            <a:ext cx="1276760" cy="644547"/>
          </a:xfrm>
          <a:prstGeom prst="rect">
            <a:avLst/>
          </a:prstGeom>
        </p:spPr>
      </p:pic>
      <p:sp>
        <p:nvSpPr>
          <p:cNvPr id="34" name="Google Shape;191;g13e65f99d50_1_8">
            <a:extLst>
              <a:ext uri="{FF2B5EF4-FFF2-40B4-BE49-F238E27FC236}">
                <a16:creationId xmlns:a16="http://schemas.microsoft.com/office/drawing/2014/main" id="{0130C07C-11B0-9550-290A-778ECC69D22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927" y="124899"/>
            <a:ext cx="95007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s-CL" sz="3200" dirty="0">
                <a:latin typeface="Century Gothic" panose="020B0502020202020204" pitchFamily="34" charset="0"/>
              </a:rPr>
              <a:t>Arquitectura de la solución</a:t>
            </a:r>
            <a:endParaRPr dirty="0">
              <a:latin typeface="Tenorite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43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4" grpId="0"/>
      <p:bldP spid="15" grpId="0"/>
      <p:bldP spid="16" grpId="0"/>
      <p:bldP spid="17" grpId="0" animBg="1"/>
      <p:bldP spid="18" grpId="0" animBg="1"/>
      <p:bldP spid="20" grpId="0"/>
      <p:bldP spid="21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E3832E-E433-6CC7-B6ED-567CA4D63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7678" y="366692"/>
            <a:ext cx="7992791" cy="949693"/>
          </a:xfrm>
        </p:spPr>
        <p:txBody>
          <a:bodyPr/>
          <a:lstStyle/>
          <a:p>
            <a:pPr algn="ctr"/>
            <a:r>
              <a:rPr lang="es-CL" sz="4000" dirty="0">
                <a:latin typeface="Century Gothic" panose="020B0502020202020204" pitchFamily="34" charset="0"/>
              </a:rPr>
              <a:t>Alcance y planificación de un proyecto Digital Twin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76D737C-A83A-B1E2-235C-78ED7BDC4A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61094" y="1626983"/>
            <a:ext cx="8522247" cy="923330"/>
          </a:xfrm>
        </p:spPr>
        <p:txBody>
          <a:bodyPr/>
          <a:lstStyle/>
          <a:p>
            <a:pPr algn="ctr"/>
            <a:r>
              <a:rPr lang="es-CL" sz="30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Experiencia de tiempos y costos empleados en las últimas implementaciones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B59C7DCC-C180-D12F-3292-4F26EF3B964B}"/>
              </a:ext>
            </a:extLst>
          </p:cNvPr>
          <p:cNvGrpSpPr/>
          <p:nvPr/>
        </p:nvGrpSpPr>
        <p:grpSpPr>
          <a:xfrm>
            <a:off x="470327" y="2771721"/>
            <a:ext cx="11390240" cy="2857824"/>
            <a:chOff x="370879" y="1746127"/>
            <a:chExt cx="10916092" cy="2738860"/>
          </a:xfrm>
        </p:grpSpPr>
        <p:sp>
          <p:nvSpPr>
            <p:cNvPr id="12" name="Marcador de texto 3">
              <a:extLst>
                <a:ext uri="{FF2B5EF4-FFF2-40B4-BE49-F238E27FC236}">
                  <a16:creationId xmlns:a16="http://schemas.microsoft.com/office/drawing/2014/main" id="{58D54000-BA83-9912-67E3-6ED57B8820FE}"/>
                </a:ext>
              </a:extLst>
            </p:cNvPr>
            <p:cNvSpPr txBox="1">
              <a:spLocks/>
            </p:cNvSpPr>
            <p:nvPr/>
          </p:nvSpPr>
          <p:spPr>
            <a:xfrm>
              <a:off x="2449176" y="2121478"/>
              <a:ext cx="8433347" cy="2363509"/>
            </a:xfrm>
            <a:prstGeom prst="roundRect">
              <a:avLst>
                <a:gd name="adj" fmla="val 6498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b="1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L" dirty="0">
                  <a:latin typeface="Century Gothic" panose="020B0502020202020204" pitchFamily="34" charset="0"/>
                </a:rPr>
                <a:t>  Planificación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8806D704-4995-2452-13E7-505CF4762617}"/>
                </a:ext>
              </a:extLst>
            </p:cNvPr>
            <p:cNvSpPr txBox="1"/>
            <p:nvPr/>
          </p:nvSpPr>
          <p:spPr>
            <a:xfrm>
              <a:off x="2453178" y="2719810"/>
              <a:ext cx="3151457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1200" dirty="0">
                  <a:latin typeface="Century Gothic" panose="020B0502020202020204" pitchFamily="34" charset="0"/>
                </a:rPr>
                <a:t>Modelamiento, Simulación y calibración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F17FEFEE-54D7-A8AE-1467-067E8D5C880D}"/>
                </a:ext>
              </a:extLst>
            </p:cNvPr>
            <p:cNvSpPr txBox="1"/>
            <p:nvPr/>
          </p:nvSpPr>
          <p:spPr>
            <a:xfrm>
              <a:off x="2422199" y="2986618"/>
              <a:ext cx="3548600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1200" dirty="0">
                  <a:latin typeface="Century Gothic" panose="020B0502020202020204" pitchFamily="34" charset="0"/>
                </a:rPr>
                <a:t>Configuración de plataforma SAP Asset Health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CE90F581-0428-01BF-1656-2162EF07417B}"/>
                </a:ext>
              </a:extLst>
            </p:cNvPr>
            <p:cNvSpPr txBox="1"/>
            <p:nvPr/>
          </p:nvSpPr>
          <p:spPr>
            <a:xfrm>
              <a:off x="2441585" y="3258159"/>
              <a:ext cx="3189933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1200" dirty="0">
                  <a:latin typeface="Century Gothic" panose="020B0502020202020204" pitchFamily="34" charset="0"/>
                </a:rPr>
                <a:t>Integración del modelo con sensorización</a:t>
              </a: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D378EC97-9C5D-9CDE-917B-BF472F9A185A}"/>
                </a:ext>
              </a:extLst>
            </p:cNvPr>
            <p:cNvSpPr txBox="1"/>
            <p:nvPr/>
          </p:nvSpPr>
          <p:spPr>
            <a:xfrm>
              <a:off x="2422199" y="3539753"/>
              <a:ext cx="3429404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1200" dirty="0">
                  <a:latin typeface="Century Gothic" panose="020B0502020202020204" pitchFamily="34" charset="0"/>
                </a:rPr>
                <a:t>Pruebas técnicas, funcionales y capacitación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AE7A58F3-EF22-E6E5-DCAB-447D49DAD3B2}"/>
                </a:ext>
              </a:extLst>
            </p:cNvPr>
            <p:cNvSpPr txBox="1"/>
            <p:nvPr/>
          </p:nvSpPr>
          <p:spPr>
            <a:xfrm>
              <a:off x="2422199" y="3816768"/>
              <a:ext cx="1833166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1200" dirty="0">
                  <a:latin typeface="Century Gothic" panose="020B0502020202020204" pitchFamily="34" charset="0"/>
                </a:rPr>
                <a:t>Uso de la plataforma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C4257D4D-6474-7058-9E5E-4D63DCF61E62}"/>
                </a:ext>
              </a:extLst>
            </p:cNvPr>
            <p:cNvSpPr txBox="1"/>
            <p:nvPr/>
          </p:nvSpPr>
          <p:spPr>
            <a:xfrm>
              <a:off x="2431355" y="4098362"/>
              <a:ext cx="2751062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1200" dirty="0">
                  <a:latin typeface="Century Gothic" panose="020B0502020202020204" pitchFamily="34" charset="0"/>
                </a:rPr>
                <a:t>Evaluación de resultados</a:t>
              </a: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6C617042-4ED0-75B9-2DB5-2225963D67F5}"/>
                </a:ext>
              </a:extLst>
            </p:cNvPr>
            <p:cNvSpPr txBox="1"/>
            <p:nvPr/>
          </p:nvSpPr>
          <p:spPr>
            <a:xfrm>
              <a:off x="5770208" y="2402023"/>
              <a:ext cx="648000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200" dirty="0">
                  <a:latin typeface="Century Gothic" panose="020B0502020202020204" pitchFamily="34" charset="0"/>
                </a:rPr>
                <a:t>Mes 1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6C4C7EC6-1429-A6F9-7093-E80CA53B6324}"/>
                </a:ext>
              </a:extLst>
            </p:cNvPr>
            <p:cNvSpPr txBox="1"/>
            <p:nvPr/>
          </p:nvSpPr>
          <p:spPr>
            <a:xfrm>
              <a:off x="6402228" y="2402023"/>
              <a:ext cx="648000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200" dirty="0">
                  <a:latin typeface="Century Gothic" panose="020B0502020202020204" pitchFamily="34" charset="0"/>
                </a:rPr>
                <a:t>Mes 2</a:t>
              </a: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DAF1E24D-FD60-97BC-BD4E-59C40BC5E16A}"/>
                </a:ext>
              </a:extLst>
            </p:cNvPr>
            <p:cNvSpPr txBox="1"/>
            <p:nvPr/>
          </p:nvSpPr>
          <p:spPr>
            <a:xfrm>
              <a:off x="7034248" y="2402023"/>
              <a:ext cx="648000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200" dirty="0">
                  <a:latin typeface="Century Gothic" panose="020B0502020202020204" pitchFamily="34" charset="0"/>
                </a:rPr>
                <a:t>Mes 3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60631D4C-3C85-D11E-2203-CD69854F10B9}"/>
                </a:ext>
              </a:extLst>
            </p:cNvPr>
            <p:cNvSpPr txBox="1"/>
            <p:nvPr/>
          </p:nvSpPr>
          <p:spPr>
            <a:xfrm>
              <a:off x="7666268" y="2402023"/>
              <a:ext cx="648000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200" dirty="0">
                  <a:latin typeface="Century Gothic" panose="020B0502020202020204" pitchFamily="34" charset="0"/>
                </a:rPr>
                <a:t>Mes 4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47624D90-45EC-798D-F867-055DD73543B8}"/>
                </a:ext>
              </a:extLst>
            </p:cNvPr>
            <p:cNvSpPr txBox="1"/>
            <p:nvPr/>
          </p:nvSpPr>
          <p:spPr>
            <a:xfrm>
              <a:off x="8298288" y="2402023"/>
              <a:ext cx="648000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200" dirty="0">
                  <a:latin typeface="Century Gothic" panose="020B0502020202020204" pitchFamily="34" charset="0"/>
                </a:rPr>
                <a:t>Mes 5</a:t>
              </a: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78B56CA2-9A90-9489-B57C-44D00713D731}"/>
                </a:ext>
              </a:extLst>
            </p:cNvPr>
            <p:cNvSpPr txBox="1"/>
            <p:nvPr/>
          </p:nvSpPr>
          <p:spPr>
            <a:xfrm>
              <a:off x="8930308" y="2383701"/>
              <a:ext cx="648000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200" dirty="0">
                  <a:latin typeface="Century Gothic" panose="020B0502020202020204" pitchFamily="34" charset="0"/>
                </a:rPr>
                <a:t>Mes 6</a:t>
              </a: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71B4BD51-198D-5C9A-BCA2-69EF13A72AA9}"/>
                </a:ext>
              </a:extLst>
            </p:cNvPr>
            <p:cNvSpPr txBox="1"/>
            <p:nvPr/>
          </p:nvSpPr>
          <p:spPr>
            <a:xfrm>
              <a:off x="9562328" y="2383701"/>
              <a:ext cx="648000" cy="265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200" dirty="0">
                  <a:latin typeface="Century Gothic" panose="020B0502020202020204" pitchFamily="34" charset="0"/>
                </a:rPr>
                <a:t>Mes 7</a:t>
              </a:r>
            </a:p>
          </p:txBody>
        </p:sp>
        <p:sp>
          <p:nvSpPr>
            <p:cNvPr id="27" name="Flecha: cheurón 26">
              <a:extLst>
                <a:ext uri="{FF2B5EF4-FFF2-40B4-BE49-F238E27FC236}">
                  <a16:creationId xmlns:a16="http://schemas.microsoft.com/office/drawing/2014/main" id="{B5D68082-0B35-47CA-E34C-7C9D215E3F94}"/>
                </a:ext>
              </a:extLst>
            </p:cNvPr>
            <p:cNvSpPr/>
            <p:nvPr/>
          </p:nvSpPr>
          <p:spPr>
            <a:xfrm>
              <a:off x="5787092" y="2703056"/>
              <a:ext cx="1214950" cy="216000"/>
            </a:xfrm>
            <a:prstGeom prst="chevr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  <p:sp>
          <p:nvSpPr>
            <p:cNvPr id="28" name="Flecha: cheurón 27">
              <a:extLst>
                <a:ext uri="{FF2B5EF4-FFF2-40B4-BE49-F238E27FC236}">
                  <a16:creationId xmlns:a16="http://schemas.microsoft.com/office/drawing/2014/main" id="{FDE669D2-A25E-9585-A214-219A9BA4A93D}"/>
                </a:ext>
              </a:extLst>
            </p:cNvPr>
            <p:cNvSpPr/>
            <p:nvPr/>
          </p:nvSpPr>
          <p:spPr>
            <a:xfrm>
              <a:off x="7002038" y="2986618"/>
              <a:ext cx="916767" cy="216000"/>
            </a:xfrm>
            <a:prstGeom prst="chevr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  <p:sp>
          <p:nvSpPr>
            <p:cNvPr id="29" name="Flecha: cheurón 28">
              <a:extLst>
                <a:ext uri="{FF2B5EF4-FFF2-40B4-BE49-F238E27FC236}">
                  <a16:creationId xmlns:a16="http://schemas.microsoft.com/office/drawing/2014/main" id="{1AFD8CC0-4C86-BDCD-F24B-4703D4BDAF89}"/>
                </a:ext>
              </a:extLst>
            </p:cNvPr>
            <p:cNvSpPr/>
            <p:nvPr/>
          </p:nvSpPr>
          <p:spPr>
            <a:xfrm>
              <a:off x="6402228" y="3259587"/>
              <a:ext cx="907397" cy="216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  <p:sp>
          <p:nvSpPr>
            <p:cNvPr id="30" name="Flecha: cheurón 29">
              <a:extLst>
                <a:ext uri="{FF2B5EF4-FFF2-40B4-BE49-F238E27FC236}">
                  <a16:creationId xmlns:a16="http://schemas.microsoft.com/office/drawing/2014/main" id="{1CD15B8F-6B9B-5585-873A-A76FC4CDE1E9}"/>
                </a:ext>
              </a:extLst>
            </p:cNvPr>
            <p:cNvSpPr/>
            <p:nvPr/>
          </p:nvSpPr>
          <p:spPr>
            <a:xfrm>
              <a:off x="7032892" y="3540616"/>
              <a:ext cx="1249418" cy="216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  <p:sp>
          <p:nvSpPr>
            <p:cNvPr id="31" name="Flecha: cheurón 30">
              <a:extLst>
                <a:ext uri="{FF2B5EF4-FFF2-40B4-BE49-F238E27FC236}">
                  <a16:creationId xmlns:a16="http://schemas.microsoft.com/office/drawing/2014/main" id="{7C58FA7B-BF3D-C129-3EAB-1AE26A14C2CD}"/>
                </a:ext>
              </a:extLst>
            </p:cNvPr>
            <p:cNvSpPr/>
            <p:nvPr/>
          </p:nvSpPr>
          <p:spPr>
            <a:xfrm>
              <a:off x="8314268" y="3816816"/>
              <a:ext cx="1880071" cy="216000"/>
            </a:xfrm>
            <a:prstGeom prst="chevro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  <p:sp>
          <p:nvSpPr>
            <p:cNvPr id="32" name="Flecha: cheurón 31">
              <a:extLst>
                <a:ext uri="{FF2B5EF4-FFF2-40B4-BE49-F238E27FC236}">
                  <a16:creationId xmlns:a16="http://schemas.microsoft.com/office/drawing/2014/main" id="{33801807-9A1A-F582-6CC0-183E16921D2B}"/>
                </a:ext>
              </a:extLst>
            </p:cNvPr>
            <p:cNvSpPr/>
            <p:nvPr/>
          </p:nvSpPr>
          <p:spPr>
            <a:xfrm>
              <a:off x="9188388" y="4099337"/>
              <a:ext cx="1031927" cy="216000"/>
            </a:xfrm>
            <a:prstGeom prst="chevr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  <p:cxnSp>
          <p:nvCxnSpPr>
            <p:cNvPr id="33" name="Conector recto 32">
              <a:extLst>
                <a:ext uri="{FF2B5EF4-FFF2-40B4-BE49-F238E27FC236}">
                  <a16:creationId xmlns:a16="http://schemas.microsoft.com/office/drawing/2014/main" id="{C85CD212-526C-46D7-A706-B8F1C556B01C}"/>
                </a:ext>
              </a:extLst>
            </p:cNvPr>
            <p:cNvCxnSpPr/>
            <p:nvPr/>
          </p:nvCxnSpPr>
          <p:spPr>
            <a:xfrm>
              <a:off x="6402228" y="2395612"/>
              <a:ext cx="0" cy="19439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33">
              <a:extLst>
                <a:ext uri="{FF2B5EF4-FFF2-40B4-BE49-F238E27FC236}">
                  <a16:creationId xmlns:a16="http://schemas.microsoft.com/office/drawing/2014/main" id="{FEF1A3D2-F1F5-64BD-648B-5339929FCCAC}"/>
                </a:ext>
              </a:extLst>
            </p:cNvPr>
            <p:cNvCxnSpPr/>
            <p:nvPr/>
          </p:nvCxnSpPr>
          <p:spPr>
            <a:xfrm>
              <a:off x="5819300" y="2383112"/>
              <a:ext cx="0" cy="19439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34">
              <a:extLst>
                <a:ext uri="{FF2B5EF4-FFF2-40B4-BE49-F238E27FC236}">
                  <a16:creationId xmlns:a16="http://schemas.microsoft.com/office/drawing/2014/main" id="{3C00C048-271E-B5B2-B17D-36A3FE4D2F2E}"/>
                </a:ext>
              </a:extLst>
            </p:cNvPr>
            <p:cNvCxnSpPr/>
            <p:nvPr/>
          </p:nvCxnSpPr>
          <p:spPr>
            <a:xfrm>
              <a:off x="7018269" y="2402023"/>
              <a:ext cx="0" cy="19439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35">
              <a:extLst>
                <a:ext uri="{FF2B5EF4-FFF2-40B4-BE49-F238E27FC236}">
                  <a16:creationId xmlns:a16="http://schemas.microsoft.com/office/drawing/2014/main" id="{E995A51B-3109-BFF7-1AA7-8A192D0EF6C5}"/>
                </a:ext>
              </a:extLst>
            </p:cNvPr>
            <p:cNvCxnSpPr/>
            <p:nvPr/>
          </p:nvCxnSpPr>
          <p:spPr>
            <a:xfrm>
              <a:off x="7682248" y="2402023"/>
              <a:ext cx="0" cy="19439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36">
              <a:extLst>
                <a:ext uri="{FF2B5EF4-FFF2-40B4-BE49-F238E27FC236}">
                  <a16:creationId xmlns:a16="http://schemas.microsoft.com/office/drawing/2014/main" id="{984F5C85-B1C3-BCF5-A1F8-6B34041547E1}"/>
                </a:ext>
              </a:extLst>
            </p:cNvPr>
            <p:cNvCxnSpPr/>
            <p:nvPr/>
          </p:nvCxnSpPr>
          <p:spPr>
            <a:xfrm>
              <a:off x="8323256" y="2380369"/>
              <a:ext cx="0" cy="19439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37">
              <a:extLst>
                <a:ext uri="{FF2B5EF4-FFF2-40B4-BE49-F238E27FC236}">
                  <a16:creationId xmlns:a16="http://schemas.microsoft.com/office/drawing/2014/main" id="{77677ECD-27B0-5C65-0BB4-71EF0FD5DC18}"/>
                </a:ext>
              </a:extLst>
            </p:cNvPr>
            <p:cNvCxnSpPr/>
            <p:nvPr/>
          </p:nvCxnSpPr>
          <p:spPr>
            <a:xfrm>
              <a:off x="8946288" y="2395612"/>
              <a:ext cx="0" cy="19439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cto 38">
              <a:extLst>
                <a:ext uri="{FF2B5EF4-FFF2-40B4-BE49-F238E27FC236}">
                  <a16:creationId xmlns:a16="http://schemas.microsoft.com/office/drawing/2014/main" id="{66F15985-BC6B-C2B1-41C2-121916F1195D}"/>
                </a:ext>
              </a:extLst>
            </p:cNvPr>
            <p:cNvCxnSpPr/>
            <p:nvPr/>
          </p:nvCxnSpPr>
          <p:spPr>
            <a:xfrm>
              <a:off x="9562328" y="2395612"/>
              <a:ext cx="0" cy="19439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39">
              <a:extLst>
                <a:ext uri="{FF2B5EF4-FFF2-40B4-BE49-F238E27FC236}">
                  <a16:creationId xmlns:a16="http://schemas.microsoft.com/office/drawing/2014/main" id="{F86A58C3-7E3A-03DF-B06B-7D73C924C2AB}"/>
                </a:ext>
              </a:extLst>
            </p:cNvPr>
            <p:cNvCxnSpPr/>
            <p:nvPr/>
          </p:nvCxnSpPr>
          <p:spPr>
            <a:xfrm>
              <a:off x="10210327" y="2395612"/>
              <a:ext cx="0" cy="19439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Elipse 40">
              <a:extLst>
                <a:ext uri="{FF2B5EF4-FFF2-40B4-BE49-F238E27FC236}">
                  <a16:creationId xmlns:a16="http://schemas.microsoft.com/office/drawing/2014/main" id="{012C52FE-C882-F8D0-7E1E-D65018A5D4F3}"/>
                </a:ext>
              </a:extLst>
            </p:cNvPr>
            <p:cNvSpPr/>
            <p:nvPr/>
          </p:nvSpPr>
          <p:spPr>
            <a:xfrm>
              <a:off x="10566971" y="1761596"/>
              <a:ext cx="720000" cy="7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pic>
          <p:nvPicPr>
            <p:cNvPr id="42" name="Gráfico 41" descr="Calendario mensual con relleno sólido">
              <a:extLst>
                <a:ext uri="{FF2B5EF4-FFF2-40B4-BE49-F238E27FC236}">
                  <a16:creationId xmlns:a16="http://schemas.microsoft.com/office/drawing/2014/main" id="{7B19E362-84C3-B2CC-1B9F-01F7AF0F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633712" y="1828337"/>
              <a:ext cx="586517" cy="586517"/>
            </a:xfrm>
            <a:prstGeom prst="rect">
              <a:avLst/>
            </a:prstGeom>
          </p:spPr>
        </p:pic>
        <p:grpSp>
          <p:nvGrpSpPr>
            <p:cNvPr id="43" name="Grupo 42">
              <a:extLst>
                <a:ext uri="{FF2B5EF4-FFF2-40B4-BE49-F238E27FC236}">
                  <a16:creationId xmlns:a16="http://schemas.microsoft.com/office/drawing/2014/main" id="{B698CAD7-A102-1395-631C-DF55B851059E}"/>
                </a:ext>
              </a:extLst>
            </p:cNvPr>
            <p:cNvGrpSpPr/>
            <p:nvPr/>
          </p:nvGrpSpPr>
          <p:grpSpPr>
            <a:xfrm>
              <a:off x="370879" y="1746127"/>
              <a:ext cx="2276208" cy="2738859"/>
              <a:chOff x="692126" y="3841614"/>
              <a:chExt cx="2276208" cy="2738859"/>
            </a:xfrm>
          </p:grpSpPr>
          <p:sp>
            <p:nvSpPr>
              <p:cNvPr id="44" name="Marcador de texto 3">
                <a:extLst>
                  <a:ext uri="{FF2B5EF4-FFF2-40B4-BE49-F238E27FC236}">
                    <a16:creationId xmlns:a16="http://schemas.microsoft.com/office/drawing/2014/main" id="{1D749C9F-717C-E0A6-36CF-49F75CF580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2126" y="4200176"/>
                <a:ext cx="1899047" cy="2380297"/>
              </a:xfrm>
              <a:prstGeom prst="roundRect">
                <a:avLst>
                  <a:gd name="adj" fmla="val 9543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600" b="1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CL" dirty="0">
                    <a:latin typeface="Century Gothic" panose="020B0502020202020204" pitchFamily="34" charset="0"/>
                  </a:rPr>
                  <a:t>Alcance</a:t>
                </a:r>
              </a:p>
              <a:p>
                <a:r>
                  <a:rPr lang="es-CL" b="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20 activos o proceso crítico</a:t>
                </a:r>
              </a:p>
              <a:p>
                <a:r>
                  <a:rPr lang="es-CL" b="0" dirty="0">
                    <a:latin typeface="Century Gothic" panose="020B0502020202020204" pitchFamily="34" charset="0"/>
                  </a:rPr>
                  <a:t>Costo entre: 30kUSD a 50kUSD</a:t>
                </a:r>
              </a:p>
            </p:txBody>
          </p:sp>
          <p:sp>
            <p:nvSpPr>
              <p:cNvPr id="45" name="Elipse 44">
                <a:extLst>
                  <a:ext uri="{FF2B5EF4-FFF2-40B4-BE49-F238E27FC236}">
                    <a16:creationId xmlns:a16="http://schemas.microsoft.com/office/drawing/2014/main" id="{976C36F1-EA20-317C-B308-EE5C4CD0C88F}"/>
                  </a:ext>
                </a:extLst>
              </p:cNvPr>
              <p:cNvSpPr/>
              <p:nvPr/>
            </p:nvSpPr>
            <p:spPr>
              <a:xfrm>
                <a:off x="2248334" y="3841614"/>
                <a:ext cx="720000" cy="7200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pic>
            <p:nvPicPr>
              <p:cNvPr id="46" name="Gráfico 45" descr="Objetivo con relleno sólido">
                <a:extLst>
                  <a:ext uri="{FF2B5EF4-FFF2-40B4-BE49-F238E27FC236}">
                    <a16:creationId xmlns:a16="http://schemas.microsoft.com/office/drawing/2014/main" id="{B413DFD6-6EE1-263E-3D3E-AA4B5B061A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318772" y="3912176"/>
                <a:ext cx="576000" cy="576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1598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AC812705-258A-27A7-1E9B-663A4DED84E0}"/>
              </a:ext>
            </a:extLst>
          </p:cNvPr>
          <p:cNvSpPr txBox="1">
            <a:spLocks/>
          </p:cNvSpPr>
          <p:nvPr/>
        </p:nvSpPr>
        <p:spPr>
          <a:xfrm>
            <a:off x="1349009" y="1181506"/>
            <a:ext cx="9493980" cy="96583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4000" dirty="0">
                <a:solidFill>
                  <a:schemeClr val="bg1"/>
                </a:solidFill>
                <a:latin typeface="Century Gothic" panose="020B0502020202020204" pitchFamily="34" charset="0"/>
              </a:rPr>
              <a:t>Acerca de las implementaciones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22879FE-DE40-F8C3-F0A4-CE7385D8BCAE}"/>
              </a:ext>
            </a:extLst>
          </p:cNvPr>
          <p:cNvSpPr txBox="1">
            <a:spLocks/>
          </p:cNvSpPr>
          <p:nvPr/>
        </p:nvSpPr>
        <p:spPr>
          <a:xfrm>
            <a:off x="1920412" y="2582345"/>
            <a:ext cx="8351175" cy="33090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3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Baja dependencia de calidad de datos históricos (fallas/sensores)</a:t>
            </a:r>
          </a:p>
          <a:p>
            <a:r>
              <a:rPr lang="es-CL" sz="3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Dedicación eficiente de parte del equipo de mantenimiento</a:t>
            </a:r>
          </a:p>
          <a:p>
            <a:r>
              <a:rPr lang="es-CL" sz="3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Alta rentabilidad de casos de negocio con proyección a 3 años </a:t>
            </a:r>
          </a:p>
          <a:p>
            <a:r>
              <a:rPr lang="es-CL" sz="3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Soporta diferentes plataformas (EAM &amp; APM)</a:t>
            </a:r>
          </a:p>
        </p:txBody>
      </p:sp>
    </p:spTree>
    <p:extLst>
      <p:ext uri="{BB962C8B-B14F-4D97-AF65-F5344CB8AC3E}">
        <p14:creationId xmlns:p14="http://schemas.microsoft.com/office/powerpoint/2010/main" val="3162039595"/>
      </p:ext>
    </p:extLst>
  </p:cSld>
  <p:clrMapOvr>
    <a:masterClrMapping/>
  </p:clrMapOvr>
</p:sld>
</file>

<file path=ppt/theme/theme1.xml><?xml version="1.0" encoding="utf-8"?>
<a:theme xmlns:a="http://schemas.openxmlformats.org/drawingml/2006/main" name="Patron Maestro CMC Brújul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F94C4820-5E42-4825-B5DF-91DBBA5BAC82}"/>
    </a:ext>
  </a:extLst>
</a:theme>
</file>

<file path=ppt/theme/theme2.xml><?xml version="1.0" encoding="utf-8"?>
<a:theme xmlns:a="http://schemas.openxmlformats.org/drawingml/2006/main" name="Maestro Sección CMC-LATA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F6DF0327-063B-4621-91FB-1A194800E826}"/>
    </a:ext>
  </a:extLst>
</a:theme>
</file>

<file path=ppt/theme/theme3.xml><?xml version="1.0" encoding="utf-8"?>
<a:theme xmlns:a="http://schemas.openxmlformats.org/drawingml/2006/main" name="Patrón Maestro Cuerpo CMC-LATA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2771E6A7-1CBA-4933-993C-BCFFD12F954E}"/>
    </a:ext>
  </a:extLst>
</a:theme>
</file>

<file path=ppt/theme/theme4.xml><?xml version="1.0" encoding="utf-8"?>
<a:theme xmlns:a="http://schemas.openxmlformats.org/drawingml/2006/main" name="Maestro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E6528C21-401A-4C8C-9A32-CA64ACFCBF0B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0569b8d-7120-4068-b452-55feebc5ffa4">
      <UserInfo>
        <DisplayName/>
        <AccountId xsi:nil="true"/>
        <AccountType/>
      </UserInfo>
    </SharedWithUsers>
    <lcf76f155ced4ddcb4097134ff3c332f xmlns="cde33698-54d1-4413-9454-ee6d5558439e">
      <Terms xmlns="http://schemas.microsoft.com/office/infopath/2007/PartnerControls"/>
    </lcf76f155ced4ddcb4097134ff3c332f>
    <TaxCatchAll xmlns="d0569b8d-7120-4068-b452-55feebc5ffa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B3C33CA3215034A9B71065C3BBCF5A3" ma:contentTypeVersion="16" ma:contentTypeDescription="Crear nuevo documento." ma:contentTypeScope="" ma:versionID="b94b6a5251e624e48646e3514faff0df">
  <xsd:schema xmlns:xsd="http://www.w3.org/2001/XMLSchema" xmlns:xs="http://www.w3.org/2001/XMLSchema" xmlns:p="http://schemas.microsoft.com/office/2006/metadata/properties" xmlns:ns2="cde33698-54d1-4413-9454-ee6d5558439e" xmlns:ns3="d0569b8d-7120-4068-b452-55feebc5ffa4" targetNamespace="http://schemas.microsoft.com/office/2006/metadata/properties" ma:root="true" ma:fieldsID="3b7280437edee63d0472e65097a56d61" ns2:_="" ns3:_="">
    <xsd:import namespace="cde33698-54d1-4413-9454-ee6d5558439e"/>
    <xsd:import namespace="d0569b8d-7120-4068-b452-55feebc5ff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e33698-54d1-4413-9454-ee6d555843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d8d14f57-bdb1-4570-a063-f73ac05c6f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569b8d-7120-4068-b452-55feebc5ffa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7f1afe-7377-4824-bd59-0f1a45788c2a}" ma:internalName="TaxCatchAll" ma:showField="CatchAllData" ma:web="d0569b8d-7120-4068-b452-55feebc5ff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762477-F44D-471D-AE3C-78E64370B2DD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cde33698-54d1-4413-9454-ee6d5558439e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d0569b8d-7120-4068-b452-55feebc5ffa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DEFE56B-764A-4C1F-8D0E-AAC028A0F0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e33698-54d1-4413-9454-ee6d5558439e"/>
    <ds:schemaRef ds:uri="d0569b8d-7120-4068-b452-55feebc5ff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E408F0-59FF-4391-91BF-E47ED422AF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476</Words>
  <Application>Microsoft Office PowerPoint</Application>
  <PresentationFormat>Widescreen</PresentationFormat>
  <Paragraphs>132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Arial</vt:lpstr>
      <vt:lpstr>Calibri</vt:lpstr>
      <vt:lpstr>Calibri Light</vt:lpstr>
      <vt:lpstr>Century Gothic</vt:lpstr>
      <vt:lpstr>Gotham Black</vt:lpstr>
      <vt:lpstr>Gotham Light</vt:lpstr>
      <vt:lpstr>Gotham Narrow Black</vt:lpstr>
      <vt:lpstr>Myriad Pro</vt:lpstr>
      <vt:lpstr>Myriad Pro Light</vt:lpstr>
      <vt:lpstr>Segoe UI Historic</vt:lpstr>
      <vt:lpstr>Tenorite</vt:lpstr>
      <vt:lpstr>Wingdings</vt:lpstr>
      <vt:lpstr>Patron Maestro CMC Brújula</vt:lpstr>
      <vt:lpstr>Maestro Sección CMC-LATAM</vt:lpstr>
      <vt:lpstr>Patrón Maestro Cuerpo CMC-LATAM</vt:lpstr>
      <vt:lpstr>Maestro Final</vt:lpstr>
      <vt:lpstr>PowerPoint Presentation</vt:lpstr>
      <vt:lpstr>PowerPoint Presentation</vt:lpstr>
      <vt:lpstr>Metodología Digital Twin</vt:lpstr>
      <vt:lpstr>Industrias donde aplica concepto de Digital Twin</vt:lpstr>
      <vt:lpstr>PowerPoint Presentation</vt:lpstr>
      <vt:lpstr>PowerPoint Presentation</vt:lpstr>
      <vt:lpstr>Arquitectura de la solución</vt:lpstr>
      <vt:lpstr>Alcance y planificación de un proyecto Digital Twin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Gerardo Trujillo</dc:creator>
  <cp:lastModifiedBy>Cristian Solis</cp:lastModifiedBy>
  <cp:revision>18</cp:revision>
  <dcterms:created xsi:type="dcterms:W3CDTF">2019-07-22T17:42:45Z</dcterms:created>
  <dcterms:modified xsi:type="dcterms:W3CDTF">2022-08-19T18:58:10Z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0x0101004B3C33CA3215034A9B71065C3BBCF5A3</vt:lpwstr>
  </property>
</Properties>
</file>